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48" r:id="rId2"/>
  </p:sldMasterIdLst>
  <p:notesMasterIdLst>
    <p:notesMasterId r:id="rId6"/>
  </p:notesMasterIdLst>
  <p:sldIdLst>
    <p:sldId id="664" r:id="rId3"/>
    <p:sldId id="665" r:id="rId4"/>
    <p:sldId id="669" r:id="rId5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üseyin VURGUN" initials="HV" lastIdx="1" clrIdx="0">
    <p:extLst>
      <p:ext uri="{19B8F6BF-5375-455C-9EA6-DF929625EA0E}">
        <p15:presenceInfo xmlns:p15="http://schemas.microsoft.com/office/powerpoint/2012/main" userId="S-1-5-21-343818398-963894560-725345543-1832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1F3A"/>
    <a:srgbClr val="294983"/>
    <a:srgbClr val="E30613"/>
    <a:srgbClr val="FA444D"/>
    <a:srgbClr val="4472C4"/>
    <a:srgbClr val="81A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2" autoAdjust="0"/>
    <p:restoredTop sz="94664" autoAdjust="0"/>
  </p:normalViewPr>
  <p:slideViewPr>
    <p:cSldViewPr snapToGrid="0">
      <p:cViewPr varScale="1">
        <p:scale>
          <a:sx n="101" d="100"/>
          <a:sy n="101" d="100"/>
        </p:scale>
        <p:origin x="7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E14F39-A431-CC4D-9A8C-8DE5F74F975C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51235-A74A-B74C-8BD9-61299739D8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387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54C2-44E2-456A-8A34-04D26FCA38A9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46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5E32CD-AA72-3900-4F97-564B0BFDE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B751E0D-0B2D-2BBE-3467-B48E468428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7AC7B9-FDBB-A272-3CD0-10A5E1C7DA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F5A0E16-0FA4-9D7E-F748-765772AC40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8E778B5-F89C-AFB6-50CE-9B4576CC3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428BF99-0ADF-013F-D904-4C3082DFF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09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47442A9-256E-D5A1-F383-BF370B72D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DB117FF-1CB7-BC58-4396-DB626DD99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4FEC36F-A765-4D21-717A-12D67B3DB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EC9F9A-02A6-4937-4A46-D761D5D3E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FA3269E-5634-A197-855E-E649BF7D3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807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BD8F55D-CB23-AD11-F348-1414BA7A5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2D2C08F-7A79-E38A-E3CF-48CF6754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F98E487-923E-F60D-0477-E6B3910D7B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E52121-AE34-163D-63F5-86852147E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18BD37F-5A20-A39B-1ACB-C1F5D668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231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654C2-44E2-456A-8A34-04D26FCA38A9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7397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9F057D-B46B-4C6A-1988-E39927EFA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41556D8-D653-D6E7-300F-93AFECD8E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B89C3F-EED9-B977-B9F0-2BC983C98A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A8841E-8A4E-9C1E-C8EE-F6092278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B6077BA-D2EC-8434-5258-52149C85B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9503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C257F15-A2EC-DFCA-79AC-F53DE0215F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67087D3-71F2-3134-0A9E-ACDEDCF4B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AA8F42-C468-8FA0-3F96-E0F745299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232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EF2A6B-B001-6A37-4F21-C17CA014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8EAD9B9-762C-E53F-9D93-4BBF359A6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88D5841-D590-C95C-84AE-628059428E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74FC5BE-C68C-1165-3B96-FE62E993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1F6F31-0959-9290-2518-4921E241E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93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74BEB78-7E99-3EC5-00D0-BBA8FF7DE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A75B81-412E-53EB-74C3-7C5BE7F92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F818CE3-6FC0-39F3-A5AE-B666EF756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081F2F-5E72-79A8-18F6-E10A917E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472AB1F-D782-C5FD-E401-F9502116E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53BCF97-1C3F-B1AB-E5B6-A2DF7B409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896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D962C1-06DE-A01C-5DEA-52656848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BAC1014-F6CB-E796-FE90-29C0F05B2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DD15D0D-D3B5-AB95-72AB-C56F9753B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77DD781-BFF1-0E6A-1159-0660E2F7CB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395D9891-DB15-2416-08DA-2339B0FA55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72BDF75-9D59-79B6-9612-3A0A9F3F79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9892C3F-4C1A-42AE-0944-637038C11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CAED1EC3-BA4E-B07D-DABF-7A1A44D55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4246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76CD6B1-C213-D92A-A29A-12A8861D9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F109200-6064-C2C8-598B-3712A8865D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B5A2CCB-6413-8E10-C176-7A5BB02C8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C7EAF9E2-6EE5-141D-01E0-47BF70BF9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74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AA7325C-6F25-F6DC-1B42-138F9B3F55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F6D69BD3-8CC6-FBE0-E6EF-F3A2CADB3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1F4AD30-16FD-B571-07F1-0B5A8BA4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461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7C44EA-F55F-90DA-F791-0B0B2FD49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55E5EA-96EB-3857-67D0-66D5F27CB1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913284-8311-DD14-1E34-0A8143CFC5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50003C1-1E50-0D4C-70B9-28B828130A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52BE57B-4919-CB82-DA88-2B70F3CE6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B6B5692-8B70-BBC0-11ED-D219AD7F1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BD307D-E8D4-534B-B6F6-71FC0928BE2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4956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654C2-44E2-456A-8A34-04D26FCA38A9}" type="datetimeFigureOut">
              <a:rPr lang="tr-TR" smtClean="0"/>
              <a:t>12.06.2024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20B4B-0EA2-458D-B7A0-83D6F5C86C7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13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Düz Bağlayıcı 9">
            <a:extLst>
              <a:ext uri="{FF2B5EF4-FFF2-40B4-BE49-F238E27FC236}">
                <a16:creationId xmlns:a16="http://schemas.microsoft.com/office/drawing/2014/main" id="{CBFCC3F5-5AB2-999E-E773-001E18D369E8}"/>
              </a:ext>
            </a:extLst>
          </p:cNvPr>
          <p:cNvCxnSpPr/>
          <p:nvPr userDrawn="1"/>
        </p:nvCxnSpPr>
        <p:spPr>
          <a:xfrm>
            <a:off x="1055077" y="6412523"/>
            <a:ext cx="10234246" cy="0"/>
          </a:xfrm>
          <a:prstGeom prst="line">
            <a:avLst/>
          </a:prstGeom>
          <a:ln w="9525">
            <a:solidFill>
              <a:srgbClr val="81ABB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ikdörtgen 10">
            <a:extLst>
              <a:ext uri="{FF2B5EF4-FFF2-40B4-BE49-F238E27FC236}">
                <a16:creationId xmlns:a16="http://schemas.microsoft.com/office/drawing/2014/main" id="{AC098320-39A1-9D3F-436C-2EA82E8318B9}"/>
              </a:ext>
            </a:extLst>
          </p:cNvPr>
          <p:cNvSpPr/>
          <p:nvPr userDrawn="1"/>
        </p:nvSpPr>
        <p:spPr>
          <a:xfrm>
            <a:off x="11394831" y="6236677"/>
            <a:ext cx="797169" cy="39858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B3DD994C-57C3-8E7B-7230-A6911B28E18D}"/>
              </a:ext>
            </a:extLst>
          </p:cNvPr>
          <p:cNvSpPr txBox="1"/>
          <p:nvPr userDrawn="1"/>
        </p:nvSpPr>
        <p:spPr>
          <a:xfrm>
            <a:off x="11567174" y="6274023"/>
            <a:ext cx="9026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393D1F8-A15C-A345-A132-540450B32372}" type="slidenum">
              <a:rPr lang="tr-TR" sz="1200" b="1" i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r>
              <a:rPr lang="tr-TR" sz="12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13" name="Düz Bağlayıcı 12"/>
          <p:cNvCxnSpPr/>
          <p:nvPr userDrawn="1"/>
        </p:nvCxnSpPr>
        <p:spPr>
          <a:xfrm>
            <a:off x="2260189" y="685093"/>
            <a:ext cx="9828000" cy="0"/>
          </a:xfrm>
          <a:prstGeom prst="line">
            <a:avLst/>
          </a:prstGeom>
          <a:ln w="12700">
            <a:solidFill>
              <a:srgbClr val="005A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up 2"/>
          <p:cNvGrpSpPr>
            <a:grpSpLocks noChangeAspect="1"/>
          </p:cNvGrpSpPr>
          <p:nvPr userDrawn="1"/>
        </p:nvGrpSpPr>
        <p:grpSpPr>
          <a:xfrm>
            <a:off x="249229" y="-201230"/>
            <a:ext cx="1512000" cy="1300509"/>
            <a:chOff x="32123" y="-1002936"/>
            <a:chExt cx="2198852" cy="1743135"/>
          </a:xfrm>
        </p:grpSpPr>
        <p:sp>
          <p:nvSpPr>
            <p:cNvPr id="16" name="Yuvarlatılmış Çapraz Köşeli Dikdörtgen 15"/>
            <p:cNvSpPr/>
            <p:nvPr userDrawn="1"/>
          </p:nvSpPr>
          <p:spPr>
            <a:xfrm rot="20827468">
              <a:off x="87543" y="-940592"/>
              <a:ext cx="2143432" cy="1680791"/>
            </a:xfrm>
            <a:prstGeom prst="round2DiagRect">
              <a:avLst/>
            </a:pr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sp>
          <p:nvSpPr>
            <p:cNvPr id="17" name="Yuvarlatılmış Çapraz Köşeli Dikdörtgen 16"/>
            <p:cNvSpPr/>
            <p:nvPr userDrawn="1"/>
          </p:nvSpPr>
          <p:spPr>
            <a:xfrm rot="20827468">
              <a:off x="32123" y="-1002936"/>
              <a:ext cx="2143432" cy="1680791"/>
            </a:xfrm>
            <a:prstGeom prst="round2DiagRect">
              <a:avLst/>
            </a:prstGeom>
            <a:solidFill>
              <a:srgbClr val="C21F3A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r-TR"/>
            </a:p>
          </p:txBody>
        </p:sp>
        <p:pic>
          <p:nvPicPr>
            <p:cNvPr id="18" name="valilik logosu"/>
            <p:cNvPicPr>
              <a:picLocks noChangeAspect="1"/>
            </p:cNvPicPr>
            <p:nvPr userDrawn="1"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colorTemperature colorTemp="4700"/>
                      </a14:imgEffect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769" y="-761810"/>
              <a:ext cx="1708413" cy="1121406"/>
            </a:xfrm>
            <a:prstGeom prst="rect">
              <a:avLst/>
            </a:prstGeom>
          </p:spPr>
        </p:pic>
      </p:grpSp>
      <p:pic>
        <p:nvPicPr>
          <p:cNvPr id="4" name="Resim 3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42" y="6044223"/>
            <a:ext cx="787400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7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Yuvarlatılmış Dikdörtgen 8"/>
          <p:cNvSpPr/>
          <p:nvPr/>
        </p:nvSpPr>
        <p:spPr>
          <a:xfrm>
            <a:off x="3459540" y="1077397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AİLE ve SOSYAL HİZMETLER BAKANLIĞI YATIRIMLARI</a:t>
            </a:r>
          </a:p>
        </p:txBody>
      </p:sp>
      <p:grpSp>
        <p:nvGrpSpPr>
          <p:cNvPr id="2" name="Grup 1"/>
          <p:cNvGrpSpPr/>
          <p:nvPr/>
        </p:nvGrpSpPr>
        <p:grpSpPr>
          <a:xfrm>
            <a:off x="935835" y="2083703"/>
            <a:ext cx="10018493" cy="3908869"/>
            <a:chOff x="3248957" y="3096879"/>
            <a:chExt cx="13310532" cy="5287372"/>
          </a:xfrm>
        </p:grpSpPr>
        <p:grpSp>
          <p:nvGrpSpPr>
            <p:cNvPr id="10" name="Grup 9"/>
            <p:cNvGrpSpPr/>
            <p:nvPr/>
          </p:nvGrpSpPr>
          <p:grpSpPr>
            <a:xfrm>
              <a:off x="3619432" y="3985822"/>
              <a:ext cx="12940057" cy="1679942"/>
              <a:chOff x="3415893" y="3598978"/>
              <a:chExt cx="12940057" cy="1679942"/>
            </a:xfrm>
          </p:grpSpPr>
          <p:grpSp>
            <p:nvGrpSpPr>
              <p:cNvPr id="11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13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4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5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6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17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12" name="Düz Bağlayıcı 11"/>
              <p:cNvCxnSpPr/>
              <p:nvPr/>
            </p:nvCxnSpPr>
            <p:spPr>
              <a:xfrm>
                <a:off x="3448594" y="3614498"/>
                <a:ext cx="5596654" cy="104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Düz Bağlayıcı 43"/>
              <p:cNvCxnSpPr/>
              <p:nvPr/>
            </p:nvCxnSpPr>
            <p:spPr>
              <a:xfrm flipV="1">
                <a:off x="3415893" y="5251273"/>
                <a:ext cx="5679808" cy="27647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Düz Bağlayıcı 48"/>
              <p:cNvCxnSpPr/>
              <p:nvPr/>
            </p:nvCxnSpPr>
            <p:spPr>
              <a:xfrm>
                <a:off x="11026304" y="5278920"/>
                <a:ext cx="5329646" cy="0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Dikdörtgen 17"/>
            <p:cNvSpPr/>
            <p:nvPr/>
          </p:nvSpPr>
          <p:spPr>
            <a:xfrm>
              <a:off x="3951781" y="4602176"/>
              <a:ext cx="1206611" cy="1040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 12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19" name="Metin kutusu 18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703141" y="4315809"/>
              <a:ext cx="1867971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PROJE SAYISI</a:t>
              </a:r>
            </a:p>
          </p:txBody>
        </p:sp>
        <p:cxnSp>
          <p:nvCxnSpPr>
            <p:cNvPr id="22" name="Düz Bağlayıcı 73"/>
            <p:cNvCxnSpPr/>
            <p:nvPr/>
          </p:nvCxnSpPr>
          <p:spPr>
            <a:xfrm flipH="1" flipV="1">
              <a:off x="6250997" y="4264386"/>
              <a:ext cx="21078" cy="1186325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Metin kutusu 2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248957" y="3096879"/>
              <a:ext cx="6501755" cy="874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 smtClean="0">
                  <a:solidFill>
                    <a:srgbClr val="595959"/>
                  </a:solidFill>
                </a:rPr>
                <a:t>2024 </a:t>
              </a:r>
              <a:r>
                <a:rPr lang="tr-TR" b="1" dirty="0">
                  <a:solidFill>
                    <a:srgbClr val="595959"/>
                  </a:solidFill>
                </a:rPr>
                <a:t>YILI Yatırım Programında </a:t>
              </a:r>
            </a:p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Bulunan </a:t>
              </a:r>
            </a:p>
          </p:txBody>
        </p:sp>
        <p:sp>
          <p:nvSpPr>
            <p:cNvPr id="25" name="Metin kutusu 24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873362" y="4313912"/>
              <a:ext cx="1877164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YIL ÖDENEĞİ</a:t>
              </a:r>
            </a:p>
          </p:txBody>
        </p:sp>
        <p:sp>
          <p:nvSpPr>
            <p:cNvPr id="26" name="Dikdörtgen 25"/>
            <p:cNvSpPr/>
            <p:nvPr/>
          </p:nvSpPr>
          <p:spPr>
            <a:xfrm>
              <a:off x="6706439" y="4802481"/>
              <a:ext cx="2218086" cy="5412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2000" b="1" dirty="0">
                  <a:solidFill>
                    <a:schemeClr val="tx2">
                      <a:lumMod val="75000"/>
                    </a:schemeClr>
                  </a:solidFill>
                </a:rPr>
                <a:t>104 Milyon TL</a:t>
              </a:r>
              <a:endParaRPr lang="is-IS" sz="2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5" name="Dikdörtgen 44"/>
            <p:cNvSpPr/>
            <p:nvPr/>
          </p:nvSpPr>
          <p:spPr>
            <a:xfrm>
              <a:off x="4103139" y="6291998"/>
              <a:ext cx="4590665" cy="7077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tr-TR" sz="2800" b="1" dirty="0">
                  <a:solidFill>
                    <a:schemeClr val="tx2">
                      <a:lumMod val="75000"/>
                    </a:schemeClr>
                  </a:solidFill>
                </a:rPr>
                <a:t>776 Milyon TL</a:t>
              </a:r>
              <a:endParaRPr lang="is-IS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46" name="Metin kutusu 45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5299927" y="5808693"/>
              <a:ext cx="1996249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PROJE BEDELİ</a:t>
              </a:r>
            </a:p>
          </p:txBody>
        </p:sp>
        <p:sp>
          <p:nvSpPr>
            <p:cNvPr id="50" name="Dikdörtgen 49"/>
            <p:cNvSpPr/>
            <p:nvPr/>
          </p:nvSpPr>
          <p:spPr>
            <a:xfrm>
              <a:off x="12322414" y="6377195"/>
              <a:ext cx="3013162" cy="7077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tr-TR" sz="2800" b="1" dirty="0">
                  <a:solidFill>
                    <a:srgbClr val="44546A">
                      <a:lumMod val="75000"/>
                    </a:srgbClr>
                  </a:solidFill>
                </a:rPr>
                <a:t>535 Milyon TL</a:t>
              </a:r>
              <a:endParaRPr lang="is-IS" sz="2800" b="1" dirty="0">
                <a:solidFill>
                  <a:srgbClr val="44546A">
                    <a:lumMod val="75000"/>
                  </a:srgbClr>
                </a:solidFill>
              </a:endParaRPr>
            </a:p>
          </p:txBody>
        </p:sp>
        <p:sp>
          <p:nvSpPr>
            <p:cNvPr id="51" name="Metin kutusu 50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12977084" y="5891866"/>
              <a:ext cx="1996249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PROJE BEDELİ</a:t>
              </a:r>
            </a:p>
          </p:txBody>
        </p:sp>
        <p:sp>
          <p:nvSpPr>
            <p:cNvPr id="52" name="Dikdörtgen 51"/>
            <p:cNvSpPr/>
            <p:nvPr/>
          </p:nvSpPr>
          <p:spPr>
            <a:xfrm>
              <a:off x="11495335" y="7676512"/>
              <a:ext cx="252269" cy="7077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is-IS" sz="28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53" name="Metin kutusu 52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13702861" y="7280661"/>
              <a:ext cx="252269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tr-TR" dirty="0">
                <a:solidFill>
                  <a:srgbClr val="595959"/>
                </a:solidFill>
              </a:endParaRPr>
            </a:p>
          </p:txBody>
        </p:sp>
      </p:grpSp>
      <p:grpSp>
        <p:nvGrpSpPr>
          <p:cNvPr id="29" name="Grup 28"/>
          <p:cNvGrpSpPr/>
          <p:nvPr/>
        </p:nvGrpSpPr>
        <p:grpSpPr>
          <a:xfrm>
            <a:off x="6501183" y="2055995"/>
            <a:ext cx="4761095" cy="1928464"/>
            <a:chOff x="3248957" y="3096879"/>
            <a:chExt cx="6501755" cy="2608557"/>
          </a:xfrm>
        </p:grpSpPr>
        <p:grpSp>
          <p:nvGrpSpPr>
            <p:cNvPr id="30" name="Grup 29"/>
            <p:cNvGrpSpPr/>
            <p:nvPr/>
          </p:nvGrpSpPr>
          <p:grpSpPr>
            <a:xfrm>
              <a:off x="3652133" y="3985822"/>
              <a:ext cx="5678041" cy="45719"/>
              <a:chOff x="3448594" y="3598978"/>
              <a:chExt cx="5678041" cy="45719"/>
            </a:xfrm>
          </p:grpSpPr>
          <p:grpSp>
            <p:nvGrpSpPr>
              <p:cNvPr id="37" name="Group 22"/>
              <p:cNvGrpSpPr/>
              <p:nvPr/>
            </p:nvGrpSpPr>
            <p:grpSpPr>
              <a:xfrm>
                <a:off x="5199017" y="3598978"/>
                <a:ext cx="1828800" cy="45719"/>
                <a:chOff x="3965945" y="1385354"/>
                <a:chExt cx="4572000" cy="79107"/>
              </a:xfrm>
              <a:solidFill>
                <a:srgbClr val="C00000"/>
              </a:solidFill>
            </p:grpSpPr>
            <p:sp>
              <p:nvSpPr>
                <p:cNvPr id="39" name="Rectangle 29"/>
                <p:cNvSpPr/>
                <p:nvPr/>
              </p:nvSpPr>
              <p:spPr>
                <a:xfrm>
                  <a:off x="3965945" y="1385356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0" name="Rectangle 30"/>
                <p:cNvSpPr/>
                <p:nvPr/>
              </p:nvSpPr>
              <p:spPr>
                <a:xfrm>
                  <a:off x="4880345" y="1385355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1" name="Rectangle 31"/>
                <p:cNvSpPr/>
                <p:nvPr/>
              </p:nvSpPr>
              <p:spPr>
                <a:xfrm>
                  <a:off x="57947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2" name="Rectangle 32"/>
                <p:cNvSpPr/>
                <p:nvPr/>
              </p:nvSpPr>
              <p:spPr>
                <a:xfrm>
                  <a:off x="67091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  <p:sp>
              <p:nvSpPr>
                <p:cNvPr id="43" name="Rectangle 33"/>
                <p:cNvSpPr/>
                <p:nvPr/>
              </p:nvSpPr>
              <p:spPr>
                <a:xfrm>
                  <a:off x="7623545" y="1385354"/>
                  <a:ext cx="914400" cy="79105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1828434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sz="8638"/>
                </a:p>
              </p:txBody>
            </p:sp>
          </p:grpSp>
          <p:cxnSp>
            <p:nvCxnSpPr>
              <p:cNvPr id="38" name="Düz Bağlayıcı 37"/>
              <p:cNvCxnSpPr/>
              <p:nvPr/>
            </p:nvCxnSpPr>
            <p:spPr>
              <a:xfrm flipV="1">
                <a:off x="3448594" y="3602109"/>
                <a:ext cx="5678041" cy="12389"/>
              </a:xfrm>
              <a:prstGeom prst="line">
                <a:avLst/>
              </a:prstGeom>
              <a:ln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Dikdörtgen 30"/>
            <p:cNvSpPr/>
            <p:nvPr/>
          </p:nvSpPr>
          <p:spPr>
            <a:xfrm>
              <a:off x="3800423" y="4664644"/>
              <a:ext cx="992083" cy="1040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tr-TR" sz="4400" b="1" dirty="0">
                  <a:solidFill>
                    <a:schemeClr val="tx2">
                      <a:lumMod val="75000"/>
                    </a:schemeClr>
                  </a:solidFill>
                </a:rPr>
                <a:t>  2</a:t>
              </a:r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32" name="Metin kutusu 31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577007" y="4328302"/>
              <a:ext cx="1867971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PROJE SAYISI</a:t>
              </a:r>
            </a:p>
          </p:txBody>
        </p:sp>
        <p:cxnSp>
          <p:nvCxnSpPr>
            <p:cNvPr id="33" name="Düz Bağlayıcı 73"/>
            <p:cNvCxnSpPr/>
            <p:nvPr/>
          </p:nvCxnSpPr>
          <p:spPr>
            <a:xfrm flipH="1" flipV="1">
              <a:off x="6175317" y="4239398"/>
              <a:ext cx="26788" cy="1211313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Metin kutusu 33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3248957" y="3096879"/>
              <a:ext cx="6501755" cy="8742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Yatırım Programında </a:t>
              </a:r>
            </a:p>
            <a:p>
              <a:pPr algn="ctr"/>
              <a:r>
                <a:rPr lang="tr-TR" b="1" dirty="0">
                  <a:solidFill>
                    <a:srgbClr val="595959"/>
                  </a:solidFill>
                </a:rPr>
                <a:t>Olup Devam Eden</a:t>
              </a:r>
            </a:p>
          </p:txBody>
        </p:sp>
        <p:sp>
          <p:nvSpPr>
            <p:cNvPr id="35" name="Metin kutusu 34">
              <a:extLst>
                <a:ext uri="{FF2B5EF4-FFF2-40B4-BE49-F238E27FC236}">
                  <a16:creationId xmlns:a16="http://schemas.microsoft.com/office/drawing/2014/main" id="{0FE4042C-5A54-4E4E-94FF-1219D34A70B9}"/>
                </a:ext>
              </a:extLst>
            </p:cNvPr>
            <p:cNvSpPr txBox="1"/>
            <p:nvPr/>
          </p:nvSpPr>
          <p:spPr>
            <a:xfrm>
              <a:off x="6810296" y="4313914"/>
              <a:ext cx="1877164" cy="49958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r-TR" dirty="0">
                  <a:solidFill>
                    <a:srgbClr val="595959"/>
                  </a:solidFill>
                </a:rPr>
                <a:t>YIL ÖDENEĞİ</a:t>
              </a:r>
            </a:p>
          </p:txBody>
        </p:sp>
        <p:sp>
          <p:nvSpPr>
            <p:cNvPr id="36" name="Dikdörtgen 35"/>
            <p:cNvSpPr/>
            <p:nvPr/>
          </p:nvSpPr>
          <p:spPr>
            <a:xfrm>
              <a:off x="6882474" y="4624971"/>
              <a:ext cx="252269" cy="104079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is-IS" sz="44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54" name="Metin kutusu 53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AİLE ve SOSYAL HİZMETLER</a:t>
            </a:r>
          </a:p>
        </p:txBody>
      </p:sp>
      <p:sp>
        <p:nvSpPr>
          <p:cNvPr id="6" name="Dikdörtgen 5"/>
          <p:cNvSpPr/>
          <p:nvPr/>
        </p:nvSpPr>
        <p:spPr>
          <a:xfrm>
            <a:off x="8990643" y="3354966"/>
            <a:ext cx="15396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r-TR" sz="2000" b="1" dirty="0">
                <a:solidFill>
                  <a:srgbClr val="44546A">
                    <a:lumMod val="75000"/>
                  </a:srgbClr>
                </a:solidFill>
              </a:rPr>
              <a:t>61 Milyon TL</a:t>
            </a:r>
            <a:endParaRPr lang="is-IS" sz="2000" b="1" dirty="0">
              <a:solidFill>
                <a:srgbClr val="44546A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73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187360" y="0"/>
            <a:ext cx="9811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>
                <a:solidFill>
                  <a:srgbClr val="294983"/>
                </a:solidFill>
              </a:rPr>
              <a:t>AİLE ve SOSYAL HİZMETLER</a:t>
            </a:r>
          </a:p>
        </p:txBody>
      </p:sp>
      <p:sp>
        <p:nvSpPr>
          <p:cNvPr id="4" name="Yuvarlatılmış Dikdörtgen 3"/>
          <p:cNvSpPr/>
          <p:nvPr/>
        </p:nvSpPr>
        <p:spPr>
          <a:xfrm>
            <a:off x="3471896" y="769441"/>
            <a:ext cx="5455576" cy="494282"/>
          </a:xfrm>
          <a:prstGeom prst="roundRect">
            <a:avLst/>
          </a:prstGeom>
          <a:solidFill>
            <a:srgbClr val="294983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YATIRIM PROGRAMINDAKİ PROJELER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93AE08A8-FC19-4685-B669-879C3F16A9ED}"/>
              </a:ext>
            </a:extLst>
          </p:cNvPr>
          <p:cNvSpPr/>
          <p:nvPr/>
        </p:nvSpPr>
        <p:spPr>
          <a:xfrm>
            <a:off x="419823" y="1890943"/>
            <a:ext cx="3367086" cy="211047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altLang="tr-TR" sz="1400" b="1" dirty="0">
                <a:solidFill>
                  <a:prstClr val="black"/>
                </a:solidFill>
              </a:rPr>
              <a:t>Bahçelievler İl Müdürlüğü Hizmet Binası + Sosyal Hizmet merkezi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altLang="tr-TR" sz="1400" b="1" dirty="0">
                <a:solidFill>
                  <a:prstClr val="black"/>
                </a:solidFill>
              </a:rPr>
              <a:t>Esenler Sosyal Hizmet Merkezi </a:t>
            </a:r>
            <a:endParaRPr lang="tr-TR" altLang="tr-TR" sz="1200" dirty="0">
              <a:solidFill>
                <a:prstClr val="black"/>
              </a:solidFill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altLang="tr-TR" sz="1400" b="1" dirty="0">
                <a:solidFill>
                  <a:prstClr val="black"/>
                </a:solidFill>
              </a:rPr>
              <a:t>Küçükçekmece Sosyal Hizmet Merkezi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tr-TR" altLang="tr-TR" sz="1400" b="1" dirty="0">
                <a:solidFill>
                  <a:prstClr val="black"/>
                </a:solidFill>
              </a:rPr>
              <a:t>Kartal Sosyal Hizmet Merkezi</a:t>
            </a:r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06D0FC3E-6112-4001-A1DA-EC21E2696B45}"/>
              </a:ext>
            </a:extLst>
          </p:cNvPr>
          <p:cNvSpPr/>
          <p:nvPr/>
        </p:nvSpPr>
        <p:spPr>
          <a:xfrm>
            <a:off x="505475" y="4451954"/>
            <a:ext cx="3195782" cy="2036586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§"/>
              <a:defRPr/>
            </a:pPr>
            <a:r>
              <a:rPr lang="tr-TR" sz="1400" b="1" dirty="0" err="1">
                <a:solidFill>
                  <a:schemeClr val="tx1"/>
                </a:solidFill>
              </a:rPr>
              <a:t>Sultangazi</a:t>
            </a:r>
            <a:r>
              <a:rPr lang="tr-TR" sz="1400" b="1" dirty="0">
                <a:solidFill>
                  <a:schemeClr val="tx1"/>
                </a:solidFill>
              </a:rPr>
              <a:t> Huzurevi</a:t>
            </a:r>
            <a:endParaRPr lang="tr-TR" sz="1200" dirty="0">
              <a:solidFill>
                <a:schemeClr val="tx1"/>
              </a:solidFill>
            </a:endParaRPr>
          </a:p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§"/>
              <a:defRPr/>
            </a:pPr>
            <a:r>
              <a:rPr lang="tr-TR" sz="1400" b="1" dirty="0">
                <a:solidFill>
                  <a:schemeClr val="tx1"/>
                </a:solidFill>
              </a:rPr>
              <a:t>Silivri Huzurevi </a:t>
            </a:r>
            <a:r>
              <a:rPr lang="tr-TR" sz="1200" dirty="0">
                <a:solidFill>
                  <a:schemeClr val="tx1"/>
                </a:solidFill>
              </a:rPr>
              <a:t>(Bağış)</a:t>
            </a:r>
          </a:p>
        </p:txBody>
      </p:sp>
      <p:sp>
        <p:nvSpPr>
          <p:cNvPr id="18" name="Rectangle 27">
            <a:extLst>
              <a:ext uri="{FF2B5EF4-FFF2-40B4-BE49-F238E27FC236}">
                <a16:creationId xmlns:a16="http://schemas.microsoft.com/office/drawing/2014/main" id="{7AB2FF9F-AAFC-413B-9F91-224A21CFA767}"/>
              </a:ext>
            </a:extLst>
          </p:cNvPr>
          <p:cNvSpPr/>
          <p:nvPr/>
        </p:nvSpPr>
        <p:spPr>
          <a:xfrm>
            <a:off x="4325284" y="1577348"/>
            <a:ext cx="3366000" cy="21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tr-TR" sz="1400" b="1">
                <a:solidFill>
                  <a:schemeClr val="tx1"/>
                </a:solidFill>
              </a:rPr>
              <a:t>Sancaktepe Çocuk Evleri Sitesi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tr-TR" sz="1400" b="1">
                <a:solidFill>
                  <a:schemeClr val="tx1"/>
                </a:solidFill>
              </a:rPr>
              <a:t>Küçükçekmece Çocuk Evleri Sitesi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tr-TR" sz="1400" b="1">
                <a:solidFill>
                  <a:schemeClr val="tx1"/>
                </a:solidFill>
              </a:rPr>
              <a:t>Bahçelievler Çocuk Evleri Sitesi </a:t>
            </a:r>
            <a:endParaRPr lang="tr-TR" sz="1200" dirty="0">
              <a:solidFill>
                <a:schemeClr val="tx1"/>
              </a:solidFill>
            </a:endParaRPr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06D0FC3E-6112-4001-A1DA-EC21E2696B45}"/>
              </a:ext>
            </a:extLst>
          </p:cNvPr>
          <p:cNvSpPr/>
          <p:nvPr/>
        </p:nvSpPr>
        <p:spPr>
          <a:xfrm>
            <a:off x="8208877" y="1713968"/>
            <a:ext cx="3371272" cy="114065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lnSpc>
                <a:spcPct val="200000"/>
              </a:lnSpc>
              <a:buFont typeface="Wingdings" panose="05000000000000000000" pitchFamily="2" charset="2"/>
              <a:buChar char="§"/>
              <a:defRPr/>
            </a:pPr>
            <a:r>
              <a:rPr lang="tr-TR" sz="1400" b="1" dirty="0">
                <a:solidFill>
                  <a:schemeClr val="tx1"/>
                </a:solidFill>
              </a:rPr>
              <a:t>Eyüp Ağaçlı Çocuk Destek Merkezi</a:t>
            </a:r>
          </a:p>
        </p:txBody>
      </p:sp>
      <p:sp>
        <p:nvSpPr>
          <p:cNvPr id="20" name="Yuvarlatılmış Dikdörtgen 19"/>
          <p:cNvSpPr/>
          <p:nvPr/>
        </p:nvSpPr>
        <p:spPr>
          <a:xfrm>
            <a:off x="420713" y="1362829"/>
            <a:ext cx="3366195" cy="494282"/>
          </a:xfrm>
          <a:prstGeom prst="roundRect">
            <a:avLst/>
          </a:prstGeom>
          <a:solidFill>
            <a:srgbClr val="C21F3A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SOSYAL HİZMET MERKEZLERİ</a:t>
            </a:r>
          </a:p>
        </p:txBody>
      </p:sp>
      <p:sp>
        <p:nvSpPr>
          <p:cNvPr id="21" name="Yuvarlatılmış Dikdörtgen 20"/>
          <p:cNvSpPr/>
          <p:nvPr/>
        </p:nvSpPr>
        <p:spPr>
          <a:xfrm>
            <a:off x="550629" y="4189712"/>
            <a:ext cx="3236279" cy="494282"/>
          </a:xfrm>
          <a:prstGeom prst="roundRect">
            <a:avLst/>
          </a:prstGeom>
          <a:solidFill>
            <a:srgbClr val="C21F3A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HUZUREVLERİ</a:t>
            </a:r>
          </a:p>
        </p:txBody>
      </p:sp>
      <p:sp>
        <p:nvSpPr>
          <p:cNvPr id="22" name="Yuvarlatılmış Dikdörtgen 21"/>
          <p:cNvSpPr/>
          <p:nvPr/>
        </p:nvSpPr>
        <p:spPr>
          <a:xfrm>
            <a:off x="4387992" y="1362829"/>
            <a:ext cx="3370554" cy="494282"/>
          </a:xfrm>
          <a:prstGeom prst="roundRect">
            <a:avLst/>
          </a:prstGeom>
          <a:solidFill>
            <a:srgbClr val="C21F3A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ÇOCUK EVLERİ SİTESİ</a:t>
            </a:r>
          </a:p>
        </p:txBody>
      </p:sp>
      <p:sp>
        <p:nvSpPr>
          <p:cNvPr id="23" name="Yuvarlatılmış Dikdörtgen 22"/>
          <p:cNvSpPr/>
          <p:nvPr/>
        </p:nvSpPr>
        <p:spPr>
          <a:xfrm>
            <a:off x="8229659" y="1362829"/>
            <a:ext cx="3366284" cy="494282"/>
          </a:xfrm>
          <a:prstGeom prst="roundRect">
            <a:avLst/>
          </a:prstGeom>
          <a:solidFill>
            <a:srgbClr val="C21F3A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ÇOCUK DESTEK MERKEZİ</a:t>
            </a:r>
          </a:p>
        </p:txBody>
      </p:sp>
      <p:sp>
        <p:nvSpPr>
          <p:cNvPr id="12" name="Rectangle 23">
            <a:extLst>
              <a:ext uri="{FF2B5EF4-FFF2-40B4-BE49-F238E27FC236}">
                <a16:creationId xmlns:a16="http://schemas.microsoft.com/office/drawing/2014/main" id="{06D0FC3E-6112-4001-A1DA-EC21E2696B45}"/>
              </a:ext>
            </a:extLst>
          </p:cNvPr>
          <p:cNvSpPr/>
          <p:nvPr/>
        </p:nvSpPr>
        <p:spPr>
          <a:xfrm>
            <a:off x="4387992" y="4808495"/>
            <a:ext cx="3320472" cy="118222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tr-TR" sz="1400" b="1" dirty="0">
                <a:solidFill>
                  <a:schemeClr val="tx1"/>
                </a:solidFill>
              </a:rPr>
              <a:t>Bakırköy Engelsiz Yaşam Bakım Rehabilitasyon Merkezi </a:t>
            </a:r>
            <a:endParaRPr lang="tr-TR" sz="1200" dirty="0">
              <a:solidFill>
                <a:schemeClr val="tx1"/>
              </a:solidFill>
            </a:endParaRPr>
          </a:p>
        </p:txBody>
      </p:sp>
      <p:sp>
        <p:nvSpPr>
          <p:cNvPr id="13" name="Rectangle 23">
            <a:extLst>
              <a:ext uri="{FF2B5EF4-FFF2-40B4-BE49-F238E27FC236}">
                <a16:creationId xmlns:a16="http://schemas.microsoft.com/office/drawing/2014/main" id="{06D0FC3E-6112-4001-A1DA-EC21E2696B45}"/>
              </a:ext>
            </a:extLst>
          </p:cNvPr>
          <p:cNvSpPr/>
          <p:nvPr/>
        </p:nvSpPr>
        <p:spPr>
          <a:xfrm>
            <a:off x="8425685" y="4653361"/>
            <a:ext cx="3232727" cy="120531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tr-TR" sz="1400" b="1" dirty="0">
                <a:solidFill>
                  <a:schemeClr val="tx1"/>
                </a:solidFill>
              </a:rPr>
              <a:t>Bahçelievler Kadın Konukevi</a:t>
            </a:r>
            <a:r>
              <a:rPr lang="tr-TR" sz="1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4" name="Yuvarlatılmış Dikdörtgen 13"/>
          <p:cNvSpPr/>
          <p:nvPr/>
        </p:nvSpPr>
        <p:spPr>
          <a:xfrm>
            <a:off x="4396879" y="4160879"/>
            <a:ext cx="3380139" cy="558904"/>
          </a:xfrm>
          <a:prstGeom prst="roundRect">
            <a:avLst/>
          </a:prstGeom>
          <a:solidFill>
            <a:srgbClr val="C21F3A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ENGELSİZ YAŞAM BAKIM REHABİLİTASYON MERKEZİ</a:t>
            </a:r>
          </a:p>
        </p:txBody>
      </p:sp>
      <p:sp>
        <p:nvSpPr>
          <p:cNvPr id="15" name="Yuvarlatılmış Dikdörtgen 14"/>
          <p:cNvSpPr/>
          <p:nvPr/>
        </p:nvSpPr>
        <p:spPr>
          <a:xfrm>
            <a:off x="8405090" y="4172502"/>
            <a:ext cx="3273919" cy="558904"/>
          </a:xfrm>
          <a:prstGeom prst="roundRect">
            <a:avLst/>
          </a:prstGeom>
          <a:solidFill>
            <a:srgbClr val="C21F3A"/>
          </a:solidFill>
          <a:ln w="3175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b="1" dirty="0">
                <a:solidFill>
                  <a:schemeClr val="bg1"/>
                </a:solidFill>
                <a:latin typeface="Calibri" panose="020F0502020204030204"/>
              </a:rPr>
              <a:t>KADIN KONUKEVİ</a:t>
            </a:r>
          </a:p>
        </p:txBody>
      </p:sp>
    </p:spTree>
    <p:extLst>
      <p:ext uri="{BB962C8B-B14F-4D97-AF65-F5344CB8AC3E}">
        <p14:creationId xmlns:p14="http://schemas.microsoft.com/office/powerpoint/2010/main" val="209590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413393" y="92468"/>
            <a:ext cx="9811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>
                <a:solidFill>
                  <a:srgbClr val="294983"/>
                </a:solidFill>
              </a:rPr>
              <a:t>SOSYAL YARDIMLAR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63B837A9-4EF9-4B77-A0F0-2D48ACD7A99C}"/>
              </a:ext>
            </a:extLst>
          </p:cNvPr>
          <p:cNvSpPr/>
          <p:nvPr/>
        </p:nvSpPr>
        <p:spPr>
          <a:xfrm>
            <a:off x="1813545" y="995747"/>
            <a:ext cx="9113177" cy="1015663"/>
          </a:xfrm>
          <a:prstGeom prst="rect">
            <a:avLst/>
          </a:prstGeom>
          <a:ln w="31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000" b="1" u="sng" kern="1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AİLE ve SOSYAL HİZMETLER İL MÜDÜRLÜĞÜ TARAFINDAN </a:t>
            </a:r>
          </a:p>
          <a:p>
            <a:pPr algn="ctr">
              <a:lnSpc>
                <a:spcPct val="150000"/>
              </a:lnSpc>
            </a:pPr>
            <a:r>
              <a:rPr lang="tr-TR" sz="2000" b="1" u="sng" kern="100" dirty="0" smtClean="0">
                <a:solidFill>
                  <a:srgbClr val="29498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2024 YILI </a:t>
            </a:r>
            <a:r>
              <a:rPr lang="tr-TR" sz="2000" b="1" u="sng" kern="100" dirty="0">
                <a:solidFill>
                  <a:srgbClr val="294983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İÇERİSİNDE </a:t>
            </a:r>
            <a:r>
              <a:rPr lang="tr-TR" sz="2000" b="1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4F5B3939-E9A9-6812-F9BD-7DC81AF9D64E}"/>
              </a:ext>
            </a:extLst>
          </p:cNvPr>
          <p:cNvSpPr/>
          <p:nvPr/>
        </p:nvSpPr>
        <p:spPr>
          <a:xfrm>
            <a:off x="1813545" y="2137684"/>
            <a:ext cx="4388668" cy="19431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A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BF92F6C6-BDD4-F20E-2514-6B8FEF9F93F1}"/>
              </a:ext>
            </a:extLst>
          </p:cNvPr>
          <p:cNvSpPr/>
          <p:nvPr/>
        </p:nvSpPr>
        <p:spPr>
          <a:xfrm>
            <a:off x="6538054" y="2137684"/>
            <a:ext cx="4388668" cy="1943100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38684076-B944-0DC0-FD1E-52160B41CE01}"/>
              </a:ext>
            </a:extLst>
          </p:cNvPr>
          <p:cNvSpPr txBox="1"/>
          <p:nvPr/>
        </p:nvSpPr>
        <p:spPr>
          <a:xfrm>
            <a:off x="1930637" y="2509069"/>
            <a:ext cx="4165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21F3A"/>
                </a:solidFill>
              </a:rPr>
              <a:t>EVDE BAKIM YARDIMI ALANLAR</a:t>
            </a:r>
          </a:p>
          <a:p>
            <a:endParaRPr lang="tr-TR" dirty="0"/>
          </a:p>
          <a:p>
            <a:r>
              <a:rPr lang="tr-TR" b="1" dirty="0">
                <a:solidFill>
                  <a:srgbClr val="002060"/>
                </a:solidFill>
              </a:rPr>
              <a:t>Yardım Yapılan Aile Sayısı: </a:t>
            </a:r>
            <a:r>
              <a:rPr lang="tr-TR" b="1" dirty="0" smtClean="0">
                <a:solidFill>
                  <a:srgbClr val="C21F3A"/>
                </a:solidFill>
              </a:rPr>
              <a:t>75.500</a:t>
            </a:r>
            <a:endParaRPr lang="tr-TR" dirty="0" smtClean="0">
              <a:solidFill>
                <a:srgbClr val="C21F3A"/>
              </a:solidFill>
            </a:endParaRPr>
          </a:p>
          <a:p>
            <a:r>
              <a:rPr lang="tr-TR" b="1" dirty="0" smtClean="0">
                <a:solidFill>
                  <a:srgbClr val="002060"/>
                </a:solidFill>
              </a:rPr>
              <a:t>Yardım Miktarı: </a:t>
            </a:r>
            <a:r>
              <a:rPr lang="tr-TR" b="1" dirty="0" smtClean="0">
                <a:solidFill>
                  <a:srgbClr val="C21F3A"/>
                </a:solidFill>
              </a:rPr>
              <a:t>4 milyar 288 milyon TL</a:t>
            </a:r>
            <a:endParaRPr lang="tr-TR" b="1" dirty="0">
              <a:solidFill>
                <a:srgbClr val="C21F3A"/>
              </a:solidFill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BCE12EC8-F597-1A3C-D8DC-F8879579F3B2}"/>
              </a:ext>
            </a:extLst>
          </p:cNvPr>
          <p:cNvSpPr txBox="1"/>
          <p:nvPr/>
        </p:nvSpPr>
        <p:spPr>
          <a:xfrm>
            <a:off x="6649706" y="2409310"/>
            <a:ext cx="41653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21F3A"/>
                </a:solidFill>
              </a:rPr>
              <a:t>SED</a:t>
            </a:r>
          </a:p>
          <a:p>
            <a:pPr algn="ctr"/>
            <a:r>
              <a:rPr lang="tr-TR" b="1" dirty="0">
                <a:solidFill>
                  <a:srgbClr val="C21F3A"/>
                </a:solidFill>
              </a:rPr>
              <a:t>YARDIMI ALANLAR</a:t>
            </a:r>
          </a:p>
          <a:p>
            <a:endParaRPr lang="tr-TR" dirty="0"/>
          </a:p>
          <a:p>
            <a:r>
              <a:rPr lang="tr-TR" b="1" dirty="0">
                <a:solidFill>
                  <a:srgbClr val="002060"/>
                </a:solidFill>
              </a:rPr>
              <a:t>Yardım Yapılan Aile Sayısı: </a:t>
            </a:r>
            <a:r>
              <a:rPr lang="tr-TR" b="1" dirty="0" smtClean="0">
                <a:solidFill>
                  <a:srgbClr val="C21F3A"/>
                </a:solidFill>
              </a:rPr>
              <a:t>32.300</a:t>
            </a:r>
            <a:endParaRPr lang="tr-TR" dirty="0">
              <a:solidFill>
                <a:srgbClr val="C21F3A"/>
              </a:solidFill>
            </a:endParaRPr>
          </a:p>
          <a:p>
            <a:r>
              <a:rPr lang="tr-TR" b="1" dirty="0">
                <a:solidFill>
                  <a:srgbClr val="002060"/>
                </a:solidFill>
              </a:rPr>
              <a:t>Yardım Miktarı</a:t>
            </a:r>
            <a:r>
              <a:rPr lang="tr-TR" b="1" dirty="0" smtClean="0">
                <a:solidFill>
                  <a:srgbClr val="002060"/>
                </a:solidFill>
              </a:rPr>
              <a:t>: </a:t>
            </a:r>
            <a:r>
              <a:rPr lang="tr-TR" b="1" dirty="0" smtClean="0">
                <a:solidFill>
                  <a:srgbClr val="C21F3A"/>
                </a:solidFill>
              </a:rPr>
              <a:t>1 milyar 302 milyon TL</a:t>
            </a:r>
            <a:endParaRPr lang="tr-TR" b="1" dirty="0">
              <a:solidFill>
                <a:srgbClr val="C21F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044458"/>
      </p:ext>
    </p:extLst>
  </p:cSld>
  <p:clrMapOvr>
    <a:masterClrMapping/>
  </p:clrMapOvr>
</p:sld>
</file>

<file path=ppt/theme/theme1.xml><?xml version="1.0" encoding="utf-8"?>
<a:theme xmlns:a="http://schemas.openxmlformats.org/drawingml/2006/main" name="Özel Tasarı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175</Words>
  <Application>Microsoft Office PowerPoint</Application>
  <PresentationFormat>Geniş ekran</PresentationFormat>
  <Paragraphs>51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Özel Tasarım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Zeynep Temel</dc:creator>
  <cp:lastModifiedBy>Barış AMAÇ</cp:lastModifiedBy>
  <cp:revision>734</cp:revision>
  <cp:lastPrinted>2023-10-09T09:54:24Z</cp:lastPrinted>
  <dcterms:created xsi:type="dcterms:W3CDTF">2023-06-23T11:22:02Z</dcterms:created>
  <dcterms:modified xsi:type="dcterms:W3CDTF">2024-06-12T11:41:58Z</dcterms:modified>
</cp:coreProperties>
</file>