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18"/>
  </p:notesMasterIdLst>
  <p:sldIdLst>
    <p:sldId id="598" r:id="rId3"/>
    <p:sldId id="599" r:id="rId4"/>
    <p:sldId id="618" r:id="rId5"/>
    <p:sldId id="601" r:id="rId6"/>
    <p:sldId id="619" r:id="rId7"/>
    <p:sldId id="602" r:id="rId8"/>
    <p:sldId id="719" r:id="rId9"/>
    <p:sldId id="720" r:id="rId10"/>
    <p:sldId id="721" r:id="rId11"/>
    <p:sldId id="722" r:id="rId12"/>
    <p:sldId id="603" r:id="rId13"/>
    <p:sldId id="723" r:id="rId14"/>
    <p:sldId id="724" r:id="rId15"/>
    <p:sldId id="725" r:id="rId16"/>
    <p:sldId id="726" r:id="rId17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üseyin VURGUN" initials="HV" lastIdx="1" clrIdx="0">
    <p:extLst>
      <p:ext uri="{19B8F6BF-5375-455C-9EA6-DF929625EA0E}">
        <p15:presenceInfo xmlns:p15="http://schemas.microsoft.com/office/powerpoint/2012/main" userId="S-1-5-21-343818398-963894560-725345543-1832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1F3A"/>
    <a:srgbClr val="294983"/>
    <a:srgbClr val="E30613"/>
    <a:srgbClr val="FA444D"/>
    <a:srgbClr val="4472C4"/>
    <a:srgbClr val="81A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 autoAdjust="0"/>
    <p:restoredTop sz="94664" autoAdjust="0"/>
  </p:normalViewPr>
  <p:slideViewPr>
    <p:cSldViewPr snapToGrid="0">
      <p:cViewPr varScale="1">
        <p:scale>
          <a:sx n="101" d="100"/>
          <a:sy n="101" d="100"/>
        </p:scale>
        <p:origin x="70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14F39-A431-CC4D-9A8C-8DE5F74F975C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51235-A74A-B74C-8BD9-61299739D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38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46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5E32CD-AA72-3900-4F97-564B0BFDE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B751E0D-0B2D-2BBE-3467-B48E46842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7AC7B9-FDBB-A272-3CD0-10A5E1C7D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5A0E16-0FA4-9D7E-F748-765772AC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E778B5-F89C-AFB6-50CE-9B4576CC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28BF99-0ADF-013F-D904-4C3082DF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9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7442A9-256E-D5A1-F383-BF370B72D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DB117FF-1CB7-BC58-4396-DB626DD99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FEC36F-A765-4D21-717A-12D67B3D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EC9F9A-02A6-4937-4A46-D761D5D3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A3269E-5634-A197-855E-E649BF7D3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80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BD8F55D-CB23-AD11-F348-1414BA7A5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2D2C08F-7A79-E38A-E3CF-48CF6754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98E487-923E-F60D-0477-E6B3910D7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E52121-AE34-163D-63F5-86852147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8BD37F-5A20-A39B-1ACB-C1F5D668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231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39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9F057D-B46B-4C6A-1988-E39927EFA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41556D8-D653-D6E7-300F-93AFECD8E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B89C3F-EED9-B977-B9F0-2BC983C98A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A8841E-8A4E-9C1E-C8EE-F6092278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B6077BA-D2EC-8434-5258-52149C85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950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C257F15-A2EC-DFCA-79AC-F53DE021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7087D3-71F2-3134-0A9E-ACDEDCF4B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AA8F42-C468-8FA0-3F96-E0F74529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232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EF2A6B-B001-6A37-4F21-C17CA014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EAD9B9-762C-E53F-9D93-4BBF359A6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8D5841-D590-C95C-84AE-62805942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4FC5BE-C68C-1165-3B96-FE62E993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1F6F31-0959-9290-2518-4921E241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9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4BEB78-7E99-3EC5-00D0-BBA8FF7D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75B81-412E-53EB-74C3-7C5BE7F92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F818CE3-6FC0-39F3-A5AE-B666EF756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081F2F-5E72-79A8-18F6-E10A917E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472AB1F-D782-C5FD-E401-F9502116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3BCF97-1C3F-B1AB-E5B6-A2DF7B40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96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D962C1-06DE-A01C-5DEA-52656848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AC1014-F6CB-E796-FE90-29C0F05B2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DD15D0D-D3B5-AB95-72AB-C56F9753B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77DD781-BFF1-0E6A-1159-0660E2F7C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95D9891-DB15-2416-08DA-2339B0FA5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72BDF75-9D59-79B6-9612-3A0A9F3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9892C3F-4C1A-42AE-0944-637038C1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AED1EC3-BA4E-B07D-DABF-7A1A44D5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24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6CD6B1-C213-D92A-A29A-12A8861D9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F109200-6064-C2C8-598B-3712A886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B5A2CCB-6413-8E10-C176-7A5BB02C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7EAF9E2-6EE5-141D-01E0-47BF70BF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74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AA7325C-6F25-F6DC-1B42-138F9B3F55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6D69BD3-8CC6-FBE0-E6EF-F3A2CADB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1F4AD30-16FD-B571-07F1-0B5A8BA4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6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7C44EA-F55F-90DA-F791-0B0B2FD49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55E5EA-96EB-3857-67D0-66D5F27CB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913284-8311-DD14-1E34-0A8143CFC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50003C1-1E50-0D4C-70B9-28B82813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52BE57B-4919-CB82-DA88-2B70F3CE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B6B5692-8B70-BBC0-11ED-D219AD7F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95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654C2-44E2-456A-8A34-04D26FCA38A9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3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CBFCC3F5-5AB2-999E-E773-001E18D369E8}"/>
              </a:ext>
            </a:extLst>
          </p:cNvPr>
          <p:cNvCxnSpPr/>
          <p:nvPr userDrawn="1"/>
        </p:nvCxnSpPr>
        <p:spPr>
          <a:xfrm>
            <a:off x="1055077" y="6412523"/>
            <a:ext cx="10234246" cy="0"/>
          </a:xfrm>
          <a:prstGeom prst="line">
            <a:avLst/>
          </a:prstGeom>
          <a:ln w="9525">
            <a:solidFill>
              <a:srgbClr val="81AB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>
            <a:extLst>
              <a:ext uri="{FF2B5EF4-FFF2-40B4-BE49-F238E27FC236}">
                <a16:creationId xmlns:a16="http://schemas.microsoft.com/office/drawing/2014/main" id="{AC098320-39A1-9D3F-436C-2EA82E8318B9}"/>
              </a:ext>
            </a:extLst>
          </p:cNvPr>
          <p:cNvSpPr/>
          <p:nvPr userDrawn="1"/>
        </p:nvSpPr>
        <p:spPr>
          <a:xfrm>
            <a:off x="11394831" y="6236677"/>
            <a:ext cx="797169" cy="39858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3DD994C-57C3-8E7B-7230-A6911B28E18D}"/>
              </a:ext>
            </a:extLst>
          </p:cNvPr>
          <p:cNvSpPr txBox="1"/>
          <p:nvPr userDrawn="1"/>
        </p:nvSpPr>
        <p:spPr>
          <a:xfrm>
            <a:off x="11567174" y="6274023"/>
            <a:ext cx="902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393D1F8-A15C-A345-A132-540450B32372}" type="slidenum">
              <a:rPr lang="tr-TR" sz="1200" b="1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r>
              <a:rPr lang="tr-TR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3" name="Düz Bağlayıcı 12"/>
          <p:cNvCxnSpPr/>
          <p:nvPr userDrawn="1"/>
        </p:nvCxnSpPr>
        <p:spPr>
          <a:xfrm>
            <a:off x="2260189" y="685093"/>
            <a:ext cx="9828000" cy="0"/>
          </a:xfrm>
          <a:prstGeom prst="line">
            <a:avLst/>
          </a:prstGeom>
          <a:ln w="12700">
            <a:solidFill>
              <a:srgbClr val="005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 2"/>
          <p:cNvGrpSpPr>
            <a:grpSpLocks noChangeAspect="1"/>
          </p:cNvGrpSpPr>
          <p:nvPr userDrawn="1"/>
        </p:nvGrpSpPr>
        <p:grpSpPr>
          <a:xfrm>
            <a:off x="249229" y="-201230"/>
            <a:ext cx="1512000" cy="1300509"/>
            <a:chOff x="32123" y="-1002936"/>
            <a:chExt cx="2198852" cy="1743135"/>
          </a:xfrm>
        </p:grpSpPr>
        <p:sp>
          <p:nvSpPr>
            <p:cNvPr id="16" name="Yuvarlatılmış Çapraz Köşeli Dikdörtgen 15"/>
            <p:cNvSpPr/>
            <p:nvPr userDrawn="1"/>
          </p:nvSpPr>
          <p:spPr>
            <a:xfrm rot="20827468">
              <a:off x="87543" y="-940592"/>
              <a:ext cx="2143432" cy="1680791"/>
            </a:xfrm>
            <a:prstGeom prst="round2Diag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Yuvarlatılmış Çapraz Köşeli Dikdörtgen 16"/>
            <p:cNvSpPr/>
            <p:nvPr userDrawn="1"/>
          </p:nvSpPr>
          <p:spPr>
            <a:xfrm rot="20827468">
              <a:off x="32123" y="-1002936"/>
              <a:ext cx="2143432" cy="1680791"/>
            </a:xfrm>
            <a:prstGeom prst="round2DiagRect">
              <a:avLst/>
            </a:prstGeom>
            <a:solidFill>
              <a:srgbClr val="C21F3A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pic>
          <p:nvPicPr>
            <p:cNvPr id="18" name="valilik logosu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769" y="-761810"/>
              <a:ext cx="1708413" cy="1121406"/>
            </a:xfrm>
            <a:prstGeom prst="rect">
              <a:avLst/>
            </a:prstGeom>
          </p:spPr>
        </p:pic>
      </p:grpSp>
      <p:pic>
        <p:nvPicPr>
          <p:cNvPr id="4" name="Resim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42" y="6044223"/>
            <a:ext cx="7874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7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45511"/>
              </p:ext>
            </p:extLst>
          </p:nvPr>
        </p:nvGraphicFramePr>
        <p:xfrm>
          <a:off x="1579328" y="1605937"/>
          <a:ext cx="9216000" cy="45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algn="l" fontAlgn="b"/>
                      <a:endParaRPr lang="tr-TR" sz="3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1F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RESMİ</a:t>
                      </a:r>
                      <a:endParaRPr lang="tr-TR" sz="3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1F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ÖZEL</a:t>
                      </a:r>
                      <a:endParaRPr lang="tr-TR" sz="3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1F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TOPLAM </a:t>
                      </a:r>
                      <a:endParaRPr lang="tr-TR" sz="3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1F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OKUL SAYISI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4.173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3.518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7.691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DERSLİK</a:t>
                      </a:r>
                      <a:r>
                        <a:rPr lang="tr-TR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SAYISI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70.979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35.551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106.530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ÖĞRENCİ SAYISI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2.520.744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460.750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2.981.494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u="none" strike="noStrike" dirty="0">
                          <a:effectLst/>
                          <a:latin typeface="+mn-lt"/>
                        </a:rPr>
                        <a:t>ÖĞRETMEN SAYISI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+mn-lt"/>
                        </a:rPr>
                        <a:t>118.059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+mn-lt"/>
                        </a:rPr>
                        <a:t>39.918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157.977</a:t>
                      </a:r>
                      <a:endParaRPr lang="tr-TR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DERSLİK</a:t>
                      </a:r>
                      <a:r>
                        <a:rPr lang="tr-TR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BAŞINA DÜŞEN ÖĞRENCİ SAYISI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İKİLİ</a:t>
                      </a:r>
                      <a:r>
                        <a:rPr lang="tr-TR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EĞİTİM YAPAN OKUL SAYISI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Yuvarlatılmış Dikdörtgen 7"/>
          <p:cNvSpPr/>
          <p:nvPr/>
        </p:nvSpPr>
        <p:spPr>
          <a:xfrm>
            <a:off x="3459540" y="940548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İL GENELİ İSTATİSTİKLER</a:t>
            </a:r>
          </a:p>
        </p:txBody>
      </p:sp>
    </p:spTree>
    <p:extLst>
      <p:ext uri="{BB962C8B-B14F-4D97-AF65-F5344CB8AC3E}">
        <p14:creationId xmlns:p14="http://schemas.microsoft.com/office/powerpoint/2010/main" val="254791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361680FF-C4DB-E93C-0949-5FA17C5BD464}"/>
              </a:ext>
            </a:extLst>
          </p:cNvPr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  <p:sp>
        <p:nvSpPr>
          <p:cNvPr id="6" name="Yuvarlatılmış Dikdörtgen 8">
            <a:extLst>
              <a:ext uri="{FF2B5EF4-FFF2-40B4-BE49-F238E27FC236}">
                <a16:creationId xmlns:a16="http://schemas.microsoft.com/office/drawing/2014/main" id="{46C979CF-0DAB-5F45-0D41-CD76A1E70527}"/>
              </a:ext>
            </a:extLst>
          </p:cNvPr>
          <p:cNvSpPr/>
          <p:nvPr/>
        </p:nvSpPr>
        <p:spPr>
          <a:xfrm>
            <a:off x="3458562" y="769441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NORMAL VE İKİLİ EĞİTİM YAPAN OKUL BİLGİLERİ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A0CAD5D-C470-81CD-C5A3-DEB373CEB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524" y="1391873"/>
            <a:ext cx="11843208" cy="469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63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3449032" y="2007691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PROJELER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2943225" y="2936432"/>
            <a:ext cx="6600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PROJELERİN SON GÜNCEL DURUMLARINI İLGİLİ SLAYTLARA YAZINIZ. 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2876407" y="3740223"/>
            <a:ext cx="6600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VALİLİK HİMAYESİNDE LİSTEDE OLMAYAN PROJELERİNİZ VARSA YENİ BİR SLAYT AÇARAK LÜTFEN EKLEYİNİZ VE GEREKLİ AÇIKLAMALARI YAPINIZ.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1991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307D-E8D4-534B-B6F6-71FC0928BE23}" type="slidenum">
              <a:rPr lang="tr-TR" smtClean="0"/>
              <a:t>12</a:t>
            </a:fld>
            <a:endParaRPr lang="tr-TR"/>
          </a:p>
        </p:txBody>
      </p:sp>
      <p:sp>
        <p:nvSpPr>
          <p:cNvPr id="3" name="Yuvarlatılmış Dikdörtgen 2"/>
          <p:cNvSpPr/>
          <p:nvPr/>
        </p:nvSpPr>
        <p:spPr>
          <a:xfrm>
            <a:off x="3686175" y="122216"/>
            <a:ext cx="6105525" cy="411184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  <a:latin typeface="Calibri" panose="020F0502020204030204"/>
              </a:rPr>
              <a:t>İSTANBUL ÖĞRENCİ MECLİSLERİ</a:t>
            </a:r>
            <a:endParaRPr lang="tr-TR" sz="2400" b="1" dirty="0">
              <a:solidFill>
                <a:schemeClr val="bg1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46888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Yuvarlatılmış Dikdörtgen 2"/>
          <p:cNvSpPr/>
          <p:nvPr/>
        </p:nvSpPr>
        <p:spPr>
          <a:xfrm>
            <a:off x="3686175" y="122216"/>
            <a:ext cx="6105525" cy="411184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alibri" panose="020F0502020204030204"/>
              </a:rPr>
              <a:t>BEN OKUYORUM İSTANBUL OKUYOR</a:t>
            </a:r>
          </a:p>
        </p:txBody>
      </p:sp>
    </p:spTree>
    <p:extLst>
      <p:ext uri="{BB962C8B-B14F-4D97-AF65-F5344CB8AC3E}">
        <p14:creationId xmlns:p14="http://schemas.microsoft.com/office/powerpoint/2010/main" val="1235578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Yuvarlatılmış Dikdörtgen 2"/>
          <p:cNvSpPr/>
          <p:nvPr/>
        </p:nvSpPr>
        <p:spPr>
          <a:xfrm>
            <a:off x="3686175" y="122216"/>
            <a:ext cx="6105525" cy="411184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  <a:latin typeface="Calibri" panose="020F0502020204030204"/>
              </a:rPr>
              <a:t>SPOR ŞEHRİ İSTANBUL</a:t>
            </a:r>
            <a:endParaRPr lang="tr-TR" sz="2400" b="1" dirty="0">
              <a:solidFill>
                <a:schemeClr val="bg1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02926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307D-E8D4-534B-B6F6-71FC0928BE23}" type="slidenum">
              <a:rPr lang="tr-TR" smtClean="0"/>
              <a:t>15</a:t>
            </a:fld>
            <a:endParaRPr lang="tr-TR"/>
          </a:p>
        </p:txBody>
      </p:sp>
      <p:sp>
        <p:nvSpPr>
          <p:cNvPr id="3" name="Yuvarlatılmış Dikdörtgen 2"/>
          <p:cNvSpPr/>
          <p:nvPr/>
        </p:nvSpPr>
        <p:spPr>
          <a:xfrm>
            <a:off x="3686175" y="122216"/>
            <a:ext cx="6105525" cy="411184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  <a:latin typeface="Calibri" panose="020F0502020204030204"/>
              </a:rPr>
              <a:t>ENSTRÜMANSIZ OKUL KALMASIN</a:t>
            </a:r>
            <a:endParaRPr lang="tr-TR" sz="2400" b="1" dirty="0">
              <a:solidFill>
                <a:schemeClr val="bg1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7595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Yuvarlatılmış Dikdörtgen 8"/>
          <p:cNvSpPr/>
          <p:nvPr/>
        </p:nvSpPr>
        <p:spPr>
          <a:xfrm>
            <a:off x="3459540" y="1077397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MİLLİ EĞİTİM BAKANLIĞI YATIRIMLARI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945072" y="2055995"/>
            <a:ext cx="9747016" cy="3908869"/>
            <a:chOff x="3248957" y="3096879"/>
            <a:chExt cx="13310532" cy="5287372"/>
          </a:xfrm>
        </p:grpSpPr>
        <p:grpSp>
          <p:nvGrpSpPr>
            <p:cNvPr id="10" name="Grup 9"/>
            <p:cNvGrpSpPr/>
            <p:nvPr/>
          </p:nvGrpSpPr>
          <p:grpSpPr>
            <a:xfrm>
              <a:off x="3619432" y="3985822"/>
              <a:ext cx="12940057" cy="1679942"/>
              <a:chOff x="3415893" y="3598978"/>
              <a:chExt cx="12940057" cy="1679942"/>
            </a:xfrm>
          </p:grpSpPr>
          <p:grpSp>
            <p:nvGrpSpPr>
              <p:cNvPr id="11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3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5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7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2" name="Düz Bağlayıcı 11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Düz Bağlayıcı 43"/>
              <p:cNvCxnSpPr/>
              <p:nvPr/>
            </p:nvCxnSpPr>
            <p:spPr>
              <a:xfrm>
                <a:off x="3415893" y="5278920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Düz Bağlayıcı 48"/>
              <p:cNvCxnSpPr/>
              <p:nvPr/>
            </p:nvCxnSpPr>
            <p:spPr>
              <a:xfrm>
                <a:off x="11026304" y="5278920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Dikdörtgen 17"/>
            <p:cNvSpPr/>
            <p:nvPr/>
          </p:nvSpPr>
          <p:spPr>
            <a:xfrm>
              <a:off x="3800423" y="4664643"/>
              <a:ext cx="1421140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393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619432" y="4328302"/>
              <a:ext cx="1783124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OKUL SAYISI</a:t>
              </a:r>
            </a:p>
          </p:txBody>
        </p:sp>
        <p:cxnSp>
          <p:nvCxnSpPr>
            <p:cNvPr id="22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248957" y="3096879"/>
              <a:ext cx="6501755" cy="874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YATIRIM PROGRAMINDA </a:t>
              </a:r>
            </a:p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BULUNAN </a:t>
              </a:r>
            </a:p>
          </p:txBody>
        </p:sp>
        <p:sp>
          <p:nvSpPr>
            <p:cNvPr id="25" name="Metin kutusu 24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654653" y="4313914"/>
              <a:ext cx="2188450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DERSLİK SAYISI</a:t>
              </a:r>
            </a:p>
          </p:txBody>
        </p:sp>
        <p:sp>
          <p:nvSpPr>
            <p:cNvPr id="26" name="Dikdörtgen 25"/>
            <p:cNvSpPr/>
            <p:nvPr/>
          </p:nvSpPr>
          <p:spPr>
            <a:xfrm>
              <a:off x="6882474" y="4624971"/>
              <a:ext cx="2016563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5.697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5" name="Dikdörtgen 44"/>
            <p:cNvSpPr/>
            <p:nvPr/>
          </p:nvSpPr>
          <p:spPr>
            <a:xfrm>
              <a:off x="3800423" y="6329479"/>
              <a:ext cx="5132037" cy="7077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2800" b="1" dirty="0">
                  <a:solidFill>
                    <a:schemeClr val="tx2">
                      <a:lumMod val="75000"/>
                    </a:schemeClr>
                  </a:solidFill>
                </a:rPr>
                <a:t>15 Milyar 689 Milyon TL</a:t>
              </a:r>
              <a:endParaRPr lang="is-IS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6" name="Metin kutusu 45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5477534" y="5933628"/>
              <a:ext cx="1313088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BÜTÇESİ</a:t>
              </a:r>
            </a:p>
          </p:txBody>
        </p:sp>
        <p:sp>
          <p:nvSpPr>
            <p:cNvPr id="50" name="Dikdörtgen 49"/>
            <p:cNvSpPr/>
            <p:nvPr/>
          </p:nvSpPr>
          <p:spPr>
            <a:xfrm>
              <a:off x="11427127" y="6325198"/>
              <a:ext cx="4882484" cy="7077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2800" b="1" dirty="0">
                  <a:solidFill>
                    <a:schemeClr val="tx2">
                      <a:lumMod val="75000"/>
                    </a:schemeClr>
                  </a:solidFill>
                </a:rPr>
                <a:t>6 Milyar 240 Milyon TL</a:t>
              </a:r>
              <a:endParaRPr lang="is-IS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1" name="Metin kutusu 50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13104238" y="5929347"/>
              <a:ext cx="1313088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BÜTÇESİ</a:t>
              </a:r>
            </a:p>
          </p:txBody>
        </p:sp>
        <p:sp>
          <p:nvSpPr>
            <p:cNvPr id="52" name="Dikdörtgen 51"/>
            <p:cNvSpPr/>
            <p:nvPr/>
          </p:nvSpPr>
          <p:spPr>
            <a:xfrm>
              <a:off x="11495335" y="7676512"/>
              <a:ext cx="4882484" cy="7077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2800" b="1" dirty="0">
                  <a:solidFill>
                    <a:schemeClr val="tx2">
                      <a:lumMod val="75000"/>
                    </a:schemeClr>
                  </a:solidFill>
                </a:rPr>
                <a:t>2 Milyar 737 Milyon TL</a:t>
              </a:r>
              <a:endParaRPr lang="is-IS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3" name="Metin kutusu 52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11920572" y="7280661"/>
              <a:ext cx="3816849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TOPLAM HARCANAN TUTAR</a:t>
              </a:r>
            </a:p>
          </p:txBody>
        </p:sp>
      </p:grpSp>
      <p:grpSp>
        <p:nvGrpSpPr>
          <p:cNvPr id="29" name="Grup 28"/>
          <p:cNvGrpSpPr/>
          <p:nvPr/>
        </p:nvGrpSpPr>
        <p:grpSpPr>
          <a:xfrm>
            <a:off x="6501183" y="2055995"/>
            <a:ext cx="4761095" cy="1928464"/>
            <a:chOff x="3248957" y="3096879"/>
            <a:chExt cx="6501755" cy="2608557"/>
          </a:xfrm>
        </p:grpSpPr>
        <p:grpSp>
          <p:nvGrpSpPr>
            <p:cNvPr id="30" name="Grup 29"/>
            <p:cNvGrpSpPr/>
            <p:nvPr/>
          </p:nvGrpSpPr>
          <p:grpSpPr>
            <a:xfrm>
              <a:off x="3652133" y="3985822"/>
              <a:ext cx="5329646" cy="45719"/>
              <a:chOff x="3448594" y="3598978"/>
              <a:chExt cx="5329646" cy="45719"/>
            </a:xfrm>
          </p:grpSpPr>
          <p:grpSp>
            <p:nvGrpSpPr>
              <p:cNvPr id="37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39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0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1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2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3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38" name="Düz Bağlayıcı 37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Dikdörtgen 30"/>
            <p:cNvSpPr/>
            <p:nvPr/>
          </p:nvSpPr>
          <p:spPr>
            <a:xfrm>
              <a:off x="3800423" y="4664644"/>
              <a:ext cx="1421140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103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2" name="Metin kutusu 31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619432" y="4328302"/>
              <a:ext cx="1783124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OKUL SAYISI</a:t>
              </a:r>
            </a:p>
          </p:txBody>
        </p:sp>
        <p:cxnSp>
          <p:nvCxnSpPr>
            <p:cNvPr id="33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Metin kutusu 3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248957" y="3096879"/>
              <a:ext cx="6501755" cy="874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YATIRIM PROGRAMINDA </a:t>
              </a:r>
            </a:p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OLUP DA </a:t>
              </a:r>
              <a:r>
                <a:rPr lang="tr-TR" b="1" dirty="0">
                  <a:solidFill>
                    <a:srgbClr val="C21F3A"/>
                  </a:solidFill>
                </a:rPr>
                <a:t>DEVAM EDEN</a:t>
              </a:r>
            </a:p>
          </p:txBody>
        </p:sp>
        <p:sp>
          <p:nvSpPr>
            <p:cNvPr id="35" name="Metin kutusu 34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654653" y="4313914"/>
              <a:ext cx="2188450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DERSLİK SAYISI</a:t>
              </a:r>
            </a:p>
          </p:txBody>
        </p:sp>
        <p:sp>
          <p:nvSpPr>
            <p:cNvPr id="36" name="Dikdörtgen 35"/>
            <p:cNvSpPr/>
            <p:nvPr/>
          </p:nvSpPr>
          <p:spPr>
            <a:xfrm>
              <a:off x="6882474" y="4624971"/>
              <a:ext cx="2016564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2.548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54" name="Metin kutusu 53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</p:spTree>
    <p:extLst>
      <p:ext uri="{BB962C8B-B14F-4D97-AF65-F5344CB8AC3E}">
        <p14:creationId xmlns:p14="http://schemas.microsoft.com/office/powerpoint/2010/main" val="301822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Yuvarlatılmış Dikdörtgen 8"/>
          <p:cNvSpPr/>
          <p:nvPr/>
        </p:nvSpPr>
        <p:spPr>
          <a:xfrm>
            <a:off x="3449135" y="1388873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MİLLİ EĞİTİM BAKANLIĞI YATIRIMLARI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554523" y="2502587"/>
            <a:ext cx="10908369" cy="1928464"/>
            <a:chOff x="945072" y="2055996"/>
            <a:chExt cx="10324027" cy="1928464"/>
          </a:xfrm>
        </p:grpSpPr>
        <p:grpSp>
          <p:nvGrpSpPr>
            <p:cNvPr id="2" name="Grup 1"/>
            <p:cNvGrpSpPr/>
            <p:nvPr/>
          </p:nvGrpSpPr>
          <p:grpSpPr>
            <a:xfrm>
              <a:off x="945072" y="2055996"/>
              <a:ext cx="9747016" cy="1928464"/>
              <a:chOff x="3248957" y="3096879"/>
              <a:chExt cx="13310532" cy="2608556"/>
            </a:xfrm>
          </p:grpSpPr>
          <p:grpSp>
            <p:nvGrpSpPr>
              <p:cNvPr id="10" name="Grup 9"/>
              <p:cNvGrpSpPr/>
              <p:nvPr/>
            </p:nvGrpSpPr>
            <p:grpSpPr>
              <a:xfrm>
                <a:off x="3619432" y="3985822"/>
                <a:ext cx="12940057" cy="1679942"/>
                <a:chOff x="3415893" y="3598978"/>
                <a:chExt cx="12940057" cy="1679942"/>
              </a:xfrm>
            </p:grpSpPr>
            <p:grpSp>
              <p:nvGrpSpPr>
                <p:cNvPr id="11" name="Group 22"/>
                <p:cNvGrpSpPr/>
                <p:nvPr/>
              </p:nvGrpSpPr>
              <p:grpSpPr>
                <a:xfrm>
                  <a:off x="5199017" y="3598978"/>
                  <a:ext cx="1828800" cy="45719"/>
                  <a:chOff x="3965945" y="1385354"/>
                  <a:chExt cx="4572000" cy="79107"/>
                </a:xfrm>
                <a:solidFill>
                  <a:srgbClr val="C00000"/>
                </a:solidFill>
              </p:grpSpPr>
              <p:sp>
                <p:nvSpPr>
                  <p:cNvPr id="13" name="Rectangle 29"/>
                  <p:cNvSpPr/>
                  <p:nvPr/>
                </p:nvSpPr>
                <p:spPr>
                  <a:xfrm>
                    <a:off x="3965945" y="1385356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  <p:sp>
                <p:nvSpPr>
                  <p:cNvPr id="14" name="Rectangle 30"/>
                  <p:cNvSpPr/>
                  <p:nvPr/>
                </p:nvSpPr>
                <p:spPr>
                  <a:xfrm>
                    <a:off x="4880345" y="1385355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  <p:sp>
                <p:nvSpPr>
                  <p:cNvPr id="15" name="Rectangle 31"/>
                  <p:cNvSpPr/>
                  <p:nvPr/>
                </p:nvSpPr>
                <p:spPr>
                  <a:xfrm>
                    <a:off x="5794745" y="1385354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  <p:sp>
                <p:nvSpPr>
                  <p:cNvPr id="16" name="Rectangle 32"/>
                  <p:cNvSpPr/>
                  <p:nvPr/>
                </p:nvSpPr>
                <p:spPr>
                  <a:xfrm>
                    <a:off x="6709145" y="1385354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  <p:sp>
                <p:nvSpPr>
                  <p:cNvPr id="17" name="Rectangle 33"/>
                  <p:cNvSpPr/>
                  <p:nvPr/>
                </p:nvSpPr>
                <p:spPr>
                  <a:xfrm>
                    <a:off x="7623545" y="1385354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</p:grpSp>
            <p:cxnSp>
              <p:nvCxnSpPr>
                <p:cNvPr id="12" name="Düz Bağlayıcı 11"/>
                <p:cNvCxnSpPr/>
                <p:nvPr/>
              </p:nvCxnSpPr>
              <p:spPr>
                <a:xfrm>
                  <a:off x="3448594" y="3614499"/>
                  <a:ext cx="5329646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Düz Bağlayıcı 43"/>
                <p:cNvCxnSpPr/>
                <p:nvPr/>
              </p:nvCxnSpPr>
              <p:spPr>
                <a:xfrm>
                  <a:off x="3415893" y="5278920"/>
                  <a:ext cx="5329646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Düz Bağlayıcı 48"/>
                <p:cNvCxnSpPr/>
                <p:nvPr/>
              </p:nvCxnSpPr>
              <p:spPr>
                <a:xfrm>
                  <a:off x="11026304" y="5278920"/>
                  <a:ext cx="5329646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Dikdörtgen 17"/>
              <p:cNvSpPr/>
              <p:nvPr/>
            </p:nvSpPr>
            <p:spPr>
              <a:xfrm>
                <a:off x="3800423" y="4664643"/>
                <a:ext cx="1031486" cy="10407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sz="4400" b="1" dirty="0">
                    <a:solidFill>
                      <a:schemeClr val="tx2">
                        <a:lumMod val="75000"/>
                      </a:schemeClr>
                    </a:solidFill>
                  </a:rPr>
                  <a:t>11</a:t>
                </a:r>
                <a:endParaRPr lang="is-IS" sz="4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9" name="Metin kutusu 18">
                <a:extLst>
                  <a:ext uri="{FF2B5EF4-FFF2-40B4-BE49-F238E27FC236}">
                    <a16:creationId xmlns:a16="http://schemas.microsoft.com/office/drawing/2014/main" id="{0FE4042C-5A54-4E4E-94FF-1219D34A70B9}"/>
                  </a:ext>
                </a:extLst>
              </p:cNvPr>
              <p:cNvSpPr txBox="1"/>
              <p:nvPr/>
            </p:nvSpPr>
            <p:spPr>
              <a:xfrm>
                <a:off x="3619432" y="4328302"/>
                <a:ext cx="1783124" cy="499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dirty="0">
                    <a:solidFill>
                      <a:srgbClr val="595959"/>
                    </a:solidFill>
                  </a:rPr>
                  <a:t>OKUL SAYISI</a:t>
                </a:r>
              </a:p>
            </p:txBody>
          </p:sp>
          <p:cxnSp>
            <p:nvCxnSpPr>
              <p:cNvPr id="22" name="Düz Bağlayıcı 73"/>
              <p:cNvCxnSpPr/>
              <p:nvPr/>
            </p:nvCxnSpPr>
            <p:spPr>
              <a:xfrm flipV="1">
                <a:off x="6307237" y="4251891"/>
                <a:ext cx="19438" cy="1185696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Metin kutusu 23">
                <a:extLst>
                  <a:ext uri="{FF2B5EF4-FFF2-40B4-BE49-F238E27FC236}">
                    <a16:creationId xmlns:a16="http://schemas.microsoft.com/office/drawing/2014/main" id="{0FE4042C-5A54-4E4E-94FF-1219D34A70B9}"/>
                  </a:ext>
                </a:extLst>
              </p:cNvPr>
              <p:cNvSpPr txBox="1"/>
              <p:nvPr/>
            </p:nvSpPr>
            <p:spPr>
              <a:xfrm>
                <a:off x="3248957" y="3096879"/>
                <a:ext cx="6501755" cy="8742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>
                    <a:solidFill>
                      <a:srgbClr val="595959"/>
                    </a:solidFill>
                  </a:rPr>
                  <a:t>GENEL BÜTÇE KAPSAMINDA</a:t>
                </a:r>
              </a:p>
              <a:p>
                <a:pPr algn="ctr"/>
                <a:r>
                  <a:rPr lang="tr-TR" b="1" dirty="0">
                    <a:solidFill>
                      <a:srgbClr val="595959"/>
                    </a:solidFill>
                  </a:rPr>
                  <a:t> </a:t>
                </a:r>
                <a:r>
                  <a:rPr lang="tr-TR" b="1" dirty="0">
                    <a:solidFill>
                      <a:srgbClr val="C21F3A"/>
                    </a:solidFill>
                  </a:rPr>
                  <a:t>2023 YILI TAMAMLANAN</a:t>
                </a:r>
                <a:r>
                  <a:rPr lang="tr-TR" b="1" dirty="0">
                    <a:solidFill>
                      <a:srgbClr val="595959"/>
                    </a:solidFill>
                  </a:rPr>
                  <a:t> OKULLAR</a:t>
                </a:r>
              </a:p>
            </p:txBody>
          </p:sp>
          <p:sp>
            <p:nvSpPr>
              <p:cNvPr id="25" name="Metin kutusu 24">
                <a:extLst>
                  <a:ext uri="{FF2B5EF4-FFF2-40B4-BE49-F238E27FC236}">
                    <a16:creationId xmlns:a16="http://schemas.microsoft.com/office/drawing/2014/main" id="{0FE4042C-5A54-4E4E-94FF-1219D34A70B9}"/>
                  </a:ext>
                </a:extLst>
              </p:cNvPr>
              <p:cNvSpPr txBox="1"/>
              <p:nvPr/>
            </p:nvSpPr>
            <p:spPr>
              <a:xfrm>
                <a:off x="6654653" y="4313914"/>
                <a:ext cx="2188450" cy="499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dirty="0">
                    <a:solidFill>
                      <a:srgbClr val="595959"/>
                    </a:solidFill>
                  </a:rPr>
                  <a:t>DERSLİK SAYISI</a:t>
                </a:r>
              </a:p>
            </p:txBody>
          </p:sp>
          <p:sp>
            <p:nvSpPr>
              <p:cNvPr id="26" name="Dikdörtgen 25"/>
              <p:cNvSpPr/>
              <p:nvPr/>
            </p:nvSpPr>
            <p:spPr>
              <a:xfrm>
                <a:off x="6882474" y="4624971"/>
                <a:ext cx="1421140" cy="10407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sz="4400" b="1" dirty="0">
                    <a:solidFill>
                      <a:schemeClr val="tx2">
                        <a:lumMod val="75000"/>
                      </a:schemeClr>
                    </a:solidFill>
                  </a:rPr>
                  <a:t>192</a:t>
                </a:r>
                <a:endParaRPr lang="is-IS" sz="4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29" name="Grup 28"/>
            <p:cNvGrpSpPr/>
            <p:nvPr/>
          </p:nvGrpSpPr>
          <p:grpSpPr>
            <a:xfrm>
              <a:off x="6381594" y="2076358"/>
              <a:ext cx="4887505" cy="1908101"/>
              <a:chOff x="3085646" y="3124423"/>
              <a:chExt cx="6674380" cy="2581013"/>
            </a:xfrm>
          </p:grpSpPr>
          <p:grpSp>
            <p:nvGrpSpPr>
              <p:cNvPr id="30" name="Grup 29"/>
              <p:cNvGrpSpPr/>
              <p:nvPr/>
            </p:nvGrpSpPr>
            <p:grpSpPr>
              <a:xfrm>
                <a:off x="3652133" y="3985822"/>
                <a:ext cx="5329646" cy="45719"/>
                <a:chOff x="3448594" y="3598978"/>
                <a:chExt cx="5329646" cy="45719"/>
              </a:xfrm>
            </p:grpSpPr>
            <p:grpSp>
              <p:nvGrpSpPr>
                <p:cNvPr id="37" name="Group 22"/>
                <p:cNvGrpSpPr/>
                <p:nvPr/>
              </p:nvGrpSpPr>
              <p:grpSpPr>
                <a:xfrm>
                  <a:off x="5199017" y="3598978"/>
                  <a:ext cx="1828800" cy="45719"/>
                  <a:chOff x="3965945" y="1385354"/>
                  <a:chExt cx="4572000" cy="79107"/>
                </a:xfrm>
                <a:solidFill>
                  <a:srgbClr val="C00000"/>
                </a:solidFill>
              </p:grpSpPr>
              <p:sp>
                <p:nvSpPr>
                  <p:cNvPr id="39" name="Rectangle 29"/>
                  <p:cNvSpPr/>
                  <p:nvPr/>
                </p:nvSpPr>
                <p:spPr>
                  <a:xfrm>
                    <a:off x="3965945" y="1385356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  <p:sp>
                <p:nvSpPr>
                  <p:cNvPr id="40" name="Rectangle 30"/>
                  <p:cNvSpPr/>
                  <p:nvPr/>
                </p:nvSpPr>
                <p:spPr>
                  <a:xfrm>
                    <a:off x="4880345" y="1385355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  <p:sp>
                <p:nvSpPr>
                  <p:cNvPr id="41" name="Rectangle 31"/>
                  <p:cNvSpPr/>
                  <p:nvPr/>
                </p:nvSpPr>
                <p:spPr>
                  <a:xfrm>
                    <a:off x="5794745" y="1385354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  <p:sp>
                <p:nvSpPr>
                  <p:cNvPr id="42" name="Rectangle 32"/>
                  <p:cNvSpPr/>
                  <p:nvPr/>
                </p:nvSpPr>
                <p:spPr>
                  <a:xfrm>
                    <a:off x="6709145" y="1385354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  <p:sp>
                <p:nvSpPr>
                  <p:cNvPr id="43" name="Rectangle 33"/>
                  <p:cNvSpPr/>
                  <p:nvPr/>
                </p:nvSpPr>
                <p:spPr>
                  <a:xfrm>
                    <a:off x="7623545" y="1385354"/>
                    <a:ext cx="914400" cy="79105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1828434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GB" sz="8638"/>
                  </a:p>
                </p:txBody>
              </p:sp>
            </p:grpSp>
            <p:cxnSp>
              <p:nvCxnSpPr>
                <p:cNvPr id="38" name="Düz Bağlayıcı 37"/>
                <p:cNvCxnSpPr/>
                <p:nvPr/>
              </p:nvCxnSpPr>
              <p:spPr>
                <a:xfrm>
                  <a:off x="3448594" y="3614499"/>
                  <a:ext cx="5329646" cy="0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Dikdörtgen 30"/>
              <p:cNvSpPr/>
              <p:nvPr/>
            </p:nvSpPr>
            <p:spPr>
              <a:xfrm>
                <a:off x="3800423" y="4664644"/>
                <a:ext cx="1421140" cy="10407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sz="4400" b="1" dirty="0">
                    <a:solidFill>
                      <a:schemeClr val="tx2">
                        <a:lumMod val="75000"/>
                      </a:schemeClr>
                    </a:solidFill>
                  </a:rPr>
                  <a:t>728</a:t>
                </a:r>
                <a:endParaRPr lang="is-IS" sz="4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2" name="Metin kutusu 31">
                <a:extLst>
                  <a:ext uri="{FF2B5EF4-FFF2-40B4-BE49-F238E27FC236}">
                    <a16:creationId xmlns:a16="http://schemas.microsoft.com/office/drawing/2014/main" id="{0FE4042C-5A54-4E4E-94FF-1219D34A70B9}"/>
                  </a:ext>
                </a:extLst>
              </p:cNvPr>
              <p:cNvSpPr txBox="1"/>
              <p:nvPr/>
            </p:nvSpPr>
            <p:spPr>
              <a:xfrm>
                <a:off x="3619432" y="4328302"/>
                <a:ext cx="1783124" cy="499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dirty="0">
                    <a:solidFill>
                      <a:srgbClr val="595959"/>
                    </a:solidFill>
                  </a:rPr>
                  <a:t>OKUL SAYISI</a:t>
                </a:r>
              </a:p>
            </p:txBody>
          </p:sp>
          <p:cxnSp>
            <p:nvCxnSpPr>
              <p:cNvPr id="33" name="Düz Bağlayıcı 73"/>
              <p:cNvCxnSpPr/>
              <p:nvPr/>
            </p:nvCxnSpPr>
            <p:spPr>
              <a:xfrm flipV="1">
                <a:off x="6307237" y="4251891"/>
                <a:ext cx="19438" cy="1185696"/>
              </a:xfrm>
              <a:prstGeom prst="line">
                <a:avLst/>
              </a:prstGeom>
              <a:ln w="19050">
                <a:solidFill>
                  <a:srgbClr val="C0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Metin kutusu 33">
                <a:extLst>
                  <a:ext uri="{FF2B5EF4-FFF2-40B4-BE49-F238E27FC236}">
                    <a16:creationId xmlns:a16="http://schemas.microsoft.com/office/drawing/2014/main" id="{0FE4042C-5A54-4E4E-94FF-1219D34A70B9}"/>
                  </a:ext>
                </a:extLst>
              </p:cNvPr>
              <p:cNvSpPr txBox="1"/>
              <p:nvPr/>
            </p:nvSpPr>
            <p:spPr>
              <a:xfrm>
                <a:off x="3085646" y="3124423"/>
                <a:ext cx="6674380" cy="8742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>
                    <a:solidFill>
                      <a:srgbClr val="595959"/>
                    </a:solidFill>
                  </a:rPr>
                  <a:t>GENEL BÜTÇE KAPSAMINDA </a:t>
                </a:r>
              </a:p>
              <a:p>
                <a:pPr algn="ctr"/>
                <a:r>
                  <a:rPr lang="tr-TR" b="1" dirty="0">
                    <a:solidFill>
                      <a:srgbClr val="C21F3A"/>
                    </a:solidFill>
                  </a:rPr>
                  <a:t>2003 - 2023 YILLARI ARASI TAMAMLANAN </a:t>
                </a:r>
                <a:r>
                  <a:rPr lang="tr-TR" b="1" dirty="0">
                    <a:solidFill>
                      <a:srgbClr val="595959"/>
                    </a:solidFill>
                  </a:rPr>
                  <a:t>OKULLAR</a:t>
                </a:r>
              </a:p>
            </p:txBody>
          </p:sp>
          <p:sp>
            <p:nvSpPr>
              <p:cNvPr id="35" name="Metin kutusu 34">
                <a:extLst>
                  <a:ext uri="{FF2B5EF4-FFF2-40B4-BE49-F238E27FC236}">
                    <a16:creationId xmlns:a16="http://schemas.microsoft.com/office/drawing/2014/main" id="{0FE4042C-5A54-4E4E-94FF-1219D34A70B9}"/>
                  </a:ext>
                </a:extLst>
              </p:cNvPr>
              <p:cNvSpPr txBox="1"/>
              <p:nvPr/>
            </p:nvSpPr>
            <p:spPr>
              <a:xfrm>
                <a:off x="6654653" y="4313914"/>
                <a:ext cx="2188450" cy="499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dirty="0">
                    <a:solidFill>
                      <a:srgbClr val="595959"/>
                    </a:solidFill>
                  </a:rPr>
                  <a:t>DERSLİK SAYISI</a:t>
                </a:r>
              </a:p>
            </p:txBody>
          </p:sp>
          <p:sp>
            <p:nvSpPr>
              <p:cNvPr id="36" name="Dikdörtgen 35"/>
              <p:cNvSpPr/>
              <p:nvPr/>
            </p:nvSpPr>
            <p:spPr>
              <a:xfrm>
                <a:off x="6882474" y="4624971"/>
                <a:ext cx="2406217" cy="10407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tr-TR" sz="4400" b="1" dirty="0">
                    <a:solidFill>
                      <a:schemeClr val="tx2">
                        <a:lumMod val="75000"/>
                      </a:schemeClr>
                    </a:solidFill>
                  </a:rPr>
                  <a:t>17.427</a:t>
                </a:r>
                <a:endParaRPr lang="is-IS" sz="4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54" name="Metin kutusu 53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</p:spTree>
    <p:extLst>
      <p:ext uri="{BB962C8B-B14F-4D97-AF65-F5344CB8AC3E}">
        <p14:creationId xmlns:p14="http://schemas.microsoft.com/office/powerpoint/2010/main" val="211551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Yuvarlatılmış Dikdörtgen 8"/>
          <p:cNvSpPr/>
          <p:nvPr/>
        </p:nvSpPr>
        <p:spPr>
          <a:xfrm>
            <a:off x="3233189" y="864442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>
                <a:solidFill>
                  <a:srgbClr val="FFC000"/>
                </a:solidFill>
                <a:latin typeface="Calibri" panose="020F0502020204030204"/>
              </a:rPr>
              <a:t>HAYIRSEVER KATKILARI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739271" y="1703423"/>
            <a:ext cx="4761095" cy="4266101"/>
            <a:chOff x="3248957" y="3347666"/>
            <a:chExt cx="6501755" cy="5770587"/>
          </a:xfrm>
        </p:grpSpPr>
        <p:grpSp>
          <p:nvGrpSpPr>
            <p:cNvPr id="10" name="Grup 9"/>
            <p:cNvGrpSpPr/>
            <p:nvPr/>
          </p:nvGrpSpPr>
          <p:grpSpPr>
            <a:xfrm>
              <a:off x="3619432" y="3985822"/>
              <a:ext cx="5362347" cy="5132431"/>
              <a:chOff x="3415893" y="3598978"/>
              <a:chExt cx="5362347" cy="5132431"/>
            </a:xfrm>
          </p:grpSpPr>
          <p:grpSp>
            <p:nvGrpSpPr>
              <p:cNvPr id="11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3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5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7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2" name="Düz Bağlayıcı 11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Düz Bağlayıcı 43"/>
              <p:cNvCxnSpPr/>
              <p:nvPr/>
            </p:nvCxnSpPr>
            <p:spPr>
              <a:xfrm>
                <a:off x="3415893" y="5278920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Düz Bağlayıcı 48"/>
              <p:cNvCxnSpPr/>
              <p:nvPr/>
            </p:nvCxnSpPr>
            <p:spPr>
              <a:xfrm>
                <a:off x="3415893" y="873140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Dikdörtgen 17"/>
            <p:cNvSpPr/>
            <p:nvPr/>
          </p:nvSpPr>
          <p:spPr>
            <a:xfrm>
              <a:off x="4019316" y="4624971"/>
              <a:ext cx="1031486" cy="10407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12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619432" y="4328302"/>
              <a:ext cx="1783124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OKUL SAYISI</a:t>
              </a:r>
            </a:p>
          </p:txBody>
        </p:sp>
        <p:cxnSp>
          <p:nvCxnSpPr>
            <p:cNvPr id="22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248957" y="3347666"/>
              <a:ext cx="6501755" cy="499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>
                  <a:solidFill>
                    <a:srgbClr val="595959"/>
                  </a:solidFill>
                </a:rPr>
                <a:t>2024 </a:t>
              </a:r>
              <a:r>
                <a:rPr lang="tr-TR" b="1" dirty="0">
                  <a:solidFill>
                    <a:srgbClr val="595959"/>
                  </a:solidFill>
                </a:rPr>
                <a:t>YILINDA TAMAMLANAN OKULLAR</a:t>
              </a:r>
            </a:p>
          </p:txBody>
        </p:sp>
        <p:sp>
          <p:nvSpPr>
            <p:cNvPr id="25" name="Metin kutusu 24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654653" y="4313914"/>
              <a:ext cx="2188450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DERSLİK SAYISI</a:t>
              </a:r>
            </a:p>
          </p:txBody>
        </p:sp>
        <p:sp>
          <p:nvSpPr>
            <p:cNvPr id="26" name="Dikdörtgen 25"/>
            <p:cNvSpPr/>
            <p:nvPr/>
          </p:nvSpPr>
          <p:spPr>
            <a:xfrm>
              <a:off x="6882474" y="4624971"/>
              <a:ext cx="1421140" cy="10407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270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29" name="Grup 28"/>
          <p:cNvGrpSpPr/>
          <p:nvPr/>
        </p:nvGrpSpPr>
        <p:grpSpPr>
          <a:xfrm>
            <a:off x="605352" y="4209158"/>
            <a:ext cx="4761095" cy="1764270"/>
            <a:chOff x="3239237" y="3334730"/>
            <a:chExt cx="6501755" cy="2386458"/>
          </a:xfrm>
        </p:grpSpPr>
        <p:grpSp>
          <p:nvGrpSpPr>
            <p:cNvPr id="30" name="Grup 29"/>
            <p:cNvGrpSpPr/>
            <p:nvPr/>
          </p:nvGrpSpPr>
          <p:grpSpPr>
            <a:xfrm>
              <a:off x="3652133" y="3985822"/>
              <a:ext cx="5329646" cy="45719"/>
              <a:chOff x="3448594" y="3598978"/>
              <a:chExt cx="5329646" cy="45719"/>
            </a:xfrm>
          </p:grpSpPr>
          <p:grpSp>
            <p:nvGrpSpPr>
              <p:cNvPr id="37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39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0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1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2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3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38" name="Düz Bağlayıcı 37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Dikdörtgen 30"/>
            <p:cNvSpPr/>
            <p:nvPr/>
          </p:nvSpPr>
          <p:spPr>
            <a:xfrm>
              <a:off x="3967042" y="4680396"/>
              <a:ext cx="1031486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37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2" name="Metin kutusu 31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619432" y="4328302"/>
              <a:ext cx="1783124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OKUL SAYISI</a:t>
              </a:r>
            </a:p>
          </p:txBody>
        </p:sp>
        <p:cxnSp>
          <p:nvCxnSpPr>
            <p:cNvPr id="33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Metin kutusu 3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239237" y="3334730"/>
              <a:ext cx="6501755" cy="499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İNŞAATI DEVAM EDEN OKULLAR</a:t>
              </a:r>
            </a:p>
          </p:txBody>
        </p:sp>
        <p:sp>
          <p:nvSpPr>
            <p:cNvPr id="35" name="Metin kutusu 34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654653" y="4313914"/>
              <a:ext cx="2188450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DERSLİK SAYISI</a:t>
              </a:r>
            </a:p>
          </p:txBody>
        </p:sp>
        <p:sp>
          <p:nvSpPr>
            <p:cNvPr id="36" name="Dikdörtgen 35"/>
            <p:cNvSpPr/>
            <p:nvPr/>
          </p:nvSpPr>
          <p:spPr>
            <a:xfrm>
              <a:off x="7003783" y="4675115"/>
              <a:ext cx="1421140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980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47" name="Metin kutusu 46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  <p:grpSp>
        <p:nvGrpSpPr>
          <p:cNvPr id="45" name="Grup 44"/>
          <p:cNvGrpSpPr/>
          <p:nvPr/>
        </p:nvGrpSpPr>
        <p:grpSpPr>
          <a:xfrm>
            <a:off x="6093270" y="1692293"/>
            <a:ext cx="5021793" cy="4277231"/>
            <a:chOff x="3134563" y="3332611"/>
            <a:chExt cx="6857764" cy="5785642"/>
          </a:xfrm>
        </p:grpSpPr>
        <p:grpSp>
          <p:nvGrpSpPr>
            <p:cNvPr id="46" name="Grup 45"/>
            <p:cNvGrpSpPr/>
            <p:nvPr/>
          </p:nvGrpSpPr>
          <p:grpSpPr>
            <a:xfrm>
              <a:off x="3619432" y="3985822"/>
              <a:ext cx="5362347" cy="5132431"/>
              <a:chOff x="3415893" y="3598978"/>
              <a:chExt cx="5362347" cy="5132431"/>
            </a:xfrm>
          </p:grpSpPr>
          <p:grpSp>
            <p:nvGrpSpPr>
              <p:cNvPr id="55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59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60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61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62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63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56" name="Düz Bağlayıcı 55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Düz Bağlayıcı 56"/>
              <p:cNvCxnSpPr/>
              <p:nvPr/>
            </p:nvCxnSpPr>
            <p:spPr>
              <a:xfrm>
                <a:off x="3415893" y="5278920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Düz Bağlayıcı 57"/>
              <p:cNvCxnSpPr/>
              <p:nvPr/>
            </p:nvCxnSpPr>
            <p:spPr>
              <a:xfrm>
                <a:off x="3415893" y="873140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Dikdörtgen 47"/>
            <p:cNvSpPr/>
            <p:nvPr/>
          </p:nvSpPr>
          <p:spPr>
            <a:xfrm>
              <a:off x="3838011" y="4637511"/>
              <a:ext cx="1421140" cy="10407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738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0" name="Metin kutusu 49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619432" y="4328302"/>
              <a:ext cx="1783124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OKUL SAYISI</a:t>
              </a:r>
            </a:p>
          </p:txBody>
        </p:sp>
        <p:cxnSp>
          <p:nvCxnSpPr>
            <p:cNvPr id="51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Metin kutusu 51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134563" y="3332611"/>
              <a:ext cx="6857764" cy="499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>
                  <a:solidFill>
                    <a:srgbClr val="595959"/>
                  </a:solidFill>
                </a:rPr>
                <a:t>2003-2024 </a:t>
              </a:r>
              <a:r>
                <a:rPr lang="tr-TR" b="1" dirty="0">
                  <a:solidFill>
                    <a:srgbClr val="595959"/>
                  </a:solidFill>
                </a:rPr>
                <a:t>YILLARI ARASI TAMAMLANAN OKULLAR</a:t>
              </a:r>
            </a:p>
          </p:txBody>
        </p:sp>
        <p:sp>
          <p:nvSpPr>
            <p:cNvPr id="53" name="Metin kutusu 52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654653" y="4313914"/>
              <a:ext cx="2188450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DERSLİK SAYISI</a:t>
              </a:r>
            </a:p>
          </p:txBody>
        </p:sp>
        <p:sp>
          <p:nvSpPr>
            <p:cNvPr id="54" name="Dikdörtgen 53"/>
            <p:cNvSpPr/>
            <p:nvPr/>
          </p:nvSpPr>
          <p:spPr>
            <a:xfrm>
              <a:off x="6682716" y="4622856"/>
              <a:ext cx="2406217" cy="10407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15.505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64" name="Grup 63"/>
          <p:cNvGrpSpPr/>
          <p:nvPr/>
        </p:nvGrpSpPr>
        <p:grpSpPr>
          <a:xfrm>
            <a:off x="6050237" y="3984225"/>
            <a:ext cx="4761095" cy="1989203"/>
            <a:chOff x="3248957" y="3030472"/>
            <a:chExt cx="6501755" cy="2690716"/>
          </a:xfrm>
        </p:grpSpPr>
        <p:grpSp>
          <p:nvGrpSpPr>
            <p:cNvPr id="65" name="Grup 64"/>
            <p:cNvGrpSpPr/>
            <p:nvPr/>
          </p:nvGrpSpPr>
          <p:grpSpPr>
            <a:xfrm>
              <a:off x="3652133" y="3985822"/>
              <a:ext cx="5329646" cy="45719"/>
              <a:chOff x="3448594" y="3598978"/>
              <a:chExt cx="5329646" cy="45719"/>
            </a:xfrm>
          </p:grpSpPr>
          <p:grpSp>
            <p:nvGrpSpPr>
              <p:cNvPr id="72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74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75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76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77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78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73" name="Düz Bağlayıcı 72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Dikdörtgen 65"/>
            <p:cNvSpPr/>
            <p:nvPr/>
          </p:nvSpPr>
          <p:spPr>
            <a:xfrm>
              <a:off x="3967042" y="4680396"/>
              <a:ext cx="1031486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15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7" name="Metin kutusu 66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619432" y="4328302"/>
              <a:ext cx="1783124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OKUL SAYISI</a:t>
              </a:r>
            </a:p>
          </p:txBody>
        </p:sp>
        <p:cxnSp>
          <p:nvCxnSpPr>
            <p:cNvPr id="68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Metin kutusu 68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248957" y="3030472"/>
              <a:ext cx="6501755" cy="874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PROTOKOL VE DİĞER HAZIRLIK ÇALIŞMALARI  DEVAM EDEN OKULLAR</a:t>
              </a:r>
            </a:p>
          </p:txBody>
        </p:sp>
        <p:sp>
          <p:nvSpPr>
            <p:cNvPr id="70" name="Metin kutusu 69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654653" y="4313914"/>
              <a:ext cx="2188450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DERSLİK SAYISI</a:t>
              </a:r>
            </a:p>
          </p:txBody>
        </p:sp>
        <p:sp>
          <p:nvSpPr>
            <p:cNvPr id="71" name="Dikdörtgen 70"/>
            <p:cNvSpPr/>
            <p:nvPr/>
          </p:nvSpPr>
          <p:spPr>
            <a:xfrm>
              <a:off x="7003783" y="4675115"/>
              <a:ext cx="1421140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232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785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Yuvarlatılmış Dikdörtgen 8"/>
          <p:cNvSpPr/>
          <p:nvPr/>
        </p:nvSpPr>
        <p:spPr>
          <a:xfrm>
            <a:off x="3365482" y="769441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İSTANBUL PROJE KOORDİNASYON BİRİMİ YATIRIMLARI</a:t>
            </a:r>
          </a:p>
        </p:txBody>
      </p:sp>
      <p:sp>
        <p:nvSpPr>
          <p:cNvPr id="203" name="Metin kutusu 202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  <p:pic>
        <p:nvPicPr>
          <p:cNvPr id="60" name="Resim 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434" y="1849343"/>
            <a:ext cx="9333672" cy="4523197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2929007" y="1323121"/>
            <a:ext cx="6328527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300" b="1" u="sng" dirty="0">
                <a:solidFill>
                  <a:srgbClr val="C21F3A"/>
                </a:solidFill>
              </a:rPr>
              <a:t>Güçlendirme ve Yık-Yap Çalışmaları Genel Durumu</a:t>
            </a:r>
            <a:endParaRPr lang="tr-TR" b="1" u="sng" dirty="0">
              <a:solidFill>
                <a:srgbClr val="C21F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2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Yuvarlatılmış Dikdörtgen 8"/>
          <p:cNvSpPr/>
          <p:nvPr/>
        </p:nvSpPr>
        <p:spPr>
          <a:xfrm>
            <a:off x="3387582" y="1018124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İSTANBUL PROJE KOORDİNASYON BİRİMİ YATIRIMLARI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1771608" y="1941530"/>
            <a:ext cx="4094548" cy="1213474"/>
            <a:chOff x="3248957" y="3347666"/>
            <a:chExt cx="6501755" cy="1995516"/>
          </a:xfrm>
        </p:grpSpPr>
        <p:grpSp>
          <p:nvGrpSpPr>
            <p:cNvPr id="10" name="Grup 9"/>
            <p:cNvGrpSpPr/>
            <p:nvPr/>
          </p:nvGrpSpPr>
          <p:grpSpPr>
            <a:xfrm>
              <a:off x="3652133" y="3985822"/>
              <a:ext cx="5329646" cy="45719"/>
              <a:chOff x="3448594" y="3598978"/>
              <a:chExt cx="5329646" cy="45719"/>
            </a:xfrm>
          </p:grpSpPr>
          <p:grpSp>
            <p:nvGrpSpPr>
              <p:cNvPr id="11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3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5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7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2" name="Düz Bağlayıcı 11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Dikdörtgen 17"/>
            <p:cNvSpPr/>
            <p:nvPr/>
          </p:nvSpPr>
          <p:spPr>
            <a:xfrm>
              <a:off x="5585434" y="4077863"/>
              <a:ext cx="1199401" cy="12653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34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248957" y="3347666"/>
              <a:ext cx="6501755" cy="607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Güçlendirmesi Devam Eden Okul Sayısı  </a:t>
              </a:r>
            </a:p>
          </p:txBody>
        </p:sp>
      </p:grpSp>
      <p:grpSp>
        <p:nvGrpSpPr>
          <p:cNvPr id="159" name="Grup 158"/>
          <p:cNvGrpSpPr/>
          <p:nvPr/>
        </p:nvGrpSpPr>
        <p:grpSpPr>
          <a:xfrm>
            <a:off x="6727697" y="1941530"/>
            <a:ext cx="4094548" cy="1213474"/>
            <a:chOff x="3248957" y="3347666"/>
            <a:chExt cx="6501755" cy="1995516"/>
          </a:xfrm>
        </p:grpSpPr>
        <p:grpSp>
          <p:nvGrpSpPr>
            <p:cNvPr id="160" name="Grup 159"/>
            <p:cNvGrpSpPr/>
            <p:nvPr/>
          </p:nvGrpSpPr>
          <p:grpSpPr>
            <a:xfrm>
              <a:off x="3652133" y="3985822"/>
              <a:ext cx="5329646" cy="45719"/>
              <a:chOff x="3448594" y="3598978"/>
              <a:chExt cx="5329646" cy="45719"/>
            </a:xfrm>
          </p:grpSpPr>
          <p:grpSp>
            <p:nvGrpSpPr>
              <p:cNvPr id="163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65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6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7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8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9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64" name="Düz Bağlayıcı 163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1" name="Dikdörtgen 160"/>
            <p:cNvSpPr/>
            <p:nvPr/>
          </p:nvSpPr>
          <p:spPr>
            <a:xfrm>
              <a:off x="5585434" y="4077863"/>
              <a:ext cx="1199401" cy="12653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41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62" name="Metin kutusu 161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248957" y="3347666"/>
              <a:ext cx="6501755" cy="607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Yık – Yap İnşaatı Devam Eden Okul Sayısı</a:t>
              </a:r>
            </a:p>
          </p:txBody>
        </p:sp>
      </p:grpSp>
      <p:grpSp>
        <p:nvGrpSpPr>
          <p:cNvPr id="170" name="Grup 169"/>
          <p:cNvGrpSpPr/>
          <p:nvPr/>
        </p:nvGrpSpPr>
        <p:grpSpPr>
          <a:xfrm>
            <a:off x="1737177" y="3531023"/>
            <a:ext cx="4302950" cy="1222913"/>
            <a:chOff x="3146836" y="3332144"/>
            <a:chExt cx="6832678" cy="2011038"/>
          </a:xfrm>
        </p:grpSpPr>
        <p:grpSp>
          <p:nvGrpSpPr>
            <p:cNvPr id="171" name="Grup 170"/>
            <p:cNvGrpSpPr/>
            <p:nvPr/>
          </p:nvGrpSpPr>
          <p:grpSpPr>
            <a:xfrm>
              <a:off x="3652133" y="3985822"/>
              <a:ext cx="5329646" cy="45719"/>
              <a:chOff x="3448594" y="3598978"/>
              <a:chExt cx="5329646" cy="45719"/>
            </a:xfrm>
          </p:grpSpPr>
          <p:grpSp>
            <p:nvGrpSpPr>
              <p:cNvPr id="174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76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77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78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79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80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75" name="Düz Bağlayıcı 174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2" name="Dikdörtgen 171"/>
            <p:cNvSpPr/>
            <p:nvPr/>
          </p:nvSpPr>
          <p:spPr>
            <a:xfrm>
              <a:off x="5585433" y="4077863"/>
              <a:ext cx="1199401" cy="12653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11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73" name="Metin kutusu 172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146836" y="3332144"/>
              <a:ext cx="6832678" cy="607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Yık-Yap İhale Aşamasında Olan Okul Sayısı </a:t>
              </a:r>
            </a:p>
          </p:txBody>
        </p:sp>
      </p:grpSp>
      <p:grpSp>
        <p:nvGrpSpPr>
          <p:cNvPr id="181" name="Grup 180"/>
          <p:cNvGrpSpPr/>
          <p:nvPr/>
        </p:nvGrpSpPr>
        <p:grpSpPr>
          <a:xfrm>
            <a:off x="4019384" y="4979104"/>
            <a:ext cx="4387876" cy="1458581"/>
            <a:chOff x="3018630" y="3191933"/>
            <a:chExt cx="6967532" cy="1875093"/>
          </a:xfrm>
        </p:grpSpPr>
        <p:grpSp>
          <p:nvGrpSpPr>
            <p:cNvPr id="182" name="Grup 181"/>
            <p:cNvGrpSpPr/>
            <p:nvPr/>
          </p:nvGrpSpPr>
          <p:grpSpPr>
            <a:xfrm>
              <a:off x="3652133" y="3985822"/>
              <a:ext cx="5329646" cy="45719"/>
              <a:chOff x="3448594" y="3598978"/>
              <a:chExt cx="5329646" cy="45719"/>
            </a:xfrm>
          </p:grpSpPr>
          <p:grpSp>
            <p:nvGrpSpPr>
              <p:cNvPr id="185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87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88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89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90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91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86" name="Düz Bağlayıcı 185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3" name="Dikdörtgen 182"/>
            <p:cNvSpPr/>
            <p:nvPr/>
          </p:nvSpPr>
          <p:spPr>
            <a:xfrm>
              <a:off x="5585435" y="4077864"/>
              <a:ext cx="746316" cy="989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8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84" name="Metin kutusu 18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018630" y="3191933"/>
              <a:ext cx="6967532" cy="1062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Restorasyonu Devam Eden Okul Sayısı</a:t>
              </a:r>
            </a:p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(Toplam Tescilli 110)</a:t>
              </a:r>
            </a:p>
          </p:txBody>
        </p:sp>
      </p:grpSp>
      <p:grpSp>
        <p:nvGrpSpPr>
          <p:cNvPr id="192" name="Grup 191"/>
          <p:cNvGrpSpPr/>
          <p:nvPr/>
        </p:nvGrpSpPr>
        <p:grpSpPr>
          <a:xfrm>
            <a:off x="6424916" y="3526304"/>
            <a:ext cx="4571487" cy="1199462"/>
            <a:chOff x="3053169" y="3370708"/>
            <a:chExt cx="7259089" cy="1972474"/>
          </a:xfrm>
        </p:grpSpPr>
        <p:grpSp>
          <p:nvGrpSpPr>
            <p:cNvPr id="193" name="Grup 192"/>
            <p:cNvGrpSpPr/>
            <p:nvPr/>
          </p:nvGrpSpPr>
          <p:grpSpPr>
            <a:xfrm>
              <a:off x="3652133" y="3985822"/>
              <a:ext cx="5329646" cy="45719"/>
              <a:chOff x="3448594" y="3598978"/>
              <a:chExt cx="5329646" cy="45719"/>
            </a:xfrm>
          </p:grpSpPr>
          <p:grpSp>
            <p:nvGrpSpPr>
              <p:cNvPr id="196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98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99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200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201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202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97" name="Düz Bağlayıcı 196"/>
              <p:cNvCxnSpPr/>
              <p:nvPr/>
            </p:nvCxnSpPr>
            <p:spPr>
              <a:xfrm>
                <a:off x="3448594" y="3614498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4" name="Dikdörtgen 193"/>
            <p:cNvSpPr/>
            <p:nvPr/>
          </p:nvSpPr>
          <p:spPr>
            <a:xfrm>
              <a:off x="5585434" y="4077863"/>
              <a:ext cx="1199401" cy="12653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74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5" name="Metin kutusu 194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053169" y="3370708"/>
              <a:ext cx="7259089" cy="607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Yık – Yap Tasarım Aşamasında Olan Okul Sayısı</a:t>
              </a:r>
            </a:p>
          </p:txBody>
        </p:sp>
      </p:grpSp>
      <p:sp>
        <p:nvSpPr>
          <p:cNvPr id="203" name="Metin kutusu 202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</p:spTree>
    <p:extLst>
      <p:ext uri="{BB962C8B-B14F-4D97-AF65-F5344CB8AC3E}">
        <p14:creationId xmlns:p14="http://schemas.microsoft.com/office/powerpoint/2010/main" val="3951945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361680FF-C4DB-E93C-0949-5FA17C5BD464}"/>
              </a:ext>
            </a:extLst>
          </p:cNvPr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  <p:sp>
        <p:nvSpPr>
          <p:cNvPr id="6" name="Yuvarlatılmış Dikdörtgen 8">
            <a:extLst>
              <a:ext uri="{FF2B5EF4-FFF2-40B4-BE49-F238E27FC236}">
                <a16:creationId xmlns:a16="http://schemas.microsoft.com/office/drawing/2014/main" id="{46C979CF-0DAB-5F45-0D41-CD76A1E70527}"/>
              </a:ext>
            </a:extLst>
          </p:cNvPr>
          <p:cNvSpPr/>
          <p:nvPr/>
        </p:nvSpPr>
        <p:spPr>
          <a:xfrm>
            <a:off x="3458562" y="769441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NORMAL VE İKİLİ EĞİTİM YAPAN OKUL BİLGİLERİ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8AECE16C-06E1-53F0-1F6F-D3CCE92DF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25" y="1432008"/>
            <a:ext cx="11682953" cy="465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73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361680FF-C4DB-E93C-0949-5FA17C5BD464}"/>
              </a:ext>
            </a:extLst>
          </p:cNvPr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  <p:sp>
        <p:nvSpPr>
          <p:cNvPr id="6" name="Yuvarlatılmış Dikdörtgen 8">
            <a:extLst>
              <a:ext uri="{FF2B5EF4-FFF2-40B4-BE49-F238E27FC236}">
                <a16:creationId xmlns:a16="http://schemas.microsoft.com/office/drawing/2014/main" id="{46C979CF-0DAB-5F45-0D41-CD76A1E70527}"/>
              </a:ext>
            </a:extLst>
          </p:cNvPr>
          <p:cNvSpPr/>
          <p:nvPr/>
        </p:nvSpPr>
        <p:spPr>
          <a:xfrm>
            <a:off x="3458562" y="769441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NORMAL VE İKİLİ EĞİTİM YAPAN OKUL BİLGİLERİ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0CEFC44-2B4B-1A6D-E6C3-43F1225C1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72" y="1360292"/>
            <a:ext cx="11748940" cy="46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740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>
            <a:extLst>
              <a:ext uri="{FF2B5EF4-FFF2-40B4-BE49-F238E27FC236}">
                <a16:creationId xmlns:a16="http://schemas.microsoft.com/office/drawing/2014/main" id="{361680FF-C4DB-E93C-0949-5FA17C5BD464}"/>
              </a:ext>
            </a:extLst>
          </p:cNvPr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MİLLİ EĞİTİM</a:t>
            </a:r>
          </a:p>
        </p:txBody>
      </p:sp>
      <p:sp>
        <p:nvSpPr>
          <p:cNvPr id="6" name="Yuvarlatılmış Dikdörtgen 8">
            <a:extLst>
              <a:ext uri="{FF2B5EF4-FFF2-40B4-BE49-F238E27FC236}">
                <a16:creationId xmlns:a16="http://schemas.microsoft.com/office/drawing/2014/main" id="{46C979CF-0DAB-5F45-0D41-CD76A1E70527}"/>
              </a:ext>
            </a:extLst>
          </p:cNvPr>
          <p:cNvSpPr/>
          <p:nvPr/>
        </p:nvSpPr>
        <p:spPr>
          <a:xfrm>
            <a:off x="3458562" y="769441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NORMAL VE İKİLİ EĞİTİM YAPAN OKUL BİLGİLERİ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0B5758E1-0F1B-1A41-8D6B-D09B9315F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44" y="1369124"/>
            <a:ext cx="11711233" cy="463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40515"/>
      </p:ext>
    </p:extLst>
  </p:cSld>
  <p:clrMapOvr>
    <a:masterClrMapping/>
  </p:clrMapOvr>
</p:sld>
</file>

<file path=ppt/theme/theme1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316</Words>
  <Application>Microsoft Office PowerPoint</Application>
  <PresentationFormat>Geniş ekran</PresentationFormat>
  <Paragraphs>118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Özel Tasarım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 Temel</dc:creator>
  <cp:lastModifiedBy>Barış AMAÇ</cp:lastModifiedBy>
  <cp:revision>734</cp:revision>
  <cp:lastPrinted>2023-10-09T09:54:24Z</cp:lastPrinted>
  <dcterms:created xsi:type="dcterms:W3CDTF">2023-06-23T11:22:02Z</dcterms:created>
  <dcterms:modified xsi:type="dcterms:W3CDTF">2024-06-12T11:48:14Z</dcterms:modified>
</cp:coreProperties>
</file>