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18"/>
  </p:notesMasterIdLst>
  <p:sldIdLst>
    <p:sldId id="598" r:id="rId3"/>
    <p:sldId id="599" r:id="rId4"/>
    <p:sldId id="618" r:id="rId5"/>
    <p:sldId id="601" r:id="rId6"/>
    <p:sldId id="619" r:id="rId7"/>
    <p:sldId id="602" r:id="rId8"/>
    <p:sldId id="719" r:id="rId9"/>
    <p:sldId id="720" r:id="rId10"/>
    <p:sldId id="721" r:id="rId11"/>
    <p:sldId id="722" r:id="rId12"/>
    <p:sldId id="603" r:id="rId13"/>
    <p:sldId id="723" r:id="rId14"/>
    <p:sldId id="724" r:id="rId15"/>
    <p:sldId id="725" r:id="rId16"/>
    <p:sldId id="726" r:id="rId17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664" autoAdjust="0"/>
  </p:normalViewPr>
  <p:slideViewPr>
    <p:cSldViewPr snapToGrid="0">
      <p:cViewPr varScale="1">
        <p:scale>
          <a:sx n="101" d="100"/>
          <a:sy n="101" d="100"/>
        </p:scale>
        <p:origin x="7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45511"/>
              </p:ext>
            </p:extLst>
          </p:nvPr>
        </p:nvGraphicFramePr>
        <p:xfrm>
          <a:off x="1579328" y="1605937"/>
          <a:ext cx="9216000" cy="45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l" fontAlgn="b"/>
                      <a:endParaRPr lang="tr-TR" sz="3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1F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RESMİ</a:t>
                      </a:r>
                      <a:endParaRPr lang="tr-TR" sz="3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1F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ÖZEL</a:t>
                      </a:r>
                      <a:endParaRPr lang="tr-TR" sz="3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1F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TOPLAM </a:t>
                      </a:r>
                      <a:endParaRPr lang="tr-TR" sz="3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1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OKUL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4.173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7.691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DERSLİK</a:t>
                      </a:r>
                      <a:r>
                        <a:rPr lang="tr-T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70.979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35.551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106.530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ÖĞRENCİ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2.520.744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460.750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2.981.494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effectLst/>
                          <a:latin typeface="+mn-lt"/>
                        </a:rPr>
                        <a:t>ÖĞRETMEN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+mn-lt"/>
                        </a:rPr>
                        <a:t>118.059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  <a:latin typeface="+mn-lt"/>
                        </a:rPr>
                        <a:t>39.918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157.977</a:t>
                      </a:r>
                      <a:endParaRPr lang="tr-TR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DERSLİK</a:t>
                      </a:r>
                      <a:r>
                        <a:rPr lang="tr-T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BAŞINA DÜŞEN ÖĞRENCİ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İKİLİ</a:t>
                      </a:r>
                      <a:r>
                        <a:rPr lang="tr-T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EĞİTİM YAPAN OKUL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Yuvarlatılmış Dikdörtgen 7"/>
          <p:cNvSpPr/>
          <p:nvPr/>
        </p:nvSpPr>
        <p:spPr>
          <a:xfrm>
            <a:off x="3459540" y="940548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İL GENELİ İSTATİSTİKLER</a:t>
            </a:r>
          </a:p>
        </p:txBody>
      </p:sp>
    </p:spTree>
    <p:extLst>
      <p:ext uri="{BB962C8B-B14F-4D97-AF65-F5344CB8AC3E}">
        <p14:creationId xmlns:p14="http://schemas.microsoft.com/office/powerpoint/2010/main" val="254791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61680FF-C4DB-E93C-0949-5FA17C5BD464}"/>
              </a:ext>
            </a:extLst>
          </p:cNvPr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sp>
        <p:nvSpPr>
          <p:cNvPr id="6" name="Yuvarlatılmış Dikdörtgen 8">
            <a:extLst>
              <a:ext uri="{FF2B5EF4-FFF2-40B4-BE49-F238E27FC236}">
                <a16:creationId xmlns:a16="http://schemas.microsoft.com/office/drawing/2014/main" id="{46C979CF-0DAB-5F45-0D41-CD76A1E70527}"/>
              </a:ext>
            </a:extLst>
          </p:cNvPr>
          <p:cNvSpPr/>
          <p:nvPr/>
        </p:nvSpPr>
        <p:spPr>
          <a:xfrm>
            <a:off x="3458562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NORMAL VE İKİLİ EĞİTİM YAPAN OKUL BİLGİLERİ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A0CAD5D-C470-81CD-C5A3-DEB373CEB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24" y="1391873"/>
            <a:ext cx="11843208" cy="469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6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sp>
        <p:nvSpPr>
          <p:cNvPr id="4" name="Yuvarlatılmış Dikdörtgen 3"/>
          <p:cNvSpPr/>
          <p:nvPr/>
        </p:nvSpPr>
        <p:spPr>
          <a:xfrm>
            <a:off x="3449032" y="200769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PROJELER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2943225" y="2936432"/>
            <a:ext cx="6600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PROJELERİN SON GÜNCEL DURUMLARINI İLGİLİ SLAYTLARA YAZINIZ. 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876407" y="3740223"/>
            <a:ext cx="6600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VALİLİK HİMAYESİNDE LİSTEDE OLMAYAN PROJELERİNİZ VARSA YENİ BİR SLAYT AÇARAK LÜTFEN EKLEYİNİZ VE GEREKLİ AÇIKLAMALARI YAPINIZ.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1991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307D-E8D4-534B-B6F6-71FC0928BE23}" type="slidenum">
              <a:rPr lang="tr-TR" smtClean="0"/>
              <a:t>12</a:t>
            </a:fld>
            <a:endParaRPr lang="tr-TR"/>
          </a:p>
        </p:txBody>
      </p:sp>
      <p:sp>
        <p:nvSpPr>
          <p:cNvPr id="3" name="Yuvarlatılmış Dikdörtgen 2"/>
          <p:cNvSpPr/>
          <p:nvPr/>
        </p:nvSpPr>
        <p:spPr>
          <a:xfrm>
            <a:off x="3686175" y="122216"/>
            <a:ext cx="6105525" cy="411184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anose="020F0502020204030204"/>
              </a:rPr>
              <a:t>İSTANBUL ÖĞRENCİ MECLİSLERİ</a:t>
            </a:r>
            <a:endParaRPr lang="tr-TR" sz="2400" b="1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46888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uvarlatılmış Dikdörtgen 2"/>
          <p:cNvSpPr/>
          <p:nvPr/>
        </p:nvSpPr>
        <p:spPr>
          <a:xfrm>
            <a:off x="3686175" y="122216"/>
            <a:ext cx="6105525" cy="411184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alibri" panose="020F0502020204030204"/>
              </a:rPr>
              <a:t>BEN OKUYORUM İSTANBUL OKUYOR</a:t>
            </a:r>
          </a:p>
        </p:txBody>
      </p:sp>
    </p:spTree>
    <p:extLst>
      <p:ext uri="{BB962C8B-B14F-4D97-AF65-F5344CB8AC3E}">
        <p14:creationId xmlns:p14="http://schemas.microsoft.com/office/powerpoint/2010/main" val="123557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uvarlatılmış Dikdörtgen 2"/>
          <p:cNvSpPr/>
          <p:nvPr/>
        </p:nvSpPr>
        <p:spPr>
          <a:xfrm>
            <a:off x="3686175" y="122216"/>
            <a:ext cx="6105525" cy="411184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anose="020F0502020204030204"/>
              </a:rPr>
              <a:t>SPOR ŞEHRİ İSTANBUL</a:t>
            </a:r>
            <a:endParaRPr lang="tr-TR" sz="2400" b="1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2926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307D-E8D4-534B-B6F6-71FC0928BE23}" type="slidenum">
              <a:rPr lang="tr-TR" smtClean="0"/>
              <a:t>15</a:t>
            </a:fld>
            <a:endParaRPr lang="tr-TR"/>
          </a:p>
        </p:txBody>
      </p:sp>
      <p:sp>
        <p:nvSpPr>
          <p:cNvPr id="3" name="Yuvarlatılmış Dikdörtgen 2"/>
          <p:cNvSpPr/>
          <p:nvPr/>
        </p:nvSpPr>
        <p:spPr>
          <a:xfrm>
            <a:off x="3686175" y="122216"/>
            <a:ext cx="6105525" cy="411184"/>
          </a:xfrm>
          <a:prstGeom prst="roundRect">
            <a:avLst/>
          </a:prstGeom>
          <a:solidFill>
            <a:srgbClr val="C21F3A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anose="020F0502020204030204"/>
              </a:rPr>
              <a:t>ENSTRÜMANSIZ OKUL KALMASIN</a:t>
            </a:r>
            <a:endParaRPr lang="tr-TR" sz="2400" b="1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7595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459540" y="1077397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MİLLİ EĞİTİM BAKANLIĞI YATIRIMLARI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945072" y="2055995"/>
            <a:ext cx="9747016" cy="3908869"/>
            <a:chOff x="3248957" y="3096879"/>
            <a:chExt cx="13310532" cy="5287372"/>
          </a:xfrm>
        </p:grpSpPr>
        <p:grpSp>
          <p:nvGrpSpPr>
            <p:cNvPr id="10" name="Grup 9"/>
            <p:cNvGrpSpPr/>
            <p:nvPr/>
          </p:nvGrpSpPr>
          <p:grpSpPr>
            <a:xfrm>
              <a:off x="3619432" y="3985822"/>
              <a:ext cx="12940057" cy="1679942"/>
              <a:chOff x="3415893" y="3598978"/>
              <a:chExt cx="12940057" cy="1679942"/>
            </a:xfrm>
          </p:grpSpPr>
          <p:grpSp>
            <p:nvGrpSpPr>
              <p:cNvPr id="11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3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5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2" name="Düz Bağlayıcı 11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3415893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11026304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Dikdörtgen 17"/>
            <p:cNvSpPr/>
            <p:nvPr/>
          </p:nvSpPr>
          <p:spPr>
            <a:xfrm>
              <a:off x="3800423" y="4664643"/>
              <a:ext cx="1421140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393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Metin kutusu 18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22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096879"/>
              <a:ext cx="6501755" cy="874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YATIRIM PROGRAMINDA </a:t>
              </a:r>
            </a:p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BULUNAN </a:t>
              </a:r>
            </a:p>
          </p:txBody>
        </p:sp>
        <p:sp>
          <p:nvSpPr>
            <p:cNvPr id="25" name="Metin kutusu 2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26" name="Dikdörtgen 25"/>
            <p:cNvSpPr/>
            <p:nvPr/>
          </p:nvSpPr>
          <p:spPr>
            <a:xfrm>
              <a:off x="6882474" y="4624971"/>
              <a:ext cx="2016563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5.697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5" name="Dikdörtgen 44"/>
            <p:cNvSpPr/>
            <p:nvPr/>
          </p:nvSpPr>
          <p:spPr>
            <a:xfrm>
              <a:off x="3800423" y="6329479"/>
              <a:ext cx="5132037" cy="707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tx2">
                      <a:lumMod val="75000"/>
                    </a:schemeClr>
                  </a:solidFill>
                </a:rPr>
                <a:t>15 Milyar 689 Milyon TL</a:t>
              </a:r>
              <a:endParaRPr lang="is-I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6" name="Metin kutusu 45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5477534" y="5933628"/>
              <a:ext cx="1313088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BÜTÇESİ</a:t>
              </a:r>
            </a:p>
          </p:txBody>
        </p:sp>
        <p:sp>
          <p:nvSpPr>
            <p:cNvPr id="50" name="Dikdörtgen 49"/>
            <p:cNvSpPr/>
            <p:nvPr/>
          </p:nvSpPr>
          <p:spPr>
            <a:xfrm>
              <a:off x="11427127" y="6325198"/>
              <a:ext cx="4882484" cy="707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tx2">
                      <a:lumMod val="75000"/>
                    </a:schemeClr>
                  </a:solidFill>
                </a:rPr>
                <a:t>6 Milyar 240 Milyon TL</a:t>
              </a:r>
              <a:endParaRPr lang="is-I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1" name="Metin kutusu 50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13104238" y="5929347"/>
              <a:ext cx="1313088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BÜTÇESİ</a:t>
              </a:r>
            </a:p>
          </p:txBody>
        </p:sp>
        <p:sp>
          <p:nvSpPr>
            <p:cNvPr id="52" name="Dikdörtgen 51"/>
            <p:cNvSpPr/>
            <p:nvPr/>
          </p:nvSpPr>
          <p:spPr>
            <a:xfrm>
              <a:off x="11495335" y="7676512"/>
              <a:ext cx="4882484" cy="707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tx2">
                      <a:lumMod val="75000"/>
                    </a:schemeClr>
                  </a:solidFill>
                </a:rPr>
                <a:t>2 Milyar 737 Milyon TL</a:t>
              </a:r>
              <a:endParaRPr lang="is-I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3" name="Metin kutusu 52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11920572" y="7280661"/>
              <a:ext cx="3816849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 HARCANAN TUTAR</a:t>
              </a: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6501183" y="2055995"/>
            <a:ext cx="4761095" cy="1928464"/>
            <a:chOff x="3248957" y="3096879"/>
            <a:chExt cx="6501755" cy="2608557"/>
          </a:xfrm>
        </p:grpSpPr>
        <p:grpSp>
          <p:nvGrpSpPr>
            <p:cNvPr id="30" name="Grup 29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37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39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0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1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2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3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38" name="Düz Bağlayıcı 37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Dikdörtgen 30"/>
            <p:cNvSpPr/>
            <p:nvPr/>
          </p:nvSpPr>
          <p:spPr>
            <a:xfrm>
              <a:off x="3800423" y="4664644"/>
              <a:ext cx="1421140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103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2" name="Metin kutusu 3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33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Metin kutusu 3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096879"/>
              <a:ext cx="6501755" cy="874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YATIRIM PROGRAMINDA </a:t>
              </a:r>
            </a:p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OLUP DA </a:t>
              </a:r>
              <a:r>
                <a:rPr lang="tr-TR" b="1" dirty="0">
                  <a:solidFill>
                    <a:srgbClr val="C21F3A"/>
                  </a:solidFill>
                </a:rPr>
                <a:t>DEVAM EDEN</a:t>
              </a:r>
            </a:p>
          </p:txBody>
        </p:sp>
        <p:sp>
          <p:nvSpPr>
            <p:cNvPr id="35" name="Metin kutusu 3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36" name="Dikdörtgen 35"/>
            <p:cNvSpPr/>
            <p:nvPr/>
          </p:nvSpPr>
          <p:spPr>
            <a:xfrm>
              <a:off x="6882474" y="4624971"/>
              <a:ext cx="2016564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2.548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54" name="Metin kutusu 53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</p:spTree>
    <p:extLst>
      <p:ext uri="{BB962C8B-B14F-4D97-AF65-F5344CB8AC3E}">
        <p14:creationId xmlns:p14="http://schemas.microsoft.com/office/powerpoint/2010/main" val="301822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449135" y="1388873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MİLLİ EĞİTİM BAKANLIĞI YATIRIMLARI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554523" y="2502587"/>
            <a:ext cx="10908369" cy="1928464"/>
            <a:chOff x="945072" y="2055996"/>
            <a:chExt cx="10324027" cy="1928464"/>
          </a:xfrm>
        </p:grpSpPr>
        <p:grpSp>
          <p:nvGrpSpPr>
            <p:cNvPr id="2" name="Grup 1"/>
            <p:cNvGrpSpPr/>
            <p:nvPr/>
          </p:nvGrpSpPr>
          <p:grpSpPr>
            <a:xfrm>
              <a:off x="945072" y="2055996"/>
              <a:ext cx="9747016" cy="1928464"/>
              <a:chOff x="3248957" y="3096879"/>
              <a:chExt cx="13310532" cy="2608556"/>
            </a:xfrm>
          </p:grpSpPr>
          <p:grpSp>
            <p:nvGrpSpPr>
              <p:cNvPr id="10" name="Grup 9"/>
              <p:cNvGrpSpPr/>
              <p:nvPr/>
            </p:nvGrpSpPr>
            <p:grpSpPr>
              <a:xfrm>
                <a:off x="3619432" y="3985822"/>
                <a:ext cx="12940057" cy="1679942"/>
                <a:chOff x="3415893" y="3598978"/>
                <a:chExt cx="12940057" cy="1679942"/>
              </a:xfrm>
            </p:grpSpPr>
            <p:grpSp>
              <p:nvGrpSpPr>
                <p:cNvPr id="11" name="Group 22"/>
                <p:cNvGrpSpPr/>
                <p:nvPr/>
              </p:nvGrpSpPr>
              <p:grpSpPr>
                <a:xfrm>
                  <a:off x="5199017" y="3598978"/>
                  <a:ext cx="1828800" cy="45719"/>
                  <a:chOff x="3965945" y="1385354"/>
                  <a:chExt cx="4572000" cy="79107"/>
                </a:xfrm>
                <a:solidFill>
                  <a:srgbClr val="C00000"/>
                </a:solidFill>
              </p:grpSpPr>
              <p:sp>
                <p:nvSpPr>
                  <p:cNvPr id="13" name="Rectangle 29"/>
                  <p:cNvSpPr/>
                  <p:nvPr/>
                </p:nvSpPr>
                <p:spPr>
                  <a:xfrm>
                    <a:off x="3965945" y="1385356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14" name="Rectangle 30"/>
                  <p:cNvSpPr/>
                  <p:nvPr/>
                </p:nvSpPr>
                <p:spPr>
                  <a:xfrm>
                    <a:off x="4880345" y="1385355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15" name="Rectangle 31"/>
                  <p:cNvSpPr/>
                  <p:nvPr/>
                </p:nvSpPr>
                <p:spPr>
                  <a:xfrm>
                    <a:off x="57947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16" name="Rectangle 32"/>
                  <p:cNvSpPr/>
                  <p:nvPr/>
                </p:nvSpPr>
                <p:spPr>
                  <a:xfrm>
                    <a:off x="67091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17" name="Rectangle 33"/>
                  <p:cNvSpPr/>
                  <p:nvPr/>
                </p:nvSpPr>
                <p:spPr>
                  <a:xfrm>
                    <a:off x="76235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</p:grpSp>
            <p:cxnSp>
              <p:nvCxnSpPr>
                <p:cNvPr id="12" name="Düz Bağlayıcı 11"/>
                <p:cNvCxnSpPr/>
                <p:nvPr/>
              </p:nvCxnSpPr>
              <p:spPr>
                <a:xfrm>
                  <a:off x="3448594" y="3614499"/>
                  <a:ext cx="5329646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Düz Bağlayıcı 43"/>
                <p:cNvCxnSpPr/>
                <p:nvPr/>
              </p:nvCxnSpPr>
              <p:spPr>
                <a:xfrm>
                  <a:off x="3415893" y="5278920"/>
                  <a:ext cx="5329646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Düz Bağlayıcı 48"/>
                <p:cNvCxnSpPr/>
                <p:nvPr/>
              </p:nvCxnSpPr>
              <p:spPr>
                <a:xfrm>
                  <a:off x="11026304" y="5278920"/>
                  <a:ext cx="5329646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Dikdörtgen 17"/>
              <p:cNvSpPr/>
              <p:nvPr/>
            </p:nvSpPr>
            <p:spPr>
              <a:xfrm>
                <a:off x="3800423" y="4664643"/>
                <a:ext cx="1031486" cy="1040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4400" b="1" dirty="0">
                    <a:solidFill>
                      <a:schemeClr val="tx2">
                        <a:lumMod val="75000"/>
                      </a:schemeClr>
                    </a:solidFill>
                  </a:rPr>
                  <a:t>11</a:t>
                </a:r>
                <a:endParaRPr lang="is-IS" sz="4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" name="Metin kutusu 18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3619432" y="4328302"/>
                <a:ext cx="1783124" cy="499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dirty="0">
                    <a:solidFill>
                      <a:srgbClr val="595959"/>
                    </a:solidFill>
                  </a:rPr>
                  <a:t>OKUL SAYISI</a:t>
                </a:r>
              </a:p>
            </p:txBody>
          </p:sp>
          <p:cxnSp>
            <p:nvCxnSpPr>
              <p:cNvPr id="22" name="Düz Bağlayıcı 73"/>
              <p:cNvCxnSpPr/>
              <p:nvPr/>
            </p:nvCxnSpPr>
            <p:spPr>
              <a:xfrm flipV="1">
                <a:off x="6307237" y="4251891"/>
                <a:ext cx="19438" cy="1185696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Metin kutusu 23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3248957" y="3096879"/>
                <a:ext cx="6501755" cy="87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>
                    <a:solidFill>
                      <a:srgbClr val="595959"/>
                    </a:solidFill>
                  </a:rPr>
                  <a:t>GENEL BÜTÇE KAPSAMINDA</a:t>
                </a:r>
              </a:p>
              <a:p>
                <a:pPr algn="ctr"/>
                <a:r>
                  <a:rPr lang="tr-TR" b="1" dirty="0">
                    <a:solidFill>
                      <a:srgbClr val="595959"/>
                    </a:solidFill>
                  </a:rPr>
                  <a:t> </a:t>
                </a:r>
                <a:r>
                  <a:rPr lang="tr-TR" b="1" dirty="0">
                    <a:solidFill>
                      <a:srgbClr val="C21F3A"/>
                    </a:solidFill>
                  </a:rPr>
                  <a:t>2023 YILI TAMAMLANAN</a:t>
                </a:r>
                <a:r>
                  <a:rPr lang="tr-TR" b="1" dirty="0">
                    <a:solidFill>
                      <a:srgbClr val="595959"/>
                    </a:solidFill>
                  </a:rPr>
                  <a:t> OKULLAR</a:t>
                </a:r>
              </a:p>
            </p:txBody>
          </p:sp>
          <p:sp>
            <p:nvSpPr>
              <p:cNvPr id="25" name="Metin kutusu 24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6654653" y="4313914"/>
                <a:ext cx="2188450" cy="499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dirty="0">
                    <a:solidFill>
                      <a:srgbClr val="595959"/>
                    </a:solidFill>
                  </a:rPr>
                  <a:t>DERSLİK SAYISI</a:t>
                </a:r>
              </a:p>
            </p:txBody>
          </p:sp>
          <p:sp>
            <p:nvSpPr>
              <p:cNvPr id="26" name="Dikdörtgen 25"/>
              <p:cNvSpPr/>
              <p:nvPr/>
            </p:nvSpPr>
            <p:spPr>
              <a:xfrm>
                <a:off x="6882474" y="4624971"/>
                <a:ext cx="1421140" cy="1040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4400" b="1" dirty="0">
                    <a:solidFill>
                      <a:schemeClr val="tx2">
                        <a:lumMod val="75000"/>
                      </a:schemeClr>
                    </a:solidFill>
                  </a:rPr>
                  <a:t>192</a:t>
                </a:r>
                <a:endParaRPr lang="is-IS" sz="4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" name="Grup 28"/>
            <p:cNvGrpSpPr/>
            <p:nvPr/>
          </p:nvGrpSpPr>
          <p:grpSpPr>
            <a:xfrm>
              <a:off x="6381594" y="2076358"/>
              <a:ext cx="4887505" cy="1908101"/>
              <a:chOff x="3085646" y="3124423"/>
              <a:chExt cx="6674380" cy="2581013"/>
            </a:xfrm>
          </p:grpSpPr>
          <p:grpSp>
            <p:nvGrpSpPr>
              <p:cNvPr id="30" name="Grup 29"/>
              <p:cNvGrpSpPr/>
              <p:nvPr/>
            </p:nvGrpSpPr>
            <p:grpSpPr>
              <a:xfrm>
                <a:off x="3652133" y="3985822"/>
                <a:ext cx="5329646" cy="45719"/>
                <a:chOff x="3448594" y="3598978"/>
                <a:chExt cx="5329646" cy="45719"/>
              </a:xfrm>
            </p:grpSpPr>
            <p:grpSp>
              <p:nvGrpSpPr>
                <p:cNvPr id="37" name="Group 22"/>
                <p:cNvGrpSpPr/>
                <p:nvPr/>
              </p:nvGrpSpPr>
              <p:grpSpPr>
                <a:xfrm>
                  <a:off x="5199017" y="3598978"/>
                  <a:ext cx="1828800" cy="45719"/>
                  <a:chOff x="3965945" y="1385354"/>
                  <a:chExt cx="4572000" cy="79107"/>
                </a:xfrm>
                <a:solidFill>
                  <a:srgbClr val="C00000"/>
                </a:solidFill>
              </p:grpSpPr>
              <p:sp>
                <p:nvSpPr>
                  <p:cNvPr id="39" name="Rectangle 29"/>
                  <p:cNvSpPr/>
                  <p:nvPr/>
                </p:nvSpPr>
                <p:spPr>
                  <a:xfrm>
                    <a:off x="3965945" y="1385356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40" name="Rectangle 30"/>
                  <p:cNvSpPr/>
                  <p:nvPr/>
                </p:nvSpPr>
                <p:spPr>
                  <a:xfrm>
                    <a:off x="4880345" y="1385355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41" name="Rectangle 31"/>
                  <p:cNvSpPr/>
                  <p:nvPr/>
                </p:nvSpPr>
                <p:spPr>
                  <a:xfrm>
                    <a:off x="57947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42" name="Rectangle 32"/>
                  <p:cNvSpPr/>
                  <p:nvPr/>
                </p:nvSpPr>
                <p:spPr>
                  <a:xfrm>
                    <a:off x="67091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  <p:sp>
                <p:nvSpPr>
                  <p:cNvPr id="43" name="Rectangle 33"/>
                  <p:cNvSpPr/>
                  <p:nvPr/>
                </p:nvSpPr>
                <p:spPr>
                  <a:xfrm>
                    <a:off x="7623545" y="1385354"/>
                    <a:ext cx="914400" cy="7910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1828434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8638"/>
                  </a:p>
                </p:txBody>
              </p:sp>
            </p:grpSp>
            <p:cxnSp>
              <p:nvCxnSpPr>
                <p:cNvPr id="38" name="Düz Bağlayıcı 37"/>
                <p:cNvCxnSpPr/>
                <p:nvPr/>
              </p:nvCxnSpPr>
              <p:spPr>
                <a:xfrm>
                  <a:off x="3448594" y="3614499"/>
                  <a:ext cx="5329646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Dikdörtgen 30"/>
              <p:cNvSpPr/>
              <p:nvPr/>
            </p:nvSpPr>
            <p:spPr>
              <a:xfrm>
                <a:off x="3800423" y="4664644"/>
                <a:ext cx="1421140" cy="1040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4400" b="1" dirty="0">
                    <a:solidFill>
                      <a:schemeClr val="tx2">
                        <a:lumMod val="75000"/>
                      </a:schemeClr>
                    </a:solidFill>
                  </a:rPr>
                  <a:t>728</a:t>
                </a:r>
                <a:endParaRPr lang="is-IS" sz="4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2" name="Metin kutusu 31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3619432" y="4328302"/>
                <a:ext cx="1783124" cy="499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dirty="0">
                    <a:solidFill>
                      <a:srgbClr val="595959"/>
                    </a:solidFill>
                  </a:rPr>
                  <a:t>OKUL SAYISI</a:t>
                </a:r>
              </a:p>
            </p:txBody>
          </p:sp>
          <p:cxnSp>
            <p:nvCxnSpPr>
              <p:cNvPr id="33" name="Düz Bağlayıcı 73"/>
              <p:cNvCxnSpPr/>
              <p:nvPr/>
            </p:nvCxnSpPr>
            <p:spPr>
              <a:xfrm flipV="1">
                <a:off x="6307237" y="4251891"/>
                <a:ext cx="19438" cy="1185696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Metin kutusu 33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3085646" y="3124423"/>
                <a:ext cx="6674380" cy="87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>
                    <a:solidFill>
                      <a:srgbClr val="595959"/>
                    </a:solidFill>
                  </a:rPr>
                  <a:t>GENEL BÜTÇE KAPSAMINDA </a:t>
                </a:r>
              </a:p>
              <a:p>
                <a:pPr algn="ctr"/>
                <a:r>
                  <a:rPr lang="tr-TR" b="1" dirty="0">
                    <a:solidFill>
                      <a:srgbClr val="C21F3A"/>
                    </a:solidFill>
                  </a:rPr>
                  <a:t>2003 - 2023 YILLARI ARASI TAMAMLANAN </a:t>
                </a:r>
                <a:r>
                  <a:rPr lang="tr-TR" b="1" dirty="0">
                    <a:solidFill>
                      <a:srgbClr val="595959"/>
                    </a:solidFill>
                  </a:rPr>
                  <a:t>OKULLAR</a:t>
                </a:r>
              </a:p>
            </p:txBody>
          </p:sp>
          <p:sp>
            <p:nvSpPr>
              <p:cNvPr id="35" name="Metin kutusu 34">
                <a:extLst>
                  <a:ext uri="{FF2B5EF4-FFF2-40B4-BE49-F238E27FC236}">
                    <a16:creationId xmlns:a16="http://schemas.microsoft.com/office/drawing/2014/main" id="{0FE4042C-5A54-4E4E-94FF-1219D34A70B9}"/>
                  </a:ext>
                </a:extLst>
              </p:cNvPr>
              <p:cNvSpPr txBox="1"/>
              <p:nvPr/>
            </p:nvSpPr>
            <p:spPr>
              <a:xfrm>
                <a:off x="6654653" y="4313914"/>
                <a:ext cx="2188450" cy="499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tr-TR" dirty="0">
                    <a:solidFill>
                      <a:srgbClr val="595959"/>
                    </a:solidFill>
                  </a:rPr>
                  <a:t>DERSLİK SAYISI</a:t>
                </a:r>
              </a:p>
            </p:txBody>
          </p:sp>
          <p:sp>
            <p:nvSpPr>
              <p:cNvPr id="36" name="Dikdörtgen 35"/>
              <p:cNvSpPr/>
              <p:nvPr/>
            </p:nvSpPr>
            <p:spPr>
              <a:xfrm>
                <a:off x="6882474" y="4624971"/>
                <a:ext cx="2406217" cy="1040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4400" b="1" dirty="0">
                    <a:solidFill>
                      <a:schemeClr val="tx2">
                        <a:lumMod val="75000"/>
                      </a:schemeClr>
                    </a:solidFill>
                  </a:rPr>
                  <a:t>17.427</a:t>
                </a:r>
                <a:endParaRPr lang="is-IS" sz="4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54" name="Metin kutusu 53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</p:spTree>
    <p:extLst>
      <p:ext uri="{BB962C8B-B14F-4D97-AF65-F5344CB8AC3E}">
        <p14:creationId xmlns:p14="http://schemas.microsoft.com/office/powerpoint/2010/main" val="211551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233189" y="864442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rgbClr val="FFC000"/>
                </a:solidFill>
                <a:latin typeface="Calibri" panose="020F0502020204030204"/>
              </a:rPr>
              <a:t>HAYIRSEVER KATKILARI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739271" y="1703423"/>
            <a:ext cx="4761095" cy="4266101"/>
            <a:chOff x="3248957" y="3347666"/>
            <a:chExt cx="6501755" cy="5770587"/>
          </a:xfrm>
        </p:grpSpPr>
        <p:grpSp>
          <p:nvGrpSpPr>
            <p:cNvPr id="10" name="Grup 9"/>
            <p:cNvGrpSpPr/>
            <p:nvPr/>
          </p:nvGrpSpPr>
          <p:grpSpPr>
            <a:xfrm>
              <a:off x="3619432" y="3985822"/>
              <a:ext cx="5362347" cy="5132431"/>
              <a:chOff x="3415893" y="3598978"/>
              <a:chExt cx="5362347" cy="5132431"/>
            </a:xfrm>
          </p:grpSpPr>
          <p:grpSp>
            <p:nvGrpSpPr>
              <p:cNvPr id="11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3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5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2" name="Düz Bağlayıcı 11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3415893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>
              <a:xfrm>
                <a:off x="3415893" y="873140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Dikdörtgen 17"/>
            <p:cNvSpPr/>
            <p:nvPr/>
          </p:nvSpPr>
          <p:spPr>
            <a:xfrm>
              <a:off x="4019316" y="4624971"/>
              <a:ext cx="1031486" cy="10407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12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Metin kutusu 18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22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347666"/>
              <a:ext cx="6501755" cy="499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rgbClr val="595959"/>
                  </a:solidFill>
                </a:rPr>
                <a:t>2024 </a:t>
              </a:r>
              <a:r>
                <a:rPr lang="tr-TR" b="1" dirty="0">
                  <a:solidFill>
                    <a:srgbClr val="595959"/>
                  </a:solidFill>
                </a:rPr>
                <a:t>YILINDA TAMAMLANAN OKULLAR</a:t>
              </a:r>
            </a:p>
          </p:txBody>
        </p:sp>
        <p:sp>
          <p:nvSpPr>
            <p:cNvPr id="25" name="Metin kutusu 2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26" name="Dikdörtgen 25"/>
            <p:cNvSpPr/>
            <p:nvPr/>
          </p:nvSpPr>
          <p:spPr>
            <a:xfrm>
              <a:off x="6882474" y="4624971"/>
              <a:ext cx="1421140" cy="10407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270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605352" y="4209158"/>
            <a:ext cx="4761095" cy="1764270"/>
            <a:chOff x="3239237" y="3334730"/>
            <a:chExt cx="6501755" cy="2386458"/>
          </a:xfrm>
        </p:grpSpPr>
        <p:grpSp>
          <p:nvGrpSpPr>
            <p:cNvPr id="30" name="Grup 29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37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39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0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1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2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43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38" name="Düz Bağlayıcı 37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Dikdörtgen 30"/>
            <p:cNvSpPr/>
            <p:nvPr/>
          </p:nvSpPr>
          <p:spPr>
            <a:xfrm>
              <a:off x="3967042" y="4680396"/>
              <a:ext cx="1031486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37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2" name="Metin kutusu 3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33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Metin kutusu 3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39237" y="3334730"/>
              <a:ext cx="6501755" cy="499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İNŞAATI DEVAM EDEN OKULLAR</a:t>
              </a:r>
            </a:p>
          </p:txBody>
        </p:sp>
        <p:sp>
          <p:nvSpPr>
            <p:cNvPr id="35" name="Metin kutusu 3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36" name="Dikdörtgen 35"/>
            <p:cNvSpPr/>
            <p:nvPr/>
          </p:nvSpPr>
          <p:spPr>
            <a:xfrm>
              <a:off x="7003783" y="4675115"/>
              <a:ext cx="1421140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980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Metin kutusu 46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grpSp>
        <p:nvGrpSpPr>
          <p:cNvPr id="45" name="Grup 44"/>
          <p:cNvGrpSpPr/>
          <p:nvPr/>
        </p:nvGrpSpPr>
        <p:grpSpPr>
          <a:xfrm>
            <a:off x="6093270" y="1692293"/>
            <a:ext cx="5021793" cy="4277231"/>
            <a:chOff x="3134563" y="3332611"/>
            <a:chExt cx="6857764" cy="5785642"/>
          </a:xfrm>
        </p:grpSpPr>
        <p:grpSp>
          <p:nvGrpSpPr>
            <p:cNvPr id="46" name="Grup 45"/>
            <p:cNvGrpSpPr/>
            <p:nvPr/>
          </p:nvGrpSpPr>
          <p:grpSpPr>
            <a:xfrm>
              <a:off x="3619432" y="3985822"/>
              <a:ext cx="5362347" cy="5132431"/>
              <a:chOff x="3415893" y="3598978"/>
              <a:chExt cx="5362347" cy="5132431"/>
            </a:xfrm>
          </p:grpSpPr>
          <p:grpSp>
            <p:nvGrpSpPr>
              <p:cNvPr id="55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59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60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61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62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63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56" name="Düz Bağlayıcı 55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Düz Bağlayıcı 56"/>
              <p:cNvCxnSpPr/>
              <p:nvPr/>
            </p:nvCxnSpPr>
            <p:spPr>
              <a:xfrm>
                <a:off x="3415893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Bağlayıcı 57"/>
              <p:cNvCxnSpPr/>
              <p:nvPr/>
            </p:nvCxnSpPr>
            <p:spPr>
              <a:xfrm>
                <a:off x="3415893" y="873140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Dikdörtgen 47"/>
            <p:cNvSpPr/>
            <p:nvPr/>
          </p:nvSpPr>
          <p:spPr>
            <a:xfrm>
              <a:off x="3838011" y="4637511"/>
              <a:ext cx="1421140" cy="10407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738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0" name="Metin kutusu 49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51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Metin kutusu 5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134563" y="3332611"/>
              <a:ext cx="6857764" cy="499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rgbClr val="595959"/>
                  </a:solidFill>
                </a:rPr>
                <a:t>2003-2024 </a:t>
              </a:r>
              <a:r>
                <a:rPr lang="tr-TR" b="1" dirty="0">
                  <a:solidFill>
                    <a:srgbClr val="595959"/>
                  </a:solidFill>
                </a:rPr>
                <a:t>YILLARI ARASI TAMAMLANAN OKULLAR</a:t>
              </a:r>
            </a:p>
          </p:txBody>
        </p:sp>
        <p:sp>
          <p:nvSpPr>
            <p:cNvPr id="53" name="Metin kutusu 52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54" name="Dikdörtgen 53"/>
            <p:cNvSpPr/>
            <p:nvPr/>
          </p:nvSpPr>
          <p:spPr>
            <a:xfrm>
              <a:off x="6682716" y="4622856"/>
              <a:ext cx="2406217" cy="10407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15.505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up 63"/>
          <p:cNvGrpSpPr/>
          <p:nvPr/>
        </p:nvGrpSpPr>
        <p:grpSpPr>
          <a:xfrm>
            <a:off x="6050237" y="3984225"/>
            <a:ext cx="4761095" cy="1989203"/>
            <a:chOff x="3248957" y="3030472"/>
            <a:chExt cx="6501755" cy="2690716"/>
          </a:xfrm>
        </p:grpSpPr>
        <p:grpSp>
          <p:nvGrpSpPr>
            <p:cNvPr id="65" name="Grup 64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72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74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75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76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77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78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73" name="Düz Bağlayıcı 72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Dikdörtgen 65"/>
            <p:cNvSpPr/>
            <p:nvPr/>
          </p:nvSpPr>
          <p:spPr>
            <a:xfrm>
              <a:off x="3967042" y="4680396"/>
              <a:ext cx="1031486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15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7" name="Metin kutusu 66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619432" y="4328302"/>
              <a:ext cx="1783124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OKUL SAYISI</a:t>
              </a:r>
            </a:p>
          </p:txBody>
        </p:sp>
        <p:cxnSp>
          <p:nvCxnSpPr>
            <p:cNvPr id="68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Metin kutusu 68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030472"/>
              <a:ext cx="6501755" cy="874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PROTOKOL VE DİĞER HAZIRLIK ÇALIŞMALARI  DEVAM EDEN OKULLAR</a:t>
              </a:r>
            </a:p>
          </p:txBody>
        </p:sp>
        <p:sp>
          <p:nvSpPr>
            <p:cNvPr id="70" name="Metin kutusu 69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654653" y="4313914"/>
              <a:ext cx="21884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DERSLİK SAYISI</a:t>
              </a:r>
            </a:p>
          </p:txBody>
        </p:sp>
        <p:sp>
          <p:nvSpPr>
            <p:cNvPr id="71" name="Dikdörtgen 70"/>
            <p:cNvSpPr/>
            <p:nvPr/>
          </p:nvSpPr>
          <p:spPr>
            <a:xfrm>
              <a:off x="7003783" y="4675115"/>
              <a:ext cx="1421140" cy="1040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232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785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365482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İSTANBUL PROJE KOORDİNASYON BİRİMİ YATIRIMLARI</a:t>
            </a:r>
          </a:p>
        </p:txBody>
      </p:sp>
      <p:sp>
        <p:nvSpPr>
          <p:cNvPr id="203" name="Metin kutusu 202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pic>
        <p:nvPicPr>
          <p:cNvPr id="60" name="Resim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434" y="1849343"/>
            <a:ext cx="9333672" cy="4523197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2929007" y="1323121"/>
            <a:ext cx="632852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300" b="1" u="sng" dirty="0">
                <a:solidFill>
                  <a:srgbClr val="C21F3A"/>
                </a:solidFill>
              </a:rPr>
              <a:t>Güçlendirme ve Yık-Yap Çalışmaları Genel Durumu</a:t>
            </a:r>
            <a:endParaRPr lang="tr-TR" b="1" u="sng" dirty="0">
              <a:solidFill>
                <a:srgbClr val="C21F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2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3387582" y="1018124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İSTANBUL PROJE KOORDİNASYON BİRİMİ YATIRIMLARI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1771608" y="1941530"/>
            <a:ext cx="4094548" cy="1213474"/>
            <a:chOff x="3248957" y="3347666"/>
            <a:chExt cx="6501755" cy="1995516"/>
          </a:xfrm>
        </p:grpSpPr>
        <p:grpSp>
          <p:nvGrpSpPr>
            <p:cNvPr id="10" name="Grup 9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1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3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5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2" name="Düz Bağlayıcı 11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Dikdörtgen 17"/>
            <p:cNvSpPr/>
            <p:nvPr/>
          </p:nvSpPr>
          <p:spPr>
            <a:xfrm>
              <a:off x="5585434" y="4077863"/>
              <a:ext cx="1199401" cy="12653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34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347666"/>
              <a:ext cx="6501755" cy="607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Güçlendirmesi Devam Eden Okul Sayısı  </a:t>
              </a:r>
            </a:p>
          </p:txBody>
        </p:sp>
      </p:grpSp>
      <p:grpSp>
        <p:nvGrpSpPr>
          <p:cNvPr id="159" name="Grup 158"/>
          <p:cNvGrpSpPr/>
          <p:nvPr/>
        </p:nvGrpSpPr>
        <p:grpSpPr>
          <a:xfrm>
            <a:off x="6727697" y="1941530"/>
            <a:ext cx="4094548" cy="1213474"/>
            <a:chOff x="3248957" y="3347666"/>
            <a:chExt cx="6501755" cy="1995516"/>
          </a:xfrm>
        </p:grpSpPr>
        <p:grpSp>
          <p:nvGrpSpPr>
            <p:cNvPr id="160" name="Grup 159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63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65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6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7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8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9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64" name="Düz Bağlayıcı 163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Dikdörtgen 160"/>
            <p:cNvSpPr/>
            <p:nvPr/>
          </p:nvSpPr>
          <p:spPr>
            <a:xfrm>
              <a:off x="5585434" y="4077863"/>
              <a:ext cx="1199401" cy="12653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41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2" name="Metin kutusu 16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248957" y="3347666"/>
              <a:ext cx="6501755" cy="607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Yık – Yap İnşaatı Devam Eden Okul Sayısı</a:t>
              </a:r>
            </a:p>
          </p:txBody>
        </p:sp>
      </p:grpSp>
      <p:grpSp>
        <p:nvGrpSpPr>
          <p:cNvPr id="170" name="Grup 169"/>
          <p:cNvGrpSpPr/>
          <p:nvPr/>
        </p:nvGrpSpPr>
        <p:grpSpPr>
          <a:xfrm>
            <a:off x="1737177" y="3531023"/>
            <a:ext cx="4302950" cy="1222913"/>
            <a:chOff x="3146836" y="3332144"/>
            <a:chExt cx="6832678" cy="2011038"/>
          </a:xfrm>
        </p:grpSpPr>
        <p:grpSp>
          <p:nvGrpSpPr>
            <p:cNvPr id="171" name="Grup 170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74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76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7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8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9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80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75" name="Düz Bağlayıcı 174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2" name="Dikdörtgen 171"/>
            <p:cNvSpPr/>
            <p:nvPr/>
          </p:nvSpPr>
          <p:spPr>
            <a:xfrm>
              <a:off x="5585433" y="4077863"/>
              <a:ext cx="1199401" cy="12653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11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73" name="Metin kutusu 172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146836" y="3332144"/>
              <a:ext cx="6832678" cy="607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Yık-Yap İhale Aşamasında Olan Okul Sayısı </a:t>
              </a:r>
            </a:p>
          </p:txBody>
        </p:sp>
      </p:grpSp>
      <p:grpSp>
        <p:nvGrpSpPr>
          <p:cNvPr id="181" name="Grup 180"/>
          <p:cNvGrpSpPr/>
          <p:nvPr/>
        </p:nvGrpSpPr>
        <p:grpSpPr>
          <a:xfrm>
            <a:off x="4019384" y="4979104"/>
            <a:ext cx="4387876" cy="1458581"/>
            <a:chOff x="3018630" y="3191933"/>
            <a:chExt cx="6967532" cy="1875093"/>
          </a:xfrm>
        </p:grpSpPr>
        <p:grpSp>
          <p:nvGrpSpPr>
            <p:cNvPr id="182" name="Grup 181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85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87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88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89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90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91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86" name="Düz Bağlayıcı 185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Dikdörtgen 182"/>
            <p:cNvSpPr/>
            <p:nvPr/>
          </p:nvSpPr>
          <p:spPr>
            <a:xfrm>
              <a:off x="5585435" y="4077864"/>
              <a:ext cx="746316" cy="989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8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4" name="Metin kutusu 18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018630" y="3191933"/>
              <a:ext cx="6967532" cy="1062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Restorasyonu Devam Eden Okul Sayısı</a:t>
              </a:r>
            </a:p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(Toplam Tescilli 110)</a:t>
              </a:r>
            </a:p>
          </p:txBody>
        </p:sp>
      </p:grpSp>
      <p:grpSp>
        <p:nvGrpSpPr>
          <p:cNvPr id="192" name="Grup 191"/>
          <p:cNvGrpSpPr/>
          <p:nvPr/>
        </p:nvGrpSpPr>
        <p:grpSpPr>
          <a:xfrm>
            <a:off x="6424916" y="3526304"/>
            <a:ext cx="4571487" cy="1199462"/>
            <a:chOff x="3053169" y="3370708"/>
            <a:chExt cx="7259089" cy="1972474"/>
          </a:xfrm>
        </p:grpSpPr>
        <p:grpSp>
          <p:nvGrpSpPr>
            <p:cNvPr id="193" name="Grup 192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96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98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99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200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201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202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97" name="Düz Bağlayıcı 196"/>
              <p:cNvCxnSpPr/>
              <p:nvPr/>
            </p:nvCxnSpPr>
            <p:spPr>
              <a:xfrm>
                <a:off x="3448594" y="3614498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" name="Dikdörtgen 193"/>
            <p:cNvSpPr/>
            <p:nvPr/>
          </p:nvSpPr>
          <p:spPr>
            <a:xfrm>
              <a:off x="5585434" y="4077863"/>
              <a:ext cx="1199401" cy="12653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74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5" name="Metin kutusu 19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053169" y="3370708"/>
              <a:ext cx="7259089" cy="607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Yık – Yap Tasarım Aşamasında Olan Okul Sayısı</a:t>
              </a:r>
            </a:p>
          </p:txBody>
        </p:sp>
      </p:grpSp>
      <p:sp>
        <p:nvSpPr>
          <p:cNvPr id="203" name="Metin kutusu 202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</p:spTree>
    <p:extLst>
      <p:ext uri="{BB962C8B-B14F-4D97-AF65-F5344CB8AC3E}">
        <p14:creationId xmlns:p14="http://schemas.microsoft.com/office/powerpoint/2010/main" val="395194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61680FF-C4DB-E93C-0949-5FA17C5BD464}"/>
              </a:ext>
            </a:extLst>
          </p:cNvPr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sp>
        <p:nvSpPr>
          <p:cNvPr id="6" name="Yuvarlatılmış Dikdörtgen 8">
            <a:extLst>
              <a:ext uri="{FF2B5EF4-FFF2-40B4-BE49-F238E27FC236}">
                <a16:creationId xmlns:a16="http://schemas.microsoft.com/office/drawing/2014/main" id="{46C979CF-0DAB-5F45-0D41-CD76A1E70527}"/>
              </a:ext>
            </a:extLst>
          </p:cNvPr>
          <p:cNvSpPr/>
          <p:nvPr/>
        </p:nvSpPr>
        <p:spPr>
          <a:xfrm>
            <a:off x="3458562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NORMAL VE İKİLİ EĞİTİM YAPAN OKUL BİLGİLERİ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8AECE16C-06E1-53F0-1F6F-D3CCE92DF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25" y="1432008"/>
            <a:ext cx="11682953" cy="465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7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61680FF-C4DB-E93C-0949-5FA17C5BD464}"/>
              </a:ext>
            </a:extLst>
          </p:cNvPr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sp>
        <p:nvSpPr>
          <p:cNvPr id="6" name="Yuvarlatılmış Dikdörtgen 8">
            <a:extLst>
              <a:ext uri="{FF2B5EF4-FFF2-40B4-BE49-F238E27FC236}">
                <a16:creationId xmlns:a16="http://schemas.microsoft.com/office/drawing/2014/main" id="{46C979CF-0DAB-5F45-0D41-CD76A1E70527}"/>
              </a:ext>
            </a:extLst>
          </p:cNvPr>
          <p:cNvSpPr/>
          <p:nvPr/>
        </p:nvSpPr>
        <p:spPr>
          <a:xfrm>
            <a:off x="3458562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NORMAL VE İKİLİ EĞİTİM YAPAN OKUL BİLGİLERİ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0CEFC44-2B4B-1A6D-E6C3-43F1225C1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72" y="1360292"/>
            <a:ext cx="11748940" cy="46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4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361680FF-C4DB-E93C-0949-5FA17C5BD464}"/>
              </a:ext>
            </a:extLst>
          </p:cNvPr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MİLLİ EĞİTİM</a:t>
            </a:r>
          </a:p>
        </p:txBody>
      </p:sp>
      <p:sp>
        <p:nvSpPr>
          <p:cNvPr id="6" name="Yuvarlatılmış Dikdörtgen 8">
            <a:extLst>
              <a:ext uri="{FF2B5EF4-FFF2-40B4-BE49-F238E27FC236}">
                <a16:creationId xmlns:a16="http://schemas.microsoft.com/office/drawing/2014/main" id="{46C979CF-0DAB-5F45-0D41-CD76A1E70527}"/>
              </a:ext>
            </a:extLst>
          </p:cNvPr>
          <p:cNvSpPr/>
          <p:nvPr/>
        </p:nvSpPr>
        <p:spPr>
          <a:xfrm>
            <a:off x="3458562" y="76944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NORMAL VE İKİLİ EĞİTİM YAPAN OKUL BİLGİLERİ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B5758E1-0F1B-1A41-8D6B-D09B9315F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44" y="1369124"/>
            <a:ext cx="11711233" cy="463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40515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316</Words>
  <Application>Microsoft Office PowerPoint</Application>
  <PresentationFormat>Geniş ekran</PresentationFormat>
  <Paragraphs>118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Özel Tasarım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Barış AMAÇ</cp:lastModifiedBy>
  <cp:revision>734</cp:revision>
  <cp:lastPrinted>2023-10-09T09:54:24Z</cp:lastPrinted>
  <dcterms:created xsi:type="dcterms:W3CDTF">2023-06-23T11:22:02Z</dcterms:created>
  <dcterms:modified xsi:type="dcterms:W3CDTF">2024-06-12T11:48:14Z</dcterms:modified>
</cp:coreProperties>
</file>