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48" r:id="rId2"/>
  </p:sldMasterIdLst>
  <p:notesMasterIdLst>
    <p:notesMasterId r:id="rId6"/>
  </p:notesMasterIdLst>
  <p:sldIdLst>
    <p:sldId id="660" r:id="rId3"/>
    <p:sldId id="661" r:id="rId4"/>
    <p:sldId id="662" r:id="rId5"/>
  </p:sldIdLst>
  <p:sldSz cx="12192000" cy="6858000"/>
  <p:notesSz cx="6797675" cy="992822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üseyin VURGUN" initials="HV" lastIdx="1" clrIdx="0">
    <p:extLst>
      <p:ext uri="{19B8F6BF-5375-455C-9EA6-DF929625EA0E}">
        <p15:presenceInfo xmlns:p15="http://schemas.microsoft.com/office/powerpoint/2012/main" userId="S-1-5-21-343818398-963894560-725345543-18323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1F3A"/>
    <a:srgbClr val="294983"/>
    <a:srgbClr val="E30613"/>
    <a:srgbClr val="FA444D"/>
    <a:srgbClr val="4472C4"/>
    <a:srgbClr val="81AB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52" autoAdjust="0"/>
    <p:restoredTop sz="94664" autoAdjust="0"/>
  </p:normalViewPr>
  <p:slideViewPr>
    <p:cSldViewPr snapToGrid="0">
      <p:cViewPr varScale="1">
        <p:scale>
          <a:sx n="101" d="100"/>
          <a:sy n="101" d="100"/>
        </p:scale>
        <p:origin x="70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5" d="100"/>
          <a:sy n="75" d="100"/>
        </p:scale>
        <p:origin x="296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E14F39-A431-CC4D-9A8C-8DE5F74F975C}" type="datetimeFigureOut">
              <a:rPr lang="tr-TR" smtClean="0"/>
              <a:t>13.12.2023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351235-A74A-B74C-8BD9-61299739D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9387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654C2-44E2-456A-8A34-04D26FCA38A9}" type="datetimeFigureOut">
              <a:rPr lang="tr-TR" smtClean="0"/>
              <a:t>13.12.2023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20B4B-0EA2-458D-B7A0-83D6F5C86C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9464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B5E32CD-AA72-3900-4F97-564B0BFDE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BB751E0D-0B2D-2BBE-3467-B48E468428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F7AC7B9-FDBB-A272-3CD0-10A5E1C7DA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F5A0E16-0FA4-9D7E-F748-765772AC40A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8E778B5-F89C-AFB6-50CE-9B4576CC3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428BF99-0ADF-013F-D904-4C3082DFF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BD307D-E8D4-534B-B6F6-71FC0928B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096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47442A9-256E-D5A1-F383-BF370B72D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DB117FF-1CB7-BC58-4396-DB626DD996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4FEC36F-A765-4D21-717A-12D67B3DB5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6EC9F9A-02A6-4937-4A46-D761D5D3E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FA3269E-5634-A197-855E-E649BF7D3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BD307D-E8D4-534B-B6F6-71FC0928B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7807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2BD8F55D-CB23-AD11-F348-1414BA7A51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2D2C08F-7A79-E38A-E3CF-48CF6754E2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F98E487-923E-F60D-0477-E6B3910D7B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6E52121-AE34-163D-63F5-86852147E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18BD37F-5A20-A39B-1ACB-C1F5D6686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BD307D-E8D4-534B-B6F6-71FC0928B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92316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654C2-44E2-456A-8A34-04D26FCA38A9}" type="datetimeFigureOut">
              <a:rPr lang="tr-TR" smtClean="0"/>
              <a:t>13.12.2023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20B4B-0EA2-458D-B7A0-83D6F5C86C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7397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89F057D-B46B-4C6A-1988-E39927EFA4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41556D8-D653-D6E7-300F-93AFECD8E3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0B89C3F-EED9-B977-B9F0-2BC983C98A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5A8841E-8A4E-9C1E-C8EE-F60922784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B6077BA-D2EC-8434-5258-52149C85B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BD307D-E8D4-534B-B6F6-71FC0928BE23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69503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C257F15-A2EC-DFCA-79AC-F53DE0215F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67087D3-71F2-3134-0A9E-ACDEDCF4B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9AA8F42-C468-8FA0-3F96-E0F745299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BD307D-E8D4-534B-B6F6-71FC0928B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2326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9EF2A6B-B001-6A37-4F21-C17CA0147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8EAD9B9-762C-E53F-9D93-4BBF359A6A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88D5841-D590-C95C-84AE-628059428E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74FC5BE-C68C-1165-3B96-FE62E9930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11F6F31-0959-9290-2518-4921E241E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BD307D-E8D4-534B-B6F6-71FC0928B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1933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74BEB78-7E99-3EC5-00D0-BBA8FF7DE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BA75B81-412E-53EB-74C3-7C5BE7F920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F818CE3-6FC0-39F3-A5AE-B666EF756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B081F2F-5E72-79A8-18F6-E10A917EC6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472AB1F-D782-C5FD-E401-F9502116E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53BCF97-1C3F-B1AB-E5B6-A2DF7B409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BD307D-E8D4-534B-B6F6-71FC0928B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8969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5D962C1-06DE-A01C-5DEA-526568487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BAC1014-F6CB-E796-FE90-29C0F05B2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5DD15D0D-D3B5-AB95-72AB-C56F9753BF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B77DD781-BFF1-0E6A-1159-0660E2F7CB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395D9891-DB15-2416-08DA-2339B0FA55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272BDF75-9D59-79B6-9612-3A0A9F3F79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D9892C3F-4C1A-42AE-0944-637038C11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CAED1EC3-BA4E-B07D-DABF-7A1A44D55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BD307D-E8D4-534B-B6F6-71FC0928B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4246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76CD6B1-C213-D92A-A29A-12A8861D9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0F109200-6064-C2C8-598B-3712A8865D0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5B5A2CCB-6413-8E10-C176-7A5BB02C8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C7EAF9E2-6EE5-141D-01E0-47BF70BF9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BD307D-E8D4-534B-B6F6-71FC0928B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9742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EAA7325C-6F25-F6DC-1B42-138F9B3F55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F6D69BD3-8CC6-FBE0-E6EF-F3A2CADB3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01F4AD30-16FD-B571-07F1-0B5A8BA42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BD307D-E8D4-534B-B6F6-71FC0928B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4610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A7C44EA-F55F-90DA-F791-0B0B2FD49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555E5EA-96EB-3857-67D0-66D5F27CB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1913284-8311-DD14-1E34-0A8143CFC5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50003C1-1E50-0D4C-70B9-28B828130A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52BE57B-4919-CB82-DA88-2B70F3CE6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B6B5692-8B70-BBC0-11ED-D219AD7F1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BD307D-E8D4-534B-B6F6-71FC0928B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4956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654C2-44E2-456A-8A34-04D26FCA38A9}" type="datetimeFigureOut">
              <a:rPr lang="tr-TR" smtClean="0"/>
              <a:t>13.12.2023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20B4B-0EA2-458D-B7A0-83D6F5C86C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3137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Düz Bağlayıcı 9">
            <a:extLst>
              <a:ext uri="{FF2B5EF4-FFF2-40B4-BE49-F238E27FC236}">
                <a16:creationId xmlns:a16="http://schemas.microsoft.com/office/drawing/2014/main" id="{CBFCC3F5-5AB2-999E-E773-001E18D369E8}"/>
              </a:ext>
            </a:extLst>
          </p:cNvPr>
          <p:cNvCxnSpPr/>
          <p:nvPr userDrawn="1"/>
        </p:nvCxnSpPr>
        <p:spPr>
          <a:xfrm>
            <a:off x="1055077" y="6412523"/>
            <a:ext cx="10234246" cy="0"/>
          </a:xfrm>
          <a:prstGeom prst="line">
            <a:avLst/>
          </a:prstGeom>
          <a:ln w="9525">
            <a:solidFill>
              <a:srgbClr val="81AB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Dikdörtgen 10">
            <a:extLst>
              <a:ext uri="{FF2B5EF4-FFF2-40B4-BE49-F238E27FC236}">
                <a16:creationId xmlns:a16="http://schemas.microsoft.com/office/drawing/2014/main" id="{AC098320-39A1-9D3F-436C-2EA82E8318B9}"/>
              </a:ext>
            </a:extLst>
          </p:cNvPr>
          <p:cNvSpPr/>
          <p:nvPr userDrawn="1"/>
        </p:nvSpPr>
        <p:spPr>
          <a:xfrm>
            <a:off x="11394831" y="6236677"/>
            <a:ext cx="797169" cy="39858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Metin kutusu 11">
            <a:extLst>
              <a:ext uri="{FF2B5EF4-FFF2-40B4-BE49-F238E27FC236}">
                <a16:creationId xmlns:a16="http://schemas.microsoft.com/office/drawing/2014/main" id="{B3DD994C-57C3-8E7B-7230-A6911B28E18D}"/>
              </a:ext>
            </a:extLst>
          </p:cNvPr>
          <p:cNvSpPr txBox="1"/>
          <p:nvPr userDrawn="1"/>
        </p:nvSpPr>
        <p:spPr>
          <a:xfrm>
            <a:off x="11567174" y="6274023"/>
            <a:ext cx="9026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393D1F8-A15C-A345-A132-540450B32372}" type="slidenum">
              <a:rPr lang="tr-TR" sz="1200" b="1" i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r>
              <a:rPr lang="tr-TR" sz="1200" b="1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13" name="Düz Bağlayıcı 12"/>
          <p:cNvCxnSpPr/>
          <p:nvPr userDrawn="1"/>
        </p:nvCxnSpPr>
        <p:spPr>
          <a:xfrm>
            <a:off x="2260189" y="685093"/>
            <a:ext cx="9828000" cy="0"/>
          </a:xfrm>
          <a:prstGeom prst="line">
            <a:avLst/>
          </a:prstGeom>
          <a:ln w="12700">
            <a:solidFill>
              <a:srgbClr val="005A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up 2"/>
          <p:cNvGrpSpPr>
            <a:grpSpLocks noChangeAspect="1"/>
          </p:cNvGrpSpPr>
          <p:nvPr userDrawn="1"/>
        </p:nvGrpSpPr>
        <p:grpSpPr>
          <a:xfrm>
            <a:off x="249229" y="-201230"/>
            <a:ext cx="1512000" cy="1300509"/>
            <a:chOff x="32123" y="-1002936"/>
            <a:chExt cx="2198852" cy="1743135"/>
          </a:xfrm>
        </p:grpSpPr>
        <p:sp>
          <p:nvSpPr>
            <p:cNvPr id="16" name="Yuvarlatılmış Çapraz Köşeli Dikdörtgen 15"/>
            <p:cNvSpPr/>
            <p:nvPr userDrawn="1"/>
          </p:nvSpPr>
          <p:spPr>
            <a:xfrm rot="20827468">
              <a:off x="87543" y="-940592"/>
              <a:ext cx="2143432" cy="1680791"/>
            </a:xfrm>
            <a:prstGeom prst="round2DiagRect">
              <a:avLst/>
            </a:pr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7" name="Yuvarlatılmış Çapraz Köşeli Dikdörtgen 16"/>
            <p:cNvSpPr/>
            <p:nvPr userDrawn="1"/>
          </p:nvSpPr>
          <p:spPr>
            <a:xfrm rot="20827468">
              <a:off x="32123" y="-1002936"/>
              <a:ext cx="2143432" cy="1680791"/>
            </a:xfrm>
            <a:prstGeom prst="round2DiagRect">
              <a:avLst/>
            </a:prstGeom>
            <a:solidFill>
              <a:srgbClr val="C21F3A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pic>
          <p:nvPicPr>
            <p:cNvPr id="18" name="valilik logosu"/>
            <p:cNvPicPr>
              <a:picLocks noChangeAspect="1"/>
            </p:cNvPicPr>
            <p:nvPr userDrawn="1"/>
          </p:nvPicPr>
          <p:blipFill>
            <a:blip r:embed="rId14" cstate="print">
              <a:extLst>
                <a:ext uri="{BEBA8EAE-BF5A-486C-A8C5-ECC9F3942E4B}">
                  <a14:imgProps xmlns:a14="http://schemas.microsoft.com/office/drawing/2010/main">
                    <a14:imgLayer r:embed="rId15">
                      <a14:imgEffect>
                        <a14:colorTemperature colorTemp="4700"/>
                      </a14:imgEffect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6769" y="-761810"/>
              <a:ext cx="1708413" cy="1121406"/>
            </a:xfrm>
            <a:prstGeom prst="rect">
              <a:avLst/>
            </a:prstGeom>
          </p:spPr>
        </p:pic>
      </p:grpSp>
      <p:pic>
        <p:nvPicPr>
          <p:cNvPr id="4" name="Resim 3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042" y="6044223"/>
            <a:ext cx="787400" cy="78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72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 1"/>
          <p:cNvGrpSpPr/>
          <p:nvPr/>
        </p:nvGrpSpPr>
        <p:grpSpPr>
          <a:xfrm>
            <a:off x="561406" y="1692293"/>
            <a:ext cx="4761095" cy="2016678"/>
            <a:chOff x="3034477" y="2830376"/>
            <a:chExt cx="6501755" cy="2835388"/>
          </a:xfrm>
        </p:grpSpPr>
        <p:grpSp>
          <p:nvGrpSpPr>
            <p:cNvPr id="10" name="Grup 9"/>
            <p:cNvGrpSpPr/>
            <p:nvPr/>
          </p:nvGrpSpPr>
          <p:grpSpPr>
            <a:xfrm>
              <a:off x="3619432" y="3985822"/>
              <a:ext cx="5362347" cy="1679942"/>
              <a:chOff x="3415893" y="3598978"/>
              <a:chExt cx="5362347" cy="1679942"/>
            </a:xfrm>
          </p:grpSpPr>
          <p:grpSp>
            <p:nvGrpSpPr>
              <p:cNvPr id="11" name="Group 22"/>
              <p:cNvGrpSpPr/>
              <p:nvPr/>
            </p:nvGrpSpPr>
            <p:grpSpPr>
              <a:xfrm>
                <a:off x="5199017" y="3598978"/>
                <a:ext cx="1828800" cy="45719"/>
                <a:chOff x="3965945" y="1385354"/>
                <a:chExt cx="4572000" cy="79107"/>
              </a:xfrm>
              <a:solidFill>
                <a:srgbClr val="C00000"/>
              </a:solidFill>
            </p:grpSpPr>
            <p:sp>
              <p:nvSpPr>
                <p:cNvPr id="13" name="Rectangle 29"/>
                <p:cNvSpPr/>
                <p:nvPr/>
              </p:nvSpPr>
              <p:spPr>
                <a:xfrm>
                  <a:off x="3965945" y="1385356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14" name="Rectangle 30"/>
                <p:cNvSpPr/>
                <p:nvPr/>
              </p:nvSpPr>
              <p:spPr>
                <a:xfrm>
                  <a:off x="4880345" y="1385355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15" name="Rectangle 31"/>
                <p:cNvSpPr/>
                <p:nvPr/>
              </p:nvSpPr>
              <p:spPr>
                <a:xfrm>
                  <a:off x="5794745" y="1385354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16" name="Rectangle 32"/>
                <p:cNvSpPr/>
                <p:nvPr/>
              </p:nvSpPr>
              <p:spPr>
                <a:xfrm>
                  <a:off x="6709145" y="1385354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17" name="Rectangle 33"/>
                <p:cNvSpPr/>
                <p:nvPr/>
              </p:nvSpPr>
              <p:spPr>
                <a:xfrm>
                  <a:off x="7623545" y="1385354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</p:grpSp>
          <p:cxnSp>
            <p:nvCxnSpPr>
              <p:cNvPr id="12" name="Düz Bağlayıcı 11"/>
              <p:cNvCxnSpPr/>
              <p:nvPr/>
            </p:nvCxnSpPr>
            <p:spPr>
              <a:xfrm>
                <a:off x="3448594" y="3614499"/>
                <a:ext cx="5329646" cy="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Düz Bağlayıcı 43"/>
              <p:cNvCxnSpPr/>
              <p:nvPr/>
            </p:nvCxnSpPr>
            <p:spPr>
              <a:xfrm>
                <a:off x="3415893" y="5278920"/>
                <a:ext cx="5329646" cy="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Dikdörtgen 17"/>
            <p:cNvSpPr/>
            <p:nvPr/>
          </p:nvSpPr>
          <p:spPr>
            <a:xfrm>
              <a:off x="3076554" y="4777741"/>
              <a:ext cx="3087278" cy="79100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tr-TR" sz="3200" b="1" dirty="0">
                  <a:solidFill>
                    <a:schemeClr val="tx2">
                      <a:lumMod val="75000"/>
                    </a:schemeClr>
                  </a:solidFill>
                </a:rPr>
                <a:t>26 Milyar TL</a:t>
              </a:r>
              <a:endParaRPr lang="is-IS" sz="32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9" name="Metin kutusu 18">
              <a:extLst>
                <a:ext uri="{FF2B5EF4-FFF2-40B4-BE49-F238E27FC236}">
                  <a16:creationId xmlns:a16="http://schemas.microsoft.com/office/drawing/2014/main" id="{0FE4042C-5A54-4E4E-94FF-1219D34A70B9}"/>
                </a:ext>
              </a:extLst>
            </p:cNvPr>
            <p:cNvSpPr txBox="1"/>
            <p:nvPr/>
          </p:nvSpPr>
          <p:spPr>
            <a:xfrm>
              <a:off x="3198521" y="4328301"/>
              <a:ext cx="2624950" cy="4995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r-TR" dirty="0">
                  <a:solidFill>
                    <a:srgbClr val="595959"/>
                  </a:solidFill>
                </a:rPr>
                <a:t>TOPLAM MALİYETİ</a:t>
              </a:r>
            </a:p>
          </p:txBody>
        </p:sp>
        <p:cxnSp>
          <p:nvCxnSpPr>
            <p:cNvPr id="22" name="Düz Bağlayıcı 73"/>
            <p:cNvCxnSpPr/>
            <p:nvPr/>
          </p:nvCxnSpPr>
          <p:spPr>
            <a:xfrm flipV="1">
              <a:off x="6307237" y="4251891"/>
              <a:ext cx="19438" cy="1185696"/>
            </a:xfrm>
            <a:prstGeom prst="line">
              <a:avLst/>
            </a:prstGeom>
            <a:ln w="19050">
              <a:solidFill>
                <a:srgbClr val="C0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Metin kutusu 23">
              <a:extLst>
                <a:ext uri="{FF2B5EF4-FFF2-40B4-BE49-F238E27FC236}">
                  <a16:creationId xmlns:a16="http://schemas.microsoft.com/office/drawing/2014/main" id="{0FE4042C-5A54-4E4E-94FF-1219D34A70B9}"/>
                </a:ext>
              </a:extLst>
            </p:cNvPr>
            <p:cNvSpPr txBox="1"/>
            <p:nvPr/>
          </p:nvSpPr>
          <p:spPr>
            <a:xfrm>
              <a:off x="3034477" y="2830376"/>
              <a:ext cx="6501755" cy="11656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b="1" dirty="0">
                  <a:solidFill>
                    <a:srgbClr val="595959"/>
                  </a:solidFill>
                </a:rPr>
                <a:t>YAPIMI DEVAM EDEN</a:t>
              </a:r>
            </a:p>
            <a:p>
              <a:pPr algn="ctr"/>
              <a:r>
                <a:rPr lang="tr-TR" sz="3200" b="1" dirty="0">
                  <a:solidFill>
                    <a:srgbClr val="C21F3A"/>
                  </a:solidFill>
                </a:rPr>
                <a:t>8 HASTANE</a:t>
              </a:r>
            </a:p>
          </p:txBody>
        </p:sp>
        <p:sp>
          <p:nvSpPr>
            <p:cNvPr id="25" name="Metin kutusu 24">
              <a:extLst>
                <a:ext uri="{FF2B5EF4-FFF2-40B4-BE49-F238E27FC236}">
                  <a16:creationId xmlns:a16="http://schemas.microsoft.com/office/drawing/2014/main" id="{0FE4042C-5A54-4E4E-94FF-1219D34A70B9}"/>
                </a:ext>
              </a:extLst>
            </p:cNvPr>
            <p:cNvSpPr txBox="1"/>
            <p:nvPr/>
          </p:nvSpPr>
          <p:spPr>
            <a:xfrm>
              <a:off x="6242413" y="4313915"/>
              <a:ext cx="3012939" cy="4995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r-TR" dirty="0">
                  <a:solidFill>
                    <a:srgbClr val="595959"/>
                  </a:solidFill>
                </a:rPr>
                <a:t>TOPLAM YATAK SAYISI</a:t>
              </a:r>
            </a:p>
          </p:txBody>
        </p:sp>
        <p:sp>
          <p:nvSpPr>
            <p:cNvPr id="26" name="Dikdörtgen 25"/>
            <p:cNvSpPr/>
            <p:nvPr/>
          </p:nvSpPr>
          <p:spPr>
            <a:xfrm>
              <a:off x="6882474" y="4777741"/>
              <a:ext cx="1539349" cy="79100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tr-TR" sz="3200" b="1" dirty="0">
                  <a:solidFill>
                    <a:schemeClr val="tx2">
                      <a:lumMod val="75000"/>
                    </a:schemeClr>
                  </a:solidFill>
                </a:rPr>
                <a:t>6.642</a:t>
              </a:r>
              <a:endParaRPr lang="is-IS" sz="32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sp>
        <p:nvSpPr>
          <p:cNvPr id="47" name="Metin kutusu 46"/>
          <p:cNvSpPr txBox="1"/>
          <p:nvPr/>
        </p:nvSpPr>
        <p:spPr>
          <a:xfrm>
            <a:off x="1187360" y="0"/>
            <a:ext cx="98118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400" b="1" dirty="0">
                <a:solidFill>
                  <a:srgbClr val="294983"/>
                </a:solidFill>
              </a:rPr>
              <a:t>SAĞLIK</a:t>
            </a:r>
          </a:p>
        </p:txBody>
      </p:sp>
      <p:grpSp>
        <p:nvGrpSpPr>
          <p:cNvPr id="81" name="Grup 80"/>
          <p:cNvGrpSpPr/>
          <p:nvPr/>
        </p:nvGrpSpPr>
        <p:grpSpPr>
          <a:xfrm>
            <a:off x="6162722" y="1671353"/>
            <a:ext cx="5018795" cy="2016678"/>
            <a:chOff x="2682561" y="2830376"/>
            <a:chExt cx="6853671" cy="2835388"/>
          </a:xfrm>
        </p:grpSpPr>
        <p:grpSp>
          <p:nvGrpSpPr>
            <p:cNvPr id="82" name="Grup 81"/>
            <p:cNvGrpSpPr/>
            <p:nvPr/>
          </p:nvGrpSpPr>
          <p:grpSpPr>
            <a:xfrm>
              <a:off x="3619432" y="3985822"/>
              <a:ext cx="5362347" cy="1679942"/>
              <a:chOff x="3415893" y="3598978"/>
              <a:chExt cx="5362347" cy="1679942"/>
            </a:xfrm>
          </p:grpSpPr>
          <p:grpSp>
            <p:nvGrpSpPr>
              <p:cNvPr id="89" name="Group 22"/>
              <p:cNvGrpSpPr/>
              <p:nvPr/>
            </p:nvGrpSpPr>
            <p:grpSpPr>
              <a:xfrm>
                <a:off x="5199017" y="3598978"/>
                <a:ext cx="1828800" cy="45719"/>
                <a:chOff x="3965945" y="1385354"/>
                <a:chExt cx="4572000" cy="79107"/>
              </a:xfrm>
              <a:solidFill>
                <a:srgbClr val="C00000"/>
              </a:solidFill>
            </p:grpSpPr>
            <p:sp>
              <p:nvSpPr>
                <p:cNvPr id="92" name="Rectangle 29"/>
                <p:cNvSpPr/>
                <p:nvPr/>
              </p:nvSpPr>
              <p:spPr>
                <a:xfrm>
                  <a:off x="3965945" y="1385356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93" name="Rectangle 30"/>
                <p:cNvSpPr/>
                <p:nvPr/>
              </p:nvSpPr>
              <p:spPr>
                <a:xfrm>
                  <a:off x="4880345" y="1385355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94" name="Rectangle 31"/>
                <p:cNvSpPr/>
                <p:nvPr/>
              </p:nvSpPr>
              <p:spPr>
                <a:xfrm>
                  <a:off x="5794745" y="1385354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95" name="Rectangle 32"/>
                <p:cNvSpPr/>
                <p:nvPr/>
              </p:nvSpPr>
              <p:spPr>
                <a:xfrm>
                  <a:off x="6709145" y="1385354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96" name="Rectangle 33"/>
                <p:cNvSpPr/>
                <p:nvPr/>
              </p:nvSpPr>
              <p:spPr>
                <a:xfrm>
                  <a:off x="7623545" y="1385354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</p:grpSp>
          <p:cxnSp>
            <p:nvCxnSpPr>
              <p:cNvPr id="90" name="Düz Bağlayıcı 89"/>
              <p:cNvCxnSpPr/>
              <p:nvPr/>
            </p:nvCxnSpPr>
            <p:spPr>
              <a:xfrm>
                <a:off x="3448594" y="3614499"/>
                <a:ext cx="5329646" cy="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Düz Bağlayıcı 90"/>
              <p:cNvCxnSpPr/>
              <p:nvPr/>
            </p:nvCxnSpPr>
            <p:spPr>
              <a:xfrm>
                <a:off x="3415893" y="5278920"/>
                <a:ext cx="5329646" cy="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3" name="Dikdörtgen 82"/>
            <p:cNvSpPr/>
            <p:nvPr/>
          </p:nvSpPr>
          <p:spPr>
            <a:xfrm>
              <a:off x="4139178" y="4791594"/>
              <a:ext cx="1105914" cy="8221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tr-TR" sz="3200" b="1" dirty="0">
                  <a:solidFill>
                    <a:schemeClr val="tx2">
                      <a:lumMod val="75000"/>
                    </a:schemeClr>
                  </a:solidFill>
                </a:rPr>
                <a:t>134</a:t>
              </a:r>
              <a:endParaRPr lang="is-IS" sz="32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84" name="Metin kutusu 83">
              <a:extLst>
                <a:ext uri="{FF2B5EF4-FFF2-40B4-BE49-F238E27FC236}">
                  <a16:creationId xmlns:a16="http://schemas.microsoft.com/office/drawing/2014/main" id="{0FE4042C-5A54-4E4E-94FF-1219D34A70B9}"/>
                </a:ext>
              </a:extLst>
            </p:cNvPr>
            <p:cNvSpPr txBox="1"/>
            <p:nvPr/>
          </p:nvSpPr>
          <p:spPr>
            <a:xfrm>
              <a:off x="2682561" y="4328302"/>
              <a:ext cx="3656873" cy="5192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r-TR" dirty="0">
                  <a:solidFill>
                    <a:srgbClr val="595959"/>
                  </a:solidFill>
                </a:rPr>
                <a:t>TOPLAM POLİKLİNİK SAYISI</a:t>
              </a:r>
            </a:p>
          </p:txBody>
        </p:sp>
        <p:cxnSp>
          <p:nvCxnSpPr>
            <p:cNvPr id="85" name="Düz Bağlayıcı 73"/>
            <p:cNvCxnSpPr/>
            <p:nvPr/>
          </p:nvCxnSpPr>
          <p:spPr>
            <a:xfrm flipV="1">
              <a:off x="6307237" y="4251891"/>
              <a:ext cx="19438" cy="1185696"/>
            </a:xfrm>
            <a:prstGeom prst="line">
              <a:avLst/>
            </a:prstGeom>
            <a:ln w="19050">
              <a:solidFill>
                <a:srgbClr val="C0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Metin kutusu 85">
              <a:extLst>
                <a:ext uri="{FF2B5EF4-FFF2-40B4-BE49-F238E27FC236}">
                  <a16:creationId xmlns:a16="http://schemas.microsoft.com/office/drawing/2014/main" id="{0FE4042C-5A54-4E4E-94FF-1219D34A70B9}"/>
                </a:ext>
              </a:extLst>
            </p:cNvPr>
            <p:cNvSpPr txBox="1"/>
            <p:nvPr/>
          </p:nvSpPr>
          <p:spPr>
            <a:xfrm>
              <a:off x="3034477" y="2830376"/>
              <a:ext cx="6501755" cy="1211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b="1" dirty="0">
                  <a:solidFill>
                    <a:srgbClr val="595959"/>
                  </a:solidFill>
                </a:rPr>
                <a:t>İHALE AŞAMASINDA</a:t>
              </a:r>
            </a:p>
            <a:p>
              <a:pPr algn="ctr"/>
              <a:r>
                <a:rPr lang="tr-TR" sz="3200" b="1" dirty="0">
                  <a:solidFill>
                    <a:srgbClr val="C21F3A"/>
                  </a:solidFill>
                </a:rPr>
                <a:t>2 HASTANE</a:t>
              </a:r>
            </a:p>
          </p:txBody>
        </p:sp>
        <p:sp>
          <p:nvSpPr>
            <p:cNvPr id="87" name="Metin kutusu 86">
              <a:extLst>
                <a:ext uri="{FF2B5EF4-FFF2-40B4-BE49-F238E27FC236}">
                  <a16:creationId xmlns:a16="http://schemas.microsoft.com/office/drawing/2014/main" id="{0FE4042C-5A54-4E4E-94FF-1219D34A70B9}"/>
                </a:ext>
              </a:extLst>
            </p:cNvPr>
            <p:cNvSpPr txBox="1"/>
            <p:nvPr/>
          </p:nvSpPr>
          <p:spPr>
            <a:xfrm>
              <a:off x="6242413" y="4313915"/>
              <a:ext cx="3012939" cy="4995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r-TR" dirty="0">
                  <a:solidFill>
                    <a:srgbClr val="595959"/>
                  </a:solidFill>
                </a:rPr>
                <a:t>TOPLAM YATAK SAYISI</a:t>
              </a:r>
            </a:p>
          </p:txBody>
        </p:sp>
        <p:sp>
          <p:nvSpPr>
            <p:cNvPr id="88" name="Dikdörtgen 87"/>
            <p:cNvSpPr/>
            <p:nvPr/>
          </p:nvSpPr>
          <p:spPr>
            <a:xfrm>
              <a:off x="6882473" y="4777741"/>
              <a:ext cx="1105914" cy="8221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tr-TR" sz="3200" b="1" dirty="0">
                  <a:solidFill>
                    <a:schemeClr val="tx2">
                      <a:lumMod val="75000"/>
                    </a:schemeClr>
                  </a:solidFill>
                </a:rPr>
                <a:t>300</a:t>
              </a:r>
              <a:endParaRPr lang="is-IS" sz="32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grpSp>
        <p:nvGrpSpPr>
          <p:cNvPr id="97" name="Grup 96"/>
          <p:cNvGrpSpPr/>
          <p:nvPr/>
        </p:nvGrpSpPr>
        <p:grpSpPr>
          <a:xfrm>
            <a:off x="553399" y="3993705"/>
            <a:ext cx="4783024" cy="2016678"/>
            <a:chOff x="3004531" y="2830376"/>
            <a:chExt cx="6531701" cy="2835388"/>
          </a:xfrm>
        </p:grpSpPr>
        <p:grpSp>
          <p:nvGrpSpPr>
            <p:cNvPr id="98" name="Grup 97"/>
            <p:cNvGrpSpPr/>
            <p:nvPr/>
          </p:nvGrpSpPr>
          <p:grpSpPr>
            <a:xfrm>
              <a:off x="3619432" y="3985822"/>
              <a:ext cx="5362347" cy="1679942"/>
              <a:chOff x="3415893" y="3598978"/>
              <a:chExt cx="5362347" cy="1679942"/>
            </a:xfrm>
          </p:grpSpPr>
          <p:grpSp>
            <p:nvGrpSpPr>
              <p:cNvPr id="105" name="Group 22"/>
              <p:cNvGrpSpPr/>
              <p:nvPr/>
            </p:nvGrpSpPr>
            <p:grpSpPr>
              <a:xfrm>
                <a:off x="5199017" y="3598978"/>
                <a:ext cx="1828800" cy="45719"/>
                <a:chOff x="3965945" y="1385354"/>
                <a:chExt cx="4572000" cy="79107"/>
              </a:xfrm>
              <a:solidFill>
                <a:srgbClr val="C00000"/>
              </a:solidFill>
            </p:grpSpPr>
            <p:sp>
              <p:nvSpPr>
                <p:cNvPr id="108" name="Rectangle 29"/>
                <p:cNvSpPr/>
                <p:nvPr/>
              </p:nvSpPr>
              <p:spPr>
                <a:xfrm>
                  <a:off x="3965945" y="1385356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109" name="Rectangle 30"/>
                <p:cNvSpPr/>
                <p:nvPr/>
              </p:nvSpPr>
              <p:spPr>
                <a:xfrm>
                  <a:off x="4880345" y="1385355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110" name="Rectangle 31"/>
                <p:cNvSpPr/>
                <p:nvPr/>
              </p:nvSpPr>
              <p:spPr>
                <a:xfrm>
                  <a:off x="5794745" y="1385354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111" name="Rectangle 32"/>
                <p:cNvSpPr/>
                <p:nvPr/>
              </p:nvSpPr>
              <p:spPr>
                <a:xfrm>
                  <a:off x="6709145" y="1385354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112" name="Rectangle 33"/>
                <p:cNvSpPr/>
                <p:nvPr/>
              </p:nvSpPr>
              <p:spPr>
                <a:xfrm>
                  <a:off x="7623545" y="1385354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</p:grpSp>
          <p:cxnSp>
            <p:nvCxnSpPr>
              <p:cNvPr id="106" name="Düz Bağlayıcı 105"/>
              <p:cNvCxnSpPr/>
              <p:nvPr/>
            </p:nvCxnSpPr>
            <p:spPr>
              <a:xfrm>
                <a:off x="3448594" y="3614499"/>
                <a:ext cx="5329646" cy="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Düz Bağlayıcı 106"/>
              <p:cNvCxnSpPr/>
              <p:nvPr/>
            </p:nvCxnSpPr>
            <p:spPr>
              <a:xfrm>
                <a:off x="3415893" y="5278920"/>
                <a:ext cx="5329646" cy="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9" name="Dikdörtgen 98"/>
            <p:cNvSpPr/>
            <p:nvPr/>
          </p:nvSpPr>
          <p:spPr>
            <a:xfrm>
              <a:off x="3808982" y="4800856"/>
              <a:ext cx="1539349" cy="8221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tr-TR" sz="3200" b="1" dirty="0">
                  <a:solidFill>
                    <a:schemeClr val="tx2">
                      <a:lumMod val="75000"/>
                    </a:schemeClr>
                  </a:solidFill>
                </a:rPr>
                <a:t>2.694</a:t>
              </a:r>
              <a:endParaRPr lang="is-IS" sz="32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00" name="Metin kutusu 99">
              <a:extLst>
                <a:ext uri="{FF2B5EF4-FFF2-40B4-BE49-F238E27FC236}">
                  <a16:creationId xmlns:a16="http://schemas.microsoft.com/office/drawing/2014/main" id="{0FE4042C-5A54-4E4E-94FF-1219D34A70B9}"/>
                </a:ext>
              </a:extLst>
            </p:cNvPr>
            <p:cNvSpPr txBox="1"/>
            <p:nvPr/>
          </p:nvSpPr>
          <p:spPr>
            <a:xfrm>
              <a:off x="3004531" y="4328302"/>
              <a:ext cx="3012939" cy="5192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r-TR" dirty="0">
                  <a:solidFill>
                    <a:srgbClr val="595959"/>
                  </a:solidFill>
                </a:rPr>
                <a:t>TOPLAM YATAK SAYISI</a:t>
              </a:r>
            </a:p>
          </p:txBody>
        </p:sp>
        <p:cxnSp>
          <p:nvCxnSpPr>
            <p:cNvPr id="101" name="Düz Bağlayıcı 73"/>
            <p:cNvCxnSpPr/>
            <p:nvPr/>
          </p:nvCxnSpPr>
          <p:spPr>
            <a:xfrm flipV="1">
              <a:off x="6307237" y="4251891"/>
              <a:ext cx="19438" cy="1185696"/>
            </a:xfrm>
            <a:prstGeom prst="line">
              <a:avLst/>
            </a:prstGeom>
            <a:ln w="19050">
              <a:solidFill>
                <a:srgbClr val="C0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Metin kutusu 101">
              <a:extLst>
                <a:ext uri="{FF2B5EF4-FFF2-40B4-BE49-F238E27FC236}">
                  <a16:creationId xmlns:a16="http://schemas.microsoft.com/office/drawing/2014/main" id="{0FE4042C-5A54-4E4E-94FF-1219D34A70B9}"/>
                </a:ext>
              </a:extLst>
            </p:cNvPr>
            <p:cNvSpPr txBox="1"/>
            <p:nvPr/>
          </p:nvSpPr>
          <p:spPr>
            <a:xfrm>
              <a:off x="3034477" y="2830376"/>
              <a:ext cx="6501755" cy="1211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b="1" dirty="0">
                  <a:solidFill>
                    <a:srgbClr val="595959"/>
                  </a:solidFill>
                </a:rPr>
                <a:t>PROJELENDİRİLEN</a:t>
              </a:r>
            </a:p>
            <a:p>
              <a:pPr algn="ctr"/>
              <a:r>
                <a:rPr lang="tr-TR" sz="3200" b="1" dirty="0">
                  <a:solidFill>
                    <a:srgbClr val="C21F3A"/>
                  </a:solidFill>
                </a:rPr>
                <a:t>8 HASTANE, 1 ADSM</a:t>
              </a:r>
            </a:p>
          </p:txBody>
        </p:sp>
        <p:sp>
          <p:nvSpPr>
            <p:cNvPr id="103" name="Metin kutusu 102">
              <a:extLst>
                <a:ext uri="{FF2B5EF4-FFF2-40B4-BE49-F238E27FC236}">
                  <a16:creationId xmlns:a16="http://schemas.microsoft.com/office/drawing/2014/main" id="{0FE4042C-5A54-4E4E-94FF-1219D34A70B9}"/>
                </a:ext>
              </a:extLst>
            </p:cNvPr>
            <p:cNvSpPr txBox="1"/>
            <p:nvPr/>
          </p:nvSpPr>
          <p:spPr>
            <a:xfrm>
              <a:off x="6228011" y="4313914"/>
              <a:ext cx="3041747" cy="5192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r-TR" dirty="0">
                  <a:solidFill>
                    <a:srgbClr val="595959"/>
                  </a:solidFill>
                </a:rPr>
                <a:t>TOPLAM ÜNİTE SAYISI</a:t>
              </a:r>
            </a:p>
          </p:txBody>
        </p:sp>
        <p:sp>
          <p:nvSpPr>
            <p:cNvPr id="104" name="Dikdörtgen 103"/>
            <p:cNvSpPr/>
            <p:nvPr/>
          </p:nvSpPr>
          <p:spPr>
            <a:xfrm>
              <a:off x="6882474" y="4777741"/>
              <a:ext cx="1105914" cy="8221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tr-TR" sz="3200" b="1" dirty="0">
                  <a:solidFill>
                    <a:schemeClr val="tx2">
                      <a:lumMod val="75000"/>
                    </a:schemeClr>
                  </a:solidFill>
                </a:rPr>
                <a:t>135</a:t>
              </a:r>
              <a:endParaRPr lang="is-IS" sz="32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grpSp>
        <p:nvGrpSpPr>
          <p:cNvPr id="129" name="Grup 128"/>
          <p:cNvGrpSpPr/>
          <p:nvPr/>
        </p:nvGrpSpPr>
        <p:grpSpPr>
          <a:xfrm>
            <a:off x="6279994" y="4020963"/>
            <a:ext cx="5356070" cy="1976283"/>
            <a:chOff x="2842708" y="2887170"/>
            <a:chExt cx="7314253" cy="2778594"/>
          </a:xfrm>
        </p:grpSpPr>
        <p:grpSp>
          <p:nvGrpSpPr>
            <p:cNvPr id="130" name="Grup 129"/>
            <p:cNvGrpSpPr/>
            <p:nvPr/>
          </p:nvGrpSpPr>
          <p:grpSpPr>
            <a:xfrm>
              <a:off x="3619432" y="3985822"/>
              <a:ext cx="5362347" cy="1679942"/>
              <a:chOff x="3415893" y="3598978"/>
              <a:chExt cx="5362347" cy="1679942"/>
            </a:xfrm>
          </p:grpSpPr>
          <p:grpSp>
            <p:nvGrpSpPr>
              <p:cNvPr id="137" name="Group 22"/>
              <p:cNvGrpSpPr/>
              <p:nvPr/>
            </p:nvGrpSpPr>
            <p:grpSpPr>
              <a:xfrm>
                <a:off x="5199017" y="3598978"/>
                <a:ext cx="1828800" cy="45719"/>
                <a:chOff x="3965945" y="1385354"/>
                <a:chExt cx="4572000" cy="79107"/>
              </a:xfrm>
              <a:solidFill>
                <a:srgbClr val="C00000"/>
              </a:solidFill>
            </p:grpSpPr>
            <p:sp>
              <p:nvSpPr>
                <p:cNvPr id="140" name="Rectangle 29"/>
                <p:cNvSpPr/>
                <p:nvPr/>
              </p:nvSpPr>
              <p:spPr>
                <a:xfrm>
                  <a:off x="3965945" y="1385356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141" name="Rectangle 30"/>
                <p:cNvSpPr/>
                <p:nvPr/>
              </p:nvSpPr>
              <p:spPr>
                <a:xfrm>
                  <a:off x="4880345" y="1385355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142" name="Rectangle 31"/>
                <p:cNvSpPr/>
                <p:nvPr/>
              </p:nvSpPr>
              <p:spPr>
                <a:xfrm>
                  <a:off x="5794745" y="1385354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143" name="Rectangle 32"/>
                <p:cNvSpPr/>
                <p:nvPr/>
              </p:nvSpPr>
              <p:spPr>
                <a:xfrm>
                  <a:off x="6709145" y="1385354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144" name="Rectangle 33"/>
                <p:cNvSpPr/>
                <p:nvPr/>
              </p:nvSpPr>
              <p:spPr>
                <a:xfrm>
                  <a:off x="7623545" y="1385354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</p:grpSp>
          <p:cxnSp>
            <p:nvCxnSpPr>
              <p:cNvPr id="138" name="Düz Bağlayıcı 137"/>
              <p:cNvCxnSpPr/>
              <p:nvPr/>
            </p:nvCxnSpPr>
            <p:spPr>
              <a:xfrm>
                <a:off x="3448594" y="3614499"/>
                <a:ext cx="5329646" cy="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Düz Bağlayıcı 138"/>
              <p:cNvCxnSpPr/>
              <p:nvPr/>
            </p:nvCxnSpPr>
            <p:spPr>
              <a:xfrm>
                <a:off x="3415893" y="5278920"/>
                <a:ext cx="5329646" cy="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1" name="Dikdörtgen 130"/>
            <p:cNvSpPr/>
            <p:nvPr/>
          </p:nvSpPr>
          <p:spPr>
            <a:xfrm>
              <a:off x="3808982" y="4800856"/>
              <a:ext cx="1539349" cy="8221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tr-TR" sz="3200" b="1" dirty="0">
                  <a:solidFill>
                    <a:schemeClr val="tx2">
                      <a:lumMod val="75000"/>
                    </a:schemeClr>
                  </a:solidFill>
                </a:rPr>
                <a:t>6.561</a:t>
              </a:r>
              <a:endParaRPr lang="is-IS" sz="32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32" name="Metin kutusu 131">
              <a:extLst>
                <a:ext uri="{FF2B5EF4-FFF2-40B4-BE49-F238E27FC236}">
                  <a16:creationId xmlns:a16="http://schemas.microsoft.com/office/drawing/2014/main" id="{0FE4042C-5A54-4E4E-94FF-1219D34A70B9}"/>
                </a:ext>
              </a:extLst>
            </p:cNvPr>
            <p:cNvSpPr txBox="1"/>
            <p:nvPr/>
          </p:nvSpPr>
          <p:spPr>
            <a:xfrm>
              <a:off x="3004531" y="4328302"/>
              <a:ext cx="3012939" cy="5192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r-TR" dirty="0">
                  <a:solidFill>
                    <a:srgbClr val="595959"/>
                  </a:solidFill>
                </a:rPr>
                <a:t>TOPLAM YATAK SAYISI</a:t>
              </a:r>
            </a:p>
          </p:txBody>
        </p:sp>
        <p:cxnSp>
          <p:nvCxnSpPr>
            <p:cNvPr id="133" name="Düz Bağlayıcı 73"/>
            <p:cNvCxnSpPr/>
            <p:nvPr/>
          </p:nvCxnSpPr>
          <p:spPr>
            <a:xfrm flipV="1">
              <a:off x="6307237" y="4251891"/>
              <a:ext cx="19438" cy="1185696"/>
            </a:xfrm>
            <a:prstGeom prst="line">
              <a:avLst/>
            </a:prstGeom>
            <a:ln w="19050">
              <a:solidFill>
                <a:srgbClr val="C0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4" name="Metin kutusu 133">
              <a:extLst>
                <a:ext uri="{FF2B5EF4-FFF2-40B4-BE49-F238E27FC236}">
                  <a16:creationId xmlns:a16="http://schemas.microsoft.com/office/drawing/2014/main" id="{0FE4042C-5A54-4E4E-94FF-1219D34A70B9}"/>
                </a:ext>
              </a:extLst>
            </p:cNvPr>
            <p:cNvSpPr txBox="1"/>
            <p:nvPr/>
          </p:nvSpPr>
          <p:spPr>
            <a:xfrm>
              <a:off x="2842708" y="2887170"/>
              <a:ext cx="7314253" cy="9519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b="1" dirty="0">
                  <a:solidFill>
                    <a:srgbClr val="595959"/>
                  </a:solidFill>
                </a:rPr>
                <a:t>PLANLANAN</a:t>
              </a:r>
            </a:p>
            <a:p>
              <a:pPr algn="ctr"/>
              <a:r>
                <a:rPr lang="tr-TR" sz="2000" b="1" dirty="0">
                  <a:solidFill>
                    <a:srgbClr val="C21F3A"/>
                  </a:solidFill>
                </a:rPr>
                <a:t>24 HASTANE, 4 ADSM, 2 AMATEM, 1 ÇEMATEM</a:t>
              </a:r>
            </a:p>
          </p:txBody>
        </p:sp>
        <p:sp>
          <p:nvSpPr>
            <p:cNvPr id="135" name="Metin kutusu 134">
              <a:extLst>
                <a:ext uri="{FF2B5EF4-FFF2-40B4-BE49-F238E27FC236}">
                  <a16:creationId xmlns:a16="http://schemas.microsoft.com/office/drawing/2014/main" id="{0FE4042C-5A54-4E4E-94FF-1219D34A70B9}"/>
                </a:ext>
              </a:extLst>
            </p:cNvPr>
            <p:cNvSpPr txBox="1"/>
            <p:nvPr/>
          </p:nvSpPr>
          <p:spPr>
            <a:xfrm>
              <a:off x="6228011" y="4313914"/>
              <a:ext cx="3041747" cy="5192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r-TR" dirty="0">
                  <a:solidFill>
                    <a:srgbClr val="595959"/>
                  </a:solidFill>
                </a:rPr>
                <a:t>TOPLAM ÜNİTE SAYISI</a:t>
              </a:r>
            </a:p>
          </p:txBody>
        </p:sp>
        <p:sp>
          <p:nvSpPr>
            <p:cNvPr id="136" name="Dikdörtgen 135"/>
            <p:cNvSpPr/>
            <p:nvPr/>
          </p:nvSpPr>
          <p:spPr>
            <a:xfrm>
              <a:off x="6882474" y="4777741"/>
              <a:ext cx="1105914" cy="8221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tr-TR" sz="3200" b="1" dirty="0">
                  <a:solidFill>
                    <a:schemeClr val="tx2">
                      <a:lumMod val="75000"/>
                    </a:schemeClr>
                  </a:solidFill>
                </a:rPr>
                <a:t>110</a:t>
              </a:r>
              <a:endParaRPr lang="is-IS" sz="32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sp>
        <p:nvSpPr>
          <p:cNvPr id="145" name="Yuvarlatılmış Dikdörtgen 144"/>
          <p:cNvSpPr/>
          <p:nvPr/>
        </p:nvSpPr>
        <p:spPr>
          <a:xfrm>
            <a:off x="3459540" y="804620"/>
            <a:ext cx="5455576" cy="602939"/>
          </a:xfrm>
          <a:prstGeom prst="roundRect">
            <a:avLst/>
          </a:prstGeom>
          <a:solidFill>
            <a:srgbClr val="294983"/>
          </a:solidFill>
          <a:ln w="31750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n-NO" b="1" dirty="0">
                <a:solidFill>
                  <a:schemeClr val="bg1"/>
                </a:solidFill>
              </a:rPr>
              <a:t>DEVAM EDEN / PROJELENDİRİLEN / PLANLANAN</a:t>
            </a:r>
          </a:p>
          <a:p>
            <a:pPr algn="ctr"/>
            <a:r>
              <a:rPr lang="nn-NO" sz="2400" b="1" dirty="0">
                <a:solidFill>
                  <a:srgbClr val="FFC000"/>
                </a:solidFill>
              </a:rPr>
              <a:t>II. BASAMAK </a:t>
            </a:r>
            <a:r>
              <a:rPr lang="nn-NO" b="1" dirty="0">
                <a:solidFill>
                  <a:schemeClr val="bg1"/>
                </a:solidFill>
              </a:rPr>
              <a:t>SAĞLIK YATIRIMLARI</a:t>
            </a:r>
          </a:p>
        </p:txBody>
      </p:sp>
    </p:spTree>
    <p:extLst>
      <p:ext uri="{BB962C8B-B14F-4D97-AF65-F5344CB8AC3E}">
        <p14:creationId xmlns:p14="http://schemas.microsoft.com/office/powerpoint/2010/main" val="2578503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187360" y="0"/>
            <a:ext cx="98118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400" b="1" dirty="0">
                <a:solidFill>
                  <a:srgbClr val="294983"/>
                </a:solidFill>
              </a:rPr>
              <a:t>SAĞLIK</a:t>
            </a:r>
          </a:p>
        </p:txBody>
      </p:sp>
      <p:sp>
        <p:nvSpPr>
          <p:cNvPr id="5" name="Yuvarlatılmış Dikdörtgen 4"/>
          <p:cNvSpPr/>
          <p:nvPr/>
        </p:nvSpPr>
        <p:spPr>
          <a:xfrm>
            <a:off x="3945277" y="1275361"/>
            <a:ext cx="4563704" cy="101681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u="sng" dirty="0">
                <a:solidFill>
                  <a:srgbClr val="C21F3A"/>
                </a:solidFill>
              </a:rPr>
              <a:t>8 Adet Hastane</a:t>
            </a:r>
          </a:p>
          <a:p>
            <a:pPr algn="ctr"/>
            <a:r>
              <a:rPr lang="tr-TR" sz="1600" b="1" dirty="0">
                <a:solidFill>
                  <a:srgbClr val="002060"/>
                </a:solidFill>
              </a:rPr>
              <a:t>Toplam Maliyeti: </a:t>
            </a:r>
            <a:r>
              <a:rPr lang="tr-TR" sz="1600" b="1" dirty="0">
                <a:solidFill>
                  <a:srgbClr val="C21F3A"/>
                </a:solidFill>
              </a:rPr>
              <a:t>26 milyar TL</a:t>
            </a:r>
          </a:p>
          <a:p>
            <a:pPr algn="ctr"/>
            <a:r>
              <a:rPr lang="tr-TR" sz="1600" b="1" dirty="0">
                <a:solidFill>
                  <a:srgbClr val="002060"/>
                </a:solidFill>
              </a:rPr>
              <a:t>Toplam Yatak Sayısı: </a:t>
            </a:r>
            <a:r>
              <a:rPr lang="tr-TR" sz="1600" b="1" dirty="0">
                <a:solidFill>
                  <a:srgbClr val="C21F3A"/>
                </a:solidFill>
              </a:rPr>
              <a:t>6.642</a:t>
            </a:r>
          </a:p>
        </p:txBody>
      </p:sp>
      <p:sp>
        <p:nvSpPr>
          <p:cNvPr id="15" name="Yuvarlatılmış Dikdörtgen 14"/>
          <p:cNvSpPr/>
          <p:nvPr/>
        </p:nvSpPr>
        <p:spPr>
          <a:xfrm>
            <a:off x="3459540" y="753251"/>
            <a:ext cx="5455576" cy="494282"/>
          </a:xfrm>
          <a:prstGeom prst="roundRect">
            <a:avLst/>
          </a:prstGeom>
          <a:solidFill>
            <a:srgbClr val="294983"/>
          </a:solidFill>
          <a:ln w="31750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>
                <a:solidFill>
                  <a:schemeClr val="bg1"/>
                </a:solidFill>
              </a:rPr>
              <a:t>DEVAM EDEN </a:t>
            </a:r>
            <a:r>
              <a:rPr lang="tr-TR" sz="2400" b="1" dirty="0">
                <a:solidFill>
                  <a:srgbClr val="FFC000"/>
                </a:solidFill>
              </a:rPr>
              <a:t>II. BASAMAK </a:t>
            </a:r>
            <a:r>
              <a:rPr lang="tr-TR" b="1" dirty="0">
                <a:solidFill>
                  <a:schemeClr val="bg1"/>
                </a:solidFill>
              </a:rPr>
              <a:t>SAĞLIK YATIRIMLARI</a:t>
            </a:r>
          </a:p>
        </p:txBody>
      </p:sp>
      <p:sp>
        <p:nvSpPr>
          <p:cNvPr id="16" name="Yuvarlatılmış Dikdörtgen 15"/>
          <p:cNvSpPr/>
          <p:nvPr/>
        </p:nvSpPr>
        <p:spPr>
          <a:xfrm>
            <a:off x="72615" y="2333275"/>
            <a:ext cx="5999411" cy="792000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206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>
                <a:solidFill>
                  <a:srgbClr val="002060"/>
                </a:solidFill>
              </a:rPr>
              <a:t>Bağcılar Eğitim Araştırma Hastanesi</a:t>
            </a:r>
          </a:p>
          <a:p>
            <a:pPr algn="ctr"/>
            <a:r>
              <a:rPr lang="tr-TR" b="1" dirty="0">
                <a:solidFill>
                  <a:srgbClr val="002060"/>
                </a:solidFill>
              </a:rPr>
              <a:t> Kadın Doğum Çocuk Bloğu </a:t>
            </a:r>
            <a:r>
              <a:rPr lang="tr-TR" b="1" dirty="0">
                <a:solidFill>
                  <a:srgbClr val="C21F3A"/>
                </a:solidFill>
              </a:rPr>
              <a:t>(300 Yataklı)</a:t>
            </a:r>
          </a:p>
        </p:txBody>
      </p:sp>
      <p:sp>
        <p:nvSpPr>
          <p:cNvPr id="17" name="Yuvarlatılmış Dikdörtgen 16"/>
          <p:cNvSpPr/>
          <p:nvPr/>
        </p:nvSpPr>
        <p:spPr>
          <a:xfrm>
            <a:off x="72615" y="3317174"/>
            <a:ext cx="5999411" cy="792000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206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err="1">
                <a:solidFill>
                  <a:srgbClr val="002060"/>
                </a:solidFill>
              </a:rPr>
              <a:t>Esenyurt</a:t>
            </a:r>
            <a:r>
              <a:rPr lang="tr-TR" b="1" dirty="0">
                <a:solidFill>
                  <a:srgbClr val="002060"/>
                </a:solidFill>
              </a:rPr>
              <a:t> Devlet Hastanesi Yeni Blok İkmal İnşaatı </a:t>
            </a:r>
          </a:p>
          <a:p>
            <a:pPr algn="ctr"/>
            <a:r>
              <a:rPr lang="tr-TR" b="1" dirty="0">
                <a:solidFill>
                  <a:srgbClr val="C21F3A"/>
                </a:solidFill>
              </a:rPr>
              <a:t>(243 Yataklı)</a:t>
            </a:r>
          </a:p>
        </p:txBody>
      </p:sp>
      <p:sp>
        <p:nvSpPr>
          <p:cNvPr id="18" name="Yuvarlatılmış Dikdörtgen 17"/>
          <p:cNvSpPr/>
          <p:nvPr/>
        </p:nvSpPr>
        <p:spPr>
          <a:xfrm>
            <a:off x="72615" y="4301073"/>
            <a:ext cx="5999411" cy="792000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206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>
                <a:solidFill>
                  <a:srgbClr val="002060"/>
                </a:solidFill>
              </a:rPr>
              <a:t>Haseki Eğitim Araştırma Hastanesi Yeniden Yapım</a:t>
            </a:r>
          </a:p>
          <a:p>
            <a:pPr algn="ctr"/>
            <a:r>
              <a:rPr lang="tr-TR" b="1" dirty="0">
                <a:solidFill>
                  <a:srgbClr val="C21F3A"/>
                </a:solidFill>
              </a:rPr>
              <a:t>(300 Yataklı)</a:t>
            </a:r>
          </a:p>
        </p:txBody>
      </p:sp>
      <p:sp>
        <p:nvSpPr>
          <p:cNvPr id="19" name="Yuvarlatılmış Dikdörtgen 18"/>
          <p:cNvSpPr/>
          <p:nvPr/>
        </p:nvSpPr>
        <p:spPr>
          <a:xfrm>
            <a:off x="72615" y="5284972"/>
            <a:ext cx="5999411" cy="792000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206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>
                <a:solidFill>
                  <a:srgbClr val="002060"/>
                </a:solidFill>
              </a:rPr>
              <a:t>Avcılar Devlet Hastanesi Yeni Blok</a:t>
            </a:r>
          </a:p>
          <a:p>
            <a:pPr algn="ctr"/>
            <a:r>
              <a:rPr lang="tr-TR" b="1" dirty="0">
                <a:solidFill>
                  <a:srgbClr val="C21F3A"/>
                </a:solidFill>
              </a:rPr>
              <a:t>(301 Yataklı) </a:t>
            </a:r>
          </a:p>
        </p:txBody>
      </p:sp>
      <p:sp>
        <p:nvSpPr>
          <p:cNvPr id="20" name="Yuvarlatılmış Dikdörtgen 19"/>
          <p:cNvSpPr/>
          <p:nvPr/>
        </p:nvSpPr>
        <p:spPr>
          <a:xfrm>
            <a:off x="6134663" y="2333275"/>
            <a:ext cx="5999411" cy="792000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206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err="1">
                <a:solidFill>
                  <a:srgbClr val="002060"/>
                </a:solidFill>
              </a:rPr>
              <a:t>Sancaktepe</a:t>
            </a:r>
            <a:r>
              <a:rPr lang="tr-TR" b="1" dirty="0">
                <a:solidFill>
                  <a:srgbClr val="002060"/>
                </a:solidFill>
              </a:rPr>
              <a:t> Şehir Hastanesi</a:t>
            </a:r>
          </a:p>
          <a:p>
            <a:pPr algn="ctr"/>
            <a:r>
              <a:rPr lang="tr-TR" b="1" dirty="0">
                <a:solidFill>
                  <a:srgbClr val="C21F3A"/>
                </a:solidFill>
              </a:rPr>
              <a:t>(4.050 Yataklı)</a:t>
            </a:r>
          </a:p>
        </p:txBody>
      </p:sp>
      <p:sp>
        <p:nvSpPr>
          <p:cNvPr id="21" name="Yuvarlatılmış Dikdörtgen 20"/>
          <p:cNvSpPr/>
          <p:nvPr/>
        </p:nvSpPr>
        <p:spPr>
          <a:xfrm>
            <a:off x="6134663" y="3317174"/>
            <a:ext cx="5999411" cy="792000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206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>
                <a:solidFill>
                  <a:srgbClr val="002060"/>
                </a:solidFill>
              </a:rPr>
              <a:t>Marmara Üniversitesi Pendik EAH Prof. Dr. </a:t>
            </a:r>
            <a:r>
              <a:rPr lang="tr-TR" b="1" dirty="0" err="1">
                <a:solidFill>
                  <a:srgbClr val="002060"/>
                </a:solidFill>
              </a:rPr>
              <a:t>Asaf</a:t>
            </a:r>
            <a:r>
              <a:rPr lang="tr-TR" b="1" dirty="0">
                <a:solidFill>
                  <a:srgbClr val="002060"/>
                </a:solidFill>
              </a:rPr>
              <a:t> ATASEVEN  Hastanesi </a:t>
            </a:r>
            <a:r>
              <a:rPr lang="tr-TR" b="1" dirty="0">
                <a:solidFill>
                  <a:srgbClr val="C21F3A"/>
                </a:solidFill>
              </a:rPr>
              <a:t>(600 Yataklı)</a:t>
            </a:r>
          </a:p>
        </p:txBody>
      </p:sp>
      <p:sp>
        <p:nvSpPr>
          <p:cNvPr id="22" name="Yuvarlatılmış Dikdörtgen 21"/>
          <p:cNvSpPr/>
          <p:nvPr/>
        </p:nvSpPr>
        <p:spPr>
          <a:xfrm>
            <a:off x="6134663" y="4301073"/>
            <a:ext cx="5999411" cy="792000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206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>
                <a:solidFill>
                  <a:srgbClr val="002060"/>
                </a:solidFill>
              </a:rPr>
              <a:t>Bahçelievler FTR Eğitim ve Araştırma Merkezi</a:t>
            </a:r>
          </a:p>
          <a:p>
            <a:pPr algn="ctr"/>
            <a:r>
              <a:rPr lang="tr-TR" b="1" dirty="0">
                <a:solidFill>
                  <a:srgbClr val="C21F3A"/>
                </a:solidFill>
              </a:rPr>
              <a:t>(620 Yataklı)</a:t>
            </a:r>
          </a:p>
        </p:txBody>
      </p:sp>
      <p:sp>
        <p:nvSpPr>
          <p:cNvPr id="23" name="Yuvarlatılmış Dikdörtgen 22"/>
          <p:cNvSpPr/>
          <p:nvPr/>
        </p:nvSpPr>
        <p:spPr>
          <a:xfrm>
            <a:off x="6134662" y="5284972"/>
            <a:ext cx="5999411" cy="792000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206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>
                <a:solidFill>
                  <a:srgbClr val="002060"/>
                </a:solidFill>
              </a:rPr>
              <a:t>Prof. Dr. Cemil Taşçıoğlu Şehir Hastanesi </a:t>
            </a:r>
          </a:p>
          <a:p>
            <a:pPr algn="ctr"/>
            <a:r>
              <a:rPr lang="tr-TR" b="1" dirty="0">
                <a:solidFill>
                  <a:srgbClr val="002060"/>
                </a:solidFill>
              </a:rPr>
              <a:t>(Okmeydanı EAH) (II. Etap) </a:t>
            </a:r>
            <a:r>
              <a:rPr lang="tr-TR" b="1" dirty="0">
                <a:solidFill>
                  <a:srgbClr val="C21F3A"/>
                </a:solidFill>
              </a:rPr>
              <a:t>(228 Yataklı)</a:t>
            </a:r>
          </a:p>
        </p:txBody>
      </p:sp>
    </p:spTree>
    <p:extLst>
      <p:ext uri="{BB962C8B-B14F-4D97-AF65-F5344CB8AC3E}">
        <p14:creationId xmlns:p14="http://schemas.microsoft.com/office/powerpoint/2010/main" val="1614418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 1"/>
          <p:cNvGrpSpPr/>
          <p:nvPr/>
        </p:nvGrpSpPr>
        <p:grpSpPr>
          <a:xfrm>
            <a:off x="257315" y="2012308"/>
            <a:ext cx="5835955" cy="1477328"/>
            <a:chOff x="2644331" y="2804921"/>
            <a:chExt cx="7969585" cy="1392406"/>
          </a:xfrm>
        </p:grpSpPr>
        <p:grpSp>
          <p:nvGrpSpPr>
            <p:cNvPr id="10" name="Grup 9"/>
            <p:cNvGrpSpPr/>
            <p:nvPr/>
          </p:nvGrpSpPr>
          <p:grpSpPr>
            <a:xfrm>
              <a:off x="3652133" y="3985822"/>
              <a:ext cx="5329646" cy="45719"/>
              <a:chOff x="3448594" y="3598978"/>
              <a:chExt cx="5329646" cy="45719"/>
            </a:xfrm>
          </p:grpSpPr>
          <p:grpSp>
            <p:nvGrpSpPr>
              <p:cNvPr id="11" name="Group 22"/>
              <p:cNvGrpSpPr/>
              <p:nvPr/>
            </p:nvGrpSpPr>
            <p:grpSpPr>
              <a:xfrm>
                <a:off x="5199017" y="3598978"/>
                <a:ext cx="1828800" cy="45719"/>
                <a:chOff x="3965945" y="1385354"/>
                <a:chExt cx="4572000" cy="79107"/>
              </a:xfrm>
              <a:solidFill>
                <a:srgbClr val="C00000"/>
              </a:solidFill>
            </p:grpSpPr>
            <p:sp>
              <p:nvSpPr>
                <p:cNvPr id="13" name="Rectangle 29"/>
                <p:cNvSpPr/>
                <p:nvPr/>
              </p:nvSpPr>
              <p:spPr>
                <a:xfrm>
                  <a:off x="3965945" y="1385356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14" name="Rectangle 30"/>
                <p:cNvSpPr/>
                <p:nvPr/>
              </p:nvSpPr>
              <p:spPr>
                <a:xfrm>
                  <a:off x="4880345" y="1385355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15" name="Rectangle 31"/>
                <p:cNvSpPr/>
                <p:nvPr/>
              </p:nvSpPr>
              <p:spPr>
                <a:xfrm>
                  <a:off x="5794745" y="1385354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16" name="Rectangle 32"/>
                <p:cNvSpPr/>
                <p:nvPr/>
              </p:nvSpPr>
              <p:spPr>
                <a:xfrm>
                  <a:off x="6709145" y="1385354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17" name="Rectangle 33"/>
                <p:cNvSpPr/>
                <p:nvPr/>
              </p:nvSpPr>
              <p:spPr>
                <a:xfrm>
                  <a:off x="7623545" y="1385354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</p:grpSp>
          <p:cxnSp>
            <p:nvCxnSpPr>
              <p:cNvPr id="12" name="Düz Bağlayıcı 11"/>
              <p:cNvCxnSpPr/>
              <p:nvPr/>
            </p:nvCxnSpPr>
            <p:spPr>
              <a:xfrm>
                <a:off x="3448594" y="3614499"/>
                <a:ext cx="5329646" cy="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" name="Metin kutusu 23">
              <a:extLst>
                <a:ext uri="{FF2B5EF4-FFF2-40B4-BE49-F238E27FC236}">
                  <a16:creationId xmlns:a16="http://schemas.microsoft.com/office/drawing/2014/main" id="{0FE4042C-5A54-4E4E-94FF-1219D34A70B9}"/>
                </a:ext>
              </a:extLst>
            </p:cNvPr>
            <p:cNvSpPr txBox="1"/>
            <p:nvPr/>
          </p:nvSpPr>
          <p:spPr>
            <a:xfrm>
              <a:off x="2644331" y="2804921"/>
              <a:ext cx="7969585" cy="13924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b="1" u="sng" dirty="0">
                  <a:solidFill>
                    <a:srgbClr val="595959"/>
                  </a:solidFill>
                </a:rPr>
                <a:t>YAPIMI DEVAM EDEN </a:t>
              </a:r>
              <a:r>
                <a:rPr lang="tr-TR" b="1" u="sng" dirty="0">
                  <a:solidFill>
                    <a:srgbClr val="C00000"/>
                  </a:solidFill>
                </a:rPr>
                <a:t>I. BASAMAK </a:t>
              </a:r>
              <a:r>
                <a:rPr lang="tr-TR" b="1" u="sng" dirty="0">
                  <a:solidFill>
                    <a:srgbClr val="595959"/>
                  </a:solidFill>
                </a:rPr>
                <a:t>SAĞLIK YATIRIMLARI</a:t>
              </a:r>
            </a:p>
            <a:p>
              <a:pPr algn="ctr"/>
              <a:r>
                <a:rPr lang="tr-TR" b="1" dirty="0">
                  <a:solidFill>
                    <a:srgbClr val="C21F3A"/>
                  </a:solidFill>
                </a:rPr>
                <a:t>2 Adet </a:t>
              </a:r>
              <a:r>
                <a:rPr lang="tr-TR" b="1" dirty="0">
                  <a:solidFill>
                    <a:srgbClr val="294983"/>
                  </a:solidFill>
                </a:rPr>
                <a:t>Sağlık Kompleksi</a:t>
              </a:r>
            </a:p>
            <a:p>
              <a:pPr algn="ctr"/>
              <a:r>
                <a:rPr lang="tr-TR" b="1" dirty="0">
                  <a:solidFill>
                    <a:srgbClr val="C21F3A"/>
                  </a:solidFill>
                </a:rPr>
                <a:t>1 Adet </a:t>
              </a:r>
              <a:r>
                <a:rPr lang="tr-TR" b="1" dirty="0">
                  <a:solidFill>
                    <a:srgbClr val="294983"/>
                  </a:solidFill>
                </a:rPr>
                <a:t>112 İstasyonu</a:t>
              </a:r>
            </a:p>
            <a:p>
              <a:pPr algn="ctr"/>
              <a:r>
                <a:rPr lang="tr-TR" b="1" dirty="0">
                  <a:solidFill>
                    <a:srgbClr val="C21F3A"/>
                  </a:solidFill>
                </a:rPr>
                <a:t>4 Adet </a:t>
              </a:r>
              <a:r>
                <a:rPr lang="tr-TR" b="1" dirty="0">
                  <a:solidFill>
                    <a:srgbClr val="294983"/>
                  </a:solidFill>
                </a:rPr>
                <a:t>Aile Sağlığı Merkezi</a:t>
              </a:r>
            </a:p>
            <a:p>
              <a:pPr algn="ctr"/>
              <a:endParaRPr lang="tr-TR" b="1" dirty="0">
                <a:solidFill>
                  <a:srgbClr val="595959"/>
                </a:solidFill>
              </a:endParaRPr>
            </a:p>
          </p:txBody>
        </p:sp>
      </p:grpSp>
      <p:sp>
        <p:nvSpPr>
          <p:cNvPr id="47" name="Metin kutusu 46"/>
          <p:cNvSpPr txBox="1"/>
          <p:nvPr/>
        </p:nvSpPr>
        <p:spPr>
          <a:xfrm>
            <a:off x="1187360" y="0"/>
            <a:ext cx="98118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400" b="1" dirty="0">
                <a:solidFill>
                  <a:srgbClr val="294983"/>
                </a:solidFill>
              </a:rPr>
              <a:t>SAĞLIK</a:t>
            </a:r>
          </a:p>
        </p:txBody>
      </p:sp>
      <p:sp>
        <p:nvSpPr>
          <p:cNvPr id="145" name="Yuvarlatılmış Dikdörtgen 144"/>
          <p:cNvSpPr/>
          <p:nvPr/>
        </p:nvSpPr>
        <p:spPr>
          <a:xfrm>
            <a:off x="3459540" y="804621"/>
            <a:ext cx="5455576" cy="684042"/>
          </a:xfrm>
          <a:prstGeom prst="roundRect">
            <a:avLst/>
          </a:prstGeom>
          <a:solidFill>
            <a:srgbClr val="294983"/>
          </a:solidFill>
          <a:ln w="31750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n-NO" b="1" dirty="0">
                <a:solidFill>
                  <a:schemeClr val="bg1"/>
                </a:solidFill>
              </a:rPr>
              <a:t>DEVAM EDEN / PROJELENDİRİLEN / PLANLANAN</a:t>
            </a:r>
          </a:p>
          <a:p>
            <a:pPr algn="ctr"/>
            <a:r>
              <a:rPr lang="nn-NO" sz="2400" b="1" dirty="0">
                <a:solidFill>
                  <a:srgbClr val="FFC000"/>
                </a:solidFill>
              </a:rPr>
              <a:t>I. BASAMAK </a:t>
            </a:r>
            <a:r>
              <a:rPr lang="nn-NO" b="1" dirty="0">
                <a:solidFill>
                  <a:schemeClr val="bg1"/>
                </a:solidFill>
              </a:rPr>
              <a:t>SAĞLIK YATIRIMLARI</a:t>
            </a:r>
          </a:p>
        </p:txBody>
      </p:sp>
      <p:sp>
        <p:nvSpPr>
          <p:cNvPr id="3" name="Metin kutusu 2"/>
          <p:cNvSpPr txBox="1"/>
          <p:nvPr/>
        </p:nvSpPr>
        <p:spPr>
          <a:xfrm>
            <a:off x="1891444" y="3470193"/>
            <a:ext cx="42958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dirty="0"/>
              <a:t>Silivri Sağlık Kompleksi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dirty="0"/>
              <a:t>Kadıköy Sağlık Kompleksi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dirty="0" err="1"/>
              <a:t>Kınalıada</a:t>
            </a:r>
            <a:r>
              <a:rPr lang="tr-TR" dirty="0"/>
              <a:t> 112 İstasyonu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dirty="0"/>
              <a:t>Pendik ASM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dirty="0" err="1"/>
              <a:t>Beylikdüzü</a:t>
            </a:r>
            <a:r>
              <a:rPr lang="tr-TR" dirty="0"/>
              <a:t> ASM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dirty="0"/>
              <a:t>Silivri ASM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dirty="0"/>
              <a:t>Ümraniye ASM</a:t>
            </a:r>
          </a:p>
          <a:p>
            <a:endParaRPr lang="tr-TR" dirty="0"/>
          </a:p>
        </p:txBody>
      </p:sp>
      <p:cxnSp>
        <p:nvCxnSpPr>
          <p:cNvPr id="124" name="Düz Bağlayıcı 123"/>
          <p:cNvCxnSpPr/>
          <p:nvPr/>
        </p:nvCxnSpPr>
        <p:spPr>
          <a:xfrm>
            <a:off x="6792218" y="3277443"/>
            <a:ext cx="3902785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Metin kutusu 121">
            <a:extLst>
              <a:ext uri="{FF2B5EF4-FFF2-40B4-BE49-F238E27FC236}">
                <a16:creationId xmlns:a16="http://schemas.microsoft.com/office/drawing/2014/main" id="{0FE4042C-5A54-4E4E-94FF-1219D34A70B9}"/>
              </a:ext>
            </a:extLst>
          </p:cNvPr>
          <p:cNvSpPr txBox="1"/>
          <p:nvPr/>
        </p:nvSpPr>
        <p:spPr>
          <a:xfrm>
            <a:off x="5788077" y="2012307"/>
            <a:ext cx="51898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u="sng" dirty="0">
                <a:solidFill>
                  <a:srgbClr val="595959"/>
                </a:solidFill>
              </a:rPr>
              <a:t>PROJELENDİRİLEN </a:t>
            </a:r>
            <a:r>
              <a:rPr lang="tr-TR" b="1" u="sng" dirty="0">
                <a:solidFill>
                  <a:srgbClr val="C00000"/>
                </a:solidFill>
              </a:rPr>
              <a:t>I. BASAMAK </a:t>
            </a:r>
          </a:p>
          <a:p>
            <a:pPr algn="ctr"/>
            <a:r>
              <a:rPr lang="tr-TR" b="1" u="sng" dirty="0">
                <a:solidFill>
                  <a:srgbClr val="595959"/>
                </a:solidFill>
              </a:rPr>
              <a:t>SAĞLIK YATIRIMLARI</a:t>
            </a:r>
          </a:p>
          <a:p>
            <a:pPr algn="ctr"/>
            <a:r>
              <a:rPr lang="tr-TR" b="1" dirty="0">
                <a:solidFill>
                  <a:srgbClr val="C21F3A"/>
                </a:solidFill>
              </a:rPr>
              <a:t>57 ADET SAĞLIK YATIRIM PROJESİ</a:t>
            </a:r>
          </a:p>
          <a:p>
            <a:pPr algn="ctr"/>
            <a:endParaRPr lang="tr-TR" b="1" dirty="0">
              <a:solidFill>
                <a:srgbClr val="C21F3A"/>
              </a:solidFill>
            </a:endParaRPr>
          </a:p>
          <a:p>
            <a:pPr algn="ctr"/>
            <a:endParaRPr lang="tr-TR" b="1" dirty="0">
              <a:solidFill>
                <a:srgbClr val="595959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5788077" y="5015664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/>
              <a:t>*Arnavutköy, Bayrampaşa, </a:t>
            </a:r>
            <a:r>
              <a:rPr lang="tr-TR" dirty="0" err="1"/>
              <a:t>Beylikdüzü</a:t>
            </a:r>
            <a:r>
              <a:rPr lang="tr-TR" dirty="0"/>
              <a:t>, Şişli, Beykoz, Esenler, </a:t>
            </a:r>
            <a:r>
              <a:rPr lang="tr-TR" dirty="0" err="1"/>
              <a:t>Ataşehir</a:t>
            </a:r>
            <a:r>
              <a:rPr lang="tr-TR" dirty="0"/>
              <a:t>, </a:t>
            </a:r>
            <a:r>
              <a:rPr lang="tr-TR" dirty="0" err="1"/>
              <a:t>Sancaktepe</a:t>
            </a:r>
            <a:r>
              <a:rPr lang="tr-TR" dirty="0"/>
              <a:t> Sağlık Kompleksleri</a:t>
            </a:r>
            <a:endParaRPr lang="tr-TR" dirty="0">
              <a:solidFill>
                <a:srgbClr val="294983"/>
              </a:solidFill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6528675" y="3513986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b="1" dirty="0">
                <a:solidFill>
                  <a:srgbClr val="C21F3A"/>
                </a:solidFill>
              </a:rPr>
              <a:t>8 Adet </a:t>
            </a:r>
            <a:r>
              <a:rPr lang="tr-TR" b="1" dirty="0">
                <a:solidFill>
                  <a:srgbClr val="002060"/>
                </a:solidFill>
              </a:rPr>
              <a:t>Sağlık Kompleksi</a:t>
            </a:r>
            <a:r>
              <a:rPr lang="tr-TR" b="1" dirty="0"/>
              <a:t>*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b="1" dirty="0">
                <a:solidFill>
                  <a:srgbClr val="C21F3A"/>
                </a:solidFill>
              </a:rPr>
              <a:t>33 Adet </a:t>
            </a:r>
            <a:r>
              <a:rPr lang="tr-TR" b="1" dirty="0">
                <a:solidFill>
                  <a:srgbClr val="002060"/>
                </a:solidFill>
              </a:rPr>
              <a:t>Aile Sağlığı Merkezi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b="1" dirty="0">
                <a:solidFill>
                  <a:srgbClr val="C21F3A"/>
                </a:solidFill>
              </a:rPr>
              <a:t>14 Adet </a:t>
            </a:r>
            <a:r>
              <a:rPr lang="tr-TR" b="1" dirty="0">
                <a:solidFill>
                  <a:srgbClr val="002060"/>
                </a:solidFill>
              </a:rPr>
              <a:t>Sağlıklı Hayat Merkezi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b="1" dirty="0">
                <a:solidFill>
                  <a:srgbClr val="C21F3A"/>
                </a:solidFill>
              </a:rPr>
              <a:t>1 Adet </a:t>
            </a:r>
            <a:r>
              <a:rPr lang="tr-TR" b="1" dirty="0">
                <a:solidFill>
                  <a:srgbClr val="002060"/>
                </a:solidFill>
              </a:rPr>
              <a:t>Halk Sağlığı Laboratuvarı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b="1" dirty="0">
                <a:solidFill>
                  <a:srgbClr val="C21F3A"/>
                </a:solidFill>
              </a:rPr>
              <a:t>1 Adet </a:t>
            </a:r>
            <a:r>
              <a:rPr lang="tr-TR" b="1" dirty="0">
                <a:solidFill>
                  <a:srgbClr val="002060"/>
                </a:solidFill>
              </a:rPr>
              <a:t>Acil Sağlık Hizmetleri İstasyonu</a:t>
            </a:r>
          </a:p>
        </p:txBody>
      </p:sp>
    </p:spTree>
    <p:extLst>
      <p:ext uri="{BB962C8B-B14F-4D97-AF65-F5344CB8AC3E}">
        <p14:creationId xmlns:p14="http://schemas.microsoft.com/office/powerpoint/2010/main" val="2028354370"/>
      </p:ext>
    </p:extLst>
  </p:cSld>
  <p:clrMapOvr>
    <a:masterClrMapping/>
  </p:clrMapOvr>
</p:sld>
</file>

<file path=ppt/theme/theme1.xml><?xml version="1.0" encoding="utf-8"?>
<a:theme xmlns:a="http://schemas.openxmlformats.org/drawingml/2006/main" name="Özel Tasarı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295</Words>
  <Application>Microsoft Office PowerPoint</Application>
  <PresentationFormat>Geniş ekran</PresentationFormat>
  <Paragraphs>70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Özel Tasarım</vt:lpstr>
      <vt:lpstr>Office Teması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Zeynep Temel</dc:creator>
  <cp:lastModifiedBy>Barış AMAÇ</cp:lastModifiedBy>
  <cp:revision>733</cp:revision>
  <cp:lastPrinted>2023-10-09T09:54:24Z</cp:lastPrinted>
  <dcterms:created xsi:type="dcterms:W3CDTF">2023-06-23T11:22:02Z</dcterms:created>
  <dcterms:modified xsi:type="dcterms:W3CDTF">2023-12-13T08:07:37Z</dcterms:modified>
</cp:coreProperties>
</file>