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5"/>
  </p:notesMasterIdLst>
  <p:sldIdLst>
    <p:sldId id="670" r:id="rId3"/>
    <p:sldId id="671" r:id="rId4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üseyin VURGUN" initials="HV" lastIdx="1" clrIdx="0">
    <p:extLst>
      <p:ext uri="{19B8F6BF-5375-455C-9EA6-DF929625EA0E}">
        <p15:presenceInfo xmlns:p15="http://schemas.microsoft.com/office/powerpoint/2012/main" userId="S-1-5-21-343818398-963894560-725345543-183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F3A"/>
    <a:srgbClr val="294983"/>
    <a:srgbClr val="E30613"/>
    <a:srgbClr val="FA444D"/>
    <a:srgbClr val="4472C4"/>
    <a:srgbClr val="81A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94664" autoAdjust="0"/>
  </p:normalViewPr>
  <p:slideViewPr>
    <p:cSldViewPr snapToGrid="0">
      <p:cViewPr varScale="1">
        <p:scale>
          <a:sx n="101" d="100"/>
          <a:sy n="101" d="100"/>
        </p:scale>
        <p:origin x="7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14F39-A431-CC4D-9A8C-8DE5F74F975C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1235-A74A-B74C-8BD9-61299739D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38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46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5E32CD-AA72-3900-4F97-564B0BFD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B751E0D-0B2D-2BBE-3467-B48E46842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7AC7B9-FDBB-A272-3CD0-10A5E1C7D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5A0E16-0FA4-9D7E-F748-765772AC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E778B5-F89C-AFB6-50CE-9B4576C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28BF99-0ADF-013F-D904-4C3082DF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9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7442A9-256E-D5A1-F383-BF370B72D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DB117FF-1CB7-BC58-4396-DB626DD99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FEC36F-A765-4D21-717A-12D67B3D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EC9F9A-02A6-4937-4A46-D761D5D3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A3269E-5634-A197-855E-E649BF7D3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8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BD8F55D-CB23-AD11-F348-1414BA7A5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D2C08F-7A79-E38A-E3CF-48CF6754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98E487-923E-F60D-0477-E6B3910D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E52121-AE34-163D-63F5-86852147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8BD37F-5A20-A39B-1ACB-C1F5D668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231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39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9F057D-B46B-4C6A-1988-E39927EFA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1556D8-D653-D6E7-300F-93AFECD8E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B89C3F-EED9-B977-B9F0-2BC983C9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A8841E-8A4E-9C1E-C8EE-F6092278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6077BA-D2EC-8434-5258-52149C85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50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257F15-A2EC-DFCA-79AC-F53DE021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087D3-71F2-3134-0A9E-ACDEDCF4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AA8F42-C468-8FA0-3F96-E0F74529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232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EF2A6B-B001-6A37-4F21-C17CA014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EAD9B9-762C-E53F-9D93-4BBF359A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8D5841-D590-C95C-84AE-62805942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4FC5BE-C68C-1165-3B96-FE62E993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1F6F31-0959-9290-2518-4921E241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9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4BEB78-7E99-3EC5-00D0-BBA8FF7D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75B81-412E-53EB-74C3-7C5BE7F92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F818CE3-6FC0-39F3-A5AE-B666EF756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081F2F-5E72-79A8-18F6-E10A917E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472AB1F-D782-C5FD-E401-F9502116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3BCF97-1C3F-B1AB-E5B6-A2DF7B40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9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D962C1-06DE-A01C-5DEA-52656848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AC1014-F6CB-E796-FE90-29C0F05B2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DD15D0D-D3B5-AB95-72AB-C56F9753B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77DD781-BFF1-0E6A-1159-0660E2F7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95D9891-DB15-2416-08DA-2339B0FA5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72BDF75-9D59-79B6-9612-3A0A9F3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9892C3F-4C1A-42AE-0944-637038C1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AED1EC3-BA4E-B07D-DABF-7A1A44D5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24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6CD6B1-C213-D92A-A29A-12A8861D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F109200-6064-C2C8-598B-3712A886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B5A2CCB-6413-8E10-C176-7A5BB02C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7EAF9E2-6EE5-141D-01E0-47BF70BF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4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AA7325C-6F25-F6DC-1B42-138F9B3F55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6D69BD3-8CC6-FBE0-E6EF-F3A2CADB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F4AD30-16FD-B571-07F1-0B5A8BA4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6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7C44EA-F55F-90DA-F791-0B0B2FD49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55E5EA-96EB-3857-67D0-66D5F27C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913284-8311-DD14-1E34-0A8143CF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50003C1-1E50-0D4C-70B9-28B82813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2BE57B-4919-CB82-DA88-2B70F3CE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6B5692-8B70-BBC0-11ED-D219AD7F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95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3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CBFCC3F5-5AB2-999E-E773-001E18D369E8}"/>
              </a:ext>
            </a:extLst>
          </p:cNvPr>
          <p:cNvCxnSpPr/>
          <p:nvPr userDrawn="1"/>
        </p:nvCxnSpPr>
        <p:spPr>
          <a:xfrm>
            <a:off x="1055077" y="6412523"/>
            <a:ext cx="10234246" cy="0"/>
          </a:xfrm>
          <a:prstGeom prst="line">
            <a:avLst/>
          </a:prstGeom>
          <a:ln w="9525">
            <a:solidFill>
              <a:srgbClr val="81AB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C098320-39A1-9D3F-436C-2EA82E8318B9}"/>
              </a:ext>
            </a:extLst>
          </p:cNvPr>
          <p:cNvSpPr/>
          <p:nvPr userDrawn="1"/>
        </p:nvSpPr>
        <p:spPr>
          <a:xfrm>
            <a:off x="11394831" y="6236677"/>
            <a:ext cx="797169" cy="39858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3DD994C-57C3-8E7B-7230-A6911B28E18D}"/>
              </a:ext>
            </a:extLst>
          </p:cNvPr>
          <p:cNvSpPr txBox="1"/>
          <p:nvPr userDrawn="1"/>
        </p:nvSpPr>
        <p:spPr>
          <a:xfrm>
            <a:off x="11567174" y="6274023"/>
            <a:ext cx="902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393D1F8-A15C-A345-A132-540450B32372}" type="slidenum">
              <a:rPr lang="tr-TR" sz="1200" b="1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r>
              <a:rPr lang="tr-TR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3" name="Düz Bağlayıcı 12"/>
          <p:cNvCxnSpPr/>
          <p:nvPr userDrawn="1"/>
        </p:nvCxnSpPr>
        <p:spPr>
          <a:xfrm>
            <a:off x="2260189" y="685093"/>
            <a:ext cx="9828000" cy="0"/>
          </a:xfrm>
          <a:prstGeom prst="line">
            <a:avLst/>
          </a:prstGeom>
          <a:ln w="12700">
            <a:solidFill>
              <a:srgbClr val="005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 2"/>
          <p:cNvGrpSpPr>
            <a:grpSpLocks noChangeAspect="1"/>
          </p:cNvGrpSpPr>
          <p:nvPr userDrawn="1"/>
        </p:nvGrpSpPr>
        <p:grpSpPr>
          <a:xfrm>
            <a:off x="249229" y="-201230"/>
            <a:ext cx="1512000" cy="1300509"/>
            <a:chOff x="32123" y="-1002936"/>
            <a:chExt cx="2198852" cy="1743135"/>
          </a:xfrm>
        </p:grpSpPr>
        <p:sp>
          <p:nvSpPr>
            <p:cNvPr id="16" name="Yuvarlatılmış Çapraz Köşeli Dikdörtgen 15"/>
            <p:cNvSpPr/>
            <p:nvPr userDrawn="1"/>
          </p:nvSpPr>
          <p:spPr>
            <a:xfrm rot="20827468">
              <a:off x="87543" y="-940592"/>
              <a:ext cx="2143432" cy="1680791"/>
            </a:xfrm>
            <a:prstGeom prst="round2Diag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Yuvarlatılmış Çapraz Köşeli Dikdörtgen 16"/>
            <p:cNvSpPr/>
            <p:nvPr userDrawn="1"/>
          </p:nvSpPr>
          <p:spPr>
            <a:xfrm rot="20827468">
              <a:off x="32123" y="-1002936"/>
              <a:ext cx="2143432" cy="1680791"/>
            </a:xfrm>
            <a:prstGeom prst="round2DiagRect">
              <a:avLst/>
            </a:prstGeom>
            <a:solidFill>
              <a:srgbClr val="C21F3A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pic>
          <p:nvPicPr>
            <p:cNvPr id="18" name="valilik logosu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769" y="-761810"/>
              <a:ext cx="1708413" cy="1121406"/>
            </a:xfrm>
            <a:prstGeom prst="rect">
              <a:avLst/>
            </a:prstGeom>
          </p:spPr>
        </p:pic>
      </p:grpSp>
      <p:pic>
        <p:nvPicPr>
          <p:cNvPr id="4" name="Resim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42" y="6044223"/>
            <a:ext cx="7874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7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 5"/>
          <p:cNvGrpSpPr/>
          <p:nvPr/>
        </p:nvGrpSpPr>
        <p:grpSpPr>
          <a:xfrm>
            <a:off x="3125991" y="1658459"/>
            <a:ext cx="7039976" cy="30228"/>
            <a:chOff x="3448594" y="3598978"/>
            <a:chExt cx="5596654" cy="45719"/>
          </a:xfrm>
        </p:grpSpPr>
        <p:grpSp>
          <p:nvGrpSpPr>
            <p:cNvPr id="12" name="Group 22"/>
            <p:cNvGrpSpPr/>
            <p:nvPr/>
          </p:nvGrpSpPr>
          <p:grpSpPr>
            <a:xfrm>
              <a:off x="5199017" y="3598978"/>
              <a:ext cx="1828800" cy="45719"/>
              <a:chOff x="3965945" y="1385354"/>
              <a:chExt cx="4572000" cy="79107"/>
            </a:xfrm>
            <a:solidFill>
              <a:srgbClr val="C00000"/>
            </a:solidFill>
          </p:grpSpPr>
          <p:sp>
            <p:nvSpPr>
              <p:cNvPr id="15" name="Rectangle 29"/>
              <p:cNvSpPr/>
              <p:nvPr/>
            </p:nvSpPr>
            <p:spPr>
              <a:xfrm>
                <a:off x="3965945" y="1385356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6" name="Rectangle 30"/>
              <p:cNvSpPr/>
              <p:nvPr/>
            </p:nvSpPr>
            <p:spPr>
              <a:xfrm>
                <a:off x="4880345" y="1385355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7" name="Rectangle 31"/>
              <p:cNvSpPr/>
              <p:nvPr/>
            </p:nvSpPr>
            <p:spPr>
              <a:xfrm>
                <a:off x="57947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8" name="Rectangle 32"/>
              <p:cNvSpPr/>
              <p:nvPr/>
            </p:nvSpPr>
            <p:spPr>
              <a:xfrm>
                <a:off x="67091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9" name="Rectangle 33"/>
              <p:cNvSpPr/>
              <p:nvPr/>
            </p:nvSpPr>
            <p:spPr>
              <a:xfrm>
                <a:off x="76235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</p:grpSp>
        <p:cxnSp>
          <p:nvCxnSpPr>
            <p:cNvPr id="13" name="Düz Bağlayıcı 12"/>
            <p:cNvCxnSpPr/>
            <p:nvPr/>
          </p:nvCxnSpPr>
          <p:spPr>
            <a:xfrm>
              <a:off x="3448594" y="3614498"/>
              <a:ext cx="5596654" cy="10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Düz Bağlayıcı 73"/>
          <p:cNvCxnSpPr/>
          <p:nvPr/>
        </p:nvCxnSpPr>
        <p:spPr>
          <a:xfrm flipH="1" flipV="1">
            <a:off x="6436996" y="1756738"/>
            <a:ext cx="1904" cy="453062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2902720" y="1756738"/>
            <a:ext cx="334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HANE DOSYA SAYISI: </a:t>
            </a:r>
            <a:r>
              <a:rPr lang="tr-TR" b="1" dirty="0">
                <a:solidFill>
                  <a:srgbClr val="C21F3A"/>
                </a:solidFill>
              </a:rPr>
              <a:t>489.226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6708089" y="1756738"/>
            <a:ext cx="334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HANE KİŞİ SAYISI: </a:t>
            </a:r>
            <a:r>
              <a:rPr lang="tr-TR" b="1" dirty="0">
                <a:solidFill>
                  <a:srgbClr val="C21F3A"/>
                </a:solidFill>
              </a:rPr>
              <a:t>1.246.121</a:t>
            </a:r>
          </a:p>
        </p:txBody>
      </p:sp>
      <p:sp>
        <p:nvSpPr>
          <p:cNvPr id="27" name="Dikdörtgen 26"/>
          <p:cNvSpPr/>
          <p:nvPr/>
        </p:nvSpPr>
        <p:spPr>
          <a:xfrm>
            <a:off x="1535882" y="2240642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28" name="Dikdörtgen 27"/>
          <p:cNvSpPr/>
          <p:nvPr/>
        </p:nvSpPr>
        <p:spPr>
          <a:xfrm>
            <a:off x="1535882" y="4294518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Dikdörtgen 28"/>
          <p:cNvSpPr/>
          <p:nvPr/>
        </p:nvSpPr>
        <p:spPr>
          <a:xfrm>
            <a:off x="6800238" y="2246359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Dikdörtgen 29"/>
          <p:cNvSpPr/>
          <p:nvPr/>
        </p:nvSpPr>
        <p:spPr>
          <a:xfrm>
            <a:off x="6800238" y="4289766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Metin kutusu 36"/>
          <p:cNvSpPr txBox="1"/>
          <p:nvPr/>
        </p:nvSpPr>
        <p:spPr>
          <a:xfrm>
            <a:off x="1535882" y="2302554"/>
            <a:ext cx="47083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>
                <a:solidFill>
                  <a:srgbClr val="C21F3A"/>
                </a:solidFill>
              </a:rPr>
              <a:t>ÖKSÜZ YETİM ÇOCUKLAR</a:t>
            </a:r>
          </a:p>
          <a:p>
            <a:pPr algn="ctr"/>
            <a:endParaRPr lang="tr-TR" b="1" u="sng" dirty="0">
              <a:solidFill>
                <a:srgbClr val="C21F3A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Tespit Edilen Öksüz Yetim Çocuk Sayısı: </a:t>
            </a:r>
            <a:r>
              <a:rPr lang="tr-TR" dirty="0">
                <a:solidFill>
                  <a:srgbClr val="C21F3A"/>
                </a:solidFill>
              </a:rPr>
              <a:t>5.554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Yapılan Hane Sayısı: </a:t>
            </a:r>
            <a:r>
              <a:rPr lang="tr-TR" dirty="0">
                <a:solidFill>
                  <a:srgbClr val="C21F3A"/>
                </a:solidFill>
              </a:rPr>
              <a:t>1.086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Yapılan Kişi Sayısı: </a:t>
            </a:r>
            <a:r>
              <a:rPr lang="tr-TR" dirty="0">
                <a:solidFill>
                  <a:srgbClr val="C21F3A"/>
                </a:solidFill>
              </a:rPr>
              <a:t>2.563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7 milyon 400 bin TL</a:t>
            </a:r>
            <a:r>
              <a:rPr lang="tr-TR" dirty="0"/>
              <a:t>. </a:t>
            </a:r>
          </a:p>
        </p:txBody>
      </p:sp>
      <p:sp>
        <p:nvSpPr>
          <p:cNvPr id="38" name="Metin kutusu 37"/>
          <p:cNvSpPr txBox="1"/>
          <p:nvPr/>
        </p:nvSpPr>
        <p:spPr>
          <a:xfrm>
            <a:off x="6800237" y="2491299"/>
            <a:ext cx="4388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EŞİ VEFAT ETMİŞ KADINLARA 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YÖNELİK YARDIMLAR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Kişi Sayısı: </a:t>
            </a:r>
            <a:r>
              <a:rPr lang="tr-TR" dirty="0">
                <a:solidFill>
                  <a:srgbClr val="C21F3A"/>
                </a:solidFill>
              </a:rPr>
              <a:t>5.146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1 milyar 419 milyon TL. 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1535882" y="4522652"/>
            <a:ext cx="4388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MUHTAÇ ASKER AİLELERİNE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YÖNELİK YARDIMLAR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Kişi Sayısı: </a:t>
            </a:r>
            <a:r>
              <a:rPr lang="tr-TR" dirty="0">
                <a:solidFill>
                  <a:srgbClr val="C21F3A"/>
                </a:solidFill>
              </a:rPr>
              <a:t>1.921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5 milyon 509 bin TL. </a:t>
            </a:r>
          </a:p>
        </p:txBody>
      </p:sp>
      <p:sp>
        <p:nvSpPr>
          <p:cNvPr id="40" name="Metin kutusu 39"/>
          <p:cNvSpPr txBox="1"/>
          <p:nvPr/>
        </p:nvSpPr>
        <p:spPr>
          <a:xfrm>
            <a:off x="6800236" y="4522652"/>
            <a:ext cx="4388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YAŞLI AYLIĞI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ALAN KİŞİLER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Kişi Sayısı: </a:t>
            </a:r>
            <a:r>
              <a:rPr lang="tr-TR" dirty="0">
                <a:solidFill>
                  <a:srgbClr val="C21F3A"/>
                </a:solidFill>
              </a:rPr>
              <a:t>54.055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1 milyar 134 milyon TL. 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92E63C41-D6CD-75B0-01D7-67BF0A9B3752}"/>
              </a:ext>
            </a:extLst>
          </p:cNvPr>
          <p:cNvSpPr txBox="1"/>
          <p:nvPr/>
        </p:nvSpPr>
        <p:spPr>
          <a:xfrm>
            <a:off x="1413393" y="92468"/>
            <a:ext cx="9811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294983"/>
                </a:solidFill>
              </a:rPr>
              <a:t>SOSYAL YARDIMLAR (</a:t>
            </a:r>
            <a:r>
              <a:rPr lang="tr-TR" sz="2800" b="1" u="sng" kern="100" dirty="0" smtClean="0">
                <a:solidFill>
                  <a:srgbClr val="29498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01.01.2024-30.06.2024)</a:t>
            </a:r>
            <a:endParaRPr lang="tr-TR" sz="2800" b="1" dirty="0">
              <a:solidFill>
                <a:srgbClr val="294983"/>
              </a:solidFill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708144" y="893846"/>
            <a:ext cx="9457704" cy="646331"/>
          </a:xfrm>
          <a:prstGeom prst="rect">
            <a:avLst/>
          </a:prstGeom>
          <a:ln w="31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200" b="1" kern="1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İSTANBUL İLİ  MERKEZ VE 39 İLÇE SOSYAL YARDIMLAŞMA VE DAYANIŞMA VAKFI </a:t>
            </a:r>
            <a:r>
              <a:rPr lang="tr-TR" sz="1200" b="1" u="sng" kern="100" dirty="0" smtClean="0">
                <a:solidFill>
                  <a:srgbClr val="29498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01.01.2024-30.06.2024</a:t>
            </a:r>
            <a:r>
              <a:rPr lang="tr-TR" sz="12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2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TARİHLERİ ARASINDA </a:t>
            </a:r>
          </a:p>
          <a:p>
            <a:pPr algn="ctr">
              <a:lnSpc>
                <a:spcPct val="150000"/>
              </a:lnSpc>
            </a:pPr>
            <a:r>
              <a:rPr lang="tr-TR" sz="12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İL GENELİ TOPLAM </a:t>
            </a:r>
            <a:r>
              <a:rPr lang="tr-TR" sz="1200" b="1" kern="100" dirty="0">
                <a:solidFill>
                  <a:srgbClr val="C21F3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MİLYAR 395 MİLYON TL </a:t>
            </a:r>
            <a:r>
              <a:rPr lang="tr-TR" sz="12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YARDIM YAPILMIŞTIR. </a:t>
            </a:r>
          </a:p>
        </p:txBody>
      </p:sp>
    </p:spTree>
    <p:extLst>
      <p:ext uri="{BB962C8B-B14F-4D97-AF65-F5344CB8AC3E}">
        <p14:creationId xmlns:p14="http://schemas.microsoft.com/office/powerpoint/2010/main" val="89757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 5"/>
          <p:cNvGrpSpPr/>
          <p:nvPr/>
        </p:nvGrpSpPr>
        <p:grpSpPr>
          <a:xfrm>
            <a:off x="3125991" y="1658459"/>
            <a:ext cx="7039976" cy="30228"/>
            <a:chOff x="3448594" y="3598978"/>
            <a:chExt cx="5596654" cy="45719"/>
          </a:xfrm>
        </p:grpSpPr>
        <p:grpSp>
          <p:nvGrpSpPr>
            <p:cNvPr id="12" name="Group 22"/>
            <p:cNvGrpSpPr/>
            <p:nvPr/>
          </p:nvGrpSpPr>
          <p:grpSpPr>
            <a:xfrm>
              <a:off x="5199017" y="3598978"/>
              <a:ext cx="1828800" cy="45719"/>
              <a:chOff x="3965945" y="1385354"/>
              <a:chExt cx="4572000" cy="79107"/>
            </a:xfrm>
            <a:solidFill>
              <a:srgbClr val="C00000"/>
            </a:solidFill>
          </p:grpSpPr>
          <p:sp>
            <p:nvSpPr>
              <p:cNvPr id="15" name="Rectangle 29"/>
              <p:cNvSpPr/>
              <p:nvPr/>
            </p:nvSpPr>
            <p:spPr>
              <a:xfrm>
                <a:off x="3965945" y="1385356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6" name="Rectangle 30"/>
              <p:cNvSpPr/>
              <p:nvPr/>
            </p:nvSpPr>
            <p:spPr>
              <a:xfrm>
                <a:off x="4880345" y="1385355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7" name="Rectangle 31"/>
              <p:cNvSpPr/>
              <p:nvPr/>
            </p:nvSpPr>
            <p:spPr>
              <a:xfrm>
                <a:off x="57947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8" name="Rectangle 32"/>
              <p:cNvSpPr/>
              <p:nvPr/>
            </p:nvSpPr>
            <p:spPr>
              <a:xfrm>
                <a:off x="67091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19" name="Rectangle 33"/>
              <p:cNvSpPr/>
              <p:nvPr/>
            </p:nvSpPr>
            <p:spPr>
              <a:xfrm>
                <a:off x="76235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</p:grpSp>
        <p:cxnSp>
          <p:nvCxnSpPr>
            <p:cNvPr id="13" name="Düz Bağlayıcı 12"/>
            <p:cNvCxnSpPr/>
            <p:nvPr/>
          </p:nvCxnSpPr>
          <p:spPr>
            <a:xfrm>
              <a:off x="3448594" y="3614498"/>
              <a:ext cx="5596654" cy="10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Dikdörtgen 26"/>
          <p:cNvSpPr/>
          <p:nvPr/>
        </p:nvSpPr>
        <p:spPr>
          <a:xfrm>
            <a:off x="1535882" y="2017245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28" name="Dikdörtgen 27"/>
          <p:cNvSpPr/>
          <p:nvPr/>
        </p:nvSpPr>
        <p:spPr>
          <a:xfrm>
            <a:off x="1535882" y="4071121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Dikdörtgen 28"/>
          <p:cNvSpPr/>
          <p:nvPr/>
        </p:nvSpPr>
        <p:spPr>
          <a:xfrm>
            <a:off x="6800238" y="2022962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Dikdörtgen 29"/>
          <p:cNvSpPr/>
          <p:nvPr/>
        </p:nvSpPr>
        <p:spPr>
          <a:xfrm>
            <a:off x="6800238" y="4066369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1535882" y="4299255"/>
            <a:ext cx="4388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DOĞALGAZ TÜKETİM 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DESTEĞİ YARDIMI ALANLAR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Hane Sayısı: </a:t>
            </a:r>
            <a:r>
              <a:rPr lang="tr-TR" dirty="0">
                <a:solidFill>
                  <a:srgbClr val="C21F3A"/>
                </a:solidFill>
              </a:rPr>
              <a:t>119.218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75 milyon 470 bin TL. 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1535882" y="2247095"/>
            <a:ext cx="4388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ENGELLİ AYLIĞI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ALAN KİŞİLER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Kişi Sayısı: </a:t>
            </a:r>
            <a:r>
              <a:rPr lang="tr-TR" dirty="0">
                <a:solidFill>
                  <a:srgbClr val="C21F3A"/>
                </a:solidFill>
              </a:rPr>
              <a:t>47.122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968 milyon 122 bin TL. 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6800239" y="2244260"/>
            <a:ext cx="4388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ELEKTRİK TÜKETİM 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DESTEĞİ YARDIMI ALANLAR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Hane Sayısı: </a:t>
            </a:r>
            <a:r>
              <a:rPr lang="tr-TR" dirty="0">
                <a:solidFill>
                  <a:srgbClr val="C21F3A"/>
                </a:solidFill>
              </a:rPr>
              <a:t>299.582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446 milyon 595 bin TL. 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6800237" y="4299255"/>
            <a:ext cx="4388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TÜRKİYE AİLE DESTEKLERİ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PROGRAMI KAPSAMINDA YAPILAN YARDIMLAR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Hane Sayısı: </a:t>
            </a:r>
            <a:r>
              <a:rPr lang="tr-TR" dirty="0">
                <a:solidFill>
                  <a:srgbClr val="C21F3A"/>
                </a:solidFill>
              </a:rPr>
              <a:t>323.166</a:t>
            </a:r>
          </a:p>
          <a:p>
            <a:r>
              <a:rPr lang="tr-TR" b="1" dirty="0">
                <a:solidFill>
                  <a:srgbClr val="002060"/>
                </a:solidFill>
              </a:rPr>
              <a:t>Yardım Miktarı: </a:t>
            </a:r>
            <a:r>
              <a:rPr lang="tr-TR" dirty="0">
                <a:solidFill>
                  <a:srgbClr val="C21F3A"/>
                </a:solidFill>
              </a:rPr>
              <a:t>3 milyar 285 milyon TL. 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CB90E0EA-299F-1325-B116-977BBE34FC2E}"/>
              </a:ext>
            </a:extLst>
          </p:cNvPr>
          <p:cNvSpPr txBox="1"/>
          <p:nvPr/>
        </p:nvSpPr>
        <p:spPr>
          <a:xfrm>
            <a:off x="1413393" y="92468"/>
            <a:ext cx="9811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294983"/>
                </a:solidFill>
              </a:rPr>
              <a:t>SOSYAL YARDIMLAR</a:t>
            </a:r>
          </a:p>
        </p:txBody>
      </p:sp>
    </p:spTree>
    <p:extLst>
      <p:ext uri="{BB962C8B-B14F-4D97-AF65-F5344CB8AC3E}">
        <p14:creationId xmlns:p14="http://schemas.microsoft.com/office/powerpoint/2010/main" val="3068577085"/>
      </p:ext>
    </p:extLst>
  </p:cSld>
  <p:clrMapOvr>
    <a:masterClrMapping/>
  </p:clrMapOvr>
</p:sld>
</file>

<file path=ppt/theme/theme1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217</Words>
  <Application>Microsoft Office PowerPoint</Application>
  <PresentationFormat>Geniş ekran</PresentationFormat>
  <Paragraphs>49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Özel Tasarım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Temel</dc:creator>
  <cp:lastModifiedBy>Barış AMAÇ</cp:lastModifiedBy>
  <cp:revision>734</cp:revision>
  <cp:lastPrinted>2023-10-09T09:54:24Z</cp:lastPrinted>
  <dcterms:created xsi:type="dcterms:W3CDTF">2023-06-23T11:22:02Z</dcterms:created>
  <dcterms:modified xsi:type="dcterms:W3CDTF">2024-06-12T12:30:00Z</dcterms:modified>
</cp:coreProperties>
</file>