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6"/>
  </p:notesMasterIdLst>
  <p:sldIdLst>
    <p:sldId id="664" r:id="rId3"/>
    <p:sldId id="665" r:id="rId4"/>
    <p:sldId id="669" r:id="rId5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459540" y="1077397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AİLE ve SOSYAL HİZMETLER BAKANLIĞI YATIRIMLARI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935835" y="2083703"/>
            <a:ext cx="10018493" cy="3908869"/>
            <a:chOff x="3248957" y="3096879"/>
            <a:chExt cx="13310532" cy="5287372"/>
          </a:xfrm>
        </p:grpSpPr>
        <p:grpSp>
          <p:nvGrpSpPr>
            <p:cNvPr id="10" name="Grup 9"/>
            <p:cNvGrpSpPr/>
            <p:nvPr/>
          </p:nvGrpSpPr>
          <p:grpSpPr>
            <a:xfrm>
              <a:off x="3619432" y="3985822"/>
              <a:ext cx="12940057" cy="1679942"/>
              <a:chOff x="3415893" y="3598978"/>
              <a:chExt cx="12940057" cy="1679942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8"/>
                <a:ext cx="5596654" cy="104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 flipV="1">
                <a:off x="3415893" y="5251273"/>
                <a:ext cx="5679808" cy="27647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11026304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3951781" y="4602176"/>
              <a:ext cx="1206611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12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Metin kutusu 1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703141" y="4315809"/>
              <a:ext cx="1867971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PROJE SAYISI</a:t>
              </a:r>
            </a:p>
          </p:txBody>
        </p:sp>
        <p:cxnSp>
          <p:nvCxnSpPr>
            <p:cNvPr id="22" name="Düz Bağlayıcı 73"/>
            <p:cNvCxnSpPr/>
            <p:nvPr/>
          </p:nvCxnSpPr>
          <p:spPr>
            <a:xfrm flipH="1" flipV="1">
              <a:off x="6250997" y="4264386"/>
              <a:ext cx="21078" cy="1186325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96879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2023 YILI Yatırım Programında 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Bulunan </a:t>
              </a: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873362" y="4313912"/>
              <a:ext cx="187716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YIL ÖDENEĞİ</a:t>
              </a:r>
            </a:p>
          </p:txBody>
        </p:sp>
        <p:sp>
          <p:nvSpPr>
            <p:cNvPr id="26" name="Dikdörtgen 25"/>
            <p:cNvSpPr/>
            <p:nvPr/>
          </p:nvSpPr>
          <p:spPr>
            <a:xfrm>
              <a:off x="6706439" y="4802481"/>
              <a:ext cx="2218086" cy="5412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chemeClr val="tx2">
                      <a:lumMod val="75000"/>
                    </a:schemeClr>
                  </a:solidFill>
                </a:rPr>
                <a:t>104 Milyon TL</a:t>
              </a:r>
              <a:endParaRPr lang="is-IS" sz="2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5" name="Dikdörtgen 44"/>
            <p:cNvSpPr/>
            <p:nvPr/>
          </p:nvSpPr>
          <p:spPr>
            <a:xfrm>
              <a:off x="4103139" y="6291998"/>
              <a:ext cx="4590665" cy="707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>
                  <a:solidFill>
                    <a:schemeClr val="tx2">
                      <a:lumMod val="75000"/>
                    </a:schemeClr>
                  </a:solidFill>
                </a:rPr>
                <a:t>776 Milyon TL</a:t>
              </a:r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6" name="Metin kutusu 45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5299927" y="5808693"/>
              <a:ext cx="199624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PROJE BEDELİ</a:t>
              </a:r>
            </a:p>
          </p:txBody>
        </p:sp>
        <p:sp>
          <p:nvSpPr>
            <p:cNvPr id="50" name="Dikdörtgen 49"/>
            <p:cNvSpPr/>
            <p:nvPr/>
          </p:nvSpPr>
          <p:spPr>
            <a:xfrm>
              <a:off x="12322414" y="6377195"/>
              <a:ext cx="3013162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r-TR" sz="2800" b="1" dirty="0">
                  <a:solidFill>
                    <a:srgbClr val="44546A">
                      <a:lumMod val="75000"/>
                    </a:srgbClr>
                  </a:solidFill>
                </a:rPr>
                <a:t>535 Milyon TL</a:t>
              </a:r>
              <a:endParaRPr lang="is-IS" sz="2800" b="1" dirty="0">
                <a:solidFill>
                  <a:srgbClr val="44546A">
                    <a:lumMod val="75000"/>
                  </a:srgbClr>
                </a:solidFill>
              </a:endParaRPr>
            </a:p>
          </p:txBody>
        </p:sp>
        <p:sp>
          <p:nvSpPr>
            <p:cNvPr id="51" name="Metin kutusu 50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12977084" y="5891866"/>
              <a:ext cx="199624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PROJE BEDELİ</a:t>
              </a:r>
            </a:p>
          </p:txBody>
        </p:sp>
        <p:sp>
          <p:nvSpPr>
            <p:cNvPr id="52" name="Dikdörtgen 51"/>
            <p:cNvSpPr/>
            <p:nvPr/>
          </p:nvSpPr>
          <p:spPr>
            <a:xfrm>
              <a:off x="11495335" y="7676512"/>
              <a:ext cx="252269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3" name="Metin kutusu 5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13702861" y="7280661"/>
              <a:ext cx="25226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tr-TR" dirty="0">
                <a:solidFill>
                  <a:srgbClr val="595959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6501183" y="2055995"/>
            <a:ext cx="4761095" cy="1928464"/>
            <a:chOff x="3248957" y="3096879"/>
            <a:chExt cx="6501755" cy="2608557"/>
          </a:xfrm>
        </p:grpSpPr>
        <p:grpSp>
          <p:nvGrpSpPr>
            <p:cNvPr id="30" name="Grup 29"/>
            <p:cNvGrpSpPr/>
            <p:nvPr/>
          </p:nvGrpSpPr>
          <p:grpSpPr>
            <a:xfrm>
              <a:off x="3652133" y="3985822"/>
              <a:ext cx="5678041" cy="45719"/>
              <a:chOff x="3448594" y="3598978"/>
              <a:chExt cx="5678041" cy="45719"/>
            </a:xfrm>
          </p:grpSpPr>
          <p:grpSp>
            <p:nvGrpSpPr>
              <p:cNvPr id="37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39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0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1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2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3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38" name="Düz Bağlayıcı 37"/>
              <p:cNvCxnSpPr/>
              <p:nvPr/>
            </p:nvCxnSpPr>
            <p:spPr>
              <a:xfrm flipV="1">
                <a:off x="3448594" y="3602109"/>
                <a:ext cx="5678041" cy="1238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Dikdörtgen 30"/>
            <p:cNvSpPr/>
            <p:nvPr/>
          </p:nvSpPr>
          <p:spPr>
            <a:xfrm>
              <a:off x="3800423" y="4664644"/>
              <a:ext cx="992083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 2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Metin kutusu 3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577007" y="4328302"/>
              <a:ext cx="1867971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PROJE SAYISI</a:t>
              </a:r>
            </a:p>
          </p:txBody>
        </p:sp>
        <p:cxnSp>
          <p:nvCxnSpPr>
            <p:cNvPr id="33" name="Düz Bağlayıcı 73"/>
            <p:cNvCxnSpPr/>
            <p:nvPr/>
          </p:nvCxnSpPr>
          <p:spPr>
            <a:xfrm flipH="1" flipV="1">
              <a:off x="6175317" y="4239398"/>
              <a:ext cx="26788" cy="1211313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etin kutusu 3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96879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Yatırım Programında 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Olup Devam Eden</a:t>
              </a:r>
            </a:p>
          </p:txBody>
        </p:sp>
        <p:sp>
          <p:nvSpPr>
            <p:cNvPr id="35" name="Metin kutusu 3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810296" y="4313914"/>
              <a:ext cx="187716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YIL ÖDENEĞİ</a:t>
              </a:r>
            </a:p>
          </p:txBody>
        </p:sp>
        <p:sp>
          <p:nvSpPr>
            <p:cNvPr id="36" name="Dikdörtgen 35"/>
            <p:cNvSpPr/>
            <p:nvPr/>
          </p:nvSpPr>
          <p:spPr>
            <a:xfrm>
              <a:off x="6882474" y="4624971"/>
              <a:ext cx="252269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Metin kutusu 53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AİLE ve SOSYAL HİZMETLER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990643" y="3354966"/>
            <a:ext cx="1539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2000" b="1" dirty="0">
                <a:solidFill>
                  <a:srgbClr val="44546A">
                    <a:lumMod val="75000"/>
                  </a:srgbClr>
                </a:solidFill>
              </a:rPr>
              <a:t>61 Milyon TL</a:t>
            </a:r>
            <a:endParaRPr lang="is-IS" sz="2000" b="1" dirty="0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3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AİLE ve SOSYAL HİZMETLER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3471896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YATIRIM PROGRAMINDAKİ PROJELER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93AE08A8-FC19-4685-B669-879C3F16A9ED}"/>
              </a:ext>
            </a:extLst>
          </p:cNvPr>
          <p:cNvSpPr/>
          <p:nvPr/>
        </p:nvSpPr>
        <p:spPr>
          <a:xfrm>
            <a:off x="419823" y="1890943"/>
            <a:ext cx="3367086" cy="21104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1400" b="1" dirty="0">
                <a:solidFill>
                  <a:prstClr val="black"/>
                </a:solidFill>
              </a:rPr>
              <a:t>Bahçelievler İl Müdürlüğü Hizmet Binası + Sosyal Hizmet merkezi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1400" b="1" dirty="0">
                <a:solidFill>
                  <a:prstClr val="black"/>
                </a:solidFill>
              </a:rPr>
              <a:t>Esenler Sosyal Hizmet Merkezi </a:t>
            </a:r>
            <a:endParaRPr lang="tr-TR" altLang="tr-TR" sz="12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1400" b="1" dirty="0">
                <a:solidFill>
                  <a:prstClr val="black"/>
                </a:solidFill>
              </a:rPr>
              <a:t>Küçükçekmece Sosyal Hizmet Merkezi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1400" b="1" dirty="0">
                <a:solidFill>
                  <a:prstClr val="black"/>
                </a:solidFill>
              </a:rPr>
              <a:t>Kartal Sosyal Hizmet Merkezi</a:t>
            </a:r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06D0FC3E-6112-4001-A1DA-EC21E2696B45}"/>
              </a:ext>
            </a:extLst>
          </p:cNvPr>
          <p:cNvSpPr/>
          <p:nvPr/>
        </p:nvSpPr>
        <p:spPr>
          <a:xfrm>
            <a:off x="505475" y="4451954"/>
            <a:ext cx="3195782" cy="20365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tr-TR" sz="1400" b="1" dirty="0" err="1">
                <a:solidFill>
                  <a:schemeClr val="tx1"/>
                </a:solidFill>
              </a:rPr>
              <a:t>Sultangazi</a:t>
            </a:r>
            <a:r>
              <a:rPr lang="tr-TR" sz="1400" b="1" dirty="0">
                <a:solidFill>
                  <a:schemeClr val="tx1"/>
                </a:solidFill>
              </a:rPr>
              <a:t> Huzurevi</a:t>
            </a:r>
            <a:endParaRPr lang="tr-TR" sz="1200" dirty="0">
              <a:solidFill>
                <a:schemeClr val="tx1"/>
              </a:solidFill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 dirty="0">
                <a:solidFill>
                  <a:schemeClr val="tx1"/>
                </a:solidFill>
              </a:rPr>
              <a:t>Silivri Huzurevi </a:t>
            </a:r>
            <a:r>
              <a:rPr lang="tr-TR" sz="1200" dirty="0">
                <a:solidFill>
                  <a:schemeClr val="tx1"/>
                </a:solidFill>
              </a:rPr>
              <a:t>(Bağış)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7AB2FF9F-AAFC-413B-9F91-224A21CFA767}"/>
              </a:ext>
            </a:extLst>
          </p:cNvPr>
          <p:cNvSpPr/>
          <p:nvPr/>
        </p:nvSpPr>
        <p:spPr>
          <a:xfrm>
            <a:off x="4325284" y="1577348"/>
            <a:ext cx="3366000" cy="21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>
                <a:solidFill>
                  <a:schemeClr val="tx1"/>
                </a:solidFill>
              </a:rPr>
              <a:t>Sancaktepe Çocuk Evleri Sitesi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>
                <a:solidFill>
                  <a:schemeClr val="tx1"/>
                </a:solidFill>
              </a:rPr>
              <a:t>Küçükçekmece Çocuk Evleri Sitesi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>
                <a:solidFill>
                  <a:schemeClr val="tx1"/>
                </a:solidFill>
              </a:rPr>
              <a:t>Bahçelievler Çocuk Evleri Sitesi 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06D0FC3E-6112-4001-A1DA-EC21E2696B45}"/>
              </a:ext>
            </a:extLst>
          </p:cNvPr>
          <p:cNvSpPr/>
          <p:nvPr/>
        </p:nvSpPr>
        <p:spPr>
          <a:xfrm>
            <a:off x="8208877" y="1713968"/>
            <a:ext cx="3371272" cy="11406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 dirty="0">
                <a:solidFill>
                  <a:schemeClr val="tx1"/>
                </a:solidFill>
              </a:rPr>
              <a:t>Eyüp Ağaçlı Çocuk Destek Merkezi</a:t>
            </a:r>
          </a:p>
        </p:txBody>
      </p:sp>
      <p:sp>
        <p:nvSpPr>
          <p:cNvPr id="20" name="Yuvarlatılmış Dikdörtgen 19"/>
          <p:cNvSpPr/>
          <p:nvPr/>
        </p:nvSpPr>
        <p:spPr>
          <a:xfrm>
            <a:off x="420713" y="1362829"/>
            <a:ext cx="3366195" cy="494282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SOSYAL HİZMET MERKEZLERİ</a:t>
            </a:r>
          </a:p>
        </p:txBody>
      </p:sp>
      <p:sp>
        <p:nvSpPr>
          <p:cNvPr id="21" name="Yuvarlatılmış Dikdörtgen 20"/>
          <p:cNvSpPr/>
          <p:nvPr/>
        </p:nvSpPr>
        <p:spPr>
          <a:xfrm>
            <a:off x="550629" y="4189712"/>
            <a:ext cx="3236279" cy="494282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HUZUREVLERİ</a:t>
            </a:r>
          </a:p>
        </p:txBody>
      </p:sp>
      <p:sp>
        <p:nvSpPr>
          <p:cNvPr id="22" name="Yuvarlatılmış Dikdörtgen 21"/>
          <p:cNvSpPr/>
          <p:nvPr/>
        </p:nvSpPr>
        <p:spPr>
          <a:xfrm>
            <a:off x="4387992" y="1362829"/>
            <a:ext cx="3370554" cy="494282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ÇOCUK EVLERİ SİTESİ</a:t>
            </a:r>
          </a:p>
        </p:txBody>
      </p:sp>
      <p:sp>
        <p:nvSpPr>
          <p:cNvPr id="23" name="Yuvarlatılmış Dikdörtgen 22"/>
          <p:cNvSpPr/>
          <p:nvPr/>
        </p:nvSpPr>
        <p:spPr>
          <a:xfrm>
            <a:off x="8229659" y="1362829"/>
            <a:ext cx="3366284" cy="494282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ÇOCUK DESTEK MERKEZİ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06D0FC3E-6112-4001-A1DA-EC21E2696B45}"/>
              </a:ext>
            </a:extLst>
          </p:cNvPr>
          <p:cNvSpPr/>
          <p:nvPr/>
        </p:nvSpPr>
        <p:spPr>
          <a:xfrm>
            <a:off x="4387992" y="4808495"/>
            <a:ext cx="3320472" cy="1182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 dirty="0">
                <a:solidFill>
                  <a:schemeClr val="tx1"/>
                </a:solidFill>
              </a:rPr>
              <a:t>Bakırköy Engelsiz Yaşam Bakım Rehabilitasyon Merkezi 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06D0FC3E-6112-4001-A1DA-EC21E2696B45}"/>
              </a:ext>
            </a:extLst>
          </p:cNvPr>
          <p:cNvSpPr/>
          <p:nvPr/>
        </p:nvSpPr>
        <p:spPr>
          <a:xfrm>
            <a:off x="8425685" y="4653361"/>
            <a:ext cx="3232727" cy="12053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 dirty="0">
                <a:solidFill>
                  <a:schemeClr val="tx1"/>
                </a:solidFill>
              </a:rPr>
              <a:t>Bahçelievler Kadın Konukevi</a:t>
            </a:r>
            <a:r>
              <a:rPr lang="tr-TR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Yuvarlatılmış Dikdörtgen 13"/>
          <p:cNvSpPr/>
          <p:nvPr/>
        </p:nvSpPr>
        <p:spPr>
          <a:xfrm>
            <a:off x="4396879" y="4160879"/>
            <a:ext cx="3380139" cy="55890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ENGELSİZ YAŞAM BAKIM REHABİLİTASYON MERKEZİ</a:t>
            </a:r>
          </a:p>
        </p:txBody>
      </p:sp>
      <p:sp>
        <p:nvSpPr>
          <p:cNvPr id="15" name="Yuvarlatılmış Dikdörtgen 14"/>
          <p:cNvSpPr/>
          <p:nvPr/>
        </p:nvSpPr>
        <p:spPr>
          <a:xfrm>
            <a:off x="8405090" y="4172502"/>
            <a:ext cx="3273919" cy="55890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KADIN KONUKEVİ</a:t>
            </a:r>
          </a:p>
        </p:txBody>
      </p:sp>
    </p:spTree>
    <p:extLst>
      <p:ext uri="{BB962C8B-B14F-4D97-AF65-F5344CB8AC3E}">
        <p14:creationId xmlns:p14="http://schemas.microsoft.com/office/powerpoint/2010/main" val="209590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SOSYAL YARDIMLAR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63B837A9-4EF9-4B77-A0F0-2D48ACD7A99C}"/>
              </a:ext>
            </a:extLst>
          </p:cNvPr>
          <p:cNvSpPr/>
          <p:nvPr/>
        </p:nvSpPr>
        <p:spPr>
          <a:xfrm>
            <a:off x="1813545" y="995747"/>
            <a:ext cx="9113177" cy="967957"/>
          </a:xfrm>
          <a:prstGeom prst="rect">
            <a:avLst/>
          </a:prstGeom>
          <a:ln w="31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b="1" u="sng" kern="1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AİLE ve SOSYAL HİZMETLER İL MÜDÜRLÜĞÜ TARAFINDAN </a:t>
            </a:r>
          </a:p>
          <a:p>
            <a:pPr algn="ctr">
              <a:lnSpc>
                <a:spcPct val="150000"/>
              </a:lnSpc>
            </a:pPr>
            <a:r>
              <a:rPr lang="tr-TR" sz="2000" b="1" u="sng" kern="100" dirty="0">
                <a:solidFill>
                  <a:srgbClr val="29498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YIL İÇERİSİNDE </a:t>
            </a:r>
            <a:r>
              <a:rPr lang="tr-T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F5B3939-E9A9-6812-F9BD-7DC81AF9D64E}"/>
              </a:ext>
            </a:extLst>
          </p:cNvPr>
          <p:cNvSpPr/>
          <p:nvPr/>
        </p:nvSpPr>
        <p:spPr>
          <a:xfrm>
            <a:off x="1813545" y="2137684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BF92F6C6-BDD4-F20E-2514-6B8FEF9F93F1}"/>
              </a:ext>
            </a:extLst>
          </p:cNvPr>
          <p:cNvSpPr/>
          <p:nvPr/>
        </p:nvSpPr>
        <p:spPr>
          <a:xfrm>
            <a:off x="6538054" y="2137684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38684076-B944-0DC0-FD1E-52160B41CE01}"/>
              </a:ext>
            </a:extLst>
          </p:cNvPr>
          <p:cNvSpPr txBox="1"/>
          <p:nvPr/>
        </p:nvSpPr>
        <p:spPr>
          <a:xfrm>
            <a:off x="1930637" y="2509069"/>
            <a:ext cx="4165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EVDE BAKIM YARDIMI ALANLAR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Aile Sayısı: </a:t>
            </a:r>
            <a:r>
              <a:rPr lang="tr-TR" b="1" dirty="0">
                <a:solidFill>
                  <a:srgbClr val="C21F3A"/>
                </a:solidFill>
              </a:rPr>
              <a:t>75.500</a:t>
            </a:r>
            <a:endParaRPr lang="tr-TR" dirty="0">
              <a:solidFill>
                <a:srgbClr val="C21F3A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b="1" dirty="0">
                <a:solidFill>
                  <a:srgbClr val="C21F3A"/>
                </a:solidFill>
              </a:rPr>
              <a:t>4 milyar 288 milyon TL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CE12EC8-F597-1A3C-D8DC-F8879579F3B2}"/>
              </a:ext>
            </a:extLst>
          </p:cNvPr>
          <p:cNvSpPr txBox="1"/>
          <p:nvPr/>
        </p:nvSpPr>
        <p:spPr>
          <a:xfrm>
            <a:off x="6649706" y="2409310"/>
            <a:ext cx="41653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SED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YARDIMI ALANLAR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Aile Sayısı: </a:t>
            </a:r>
            <a:r>
              <a:rPr lang="tr-TR" b="1" dirty="0">
                <a:solidFill>
                  <a:srgbClr val="C21F3A"/>
                </a:solidFill>
              </a:rPr>
              <a:t>32.300</a:t>
            </a:r>
            <a:endParaRPr lang="tr-TR" dirty="0">
              <a:solidFill>
                <a:srgbClr val="C21F3A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b="1" dirty="0">
                <a:solidFill>
                  <a:srgbClr val="C21F3A"/>
                </a:solidFill>
              </a:rPr>
              <a:t>1 milyar 302 milyon TL</a:t>
            </a:r>
          </a:p>
        </p:txBody>
      </p:sp>
    </p:spTree>
    <p:extLst>
      <p:ext uri="{BB962C8B-B14F-4D97-AF65-F5344CB8AC3E}">
        <p14:creationId xmlns:p14="http://schemas.microsoft.com/office/powerpoint/2010/main" val="3004044458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175</Words>
  <Application>Microsoft Office PowerPoint</Application>
  <PresentationFormat>Geniş ekran</PresentationFormat>
  <Paragraphs>51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Özel Tasarım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733</cp:revision>
  <cp:lastPrinted>2023-10-09T09:54:24Z</cp:lastPrinted>
  <dcterms:created xsi:type="dcterms:W3CDTF">2023-06-23T11:22:02Z</dcterms:created>
  <dcterms:modified xsi:type="dcterms:W3CDTF">2023-12-13T08:05:28Z</dcterms:modified>
</cp:coreProperties>
</file>