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8"/>
  </p:notesMasterIdLst>
  <p:sldIdLst>
    <p:sldId id="705" r:id="rId3"/>
    <p:sldId id="706" r:id="rId4"/>
    <p:sldId id="708" r:id="rId5"/>
    <p:sldId id="710" r:id="rId6"/>
    <p:sldId id="711" r:id="rId7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51235-A74A-B74C-8BD9-61299739D82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99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51235-A74A-B74C-8BD9-61299739D82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21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51235-A74A-B74C-8BD9-61299739D82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323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GENÇLİK VE SPOR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F0B3E68-2374-8033-2FA5-AFA1D17B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08021"/>
              </p:ext>
            </p:extLst>
          </p:nvPr>
        </p:nvGraphicFramePr>
        <p:xfrm>
          <a:off x="2032000" y="4142144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166185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345551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472236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0656899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YILLARA GÖRE YURT KAPASİTELERİ</a:t>
                      </a:r>
                    </a:p>
                  </a:txBody>
                  <a:tcPr>
                    <a:solidFill>
                      <a:srgbClr val="C21F3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7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YILLAR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KIZ KAPASİTE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ERKEK KAPASİTE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3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11.712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12.163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23.875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680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13.533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(+1.821)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13.301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(+1.138)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26.834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(+2.959)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83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23.684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(+10.151)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15.958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(+2.657)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39.642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(+12.808)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4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34.082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(+10.398)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23.782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(+7.824)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highlight>
                            <a:srgbClr val="FFFF00"/>
                          </a:highlight>
                        </a:rPr>
                        <a:t>57.864</a:t>
                      </a:r>
                      <a:r>
                        <a:rPr lang="tr-TR" dirty="0"/>
                        <a:t>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(+18.222)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37341"/>
                  </a:ext>
                </a:extLst>
              </a:tr>
            </a:tbl>
          </a:graphicData>
        </a:graphic>
      </p:graphicFrame>
      <p:sp>
        <p:nvSpPr>
          <p:cNvPr id="7" name="Yuvarlatılmış Dikdörtgen 3">
            <a:extLst>
              <a:ext uri="{FF2B5EF4-FFF2-40B4-BE49-F238E27FC236}">
                <a16:creationId xmlns:a16="http://schemas.microsoft.com/office/drawing/2014/main" id="{5A548D0B-FD06-8749-BD9F-F7DC7AE1B994}"/>
              </a:ext>
            </a:extLst>
          </p:cNvPr>
          <p:cNvSpPr/>
          <p:nvPr/>
        </p:nvSpPr>
        <p:spPr>
          <a:xfrm>
            <a:off x="3591514" y="718474"/>
            <a:ext cx="5455576" cy="37433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YURT HİZMETLERİ</a:t>
            </a:r>
          </a:p>
        </p:txBody>
      </p:sp>
      <p:grpSp>
        <p:nvGrpSpPr>
          <p:cNvPr id="30" name="Grup 29">
            <a:extLst>
              <a:ext uri="{FF2B5EF4-FFF2-40B4-BE49-F238E27FC236}">
                <a16:creationId xmlns:a16="http://schemas.microsoft.com/office/drawing/2014/main" id="{AF70BC86-2992-442B-2CA5-816F50A585FF}"/>
              </a:ext>
            </a:extLst>
          </p:cNvPr>
          <p:cNvGrpSpPr/>
          <p:nvPr/>
        </p:nvGrpSpPr>
        <p:grpSpPr>
          <a:xfrm>
            <a:off x="3478280" y="1195592"/>
            <a:ext cx="5220100" cy="2570898"/>
            <a:chOff x="2771808" y="1281845"/>
            <a:chExt cx="6474998" cy="3364562"/>
          </a:xfrm>
        </p:grpSpPr>
        <p:cxnSp>
          <p:nvCxnSpPr>
            <p:cNvPr id="31" name="Düz Bağlayıcı 30">
              <a:extLst>
                <a:ext uri="{FF2B5EF4-FFF2-40B4-BE49-F238E27FC236}">
                  <a16:creationId xmlns:a16="http://schemas.microsoft.com/office/drawing/2014/main" id="{53B1D181-6974-FA51-1FBF-88A5B94CF581}"/>
                </a:ext>
              </a:extLst>
            </p:cNvPr>
            <p:cNvCxnSpPr/>
            <p:nvPr/>
          </p:nvCxnSpPr>
          <p:spPr>
            <a:xfrm>
              <a:off x="4213073" y="1675024"/>
              <a:ext cx="4212457" cy="7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Düz Bağlayıcı 31">
              <a:extLst>
                <a:ext uri="{FF2B5EF4-FFF2-40B4-BE49-F238E27FC236}">
                  <a16:creationId xmlns:a16="http://schemas.microsoft.com/office/drawing/2014/main" id="{9AC5412F-170D-6E65-19B7-A9E62BA3A9F5}"/>
                </a:ext>
              </a:extLst>
            </p:cNvPr>
            <p:cNvCxnSpPr/>
            <p:nvPr/>
          </p:nvCxnSpPr>
          <p:spPr>
            <a:xfrm flipV="1">
              <a:off x="4042288" y="3160541"/>
              <a:ext cx="4275044" cy="2043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ikdörtgen 32">
              <a:extLst>
                <a:ext uri="{FF2B5EF4-FFF2-40B4-BE49-F238E27FC236}">
                  <a16:creationId xmlns:a16="http://schemas.microsoft.com/office/drawing/2014/main" id="{21FBBDA9-1BE9-35A5-D345-57CEE297CEC3}"/>
                </a:ext>
              </a:extLst>
            </p:cNvPr>
            <p:cNvSpPr/>
            <p:nvPr/>
          </p:nvSpPr>
          <p:spPr>
            <a:xfrm>
              <a:off x="3028027" y="1981258"/>
              <a:ext cx="90818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4400" b="1" dirty="0">
                  <a:solidFill>
                    <a:srgbClr val="294983"/>
                  </a:solidFill>
                </a:rPr>
                <a:t>12</a:t>
              </a:r>
              <a:endParaRPr lang="is-IS" sz="4400" b="1" dirty="0">
                <a:solidFill>
                  <a:srgbClr val="294983"/>
                </a:solidFill>
              </a:endParaRPr>
            </a:p>
          </p:txBody>
        </p: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ECCA6B87-77B7-3F7F-A9BE-E907932F7F5E}"/>
                </a:ext>
              </a:extLst>
            </p:cNvPr>
            <p:cNvSpPr txBox="1"/>
            <p:nvPr/>
          </p:nvSpPr>
          <p:spPr>
            <a:xfrm>
              <a:off x="4054492" y="2211480"/>
              <a:ext cx="774571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294983"/>
                  </a:solidFill>
                </a:rPr>
                <a:t>ERKEK</a:t>
              </a:r>
            </a:p>
          </p:txBody>
        </p:sp>
        <p:cxnSp>
          <p:nvCxnSpPr>
            <p:cNvPr id="35" name="Düz Bağlayıcı 73">
              <a:extLst>
                <a:ext uri="{FF2B5EF4-FFF2-40B4-BE49-F238E27FC236}">
                  <a16:creationId xmlns:a16="http://schemas.microsoft.com/office/drawing/2014/main" id="{133F1825-1FC9-7AB8-8317-7611A526A983}"/>
                </a:ext>
              </a:extLst>
            </p:cNvPr>
            <p:cNvCxnSpPr/>
            <p:nvPr/>
          </p:nvCxnSpPr>
          <p:spPr>
            <a:xfrm flipH="1" flipV="1">
              <a:off x="5148955" y="1843184"/>
              <a:ext cx="15865" cy="877031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Metin kutusu 35">
              <a:extLst>
                <a:ext uri="{FF2B5EF4-FFF2-40B4-BE49-F238E27FC236}">
                  <a16:creationId xmlns:a16="http://schemas.microsoft.com/office/drawing/2014/main" id="{FCE83A4D-093B-3EA8-3697-061FBF17901A}"/>
                </a:ext>
              </a:extLst>
            </p:cNvPr>
            <p:cNvSpPr txBox="1"/>
            <p:nvPr/>
          </p:nvSpPr>
          <p:spPr>
            <a:xfrm>
              <a:off x="3763441" y="1281845"/>
              <a:ext cx="4893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GSB İSTANBUL YURTLARI OLARAK</a:t>
              </a:r>
            </a:p>
          </p:txBody>
        </p:sp>
        <p:sp>
          <p:nvSpPr>
            <p:cNvPr id="37" name="Dikdörtgen 36">
              <a:extLst>
                <a:ext uri="{FF2B5EF4-FFF2-40B4-BE49-F238E27FC236}">
                  <a16:creationId xmlns:a16="http://schemas.microsoft.com/office/drawing/2014/main" id="{0B16260F-5BE8-B2B1-E0D9-D259269C60FB}"/>
                </a:ext>
              </a:extLst>
            </p:cNvPr>
            <p:cNvSpPr/>
            <p:nvPr/>
          </p:nvSpPr>
          <p:spPr>
            <a:xfrm>
              <a:off x="2771808" y="3639431"/>
              <a:ext cx="6474998" cy="1006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u="sng" dirty="0">
                  <a:solidFill>
                    <a:srgbClr val="00B050"/>
                  </a:solidFill>
                </a:rPr>
                <a:t>34 YURT MÜDÜRLÜĞÜ </a:t>
              </a:r>
            </a:p>
            <a:p>
              <a:pPr algn="ctr"/>
              <a:r>
                <a:rPr lang="tr-TR" sz="1600" b="1" dirty="0">
                  <a:solidFill>
                    <a:schemeClr val="tx2">
                      <a:lumMod val="75000"/>
                    </a:schemeClr>
                  </a:solidFill>
                </a:rPr>
                <a:t>ile hizmet verilmektedir.</a:t>
              </a:r>
              <a:endParaRPr lang="is-IS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Metin kutusu 37">
              <a:extLst>
                <a:ext uri="{FF2B5EF4-FFF2-40B4-BE49-F238E27FC236}">
                  <a16:creationId xmlns:a16="http://schemas.microsoft.com/office/drawing/2014/main" id="{680739AC-9106-6D65-886D-340D977A22D8}"/>
                </a:ext>
              </a:extLst>
            </p:cNvPr>
            <p:cNvSpPr txBox="1"/>
            <p:nvPr/>
          </p:nvSpPr>
          <p:spPr>
            <a:xfrm>
              <a:off x="5563795" y="3286645"/>
              <a:ext cx="989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</a:t>
              </a:r>
            </a:p>
          </p:txBody>
        </p:sp>
        <p:sp>
          <p:nvSpPr>
            <p:cNvPr id="39" name="Dikdörtgen 38">
              <a:extLst>
                <a:ext uri="{FF2B5EF4-FFF2-40B4-BE49-F238E27FC236}">
                  <a16:creationId xmlns:a16="http://schemas.microsoft.com/office/drawing/2014/main" id="{483E4EC0-0E66-B704-54FC-A6FD16E9E883}"/>
                </a:ext>
              </a:extLst>
            </p:cNvPr>
            <p:cNvSpPr/>
            <p:nvPr/>
          </p:nvSpPr>
          <p:spPr>
            <a:xfrm>
              <a:off x="5117789" y="1981519"/>
              <a:ext cx="88357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4400" b="1" dirty="0">
                  <a:solidFill>
                    <a:srgbClr val="FA444D"/>
                  </a:solidFill>
                </a:rPr>
                <a:t>21</a:t>
              </a:r>
              <a:endParaRPr lang="is-IS" sz="4400" b="1" dirty="0">
                <a:solidFill>
                  <a:srgbClr val="FA444D"/>
                </a:solidFill>
              </a:endParaRPr>
            </a:p>
          </p:txBody>
        </p:sp>
        <p:sp>
          <p:nvSpPr>
            <p:cNvPr id="40" name="Metin kutusu 39">
              <a:extLst>
                <a:ext uri="{FF2B5EF4-FFF2-40B4-BE49-F238E27FC236}">
                  <a16:creationId xmlns:a16="http://schemas.microsoft.com/office/drawing/2014/main" id="{E101B7D4-3C41-800B-BE25-7FD22795E159}"/>
                </a:ext>
              </a:extLst>
            </p:cNvPr>
            <p:cNvSpPr txBox="1"/>
            <p:nvPr/>
          </p:nvSpPr>
          <p:spPr>
            <a:xfrm>
              <a:off x="6192626" y="2213770"/>
              <a:ext cx="470000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FA444D"/>
                  </a:solidFill>
                </a:rPr>
                <a:t>KIZ</a:t>
              </a:r>
            </a:p>
          </p:txBody>
        </p:sp>
        <p:cxnSp>
          <p:nvCxnSpPr>
            <p:cNvPr id="41" name="Düz Bağlayıcı 73">
              <a:extLst>
                <a:ext uri="{FF2B5EF4-FFF2-40B4-BE49-F238E27FC236}">
                  <a16:creationId xmlns:a16="http://schemas.microsoft.com/office/drawing/2014/main" id="{29EAF18F-6F43-BBAC-388B-B736C44B96DC}"/>
                </a:ext>
              </a:extLst>
            </p:cNvPr>
            <p:cNvCxnSpPr/>
            <p:nvPr/>
          </p:nvCxnSpPr>
          <p:spPr>
            <a:xfrm flipH="1" flipV="1">
              <a:off x="7019249" y="1835340"/>
              <a:ext cx="15865" cy="877031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Dikdörtgen 41">
              <a:extLst>
                <a:ext uri="{FF2B5EF4-FFF2-40B4-BE49-F238E27FC236}">
                  <a16:creationId xmlns:a16="http://schemas.microsoft.com/office/drawing/2014/main" id="{B104CF7D-1128-589A-39A5-AEAB246A9816}"/>
                </a:ext>
              </a:extLst>
            </p:cNvPr>
            <p:cNvSpPr/>
            <p:nvPr/>
          </p:nvSpPr>
          <p:spPr>
            <a:xfrm>
              <a:off x="6914986" y="1946734"/>
              <a:ext cx="59824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1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3" name="Metin kutusu 42">
              <a:extLst>
                <a:ext uri="{FF2B5EF4-FFF2-40B4-BE49-F238E27FC236}">
                  <a16:creationId xmlns:a16="http://schemas.microsoft.com/office/drawing/2014/main" id="{E5187498-935C-657B-AB99-34F08943B5C3}"/>
                </a:ext>
              </a:extLst>
            </p:cNvPr>
            <p:cNvSpPr txBox="1"/>
            <p:nvPr/>
          </p:nvSpPr>
          <p:spPr>
            <a:xfrm>
              <a:off x="7617490" y="2189151"/>
              <a:ext cx="14879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KARMA</a:t>
              </a:r>
            </a:p>
            <a:p>
              <a:pPr algn="ctr"/>
              <a:r>
                <a:rPr lang="tr-TR" sz="1000" dirty="0">
                  <a:solidFill>
                    <a:srgbClr val="595959"/>
                  </a:solidFill>
                </a:rPr>
                <a:t>(1 Bina Ayrılmış 2 Bölüm)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273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GENÇLİK VE SPOR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A76AE87C-538B-2677-3A3D-466448AAD4E5}"/>
              </a:ext>
            </a:extLst>
          </p:cNvPr>
          <p:cNvSpPr/>
          <p:nvPr/>
        </p:nvSpPr>
        <p:spPr>
          <a:xfrm>
            <a:off x="515386" y="1579810"/>
            <a:ext cx="11676614" cy="299928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tr-TR" sz="2000" b="1" dirty="0">
                <a:cs typeface="Times New Roman" panose="02020603050405020304" pitchFamily="18" charset="0"/>
              </a:rPr>
              <a:t>2023 – 2024 Yükseköğrenim yılında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294983"/>
                </a:solidFill>
                <a:cs typeface="Times New Roman" panose="02020603050405020304" pitchFamily="18" charset="0"/>
              </a:rPr>
              <a:t> </a:t>
            </a:r>
            <a:r>
              <a:rPr lang="tr-TR" sz="2400" b="1" u="sng" dirty="0">
                <a:solidFill>
                  <a:srgbClr val="FA444D"/>
                </a:solidFill>
                <a:cs typeface="Times New Roman" panose="02020603050405020304" pitchFamily="18" charset="0"/>
              </a:rPr>
              <a:t>TARİHTE İLK KEZ 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cs typeface="Times New Roman" panose="02020603050405020304" pitchFamily="18" charset="0"/>
              </a:rPr>
              <a:t>İstanbul İli 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294983"/>
                </a:solidFill>
                <a:cs typeface="Times New Roman" panose="02020603050405020304" pitchFamily="18" charset="0"/>
              </a:rPr>
              <a:t>hiç yedek öğrenci dışarıda bırakmadan </a:t>
            </a:r>
          </a:p>
          <a:p>
            <a:pPr algn="ctr">
              <a:lnSpc>
                <a:spcPct val="150000"/>
              </a:lnSpc>
            </a:pPr>
            <a:r>
              <a:rPr lang="tr-TR" sz="2400" b="1" dirty="0">
                <a:solidFill>
                  <a:srgbClr val="FA444D"/>
                </a:solidFill>
                <a:cs typeface="Times New Roman" panose="02020603050405020304" pitchFamily="18" charset="0"/>
              </a:rPr>
              <a:t>35.359 </a:t>
            </a:r>
            <a:r>
              <a:rPr lang="tr-TR" sz="2000" b="1" dirty="0">
                <a:solidFill>
                  <a:srgbClr val="FA444D"/>
                </a:solidFill>
                <a:cs typeface="Times New Roman" panose="02020603050405020304" pitchFamily="18" charset="0"/>
              </a:rPr>
              <a:t>sayıda </a:t>
            </a:r>
            <a:r>
              <a:rPr lang="tr-TR" sz="2000" b="1" dirty="0">
                <a:cs typeface="Times New Roman" panose="02020603050405020304" pitchFamily="18" charset="0"/>
              </a:rPr>
              <a:t>başvuran tüm öğrencileri </a:t>
            </a:r>
          </a:p>
          <a:p>
            <a:pPr algn="ctr">
              <a:lnSpc>
                <a:spcPct val="150000"/>
              </a:lnSpc>
            </a:pPr>
            <a:r>
              <a:rPr lang="tr-TR" sz="2000" b="1" u="sng" dirty="0">
                <a:solidFill>
                  <a:srgbClr val="294983"/>
                </a:solidFill>
                <a:cs typeface="Times New Roman" panose="02020603050405020304" pitchFamily="18" charset="0"/>
              </a:rPr>
              <a:t>yurtlara yerleştirmiştir.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B7367CAD-97CB-341F-D4AD-09A57233DC5F}"/>
              </a:ext>
            </a:extLst>
          </p:cNvPr>
          <p:cNvGraphicFramePr>
            <a:graphicFrameLocks noGrp="1"/>
          </p:cNvGraphicFramePr>
          <p:nvPr/>
        </p:nvGraphicFramePr>
        <p:xfrm>
          <a:off x="3031619" y="4977828"/>
          <a:ext cx="686492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8307">
                  <a:extLst>
                    <a:ext uri="{9D8B030D-6E8A-4147-A177-3AD203B41FA5}">
                      <a16:colId xmlns:a16="http://schemas.microsoft.com/office/drawing/2014/main" val="834555159"/>
                    </a:ext>
                  </a:extLst>
                </a:gridCol>
                <a:gridCol w="2288307">
                  <a:extLst>
                    <a:ext uri="{9D8B030D-6E8A-4147-A177-3AD203B41FA5}">
                      <a16:colId xmlns:a16="http://schemas.microsoft.com/office/drawing/2014/main" val="1347223633"/>
                    </a:ext>
                  </a:extLst>
                </a:gridCol>
                <a:gridCol w="2288307">
                  <a:extLst>
                    <a:ext uri="{9D8B030D-6E8A-4147-A177-3AD203B41FA5}">
                      <a16:colId xmlns:a16="http://schemas.microsoft.com/office/drawing/2014/main" val="120656899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GSB</a:t>
                      </a:r>
                      <a:r>
                        <a:rPr lang="tr-TR" b="1" baseline="0" dirty="0">
                          <a:solidFill>
                            <a:schemeClr val="bg1"/>
                          </a:solidFill>
                        </a:rPr>
                        <a:t> İSTANBUL YURTLARI BUGÜN İTİBARİ İLE BOŞ YATAK SAYISI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21F3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7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KIZ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ERKEK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TOPLAM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33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3.507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highlight>
                            <a:srgbClr val="FFFF00"/>
                          </a:highlight>
                        </a:rPr>
                        <a:t>7.559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680036"/>
                  </a:ext>
                </a:extLst>
              </a:tr>
            </a:tbl>
          </a:graphicData>
        </a:graphic>
      </p:graphicFrame>
      <p:sp>
        <p:nvSpPr>
          <p:cNvPr id="7" name="Yuvarlatılmış Dikdörtgen 3">
            <a:extLst>
              <a:ext uri="{FF2B5EF4-FFF2-40B4-BE49-F238E27FC236}">
                <a16:creationId xmlns:a16="http://schemas.microsoft.com/office/drawing/2014/main" id="{5A548D0B-FD06-8749-BD9F-F7DC7AE1B994}"/>
              </a:ext>
            </a:extLst>
          </p:cNvPr>
          <p:cNvSpPr/>
          <p:nvPr/>
        </p:nvSpPr>
        <p:spPr>
          <a:xfrm>
            <a:off x="3591514" y="718474"/>
            <a:ext cx="5455576" cy="37433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YURT HİZMETLERİ</a:t>
            </a:r>
          </a:p>
        </p:txBody>
      </p:sp>
    </p:spTree>
    <p:extLst>
      <p:ext uri="{BB962C8B-B14F-4D97-AF65-F5344CB8AC3E}">
        <p14:creationId xmlns:p14="http://schemas.microsoft.com/office/powerpoint/2010/main" val="278708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GENÇLİK VE SPOR</a:t>
            </a:r>
          </a:p>
        </p:txBody>
      </p:sp>
      <p:sp>
        <p:nvSpPr>
          <p:cNvPr id="7" name="Yuvarlatılmış Dikdörtgen 3">
            <a:extLst>
              <a:ext uri="{FF2B5EF4-FFF2-40B4-BE49-F238E27FC236}">
                <a16:creationId xmlns:a16="http://schemas.microsoft.com/office/drawing/2014/main" id="{5A548D0B-FD06-8749-BD9F-F7DC7AE1B994}"/>
              </a:ext>
            </a:extLst>
          </p:cNvPr>
          <p:cNvSpPr/>
          <p:nvPr/>
        </p:nvSpPr>
        <p:spPr>
          <a:xfrm>
            <a:off x="3591514" y="697372"/>
            <a:ext cx="5455576" cy="37433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SPORTİF HİZMETLER</a:t>
            </a:r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20E3C78C-D0A1-D90F-63E8-9E563F1EE7A1}"/>
              </a:ext>
            </a:extLst>
          </p:cNvPr>
          <p:cNvCxnSpPr>
            <a:cxnSpLocks/>
          </p:cNvCxnSpPr>
          <p:nvPr/>
        </p:nvCxnSpPr>
        <p:spPr>
          <a:xfrm flipV="1">
            <a:off x="1178151" y="2578223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kdörtgen 19">
            <a:extLst>
              <a:ext uri="{FF2B5EF4-FFF2-40B4-BE49-F238E27FC236}">
                <a16:creationId xmlns:a16="http://schemas.microsoft.com/office/drawing/2014/main" id="{562A4520-61AD-F5F8-C635-759B4370A1AD}"/>
              </a:ext>
            </a:extLst>
          </p:cNvPr>
          <p:cNvSpPr/>
          <p:nvPr/>
        </p:nvSpPr>
        <p:spPr>
          <a:xfrm>
            <a:off x="1154938" y="1914084"/>
            <a:ext cx="1712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978.103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95E5A5F3-02B2-EAA6-7C9C-27563F79D5A0}"/>
              </a:ext>
            </a:extLst>
          </p:cNvPr>
          <p:cNvSpPr txBox="1"/>
          <p:nvPr/>
        </p:nvSpPr>
        <p:spPr>
          <a:xfrm>
            <a:off x="3224735" y="1914084"/>
            <a:ext cx="171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LİSANS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SAYISI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0B5DBD8-7C2D-E390-56A0-E1C081627D38}"/>
              </a:ext>
            </a:extLst>
          </p:cNvPr>
          <p:cNvSpPr/>
          <p:nvPr/>
        </p:nvSpPr>
        <p:spPr>
          <a:xfrm>
            <a:off x="1154938" y="2613655"/>
            <a:ext cx="1712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133.835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246DA06C-D207-7B10-3532-27F4642D2745}"/>
              </a:ext>
            </a:extLst>
          </p:cNvPr>
          <p:cNvSpPr txBox="1"/>
          <p:nvPr/>
        </p:nvSpPr>
        <p:spPr>
          <a:xfrm>
            <a:off x="3384738" y="2606444"/>
            <a:ext cx="1392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FAAL LİSANS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SAYISI</a:t>
            </a:r>
          </a:p>
        </p:txBody>
      </p:sp>
      <p:sp>
        <p:nvSpPr>
          <p:cNvPr id="48" name="Dikdörtgen 47">
            <a:extLst>
              <a:ext uri="{FF2B5EF4-FFF2-40B4-BE49-F238E27FC236}">
                <a16:creationId xmlns:a16="http://schemas.microsoft.com/office/drawing/2014/main" id="{C5F6290C-87E1-83FF-0167-3FDB9C853FE9}"/>
              </a:ext>
            </a:extLst>
          </p:cNvPr>
          <p:cNvSpPr/>
          <p:nvPr/>
        </p:nvSpPr>
        <p:spPr>
          <a:xfrm>
            <a:off x="1154938" y="3293412"/>
            <a:ext cx="2069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1.008.625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769988E-6E8F-52D2-BF46-0894C6494B9B}"/>
              </a:ext>
            </a:extLst>
          </p:cNvPr>
          <p:cNvSpPr/>
          <p:nvPr/>
        </p:nvSpPr>
        <p:spPr>
          <a:xfrm>
            <a:off x="1154938" y="4014348"/>
            <a:ext cx="1244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2.689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52" name="Dikdörtgen 51">
            <a:extLst>
              <a:ext uri="{FF2B5EF4-FFF2-40B4-BE49-F238E27FC236}">
                <a16:creationId xmlns:a16="http://schemas.microsoft.com/office/drawing/2014/main" id="{FDC2EB15-5744-7B5A-323B-B0629431FEEC}"/>
              </a:ext>
            </a:extLst>
          </p:cNvPr>
          <p:cNvSpPr/>
          <p:nvPr/>
        </p:nvSpPr>
        <p:spPr>
          <a:xfrm>
            <a:off x="1154938" y="4758936"/>
            <a:ext cx="1244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2.746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53" name="Metin kutusu 52">
            <a:extLst>
              <a:ext uri="{FF2B5EF4-FFF2-40B4-BE49-F238E27FC236}">
                <a16:creationId xmlns:a16="http://schemas.microsoft.com/office/drawing/2014/main" id="{FADD3794-E50C-3448-E519-BCA846983F49}"/>
              </a:ext>
            </a:extLst>
          </p:cNvPr>
          <p:cNvSpPr txBox="1"/>
          <p:nvPr/>
        </p:nvSpPr>
        <p:spPr>
          <a:xfrm>
            <a:off x="3724999" y="4721978"/>
            <a:ext cx="808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KULÜP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SAYISI</a:t>
            </a:r>
          </a:p>
        </p:txBody>
      </p:sp>
      <p:cxnSp>
        <p:nvCxnSpPr>
          <p:cNvPr id="78" name="Düz Bağlayıcı 77">
            <a:extLst>
              <a:ext uri="{FF2B5EF4-FFF2-40B4-BE49-F238E27FC236}">
                <a16:creationId xmlns:a16="http://schemas.microsoft.com/office/drawing/2014/main" id="{8837DF90-9ECA-BBC0-5436-A8E78EBAF769}"/>
              </a:ext>
            </a:extLst>
          </p:cNvPr>
          <p:cNvCxnSpPr>
            <a:cxnSpLocks/>
          </p:cNvCxnSpPr>
          <p:nvPr/>
        </p:nvCxnSpPr>
        <p:spPr>
          <a:xfrm flipV="1">
            <a:off x="1178151" y="3232651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Metin kutusu 78">
            <a:extLst>
              <a:ext uri="{FF2B5EF4-FFF2-40B4-BE49-F238E27FC236}">
                <a16:creationId xmlns:a16="http://schemas.microsoft.com/office/drawing/2014/main" id="{3C09275A-F93A-D49B-9AFE-67EEDA977CA7}"/>
              </a:ext>
            </a:extLst>
          </p:cNvPr>
          <p:cNvSpPr txBox="1"/>
          <p:nvPr/>
        </p:nvSpPr>
        <p:spPr>
          <a:xfrm>
            <a:off x="3432860" y="3287824"/>
            <a:ext cx="1392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SPORCU KART SAYISI</a:t>
            </a:r>
          </a:p>
        </p:txBody>
      </p:sp>
      <p:cxnSp>
        <p:nvCxnSpPr>
          <p:cNvPr id="80" name="Düz Bağlayıcı 79">
            <a:extLst>
              <a:ext uri="{FF2B5EF4-FFF2-40B4-BE49-F238E27FC236}">
                <a16:creationId xmlns:a16="http://schemas.microsoft.com/office/drawing/2014/main" id="{19B4BA2D-7473-903C-A6EA-B5D587426B61}"/>
              </a:ext>
            </a:extLst>
          </p:cNvPr>
          <p:cNvCxnSpPr>
            <a:cxnSpLocks/>
          </p:cNvCxnSpPr>
          <p:nvPr/>
        </p:nvCxnSpPr>
        <p:spPr>
          <a:xfrm flipV="1">
            <a:off x="1178151" y="3969205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Metin kutusu 80">
            <a:extLst>
              <a:ext uri="{FF2B5EF4-FFF2-40B4-BE49-F238E27FC236}">
                <a16:creationId xmlns:a16="http://schemas.microsoft.com/office/drawing/2014/main" id="{4E842077-8C44-FF0A-E321-55B40C2001F3}"/>
              </a:ext>
            </a:extLst>
          </p:cNvPr>
          <p:cNvSpPr txBox="1"/>
          <p:nvPr/>
        </p:nvSpPr>
        <p:spPr>
          <a:xfrm>
            <a:off x="3018893" y="4001410"/>
            <a:ext cx="2266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OKUL SPOR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KULÜPLERİ SAYISI</a:t>
            </a:r>
          </a:p>
        </p:txBody>
      </p:sp>
      <p:cxnSp>
        <p:nvCxnSpPr>
          <p:cNvPr id="84" name="Düz Bağlayıcı 83">
            <a:extLst>
              <a:ext uri="{FF2B5EF4-FFF2-40B4-BE49-F238E27FC236}">
                <a16:creationId xmlns:a16="http://schemas.microsoft.com/office/drawing/2014/main" id="{B0F54E5F-85BC-68D7-8ADD-561ADBD91D2A}"/>
              </a:ext>
            </a:extLst>
          </p:cNvPr>
          <p:cNvCxnSpPr>
            <a:cxnSpLocks/>
          </p:cNvCxnSpPr>
          <p:nvPr/>
        </p:nvCxnSpPr>
        <p:spPr>
          <a:xfrm flipV="1">
            <a:off x="1178151" y="4687236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Yuvarlatılmış Dikdörtgen 3">
            <a:extLst>
              <a:ext uri="{FF2B5EF4-FFF2-40B4-BE49-F238E27FC236}">
                <a16:creationId xmlns:a16="http://schemas.microsoft.com/office/drawing/2014/main" id="{AB94C49D-A3DA-37DB-9688-D99B8D262AF1}"/>
              </a:ext>
            </a:extLst>
          </p:cNvPr>
          <p:cNvSpPr/>
          <p:nvPr/>
        </p:nvSpPr>
        <p:spPr>
          <a:xfrm>
            <a:off x="987818" y="1452733"/>
            <a:ext cx="4330333" cy="3743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LİSANS VE KULÜP SAYILARI</a:t>
            </a:r>
          </a:p>
        </p:txBody>
      </p:sp>
      <p:sp>
        <p:nvSpPr>
          <p:cNvPr id="164" name="Metin kutusu 163">
            <a:extLst>
              <a:ext uri="{FF2B5EF4-FFF2-40B4-BE49-F238E27FC236}">
                <a16:creationId xmlns:a16="http://schemas.microsoft.com/office/drawing/2014/main" id="{71B5579B-FFA3-1213-C88C-E39E9EC455D5}"/>
              </a:ext>
            </a:extLst>
          </p:cNvPr>
          <p:cNvSpPr txBox="1"/>
          <p:nvPr/>
        </p:nvSpPr>
        <p:spPr>
          <a:xfrm>
            <a:off x="8905532" y="2451877"/>
            <a:ext cx="139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ADET</a:t>
            </a:r>
          </a:p>
        </p:txBody>
      </p:sp>
      <p:cxnSp>
        <p:nvCxnSpPr>
          <p:cNvPr id="88" name="Düz Bağlayıcı 73">
            <a:extLst>
              <a:ext uri="{FF2B5EF4-FFF2-40B4-BE49-F238E27FC236}">
                <a16:creationId xmlns:a16="http://schemas.microsoft.com/office/drawing/2014/main" id="{434CD293-A337-579A-1523-2D9A4BED6E90}"/>
              </a:ext>
            </a:extLst>
          </p:cNvPr>
          <p:cNvCxnSpPr/>
          <p:nvPr/>
        </p:nvCxnSpPr>
        <p:spPr>
          <a:xfrm flipH="1" flipV="1">
            <a:off x="5987753" y="1168279"/>
            <a:ext cx="12790" cy="5040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Düz Bağlayıcı 148">
            <a:extLst>
              <a:ext uri="{FF2B5EF4-FFF2-40B4-BE49-F238E27FC236}">
                <a16:creationId xmlns:a16="http://schemas.microsoft.com/office/drawing/2014/main" id="{A74A1C73-F66D-3E72-684D-313663CFC615}"/>
              </a:ext>
            </a:extLst>
          </p:cNvPr>
          <p:cNvCxnSpPr/>
          <p:nvPr/>
        </p:nvCxnSpPr>
        <p:spPr>
          <a:xfrm>
            <a:off x="7347917" y="1917004"/>
            <a:ext cx="3396055" cy="5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Düz Bağlayıcı 149">
            <a:extLst>
              <a:ext uri="{FF2B5EF4-FFF2-40B4-BE49-F238E27FC236}">
                <a16:creationId xmlns:a16="http://schemas.microsoft.com/office/drawing/2014/main" id="{56FB7719-6897-0C72-40D4-AF2B793F7737}"/>
              </a:ext>
            </a:extLst>
          </p:cNvPr>
          <p:cNvCxnSpPr/>
          <p:nvPr/>
        </p:nvCxnSpPr>
        <p:spPr>
          <a:xfrm flipV="1">
            <a:off x="7210232" y="3052104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Dikdörtgen 150">
            <a:extLst>
              <a:ext uri="{FF2B5EF4-FFF2-40B4-BE49-F238E27FC236}">
                <a16:creationId xmlns:a16="http://schemas.microsoft.com/office/drawing/2014/main" id="{290D7C6C-BB52-A931-46FB-FEB0DAC7FD54}"/>
              </a:ext>
            </a:extLst>
          </p:cNvPr>
          <p:cNvSpPr/>
          <p:nvPr/>
        </p:nvSpPr>
        <p:spPr>
          <a:xfrm>
            <a:off x="8149367" y="2241589"/>
            <a:ext cx="1168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4400" b="1" dirty="0">
                <a:solidFill>
                  <a:srgbClr val="294983"/>
                </a:solidFill>
              </a:rPr>
              <a:t>164</a:t>
            </a:r>
            <a:endParaRPr lang="is-IS" sz="4400" b="1" dirty="0">
              <a:solidFill>
                <a:srgbClr val="294983"/>
              </a:solidFill>
            </a:endParaRPr>
          </a:p>
        </p:txBody>
      </p:sp>
      <p:sp>
        <p:nvSpPr>
          <p:cNvPr id="152" name="Metin kutusu 151">
            <a:extLst>
              <a:ext uri="{FF2B5EF4-FFF2-40B4-BE49-F238E27FC236}">
                <a16:creationId xmlns:a16="http://schemas.microsoft.com/office/drawing/2014/main" id="{D339842D-145B-8A49-8D50-07C0583C2304}"/>
              </a:ext>
            </a:extLst>
          </p:cNvPr>
          <p:cNvSpPr txBox="1"/>
          <p:nvPr/>
        </p:nvSpPr>
        <p:spPr>
          <a:xfrm>
            <a:off x="7439932" y="2326916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tr-TR" dirty="0">
              <a:solidFill>
                <a:srgbClr val="294983"/>
              </a:solidFill>
            </a:endParaRPr>
          </a:p>
        </p:txBody>
      </p:sp>
      <p:sp>
        <p:nvSpPr>
          <p:cNvPr id="154" name="Metin kutusu 153">
            <a:extLst>
              <a:ext uri="{FF2B5EF4-FFF2-40B4-BE49-F238E27FC236}">
                <a16:creationId xmlns:a16="http://schemas.microsoft.com/office/drawing/2014/main" id="{97D12220-7FD5-0909-D5B4-FA8EBAB56FA2}"/>
              </a:ext>
            </a:extLst>
          </p:cNvPr>
          <p:cNvSpPr txBox="1"/>
          <p:nvPr/>
        </p:nvSpPr>
        <p:spPr>
          <a:xfrm>
            <a:off x="6985427" y="1616572"/>
            <a:ext cx="394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595959"/>
                </a:solidFill>
              </a:rPr>
              <a:t>OKUL SPOR KULÜPLERİ SAYILARI</a:t>
            </a:r>
          </a:p>
        </p:txBody>
      </p:sp>
      <p:sp>
        <p:nvSpPr>
          <p:cNvPr id="163" name="Metin kutusu 162">
            <a:extLst>
              <a:ext uri="{FF2B5EF4-FFF2-40B4-BE49-F238E27FC236}">
                <a16:creationId xmlns:a16="http://schemas.microsoft.com/office/drawing/2014/main" id="{B58DADE5-F6D7-3E82-447B-B3E6D07DAF03}"/>
              </a:ext>
            </a:extLst>
          </p:cNvPr>
          <p:cNvSpPr txBox="1"/>
          <p:nvPr/>
        </p:nvSpPr>
        <p:spPr>
          <a:xfrm>
            <a:off x="7574880" y="198741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rgbClr val="FA444D"/>
                </a:solidFill>
              </a:rPr>
              <a:t>2023 AĞUSTOS’TAN ÖNCE</a:t>
            </a:r>
          </a:p>
        </p:txBody>
      </p:sp>
      <p:sp>
        <p:nvSpPr>
          <p:cNvPr id="165" name="Metin kutusu 164">
            <a:extLst>
              <a:ext uri="{FF2B5EF4-FFF2-40B4-BE49-F238E27FC236}">
                <a16:creationId xmlns:a16="http://schemas.microsoft.com/office/drawing/2014/main" id="{322A86DC-F279-9A2E-F596-7A3655F166F8}"/>
              </a:ext>
            </a:extLst>
          </p:cNvPr>
          <p:cNvSpPr txBox="1"/>
          <p:nvPr/>
        </p:nvSpPr>
        <p:spPr>
          <a:xfrm>
            <a:off x="9175340" y="3559602"/>
            <a:ext cx="139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ADET</a:t>
            </a:r>
          </a:p>
        </p:txBody>
      </p:sp>
      <p:sp>
        <p:nvSpPr>
          <p:cNvPr id="166" name="Dikdörtgen 165">
            <a:extLst>
              <a:ext uri="{FF2B5EF4-FFF2-40B4-BE49-F238E27FC236}">
                <a16:creationId xmlns:a16="http://schemas.microsoft.com/office/drawing/2014/main" id="{48FA3B2C-9D4B-8608-4916-D45C12B3778B}"/>
              </a:ext>
            </a:extLst>
          </p:cNvPr>
          <p:cNvSpPr/>
          <p:nvPr/>
        </p:nvSpPr>
        <p:spPr>
          <a:xfrm>
            <a:off x="7959397" y="3351691"/>
            <a:ext cx="16049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4400" b="1" dirty="0">
                <a:solidFill>
                  <a:srgbClr val="294983"/>
                </a:solidFill>
              </a:rPr>
              <a:t>2.525</a:t>
            </a:r>
            <a:endParaRPr lang="is-IS" sz="4400" b="1" dirty="0">
              <a:solidFill>
                <a:srgbClr val="294983"/>
              </a:solidFill>
            </a:endParaRPr>
          </a:p>
        </p:txBody>
      </p:sp>
      <p:sp>
        <p:nvSpPr>
          <p:cNvPr id="167" name="Metin kutusu 166">
            <a:extLst>
              <a:ext uri="{FF2B5EF4-FFF2-40B4-BE49-F238E27FC236}">
                <a16:creationId xmlns:a16="http://schemas.microsoft.com/office/drawing/2014/main" id="{66DFDD65-C24E-74EE-26D0-7B593921E4CB}"/>
              </a:ext>
            </a:extLst>
          </p:cNvPr>
          <p:cNvSpPr txBox="1"/>
          <p:nvPr/>
        </p:nvSpPr>
        <p:spPr>
          <a:xfrm>
            <a:off x="7123817" y="3090777"/>
            <a:ext cx="368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rgbClr val="FA444D"/>
                </a:solidFill>
              </a:rPr>
              <a:t>2023 AĞUSTOS İTİBARİ İLE KURULAN</a:t>
            </a:r>
          </a:p>
        </p:txBody>
      </p:sp>
      <p:cxnSp>
        <p:nvCxnSpPr>
          <p:cNvPr id="170" name="Düz Bağlayıcı 169">
            <a:extLst>
              <a:ext uri="{FF2B5EF4-FFF2-40B4-BE49-F238E27FC236}">
                <a16:creationId xmlns:a16="http://schemas.microsoft.com/office/drawing/2014/main" id="{D07F15A5-95EC-CF07-B51A-475361297CA1}"/>
              </a:ext>
            </a:extLst>
          </p:cNvPr>
          <p:cNvCxnSpPr/>
          <p:nvPr/>
        </p:nvCxnSpPr>
        <p:spPr>
          <a:xfrm flipV="1">
            <a:off x="7265860" y="4053865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Metin kutusu 171">
            <a:extLst>
              <a:ext uri="{FF2B5EF4-FFF2-40B4-BE49-F238E27FC236}">
                <a16:creationId xmlns:a16="http://schemas.microsoft.com/office/drawing/2014/main" id="{4C6962A8-0838-9E1D-76DA-AF9A27FB000A}"/>
              </a:ext>
            </a:extLst>
          </p:cNvPr>
          <p:cNvSpPr txBox="1"/>
          <p:nvPr/>
        </p:nvSpPr>
        <p:spPr>
          <a:xfrm>
            <a:off x="9175340" y="4628725"/>
            <a:ext cx="139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00B050"/>
                </a:solidFill>
              </a:rPr>
              <a:t>ADET</a:t>
            </a:r>
          </a:p>
        </p:txBody>
      </p:sp>
      <p:sp>
        <p:nvSpPr>
          <p:cNvPr id="173" name="Dikdörtgen 172">
            <a:extLst>
              <a:ext uri="{FF2B5EF4-FFF2-40B4-BE49-F238E27FC236}">
                <a16:creationId xmlns:a16="http://schemas.microsoft.com/office/drawing/2014/main" id="{06E4A5BF-C197-049F-7FCC-7EC8029A10CF}"/>
              </a:ext>
            </a:extLst>
          </p:cNvPr>
          <p:cNvSpPr/>
          <p:nvPr/>
        </p:nvSpPr>
        <p:spPr>
          <a:xfrm>
            <a:off x="7959397" y="4420814"/>
            <a:ext cx="16049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rgbClr val="00B050"/>
                </a:solidFill>
              </a:rPr>
              <a:t> 2.689</a:t>
            </a:r>
            <a:endParaRPr lang="is-IS" sz="4400" b="1" dirty="0">
              <a:solidFill>
                <a:srgbClr val="00B050"/>
              </a:solidFill>
            </a:endParaRPr>
          </a:p>
        </p:txBody>
      </p:sp>
      <p:sp>
        <p:nvSpPr>
          <p:cNvPr id="174" name="Metin kutusu 173">
            <a:extLst>
              <a:ext uri="{FF2B5EF4-FFF2-40B4-BE49-F238E27FC236}">
                <a16:creationId xmlns:a16="http://schemas.microsoft.com/office/drawing/2014/main" id="{1F4754ED-E295-24EB-E14C-3BFB83AC4615}"/>
              </a:ext>
            </a:extLst>
          </p:cNvPr>
          <p:cNvSpPr txBox="1"/>
          <p:nvPr/>
        </p:nvSpPr>
        <p:spPr>
          <a:xfrm>
            <a:off x="8462004" y="4159900"/>
            <a:ext cx="101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rgbClr val="FA444D"/>
                </a:solidFill>
              </a:rPr>
              <a:t>TOPLAM</a:t>
            </a:r>
          </a:p>
        </p:txBody>
      </p:sp>
    </p:spTree>
    <p:extLst>
      <p:ext uri="{BB962C8B-B14F-4D97-AF65-F5344CB8AC3E}">
        <p14:creationId xmlns:p14="http://schemas.microsoft.com/office/powerpoint/2010/main" val="312755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>
                <a:solidFill>
                  <a:srgbClr val="294983"/>
                </a:solidFill>
              </a:rPr>
              <a:t>GENÇLİK VE SPOR</a:t>
            </a:r>
            <a:endParaRPr lang="tr-TR" sz="2800" b="1" dirty="0">
              <a:solidFill>
                <a:srgbClr val="294983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33D0EC00-FE77-CD19-29C1-0060C2E5B12D}"/>
              </a:ext>
            </a:extLst>
          </p:cNvPr>
          <p:cNvSpPr/>
          <p:nvPr/>
        </p:nvSpPr>
        <p:spPr>
          <a:xfrm>
            <a:off x="6485402" y="3817510"/>
            <a:ext cx="6096000" cy="2644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9-Çemberlitaş Gençlik Merkezi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10- Fatih Gençlik Merkezi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11-Maltepe Gençlik Merkezi </a:t>
            </a:r>
            <a:r>
              <a:rPr lang="tr-TR" sz="1400" b="1" dirty="0">
                <a:solidFill>
                  <a:srgbClr val="C21F3A"/>
                </a:solidFill>
              </a:rPr>
              <a:t>(El Sanatları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12-Okmeydanı Gençlik Merkezi </a:t>
            </a:r>
            <a:r>
              <a:rPr lang="tr-TR" sz="1400" b="1" dirty="0">
                <a:solidFill>
                  <a:srgbClr val="C21F3A"/>
                </a:solidFill>
              </a:rPr>
              <a:t>(Sokak Oyunları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13-Sultanbeyli Gençlik Merkezi </a:t>
            </a:r>
            <a:r>
              <a:rPr lang="tr-TR" sz="1400" b="1" dirty="0">
                <a:solidFill>
                  <a:srgbClr val="C21F3A"/>
                </a:solidFill>
              </a:rPr>
              <a:t>(Farkındalık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14-Şehit Ferdi </a:t>
            </a:r>
            <a:r>
              <a:rPr lang="tr-TR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Yurduseven</a:t>
            </a: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Gençlik Merkezi </a:t>
            </a:r>
            <a:r>
              <a:rPr lang="tr-TR" sz="1400" b="1" dirty="0">
                <a:solidFill>
                  <a:srgbClr val="C21F3A"/>
                </a:solidFill>
              </a:rPr>
              <a:t>(</a:t>
            </a:r>
            <a:r>
              <a:rPr lang="tr-TR" sz="1400" b="1" dirty="0" err="1">
                <a:solidFill>
                  <a:srgbClr val="C21F3A"/>
                </a:solidFill>
              </a:rPr>
              <a:t>Kültür,Sanat</a:t>
            </a:r>
            <a:r>
              <a:rPr lang="tr-TR" sz="1400" b="1" dirty="0">
                <a:solidFill>
                  <a:srgbClr val="C21F3A"/>
                </a:solidFill>
              </a:rPr>
              <a:t>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15-Vefa Gençlik Merkezi </a:t>
            </a:r>
            <a:r>
              <a:rPr lang="tr-TR" sz="1400" b="1" dirty="0">
                <a:solidFill>
                  <a:srgbClr val="C21F3A"/>
                </a:solidFill>
              </a:rPr>
              <a:t>(Gönüllülük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16-Bağcılar Gençlik Merkezi</a:t>
            </a:r>
          </a:p>
        </p:txBody>
      </p:sp>
      <p:sp>
        <p:nvSpPr>
          <p:cNvPr id="10" name="Yuvarlatılmış Dikdörtgen 3">
            <a:extLst>
              <a:ext uri="{FF2B5EF4-FFF2-40B4-BE49-F238E27FC236}">
                <a16:creationId xmlns:a16="http://schemas.microsoft.com/office/drawing/2014/main" id="{B9FC1BEC-13D6-7032-7F1F-CB24428E08B3}"/>
              </a:ext>
            </a:extLst>
          </p:cNvPr>
          <p:cNvSpPr/>
          <p:nvPr/>
        </p:nvSpPr>
        <p:spPr>
          <a:xfrm>
            <a:off x="4154136" y="784857"/>
            <a:ext cx="4330333" cy="3743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GENÇLİK MERKEZLERİ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00EC76E7-E287-DC21-1CCE-94125FB80357}"/>
              </a:ext>
            </a:extLst>
          </p:cNvPr>
          <p:cNvSpPr txBox="1"/>
          <p:nvPr/>
        </p:nvSpPr>
        <p:spPr>
          <a:xfrm>
            <a:off x="6373813" y="1584458"/>
            <a:ext cx="4851400" cy="171136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294983"/>
                </a:solidFill>
              </a:rPr>
              <a:t>İlimizin </a:t>
            </a:r>
          </a:p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C21F3A"/>
                </a:solidFill>
              </a:rPr>
              <a:t>13 farklı ilçesinde </a:t>
            </a:r>
          </a:p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00B050"/>
                </a:solidFill>
              </a:rPr>
              <a:t>16 adet Gençlik Merkezi </a:t>
            </a:r>
          </a:p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294983"/>
                </a:solidFill>
              </a:rPr>
              <a:t>bulunmaktadır</a:t>
            </a:r>
            <a:endParaRPr lang="tr-TR" dirty="0">
              <a:solidFill>
                <a:srgbClr val="294983"/>
              </a:solidFill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0E6C7A05-14C1-D436-1304-A56C56985C7F}"/>
              </a:ext>
            </a:extLst>
          </p:cNvPr>
          <p:cNvSpPr txBox="1"/>
          <p:nvPr/>
        </p:nvSpPr>
        <p:spPr>
          <a:xfrm>
            <a:off x="919871" y="3817510"/>
            <a:ext cx="6146800" cy="264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1-Asım Gültekin Gençlik Merkezi </a:t>
            </a:r>
            <a:r>
              <a:rPr lang="tr-TR" sz="1400" b="1" dirty="0">
                <a:solidFill>
                  <a:srgbClr val="C21F3A"/>
                </a:solidFill>
              </a:rPr>
              <a:t>(Edebiyat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2.Ataköy Uluslararası Gençlik Merkezi 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3-Ataşehir Gençlik Merkezi 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4-Avcılar Gençlik Merkezi </a:t>
            </a:r>
            <a:r>
              <a:rPr lang="tr-TR" sz="1400" b="1" dirty="0">
                <a:solidFill>
                  <a:srgbClr val="C21F3A"/>
                </a:solidFill>
              </a:rPr>
              <a:t>(Teknoloji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5-Başakşehir Gençlik Merkezi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6-Bayrampaşa Gençlik Merkezi </a:t>
            </a:r>
            <a:r>
              <a:rPr lang="tr-TR" sz="1400" b="1" dirty="0">
                <a:solidFill>
                  <a:srgbClr val="C21F3A"/>
                </a:solidFill>
              </a:rPr>
              <a:t>(Geri Dönüşüm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7-Beyoğlu Akademi Gençlik Merkezi </a:t>
            </a:r>
            <a:r>
              <a:rPr lang="tr-TR" sz="1400" b="1" dirty="0">
                <a:solidFill>
                  <a:srgbClr val="C21F3A"/>
                </a:solidFill>
              </a:rPr>
              <a:t>(Medya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8-Çatalca Gençlik Merkezi </a:t>
            </a:r>
            <a:r>
              <a:rPr lang="tr-TR" sz="1400" b="1" dirty="0">
                <a:solidFill>
                  <a:srgbClr val="C21F3A"/>
                </a:solidFill>
              </a:rPr>
              <a:t>(Gönüllülük Temalı)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id="{AD710A00-4A31-C0F5-8443-0D219F61C5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4" b="23657"/>
          <a:stretch/>
        </p:blipFill>
        <p:spPr>
          <a:xfrm>
            <a:off x="696346" y="1347941"/>
            <a:ext cx="5224007" cy="2184400"/>
          </a:xfrm>
          <a:prstGeom prst="rect">
            <a:avLst/>
          </a:prstGeom>
        </p:spPr>
      </p:pic>
      <p:sp>
        <p:nvSpPr>
          <p:cNvPr id="17" name="Metin kutusu 16">
            <a:extLst>
              <a:ext uri="{FF2B5EF4-FFF2-40B4-BE49-F238E27FC236}">
                <a16:creationId xmlns:a16="http://schemas.microsoft.com/office/drawing/2014/main" id="{98F884F3-C204-5261-CE35-8356F227B41A}"/>
              </a:ext>
            </a:extLst>
          </p:cNvPr>
          <p:cNvSpPr txBox="1"/>
          <p:nvPr/>
        </p:nvSpPr>
        <p:spPr>
          <a:xfrm>
            <a:off x="3855869" y="3505649"/>
            <a:ext cx="2151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i="1" dirty="0">
                <a:solidFill>
                  <a:srgbClr val="294983"/>
                </a:solidFill>
              </a:rPr>
              <a:t>Ataköy Uluslararası Gençlik Merkezi (Bakırköy)</a:t>
            </a:r>
          </a:p>
        </p:txBody>
      </p:sp>
    </p:spTree>
    <p:extLst>
      <p:ext uri="{BB962C8B-B14F-4D97-AF65-F5344CB8AC3E}">
        <p14:creationId xmlns:p14="http://schemas.microsoft.com/office/powerpoint/2010/main" val="205966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>
                <a:solidFill>
                  <a:srgbClr val="294983"/>
                </a:solidFill>
              </a:rPr>
              <a:t>GENÇLİK VE SPOR</a:t>
            </a:r>
            <a:endParaRPr lang="tr-TR" sz="2800" b="1" dirty="0">
              <a:solidFill>
                <a:srgbClr val="294983"/>
              </a:solidFill>
            </a:endParaRPr>
          </a:p>
        </p:txBody>
      </p:sp>
      <p:sp>
        <p:nvSpPr>
          <p:cNvPr id="10" name="Yuvarlatılmış Dikdörtgen 3">
            <a:extLst>
              <a:ext uri="{FF2B5EF4-FFF2-40B4-BE49-F238E27FC236}">
                <a16:creationId xmlns:a16="http://schemas.microsoft.com/office/drawing/2014/main" id="{B9FC1BEC-13D6-7032-7F1F-CB24428E08B3}"/>
              </a:ext>
            </a:extLst>
          </p:cNvPr>
          <p:cNvSpPr/>
          <p:nvPr/>
        </p:nvSpPr>
        <p:spPr>
          <a:xfrm>
            <a:off x="4239250" y="1080110"/>
            <a:ext cx="4330333" cy="3743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GENÇLİK MERKEZLERİ</a:t>
            </a:r>
          </a:p>
        </p:txBody>
      </p:sp>
      <p:sp>
        <p:nvSpPr>
          <p:cNvPr id="3" name="İçerik Yer Tutucusu 4">
            <a:extLst>
              <a:ext uri="{FF2B5EF4-FFF2-40B4-BE49-F238E27FC236}">
                <a16:creationId xmlns:a16="http://schemas.microsoft.com/office/drawing/2014/main" id="{E9CBE36D-FC46-FC6B-A264-30FC5442C7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02342" y="4703063"/>
            <a:ext cx="4890492" cy="147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Şişli Gençlik Merkezi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Şile Gençlik Merkezi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1800" b="1" dirty="0" err="1">
                <a:solidFill>
                  <a:srgbClr val="294983"/>
                </a:solidFill>
              </a:rPr>
              <a:t>Sultantepe</a:t>
            </a:r>
            <a:r>
              <a:rPr lang="tr-TR" sz="1800" b="1" dirty="0">
                <a:solidFill>
                  <a:srgbClr val="294983"/>
                </a:solidFill>
              </a:rPr>
              <a:t> Gençlik Merkezi (Üsküdar)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Çekmeköy Gençlik Merkezi 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AE3DF1A9-88B2-3075-F4CE-FFCC5B5413CD}"/>
              </a:ext>
            </a:extLst>
          </p:cNvPr>
          <p:cNvCxnSpPr/>
          <p:nvPr/>
        </p:nvCxnSpPr>
        <p:spPr>
          <a:xfrm flipV="1">
            <a:off x="4596047" y="2050709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>
            <a:extLst>
              <a:ext uri="{FF2B5EF4-FFF2-40B4-BE49-F238E27FC236}">
                <a16:creationId xmlns:a16="http://schemas.microsoft.com/office/drawing/2014/main" id="{ADC6E9A7-C5A6-1B37-8AB5-725863463C23}"/>
              </a:ext>
            </a:extLst>
          </p:cNvPr>
          <p:cNvSpPr txBox="1"/>
          <p:nvPr/>
        </p:nvSpPr>
        <p:spPr>
          <a:xfrm>
            <a:off x="3342330" y="1662181"/>
            <a:ext cx="5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TEFRİŞAT AŞAMASINDA OLAN GENÇLİK MERKEZLERİ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36C07A7-093D-095E-9292-35BFF263781C}"/>
              </a:ext>
            </a:extLst>
          </p:cNvPr>
          <p:cNvSpPr txBox="1"/>
          <p:nvPr/>
        </p:nvSpPr>
        <p:spPr>
          <a:xfrm>
            <a:off x="4453689" y="2121013"/>
            <a:ext cx="43156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Büyükçekmece Gençlik Merkezi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8CC6C3F1-0C88-E2F1-4F28-8A22FB8E016D}"/>
              </a:ext>
            </a:extLst>
          </p:cNvPr>
          <p:cNvCxnSpPr/>
          <p:nvPr/>
        </p:nvCxnSpPr>
        <p:spPr>
          <a:xfrm flipV="1">
            <a:off x="4302342" y="3278336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60A3BF36-46B6-37FA-F322-059E445FA9AF}"/>
              </a:ext>
            </a:extLst>
          </p:cNvPr>
          <p:cNvSpPr txBox="1"/>
          <p:nvPr/>
        </p:nvSpPr>
        <p:spPr>
          <a:xfrm>
            <a:off x="3239795" y="2898069"/>
            <a:ext cx="5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İNŞAATI DEVAM EDEN GENÇLİK MERKEZLERİ</a:t>
            </a:r>
          </a:p>
        </p:txBody>
      </p: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E9A6FF47-F3CF-C5F5-929E-CE12DF74FAB1}"/>
              </a:ext>
            </a:extLst>
          </p:cNvPr>
          <p:cNvCxnSpPr/>
          <p:nvPr/>
        </p:nvCxnSpPr>
        <p:spPr>
          <a:xfrm flipV="1">
            <a:off x="4429893" y="4562112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CD133FF-8EB2-B724-4EEA-669A04FFBFEB}"/>
              </a:ext>
            </a:extLst>
          </p:cNvPr>
          <p:cNvSpPr txBox="1"/>
          <p:nvPr/>
        </p:nvSpPr>
        <p:spPr>
          <a:xfrm>
            <a:off x="3239795" y="4208398"/>
            <a:ext cx="5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PROJE AŞAMASINDA OLAN GENÇLİK MERKEZLERİ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5BAC83E1-0499-17C2-1A0E-07B8F83B6E8D}"/>
              </a:ext>
            </a:extLst>
          </p:cNvPr>
          <p:cNvSpPr txBox="1"/>
          <p:nvPr/>
        </p:nvSpPr>
        <p:spPr>
          <a:xfrm>
            <a:off x="4487114" y="3326948"/>
            <a:ext cx="4473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Gaziosmanpaşa Gençlik Merkezi</a:t>
            </a:r>
          </a:p>
        </p:txBody>
      </p:sp>
    </p:spTree>
    <p:extLst>
      <p:ext uri="{BB962C8B-B14F-4D97-AF65-F5344CB8AC3E}">
        <p14:creationId xmlns:p14="http://schemas.microsoft.com/office/powerpoint/2010/main" val="1727743038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342</Words>
  <Application>Microsoft Office PowerPoint</Application>
  <PresentationFormat>Geniş ekran</PresentationFormat>
  <Paragraphs>113</Paragraphs>
  <Slides>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Özel Tasarım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733</cp:revision>
  <cp:lastPrinted>2023-10-09T09:54:24Z</cp:lastPrinted>
  <dcterms:created xsi:type="dcterms:W3CDTF">2023-06-23T11:22:02Z</dcterms:created>
  <dcterms:modified xsi:type="dcterms:W3CDTF">2023-12-13T08:06:15Z</dcterms:modified>
</cp:coreProperties>
</file>