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sldIdLst>
    <p:sldId id="670" r:id="rId3"/>
    <p:sldId id="671" r:id="rId4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3125991" y="1658459"/>
            <a:ext cx="7039976" cy="30228"/>
            <a:chOff x="3448594" y="3598978"/>
            <a:chExt cx="5596654" cy="45719"/>
          </a:xfrm>
        </p:grpSpPr>
        <p:grpSp>
          <p:nvGrpSpPr>
            <p:cNvPr id="12" name="Group 22"/>
            <p:cNvGrpSpPr/>
            <p:nvPr/>
          </p:nvGrpSpPr>
          <p:grpSpPr>
            <a:xfrm>
              <a:off x="5199017" y="3598978"/>
              <a:ext cx="1828800" cy="45719"/>
              <a:chOff x="3965945" y="1385354"/>
              <a:chExt cx="4572000" cy="79107"/>
            </a:xfrm>
            <a:solidFill>
              <a:srgbClr val="C00000"/>
            </a:solidFill>
          </p:grpSpPr>
          <p:sp>
            <p:nvSpPr>
              <p:cNvPr id="15" name="Rectangle 29"/>
              <p:cNvSpPr/>
              <p:nvPr/>
            </p:nvSpPr>
            <p:spPr>
              <a:xfrm>
                <a:off x="3965945" y="1385356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6" name="Rectangle 30"/>
              <p:cNvSpPr/>
              <p:nvPr/>
            </p:nvSpPr>
            <p:spPr>
              <a:xfrm>
                <a:off x="4880345" y="1385355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7" name="Rectangle 31"/>
              <p:cNvSpPr/>
              <p:nvPr/>
            </p:nvSpPr>
            <p:spPr>
              <a:xfrm>
                <a:off x="57947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8" name="Rectangle 32"/>
              <p:cNvSpPr/>
              <p:nvPr/>
            </p:nvSpPr>
            <p:spPr>
              <a:xfrm>
                <a:off x="67091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9" name="Rectangle 33"/>
              <p:cNvSpPr/>
              <p:nvPr/>
            </p:nvSpPr>
            <p:spPr>
              <a:xfrm>
                <a:off x="76235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</p:grpSp>
        <p:cxnSp>
          <p:nvCxnSpPr>
            <p:cNvPr id="13" name="Düz Bağlayıcı 12"/>
            <p:cNvCxnSpPr/>
            <p:nvPr/>
          </p:nvCxnSpPr>
          <p:spPr>
            <a:xfrm>
              <a:off x="3448594" y="3614498"/>
              <a:ext cx="5596654" cy="1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Düz Bağlayıcı 73"/>
          <p:cNvCxnSpPr/>
          <p:nvPr/>
        </p:nvCxnSpPr>
        <p:spPr>
          <a:xfrm flipH="1" flipV="1">
            <a:off x="6436996" y="1756738"/>
            <a:ext cx="1904" cy="453062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2902720" y="1756738"/>
            <a:ext cx="334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HANE DOSYA SAYISI: </a:t>
            </a:r>
            <a:r>
              <a:rPr lang="tr-TR" b="1" dirty="0">
                <a:solidFill>
                  <a:srgbClr val="C21F3A"/>
                </a:solidFill>
              </a:rPr>
              <a:t>489.226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6708089" y="1756738"/>
            <a:ext cx="334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HANE KİŞİ SAYISI: </a:t>
            </a:r>
            <a:r>
              <a:rPr lang="tr-TR" b="1" dirty="0">
                <a:solidFill>
                  <a:srgbClr val="C21F3A"/>
                </a:solidFill>
              </a:rPr>
              <a:t>1.246.121</a:t>
            </a:r>
          </a:p>
        </p:txBody>
      </p:sp>
      <p:sp>
        <p:nvSpPr>
          <p:cNvPr id="27" name="Dikdörtgen 26"/>
          <p:cNvSpPr/>
          <p:nvPr/>
        </p:nvSpPr>
        <p:spPr>
          <a:xfrm>
            <a:off x="1535882" y="2240642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1535882" y="4294518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6800238" y="2246359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6800238" y="4289766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Metin kutusu 36"/>
          <p:cNvSpPr txBox="1"/>
          <p:nvPr/>
        </p:nvSpPr>
        <p:spPr>
          <a:xfrm>
            <a:off x="1535882" y="2302554"/>
            <a:ext cx="4708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C21F3A"/>
                </a:solidFill>
              </a:rPr>
              <a:t>ÖKSÜZ YETİM ÇOCUKLAR</a:t>
            </a:r>
          </a:p>
          <a:p>
            <a:pPr algn="ctr"/>
            <a:endParaRPr lang="tr-TR" b="1" u="sng" dirty="0">
              <a:solidFill>
                <a:srgbClr val="C21F3A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Tespit Edilen Öksüz Yetim Çocuk Sayısı: </a:t>
            </a:r>
            <a:r>
              <a:rPr lang="tr-TR" dirty="0">
                <a:solidFill>
                  <a:srgbClr val="C21F3A"/>
                </a:solidFill>
              </a:rPr>
              <a:t>5.554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1.086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2.563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7 milyon 400 bin TL</a:t>
            </a:r>
            <a:r>
              <a:rPr lang="tr-TR" dirty="0"/>
              <a:t>. 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6800237" y="2491299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EŞİ VEFAT ETMİŞ KADINLARA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YÖNELİK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5.146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1 milyar 419 milyon TL. 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1535882" y="4522652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MUHTAÇ ASKER AİLELERİNE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YÖNELİK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1.921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5 milyon 509 bin TL. 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6800236" y="4522652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YAŞLI AYLIĞI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ALAN KİŞİLER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54.055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1 milyar 134 milyon TL. 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92E63C41-D6CD-75B0-01D7-67BF0A9B3752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SOSYAL YARDIMLAR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1708144" y="893846"/>
            <a:ext cx="9457704" cy="617733"/>
          </a:xfrm>
          <a:prstGeom prst="rect">
            <a:avLst/>
          </a:prstGeom>
          <a:ln w="31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200" b="1" kern="1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İSTANBUL İLİ  MERKEZ VE 39 İLÇE SOSYAL YARDIMLAŞMA VE DAYANIŞMA VAKFI </a:t>
            </a:r>
            <a:r>
              <a:rPr lang="tr-TR" sz="1200" b="1" u="sng" kern="100" dirty="0" smtClean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01.01.2023-15.11.2023</a:t>
            </a:r>
            <a:r>
              <a:rPr lang="tr-TR" sz="12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TARİHLERİ ARASINDA </a:t>
            </a:r>
          </a:p>
          <a:p>
            <a:pPr algn="ctr">
              <a:lnSpc>
                <a:spcPct val="150000"/>
              </a:lnSpc>
            </a:pP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İL GENELİ TOPLAM </a:t>
            </a:r>
            <a:r>
              <a:rPr lang="tr-TR" sz="1200" b="1" kern="100" dirty="0">
                <a:solidFill>
                  <a:srgbClr val="C21F3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MİLYAR 395 MİLYON TL </a:t>
            </a: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YARDIM YAPILMIŞTIR. </a:t>
            </a:r>
          </a:p>
        </p:txBody>
      </p:sp>
    </p:spTree>
    <p:extLst>
      <p:ext uri="{BB962C8B-B14F-4D97-AF65-F5344CB8AC3E}">
        <p14:creationId xmlns:p14="http://schemas.microsoft.com/office/powerpoint/2010/main" val="89757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3125991" y="1658459"/>
            <a:ext cx="7039976" cy="30228"/>
            <a:chOff x="3448594" y="3598978"/>
            <a:chExt cx="5596654" cy="45719"/>
          </a:xfrm>
        </p:grpSpPr>
        <p:grpSp>
          <p:nvGrpSpPr>
            <p:cNvPr id="12" name="Group 22"/>
            <p:cNvGrpSpPr/>
            <p:nvPr/>
          </p:nvGrpSpPr>
          <p:grpSpPr>
            <a:xfrm>
              <a:off x="5199017" y="3598978"/>
              <a:ext cx="1828800" cy="45719"/>
              <a:chOff x="3965945" y="1385354"/>
              <a:chExt cx="4572000" cy="79107"/>
            </a:xfrm>
            <a:solidFill>
              <a:srgbClr val="C00000"/>
            </a:solidFill>
          </p:grpSpPr>
          <p:sp>
            <p:nvSpPr>
              <p:cNvPr id="15" name="Rectangle 29"/>
              <p:cNvSpPr/>
              <p:nvPr/>
            </p:nvSpPr>
            <p:spPr>
              <a:xfrm>
                <a:off x="3965945" y="1385356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6" name="Rectangle 30"/>
              <p:cNvSpPr/>
              <p:nvPr/>
            </p:nvSpPr>
            <p:spPr>
              <a:xfrm>
                <a:off x="4880345" y="1385355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7" name="Rectangle 31"/>
              <p:cNvSpPr/>
              <p:nvPr/>
            </p:nvSpPr>
            <p:spPr>
              <a:xfrm>
                <a:off x="57947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8" name="Rectangle 32"/>
              <p:cNvSpPr/>
              <p:nvPr/>
            </p:nvSpPr>
            <p:spPr>
              <a:xfrm>
                <a:off x="67091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9" name="Rectangle 33"/>
              <p:cNvSpPr/>
              <p:nvPr/>
            </p:nvSpPr>
            <p:spPr>
              <a:xfrm>
                <a:off x="76235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</p:grpSp>
        <p:cxnSp>
          <p:nvCxnSpPr>
            <p:cNvPr id="13" name="Düz Bağlayıcı 12"/>
            <p:cNvCxnSpPr/>
            <p:nvPr/>
          </p:nvCxnSpPr>
          <p:spPr>
            <a:xfrm>
              <a:off x="3448594" y="3614498"/>
              <a:ext cx="5596654" cy="1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kdörtgen 26"/>
          <p:cNvSpPr/>
          <p:nvPr/>
        </p:nvSpPr>
        <p:spPr>
          <a:xfrm>
            <a:off x="1535882" y="2017245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1535882" y="4071121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6800238" y="2022962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6800238" y="4066369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1535882" y="4299255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DOĞALGAZ TÜKETİM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DESTEĞİ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119.218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75 milyon 470 bin TL. 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1535882" y="2247095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ENGELLİ AYLIĞI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ALAN KİŞİLER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47.122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968 milyon 122 bin TL. 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6800239" y="2244260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ELEKTRİK TÜKETİM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DESTEĞİ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299.582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446 milyon 595 bin TL. 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6800237" y="4299255"/>
            <a:ext cx="4388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TÜRKİYE AİLE DESTEKLERİ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PROGRAMI KAPSAMINDA YAPILAN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323.166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3 milyar 285 milyon TL. 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CB90E0EA-299F-1325-B116-977BBE34FC2E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SOSYAL YARDIMLAR</a:t>
            </a:r>
          </a:p>
        </p:txBody>
      </p:sp>
    </p:spTree>
    <p:extLst>
      <p:ext uri="{BB962C8B-B14F-4D97-AF65-F5344CB8AC3E}">
        <p14:creationId xmlns:p14="http://schemas.microsoft.com/office/powerpoint/2010/main" val="3068577085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214</Words>
  <Application>Microsoft Office PowerPoint</Application>
  <PresentationFormat>Geniş ekran</PresentationFormat>
  <Paragraphs>49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Özel Tasarım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733</cp:revision>
  <cp:lastPrinted>2023-10-09T09:54:24Z</cp:lastPrinted>
  <dcterms:created xsi:type="dcterms:W3CDTF">2023-06-23T11:22:02Z</dcterms:created>
  <dcterms:modified xsi:type="dcterms:W3CDTF">2023-12-13T08:08:34Z</dcterms:modified>
</cp:coreProperties>
</file>