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58"/>
  </p:notesMasterIdLst>
  <p:handoutMasterIdLst>
    <p:handoutMasterId r:id="rId59"/>
  </p:handoutMasterIdLst>
  <p:sldIdLst>
    <p:sldId id="1375" r:id="rId2"/>
    <p:sldId id="1132" r:id="rId3"/>
    <p:sldId id="1374" r:id="rId4"/>
    <p:sldId id="940" r:id="rId5"/>
    <p:sldId id="941" r:id="rId6"/>
    <p:sldId id="944" r:id="rId7"/>
    <p:sldId id="948" r:id="rId8"/>
    <p:sldId id="1050" r:id="rId9"/>
    <p:sldId id="1053" r:id="rId10"/>
    <p:sldId id="1054" r:id="rId11"/>
    <p:sldId id="1055" r:id="rId12"/>
    <p:sldId id="1057" r:id="rId13"/>
    <p:sldId id="1061" r:id="rId14"/>
    <p:sldId id="952" r:id="rId15"/>
    <p:sldId id="951" r:id="rId16"/>
    <p:sldId id="954" r:id="rId17"/>
    <p:sldId id="956" r:id="rId18"/>
    <p:sldId id="959" r:id="rId19"/>
    <p:sldId id="979" r:id="rId20"/>
    <p:sldId id="980" r:id="rId21"/>
    <p:sldId id="1073" r:id="rId22"/>
    <p:sldId id="983" r:id="rId23"/>
    <p:sldId id="985" r:id="rId24"/>
    <p:sldId id="988" r:id="rId25"/>
    <p:sldId id="989" r:id="rId26"/>
    <p:sldId id="990" r:id="rId27"/>
    <p:sldId id="991" r:id="rId28"/>
    <p:sldId id="1028" r:id="rId29"/>
    <p:sldId id="1030" r:id="rId30"/>
    <p:sldId id="1032" r:id="rId31"/>
    <p:sldId id="1034" r:id="rId32"/>
    <p:sldId id="1036" r:id="rId33"/>
    <p:sldId id="1075" r:id="rId34"/>
    <p:sldId id="1074" r:id="rId35"/>
    <p:sldId id="1076" r:id="rId36"/>
    <p:sldId id="1077" r:id="rId37"/>
    <p:sldId id="1078" r:id="rId38"/>
    <p:sldId id="1000" r:id="rId39"/>
    <p:sldId id="1001" r:id="rId40"/>
    <p:sldId id="1003" r:id="rId41"/>
    <p:sldId id="1012" r:id="rId42"/>
    <p:sldId id="1014" r:id="rId43"/>
    <p:sldId id="969" r:id="rId44"/>
    <p:sldId id="976" r:id="rId45"/>
    <p:sldId id="977" r:id="rId46"/>
    <p:sldId id="1017" r:id="rId47"/>
    <p:sldId id="1018" r:id="rId48"/>
    <p:sldId id="960" r:id="rId49"/>
    <p:sldId id="962" r:id="rId50"/>
    <p:sldId id="963" r:id="rId51"/>
    <p:sldId id="965" r:id="rId52"/>
    <p:sldId id="1026" r:id="rId53"/>
    <p:sldId id="1038" r:id="rId54"/>
    <p:sldId id="1039" r:id="rId55"/>
    <p:sldId id="1040" r:id="rId56"/>
    <p:sldId id="866" r:id="rId57"/>
  </p:sldIdLst>
  <p:sldSz cx="6858000" cy="9906000" type="A4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apak" id="{CB6870C7-5DC8-4BB2-A8B5-8D20CE3E9EF5}">
          <p14:sldIdLst>
            <p14:sldId id="1375"/>
          </p14:sldIdLst>
        </p14:section>
        <p14:section name="Önsöz ve İçindekiler" id="{E3834704-E864-44A4-A165-EC348F2F0F99}">
          <p14:sldIdLst>
            <p14:sldId id="1132"/>
            <p14:sldId id="1374"/>
          </p14:sldIdLst>
        </p14:section>
        <p14:section name="Nüfus" id="{BCBD03B5-80DA-4107-90EF-EDA191818473}">
          <p14:sldIdLst>
            <p14:sldId id="940"/>
            <p14:sldId id="941"/>
            <p14:sldId id="944"/>
          </p14:sldIdLst>
        </p14:section>
        <p14:section name="İdari Yapı" id="{91CF1F5F-7AC3-4C78-B8BB-28967CF3CFA3}">
          <p14:sldIdLst>
            <p14:sldId id="948"/>
          </p14:sldIdLst>
        </p14:section>
        <p14:section name="Asayiş ve Güvenlik" id="{D88D19B8-E6A1-4D66-AE38-9E1BDC194F17}">
          <p14:sldIdLst>
            <p14:sldId id="1050"/>
            <p14:sldId id="1053"/>
            <p14:sldId id="1054"/>
            <p14:sldId id="1055"/>
            <p14:sldId id="1057"/>
            <p14:sldId id="1061"/>
          </p14:sldIdLst>
        </p14:section>
        <p14:section name="İş ve Çalışma Hayatı" id="{382D718F-38F6-4B88-9A9D-A50CB3B1D8B3}">
          <p14:sldIdLst>
            <p14:sldId id="952"/>
          </p14:sldIdLst>
        </p14:section>
        <p14:section name="Milli Gelir ve Ekonomik Durum" id="{0B108E85-2C45-4F66-8025-952477DD2D50}">
          <p14:sldIdLst>
            <p14:sldId id="951"/>
            <p14:sldId id="954"/>
            <p14:sldId id="956"/>
            <p14:sldId id="959"/>
          </p14:sldIdLst>
        </p14:section>
        <p14:section name="Eğitim" id="{F94EEF6A-EAC4-48B2-A445-3E0D61075020}">
          <p14:sldIdLst>
            <p14:sldId id="979"/>
            <p14:sldId id="980"/>
            <p14:sldId id="1073"/>
            <p14:sldId id="983"/>
            <p14:sldId id="985"/>
          </p14:sldIdLst>
        </p14:section>
        <p14:section name="Yüksek Öğretim" id="{C87B0D2E-C96F-4438-8675-A1496E6AB87B}">
          <p14:sldIdLst>
            <p14:sldId id="988"/>
            <p14:sldId id="989"/>
            <p14:sldId id="990"/>
            <p14:sldId id="991"/>
          </p14:sldIdLst>
        </p14:section>
        <p14:section name="Ulaşım" id="{18DF6305-EDBB-4215-83BF-A57E59319649}">
          <p14:sldIdLst>
            <p14:sldId id="1028"/>
            <p14:sldId id="1030"/>
            <p14:sldId id="1032"/>
            <p14:sldId id="1034"/>
            <p14:sldId id="1036"/>
          </p14:sldIdLst>
        </p14:section>
        <p14:section name="Sağlık" id="{827ED5F3-9EA5-4E1E-A5A6-78F5C537763D}">
          <p14:sldIdLst>
            <p14:sldId id="1075"/>
            <p14:sldId id="1074"/>
            <p14:sldId id="1076"/>
            <p14:sldId id="1077"/>
            <p14:sldId id="1078"/>
          </p14:sldIdLst>
        </p14:section>
        <p14:section name="Sosyal Hizmetler" id="{135582F7-D1D9-4B80-8D1B-7DA0C615EBE4}">
          <p14:sldIdLst>
            <p14:sldId id="1000"/>
            <p14:sldId id="1001"/>
            <p14:sldId id="1003"/>
          </p14:sldIdLst>
        </p14:section>
        <p14:section name="Kültür ve Turizm" id="{00722258-9DB0-425A-A243-ABA357267D53}">
          <p14:sldIdLst>
            <p14:sldId id="1012"/>
            <p14:sldId id="1014"/>
            <p14:sldId id="969"/>
            <p14:sldId id="976"/>
            <p14:sldId id="977"/>
          </p14:sldIdLst>
        </p14:section>
        <p14:section name="Spor" id="{A4C2D35F-4A7C-4D67-AFCE-972D233714B5}">
          <p14:sldIdLst>
            <p14:sldId id="1017"/>
            <p14:sldId id="1018"/>
          </p14:sldIdLst>
        </p14:section>
        <p14:section name="Sanayi ve Teknoloji" id="{9817FEBA-CA9B-4048-90D3-1C16EFAABE37}">
          <p14:sldIdLst>
            <p14:sldId id="960"/>
            <p14:sldId id="962"/>
          </p14:sldIdLst>
        </p14:section>
        <p14:section name="Tarım, Orman ve Hayvancılık" id="{698FB528-5B18-4F63-8A31-5848657B907D}">
          <p14:sldIdLst>
            <p14:sldId id="963"/>
            <p14:sldId id="965"/>
          </p14:sldIdLst>
        </p14:section>
        <p14:section name="Fiziki ve Teknik Altyapı" id="{14F16885-D14D-4357-8EA9-07BD365417B4}">
          <p14:sldIdLst>
            <p14:sldId id="1026"/>
          </p14:sldIdLst>
        </p14:section>
        <p14:section name="İletişim, Haberleşme ve Enerji" id="{E0DD1311-E880-441B-A6C5-D3C74CBA593A}">
          <p14:sldIdLst>
            <p14:sldId id="1038"/>
            <p14:sldId id="1039"/>
            <p14:sldId id="1040"/>
          </p14:sldIdLst>
        </p14:section>
        <p14:section name="Mahalli İdareler" id="{9C648D7D-65FE-44B9-A4AC-090A9B9C0210}">
          <p14:sldIdLst/>
        </p14:section>
        <p14:section name="Kamu Yatırımları" id="{872BCAB6-A2CE-46E7-BC49-1413BD9B144A}">
          <p14:sldIdLst>
            <p14:sldId id="866"/>
          </p14:sldIdLst>
        </p14:section>
        <p14:section name="Devam Eden Önemli Projeler" id="{BDAD76BD-FE19-423C-89D3-934945AA13F1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üleyha AKSÜZEK KAVAK" initials="ZAK" lastIdx="1" clrIdx="0">
    <p:extLst>
      <p:ext uri="{19B8F6BF-5375-455C-9EA6-DF929625EA0E}">
        <p15:presenceInfo xmlns:p15="http://schemas.microsoft.com/office/powerpoint/2012/main" userId="S-1-5-21-3319460674-182160504-3610838970-106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04F64"/>
    <a:srgbClr val="2F4858"/>
    <a:srgbClr val="F2D492"/>
    <a:srgbClr val="C2D2E3"/>
    <a:srgbClr val="B1DCEB"/>
    <a:srgbClr val="AED8ED"/>
    <a:srgbClr val="DD142C"/>
    <a:srgbClr val="DE122A"/>
    <a:srgbClr val="CC6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Koyu Stil 1 - Vurgu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3548" autoAdjust="0"/>
  </p:normalViewPr>
  <p:slideViewPr>
    <p:cSldViewPr snapToGrid="0">
      <p:cViewPr varScale="1">
        <p:scale>
          <a:sx n="72" d="100"/>
          <a:sy n="72" d="100"/>
        </p:scale>
        <p:origin x="3132" y="60"/>
      </p:cViewPr>
      <p:guideLst/>
    </p:cSldViewPr>
  </p:slideViewPr>
  <p:outlineViewPr>
    <p:cViewPr>
      <p:scale>
        <a:sx n="33" d="100"/>
        <a:sy n="33" d="100"/>
      </p:scale>
      <p:origin x="0" y="-1687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2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67CFD-0522-4911-AE15-DFE0283BE41F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FABCE-18FE-486E-9DA5-EF597B4E23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582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60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60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A3C0F-A9AD-4274-91D2-28331D09CCCF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3" y="9430091"/>
            <a:ext cx="2945660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60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B5915-9D30-44F4-BAED-259C051452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424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0D0D7-EE61-4D03-9CA9-8EB0BA802D4C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178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49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3E86D-47FE-4A98-B91B-91FFE54D33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4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79C48-A748-48C9-B264-A35E2CA3D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18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342900" y="9020880"/>
            <a:ext cx="1600200" cy="68791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2343150" y="9020880"/>
            <a:ext cx="2171700" cy="68791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914900" y="9020880"/>
            <a:ext cx="1600200" cy="68791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7D11-04CF-4393-97DB-52557EDA69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9141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6219" y="330201"/>
            <a:ext cx="6382941" cy="1914702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226219" y="2421467"/>
            <a:ext cx="6405563" cy="6388453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5D944-8586-4E44-B914-804DF5D2BA1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7021688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4011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4282" r:id="rId2"/>
    <p:sldLayoutId id="2147484283" r:id="rId3"/>
    <p:sldLayoutId id="2147484284" r:id="rId4"/>
    <p:sldLayoutId id="214748428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15900594-FA71-4DF0-A7D5-B941D0F431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92552"/>
            <a:ext cx="6858000" cy="4120896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DD98C85E-AAC1-4FAE-8E31-B2D8266368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9056"/>
            <a:ext cx="6858000" cy="1108487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2F5DD03D-FF48-43CF-966D-2811446831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8972312"/>
            <a:ext cx="6858000" cy="9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58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551541" y="3378015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10331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322593"/>
              </p:ext>
            </p:extLst>
          </p:nvPr>
        </p:nvGraphicFramePr>
        <p:xfrm>
          <a:off x="188761" y="593076"/>
          <a:ext cx="6480478" cy="8719848"/>
        </p:xfrm>
        <a:graphic>
          <a:graphicData uri="http://schemas.openxmlformats.org/drawingml/2006/table">
            <a:tbl>
              <a:tblPr/>
              <a:tblGrid>
                <a:gridCol w="1141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2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73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5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5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2309">
                <a:tc gridSpan="8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2012 YILI EMNİYET-JANDARMA BÖLGESİ ASAYİŞ SUÇLARI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515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OLAYLAR</a:t>
                      </a: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EMNİYET</a:t>
                      </a: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JANDARMA</a:t>
                      </a: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GENEL TOPLAM</a:t>
                      </a: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2011/2012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DEĞİŞİM %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7802">
                <a:tc v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2011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2012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b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ÖLDÜRME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252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265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4,9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95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YARALAMA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30.261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33.442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30.796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34.018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9,5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6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GASP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1.552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1.751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1.568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1.771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11,5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95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EVDEN HIRSIZLIK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25.984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31.916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26.421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32.370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18,4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58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İŞYERİNDEN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HIRSIZLIK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9.839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10.891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9.948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11.093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10,3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95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OTO HIRSIZLIĞI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4.139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4.070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4.162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4.094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-1,7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958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OTODAN HIRSIZLIK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20.325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21.641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20.465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21.894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6,5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95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YANKESİCİLİK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6.227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5.978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6.228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5.980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-4,1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26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DOLANDIRICILIK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3.436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4.390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3.467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4.427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21,7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495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KAPKAÇ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587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25,1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958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DİĞER SUÇLAR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(kabahatler   vs.)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140.349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176.188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2.461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2.474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142.810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178.662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20,1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495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242.941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291.307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3.763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4.051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246.704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295.358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16,5</a:t>
                      </a:r>
                    </a:p>
                  </a:txBody>
                  <a:tcPr marL="7144" marR="257175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00EEAD72-CD93-46C6-A66A-9FC8B11C6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  <p:transition advClick="0" advTm="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4468197" y="4029287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983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66796"/>
              </p:ext>
            </p:extLst>
          </p:nvPr>
        </p:nvGraphicFramePr>
        <p:xfrm>
          <a:off x="242886" y="738912"/>
          <a:ext cx="6372225" cy="3223025"/>
        </p:xfrm>
        <a:graphic>
          <a:graphicData uri="http://schemas.openxmlformats.org/drawingml/2006/table">
            <a:tbl>
              <a:tblPr/>
              <a:tblGrid>
                <a:gridCol w="2322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0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2229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 YILI EMNİYET-JANDARMA BÖLGESİ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TRAFİK KAZALARI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KAZANIN TÜRÜ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1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ÖLÜMLÜ KAZA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YARALAMALI KAZA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14.581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15.045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MADDİ HASARLI KAZA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35.943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36.638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50.730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1.175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51.905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1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ÖLÜ SAYISI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YARALI SAYISI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22.100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22.980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BEC26A52-1907-4CBE-8173-71E292A49F27}"/>
              </a:ext>
            </a:extLst>
          </p:cNvPr>
          <p:cNvSpPr/>
          <p:nvPr/>
        </p:nvSpPr>
        <p:spPr>
          <a:xfrm>
            <a:off x="1791209" y="4768334"/>
            <a:ext cx="3275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2012 YILI TERÖR OLAYLARI</a:t>
            </a:r>
          </a:p>
        </p:txBody>
      </p:sp>
      <p:graphicFrame>
        <p:nvGraphicFramePr>
          <p:cNvPr id="7" name="4 Tablo">
            <a:extLst>
              <a:ext uri="{FF2B5EF4-FFF2-40B4-BE49-F238E27FC236}">
                <a16:creationId xmlns:a16="http://schemas.microsoft.com/office/drawing/2014/main" id="{677B86D8-4988-4E5F-B3A2-865CF4239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48828"/>
              </p:ext>
            </p:extLst>
          </p:nvPr>
        </p:nvGraphicFramePr>
        <p:xfrm>
          <a:off x="242886" y="5384800"/>
          <a:ext cx="6372226" cy="3500415"/>
        </p:xfrm>
        <a:graphic>
          <a:graphicData uri="http://schemas.openxmlformats.org/drawingml/2006/table">
            <a:tbl>
              <a:tblPr/>
              <a:tblGrid>
                <a:gridCol w="2275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6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008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OLAY SAYISI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YAKALANAN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1.266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TUTUKLANAN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OPERASYON SAYISI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A7A3C729-C60D-473B-877E-09E4D2891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536063" y="4018438"/>
            <a:ext cx="138550" cy="23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050" b="1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99384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533110"/>
              </p:ext>
            </p:extLst>
          </p:nvPr>
        </p:nvGraphicFramePr>
        <p:xfrm>
          <a:off x="188119" y="445623"/>
          <a:ext cx="6481762" cy="3572815"/>
        </p:xfrm>
        <a:graphic>
          <a:graphicData uri="http://schemas.openxmlformats.org/drawingml/2006/table">
            <a:tbl>
              <a:tblPr/>
              <a:tblGrid>
                <a:gridCol w="3510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9432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2012 YILI  EMNİYET-JANDARMA BÖLGESİ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TRAFİK DENETİMLERİ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82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/>
                          <a:cs typeface="Times New Roman" pitchFamily="18" charset="0"/>
                        </a:rPr>
                        <a:t> 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EMNİYET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JANDARMA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3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CEZA UYGULANAN SÜRÜCÜ (MAKBUZ)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2.747.761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13.424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2.749.085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6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CEZA TUTARI  (TL)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372.077.506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3.352.167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375.429.673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3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TRAFİKTEN MEN EDİLEN ARAÇ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145.650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4.694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150.344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MAHKEMEYE SEVK ED. SÜRÜCÜ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32.322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1.021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33.343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4 Tablo Yer Tutucusu">
            <a:extLst>
              <a:ext uri="{FF2B5EF4-FFF2-40B4-BE49-F238E27FC236}">
                <a16:creationId xmlns:a16="http://schemas.microsoft.com/office/drawing/2014/main" id="{A42589F6-48CB-41A7-8361-1C4DF9DE9B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508475"/>
              </p:ext>
            </p:extLst>
          </p:nvPr>
        </p:nvGraphicFramePr>
        <p:xfrm>
          <a:off x="243167" y="4777185"/>
          <a:ext cx="6426714" cy="4683196"/>
        </p:xfrm>
        <a:graphic>
          <a:graphicData uri="http://schemas.openxmlformats.org/drawingml/2006/table">
            <a:tbl>
              <a:tblPr/>
              <a:tblGrid>
                <a:gridCol w="4073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29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5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FAALİYET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DEĞİŞİM YÜZDESİ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İCRA EDİLEN SEYİR SAATİ  (SAAT)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9.738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9.752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0,14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KONTROL EDİLEN GEMİ/TEKNE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5.952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5.253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YASAL İŞLEM UYGULANAN GEMİ/TEKNE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1.191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1.310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9,99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MOTORİN KAÇAKÇILIĞI OLAY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YAKALANAN KAÇAK MOTORİN MİKTARI   (TON)       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40,4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4.343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İLLEGAL OLAY GEÇİŞ SAYISI  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İCRA EDİLEN ARAMA-KURTARMA HAREKAT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19,2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A/K HAREKATINDA KURTARILAN İNSAN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70,8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A/K HAREKATINDA KURTARILAN TEKNE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59,5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DENİZDEN ÇIKARILAN CESET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47,5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5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BOĞAZLARDAN GEÇEN VE REFAKAT YAPILAN TANKER SA.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850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11,7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ÇEVRE KİRLİLİĞİ OLAY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56,6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UYGULANAN ÇEVRE KİRLİLİĞİ PARA CEZASI (TL)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CEZA UYGULANAN KUM KOSTERİ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192,3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83B21ABD-0BF7-4BD6-B907-58686D420AC5}"/>
              </a:ext>
            </a:extLst>
          </p:cNvPr>
          <p:cNvSpPr/>
          <p:nvPr/>
        </p:nvSpPr>
        <p:spPr>
          <a:xfrm>
            <a:off x="816586" y="4269428"/>
            <a:ext cx="5224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FF0000"/>
                </a:solidFill>
                <a:latin typeface="Arial" pitchFamily="34" charset="0"/>
              </a:rPr>
              <a:t>KONTROL EDİLEN GEMİ VE TEKNE SAYILARI</a:t>
            </a: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0BB44834-D2C9-46DA-BBDD-B18A426E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31667" y="694928"/>
            <a:ext cx="5994666" cy="583574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GÜMRÜK KAÇAKÇILIĞI (2011-2012) KARŞILAŞTIRMA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517226"/>
              </p:ext>
            </p:extLst>
          </p:nvPr>
        </p:nvGraphicFramePr>
        <p:xfrm>
          <a:off x="404812" y="1507102"/>
          <a:ext cx="5994948" cy="7890903"/>
        </p:xfrm>
        <a:graphic>
          <a:graphicData uri="http://schemas.openxmlformats.org/drawingml/2006/table">
            <a:tbl>
              <a:tblPr/>
              <a:tblGrid>
                <a:gridCol w="1566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4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7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EŞYANIN CİNSİ</a:t>
                      </a:r>
                    </a:p>
                  </a:txBody>
                  <a:tcPr marL="45089" marR="4508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2011 YILI</a:t>
                      </a:r>
                    </a:p>
                  </a:txBody>
                  <a:tcPr marL="45089" marR="4508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 YILI</a:t>
                      </a:r>
                    </a:p>
                  </a:txBody>
                  <a:tcPr marL="45089" marR="4508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7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OLAY SAYISI</a:t>
                      </a:r>
                    </a:p>
                  </a:txBody>
                  <a:tcPr marL="45089" marR="4508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TUTAR (TL.)</a:t>
                      </a:r>
                    </a:p>
                  </a:txBody>
                  <a:tcPr marL="45089" marR="4508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OLAY SAYISI</a:t>
                      </a:r>
                    </a:p>
                  </a:txBody>
                  <a:tcPr marL="45089" marR="4508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TUTAR (TL.)</a:t>
                      </a:r>
                    </a:p>
                  </a:txBody>
                  <a:tcPr marL="45089" marR="4508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AKARYAKIT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35.252.848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18.975.446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ELEKTRONİK EŞYA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109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55.911.126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82.426.613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ARAÇ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6.243.123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5.313.590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UYUŞTURUCU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586.479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4.427.393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MAKİNA AKS.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2.894.823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4.059.125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TEKSTİL-GİYİM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11.266.940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26.023.965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TEKEL MAD.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7.669.195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27.314.703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TIBBİ MALZ.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1.409.153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2.243.385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ÇEŞİTLİ EŞYA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104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23.012.462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35.914.478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SİLAH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6.644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1.455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DEĞERLİ MADEN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3.547.459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4.022.764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SAHTE EVRAK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TARİHİ ESER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KARA  PARA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84.191.896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240.820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GIDA MADDESİ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2.061.927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7.975.067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93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234.054.075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603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218.938.808</a:t>
                      </a:r>
                    </a:p>
                  </a:txBody>
                  <a:tcPr marL="45089" marR="4508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9990E88F-52DB-4DED-9D78-8AC4E413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12676" y="447676"/>
            <a:ext cx="6172200" cy="42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İŞ ve ÇALIŞMA HAYATI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576612"/>
              </p:ext>
            </p:extLst>
          </p:nvPr>
        </p:nvGraphicFramePr>
        <p:xfrm>
          <a:off x="269622" y="1085045"/>
          <a:ext cx="6318701" cy="2877110"/>
        </p:xfrm>
        <a:graphic>
          <a:graphicData uri="http://schemas.openxmlformats.org/drawingml/2006/table">
            <a:tbl>
              <a:tblPr/>
              <a:tblGrid>
                <a:gridCol w="2971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8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1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ÇALIŞMA HAYATI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İSTİHDAM OLUNANLAR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3.953.950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4.211.000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4.493.000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İŞSİZ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659.760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562.000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570.000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SSK MENSUBU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2.945.805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3.339.868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3.653.299</a:t>
                      </a:r>
                    </a:p>
                  </a:txBody>
                  <a:tcPr marL="51435" marR="51435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BAĞKURLU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490.645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503.902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528.313</a:t>
                      </a:r>
                    </a:p>
                  </a:txBody>
                  <a:tcPr marL="51435" marR="51435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EMEKLİ SANDIĞI MENSUBU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254.129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301.995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301.080</a:t>
                      </a:r>
                    </a:p>
                  </a:txBody>
                  <a:tcPr marL="51435" marR="51435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TOPLAM SGK’LI ÇALIŞAN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3.690.579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4.145.765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4.482.692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SSK EMEKLİSİ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1.191.666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1.348.937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1.407.428</a:t>
                      </a:r>
                    </a:p>
                  </a:txBody>
                  <a:tcPr marL="51435" marR="51435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BAĞKUR EMEKLİSİ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244.867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272.852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278.025</a:t>
                      </a:r>
                    </a:p>
                  </a:txBody>
                  <a:tcPr marL="51435" marR="51435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EMEKLİ SANDIĞI EMEKLİSİ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287.801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293.642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300.367</a:t>
                      </a:r>
                    </a:p>
                  </a:txBody>
                  <a:tcPr marL="51435" marR="51435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TOPLAM SGK EMEKLİSİ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1.724.334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1.915.431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1.985.820</a:t>
                      </a:r>
                    </a:p>
                  </a:txBody>
                  <a:tcPr marL="51435" marR="51435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4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YEŞİL KARTLI *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826.025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1.034.389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408.323**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512676" y="4178043"/>
            <a:ext cx="58866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0247"/>
            <a:r>
              <a:rPr lang="tr-TR" sz="1500" b="1" dirty="0">
                <a:latin typeface="Arial" pitchFamily="34" charset="0"/>
                <a:cs typeface="Arial" pitchFamily="34" charset="0"/>
              </a:rPr>
              <a:t>* </a:t>
            </a:r>
            <a:r>
              <a:rPr lang="tr-TR" sz="1350" b="1" dirty="0">
                <a:latin typeface="Arial" pitchFamily="34" charset="0"/>
                <a:cs typeface="Arial" pitchFamily="34" charset="0"/>
              </a:rPr>
              <a:t>2012 yılında genel sağlık sigortası olarak kademeli primli hale     getirilmiştir.</a:t>
            </a:r>
          </a:p>
          <a:p>
            <a:r>
              <a:rPr lang="tr-TR" sz="1350" b="1" dirty="0">
                <a:latin typeface="Arial" pitchFamily="34" charset="0"/>
                <a:cs typeface="Arial" pitchFamily="34" charset="0"/>
              </a:rPr>
              <a:t>**  153.711’i primsizdir.    </a:t>
            </a:r>
          </a:p>
        </p:txBody>
      </p:sp>
      <p:graphicFrame>
        <p:nvGraphicFramePr>
          <p:cNvPr id="6" name="Group 47">
            <a:extLst>
              <a:ext uri="{FF2B5EF4-FFF2-40B4-BE49-F238E27FC236}">
                <a16:creationId xmlns:a16="http://schemas.microsoft.com/office/drawing/2014/main" id="{CE8D3394-D5B3-4EA4-BC69-9F84FAC9BD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176222"/>
              </p:ext>
            </p:extLst>
          </p:nvPr>
        </p:nvGraphicFramePr>
        <p:xfrm>
          <a:off x="269623" y="5132595"/>
          <a:ext cx="6318646" cy="2645570"/>
        </p:xfrm>
        <a:graphic>
          <a:graphicData uri="http://schemas.openxmlformats.org/drawingml/2006/table">
            <a:tbl>
              <a:tblPr/>
              <a:tblGrid>
                <a:gridCol w="234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81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İŞSİZLİK  VE  İŞGÜCÜ  *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185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TÜRKİYE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İSTANBUL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İSTANBUL’UN PAYI   (%)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İŞ GÜCÜ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27.339.000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5.063.000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18,5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İSTİHDAM EDİLENLER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24.821.000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4.493.000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18,1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7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İŞSİZ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2.518.000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570.000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22,6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5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İŞSİZLİK  ORANI  (%)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9,2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11,3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5 Tablo">
            <a:extLst>
              <a:ext uri="{FF2B5EF4-FFF2-40B4-BE49-F238E27FC236}">
                <a16:creationId xmlns:a16="http://schemas.microsoft.com/office/drawing/2014/main" id="{B55D7EF8-35BD-42C5-A29B-2C99D3F6F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031936"/>
              </p:ext>
            </p:extLst>
          </p:nvPr>
        </p:nvGraphicFramePr>
        <p:xfrm>
          <a:off x="269676" y="8361104"/>
          <a:ext cx="6318647" cy="972109"/>
        </p:xfrm>
        <a:graphic>
          <a:graphicData uri="http://schemas.openxmlformats.org/drawingml/2006/table">
            <a:tbl>
              <a:tblPr/>
              <a:tblGrid>
                <a:gridCol w="1579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8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99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65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İŞYERİ SAYISI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İST.’UN PAYI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İŞYERİ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1.524.784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441.512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%28,95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7 Metin kutusu">
            <a:extLst>
              <a:ext uri="{FF2B5EF4-FFF2-40B4-BE49-F238E27FC236}">
                <a16:creationId xmlns:a16="http://schemas.microsoft.com/office/drawing/2014/main" id="{DBA11DBD-1189-4956-8AE6-2A64A404C62B}"/>
              </a:ext>
            </a:extLst>
          </p:cNvPr>
          <p:cNvSpPr txBox="1"/>
          <p:nvPr/>
        </p:nvSpPr>
        <p:spPr>
          <a:xfrm>
            <a:off x="269622" y="7815718"/>
            <a:ext cx="14704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*  TUİK 2012 verileri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668CF161-1F10-4C02-8E6F-0B02791A7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541701"/>
              </p:ext>
            </p:extLst>
          </p:nvPr>
        </p:nvGraphicFramePr>
        <p:xfrm>
          <a:off x="296466" y="1117600"/>
          <a:ext cx="6264699" cy="741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0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İBBS1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184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    TÜRKİYE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TR1   İSTANBUL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27,8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27,4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27,5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27,9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27,7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TR2   BATI  MARMARA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4,7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4,7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TR3   EGE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14,1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14,0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14,0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13,8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13,8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TR4   DOĞU  MARMARA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12,2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12,4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12,7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12,7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12,8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TR5   BATI   ANADOLU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10,7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TR6   AKDENİZ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10,4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TR7   ORTA  ANADOLU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3,9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3,9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3,8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3,9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3,9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TR8   BATI  KARADENİZ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5,2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5,2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5,1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TR9   DOĞU  KARADENİZ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2,7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TRA   KUZEYDOĞU  ANADOLU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1,6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1,6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1,5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1,5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1,5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TRB   ORTADOĞU  ANADOLU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2,3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2,3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2,3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1586"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TRC   GÜNEYDOĞU</a:t>
                      </a:r>
                      <a:r>
                        <a:rPr lang="tr-TR" sz="1400" b="1" baseline="0" dirty="0">
                          <a:latin typeface="Arial" pitchFamily="34" charset="0"/>
                          <a:cs typeface="Arial" pitchFamily="34" charset="0"/>
                        </a:rPr>
                        <a:t>  ANADOLU</a:t>
                      </a:r>
                      <a:endParaRPr lang="tr-T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4,4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2893" name="3 Metin kutusu"/>
          <p:cNvSpPr txBox="1">
            <a:spLocks noChangeArrowheads="1"/>
          </p:cNvSpPr>
          <p:nvPr/>
        </p:nvSpPr>
        <p:spPr bwMode="auto">
          <a:xfrm>
            <a:off x="863529" y="396438"/>
            <a:ext cx="51305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BÖLGESEL  GAYRİ SAFİ  KATMA DEĞER  DİKEY PAY (%)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296466" y="8788400"/>
            <a:ext cx="63184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İstatistiki Bölge  Birimleri  Sınıflaması  Düzey 2  tablosunda,  kişi başına  gayri safi katma değerde 2008  yılında 18.689 TL. (14.591 $) ile  İstanbul  1. sırada  yer almaktadır.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02EBADC0-0C20-40D9-9448-5836C1953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9"/>
          <p:cNvSpPr>
            <a:spLocks noGrp="1" noChangeArrowheads="1"/>
          </p:cNvSpPr>
          <p:nvPr>
            <p:ph type="title"/>
          </p:nvPr>
        </p:nvSpPr>
        <p:spPr>
          <a:xfrm>
            <a:off x="255382" y="409332"/>
            <a:ext cx="6279193" cy="594122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TİCARET</a:t>
            </a: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5843" name="Rectangle 10"/>
          <p:cNvSpPr>
            <a:spLocks noGrp="1" noChangeArrowheads="1"/>
          </p:cNvSpPr>
          <p:nvPr>
            <p:ph idx="1"/>
          </p:nvPr>
        </p:nvSpPr>
        <p:spPr>
          <a:xfrm>
            <a:off x="30076" y="4103486"/>
            <a:ext cx="5940660" cy="972741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None/>
            </a:pPr>
            <a:r>
              <a:rPr lang="tr-TR" sz="135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Bankacılık  sisteminde 13 adedi kalkınma ve yatırım bankası olmak üzere, toplam 49 adet banka  faaliyet göstermektedir. Türkiye’deki bankaların toplam şube sayısı 10.929 olup,  İstanbul 3.206 şube ile % 30,1 oranında paya sahiptir. </a:t>
            </a:r>
          </a:p>
        </p:txBody>
      </p:sp>
      <p:graphicFrame>
        <p:nvGraphicFramePr>
          <p:cNvPr id="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180425"/>
              </p:ext>
            </p:extLst>
          </p:nvPr>
        </p:nvGraphicFramePr>
        <p:xfrm>
          <a:off x="364444" y="1039448"/>
          <a:ext cx="6170134" cy="2872674"/>
        </p:xfrm>
        <a:graphic>
          <a:graphicData uri="http://schemas.openxmlformats.org/drawingml/2006/table">
            <a:tbl>
              <a:tblPr/>
              <a:tblGrid>
                <a:gridCol w="4063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17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ŞİRKETLERİN DAĞILIMI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ŞİRKET TÜRÜ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SAYISI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LİMİTED ŞİRKET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188.487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ŞAHIS ŞİRKETİ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109.644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ANONİM ŞİRKET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33.233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KOLLEKTİF ŞİRKET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KOOPERATİF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1.817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KOMANDİT ŞİRKET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HOLDİNG 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528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BANKA MERKEZ VE ŞUBELERİ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3.206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          TOPLAM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337.749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7 Tablo">
            <a:extLst>
              <a:ext uri="{FF2B5EF4-FFF2-40B4-BE49-F238E27FC236}">
                <a16:creationId xmlns:a16="http://schemas.microsoft.com/office/drawing/2014/main" id="{29C7EF6A-922A-4031-9A42-B54619CF1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937262"/>
              </p:ext>
            </p:extLst>
          </p:nvPr>
        </p:nvGraphicFramePr>
        <p:xfrm>
          <a:off x="364442" y="5112221"/>
          <a:ext cx="6170133" cy="928164"/>
        </p:xfrm>
        <a:graphic>
          <a:graphicData uri="http://schemas.openxmlformats.org/drawingml/2006/table">
            <a:tbl>
              <a:tblPr/>
              <a:tblGrid>
                <a:gridCol w="3215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408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baseline="0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YABANCI  ŞİRKETLERE </a:t>
                      </a: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MÜLK SATIŞI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0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YABANCI SERMAYELİ ŞİRKETLERE MÜLK SATIŞI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1.160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1.073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576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011A21E2-4CCE-4F65-935A-CC35A3F4F9A7}"/>
              </a:ext>
            </a:extLst>
          </p:cNvPr>
          <p:cNvSpPr/>
          <p:nvPr/>
        </p:nvSpPr>
        <p:spPr>
          <a:xfrm>
            <a:off x="364443" y="6445154"/>
            <a:ext cx="617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TİCARET-TÜKETİCİ HAKEM HEYETLERİ </a:t>
            </a:r>
            <a:endParaRPr lang="tr-TR" dirty="0"/>
          </a:p>
        </p:txBody>
      </p:sp>
      <p:graphicFrame>
        <p:nvGraphicFramePr>
          <p:cNvPr id="9" name="4 Tablo">
            <a:extLst>
              <a:ext uri="{FF2B5EF4-FFF2-40B4-BE49-F238E27FC236}">
                <a16:creationId xmlns:a16="http://schemas.microsoft.com/office/drawing/2014/main" id="{CC28944E-F142-4953-9BDE-1EA7103E4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334682"/>
              </p:ext>
            </p:extLst>
          </p:nvPr>
        </p:nvGraphicFramePr>
        <p:xfrm>
          <a:off x="364443" y="7012154"/>
          <a:ext cx="6170134" cy="2484514"/>
        </p:xfrm>
        <a:graphic>
          <a:graphicData uri="http://schemas.openxmlformats.org/drawingml/2006/table">
            <a:tbl>
              <a:tblPr/>
              <a:tblGrid>
                <a:gridCol w="3215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02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baseline="0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        İLÇE   </a:t>
                      </a: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TÜKETİCİ HAKLARI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7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TÜKETİCİ ŞİKAYETİ (İL)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25.326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29.709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25.810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88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DENETİM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YAPILAN İŞYERİ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4.560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4.514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5.041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88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YAPILAN DENETİM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31.763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16.404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16.412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88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UYGULANAN İDARİ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PARA  CEZASI (TL)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7.077.753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3.140.110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6.057.180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55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TÜKETİCİ HAKEM HEYETLERİNE YAPILAN BAŞVURU (İL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ve İLÇE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56.987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67.541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60.055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F468BE1A-B8A6-4832-A168-87BF2C3B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42405" y="659036"/>
            <a:ext cx="6372708" cy="323423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İTHALAT VE İHRACAT  (Milyon $)</a:t>
            </a:r>
            <a:b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tr-TR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771928"/>
              </p:ext>
            </p:extLst>
          </p:nvPr>
        </p:nvGraphicFramePr>
        <p:xfrm>
          <a:off x="242405" y="1139418"/>
          <a:ext cx="6372226" cy="6886981"/>
        </p:xfrm>
        <a:graphic>
          <a:graphicData uri="http://schemas.openxmlformats.org/drawingml/2006/table">
            <a:tbl>
              <a:tblPr/>
              <a:tblGrid>
                <a:gridCol w="81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82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4038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30656" marR="30656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 </a:t>
                      </a:r>
                    </a:p>
                  </a:txBody>
                  <a:tcPr marL="30656" marR="30656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İTHALAT</a:t>
                      </a:r>
                    </a:p>
                  </a:txBody>
                  <a:tcPr marL="30656" marR="30656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1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30656" marR="30656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30656" marR="30656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PAYI (%)</a:t>
                      </a:r>
                    </a:p>
                  </a:txBody>
                  <a:tcPr marL="30656" marR="30656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30656" marR="30656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30656" marR="30656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PAYI (%)</a:t>
                      </a:r>
                    </a:p>
                  </a:txBody>
                  <a:tcPr marL="30656" marR="30656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73.476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41.716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56,8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116.774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70.136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12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60,1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8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85.535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47.012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55,0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139.576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81.264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55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58,2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2007 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107.272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59.278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55,3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170.063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98.538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55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57,9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132.025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73.127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55,4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201.963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110.270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55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54,6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8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 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102.143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50.105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49,0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140.928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70.259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55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49,8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8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 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113.883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47.804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46,8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164.922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86.905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55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52,6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8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133.772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50.625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240.207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81.134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55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8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152.076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75.609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234.218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115.415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7969" name="Rectangle 1"/>
          <p:cNvSpPr>
            <a:spLocks noChangeArrowheads="1"/>
          </p:cNvSpPr>
          <p:nvPr/>
        </p:nvSpPr>
        <p:spPr bwMode="auto">
          <a:xfrm>
            <a:off x="296170" y="8186976"/>
            <a:ext cx="6318461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36947" eaLnBrk="0" hangingPunct="0"/>
            <a:r>
              <a:rPr lang="tr-TR" sz="1200" b="1" dirty="0">
                <a:latin typeface="Arial" pitchFamily="34" charset="0"/>
                <a:cs typeface="Arial" pitchFamily="34" charset="0"/>
              </a:rPr>
              <a:t>Ülkemizde 2012 yılı sonuna kadar; 152.076 milyon $’</a:t>
            </a:r>
            <a:r>
              <a:rPr lang="tr-TR" sz="1200" b="1" dirty="0" err="1">
                <a:latin typeface="Arial" pitchFamily="34" charset="0"/>
                <a:cs typeface="Arial" pitchFamily="34" charset="0"/>
              </a:rPr>
              <a:t>lık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 ihracat, 234.218 milyon  $’</a:t>
            </a:r>
            <a:r>
              <a:rPr lang="tr-TR" sz="1200" b="1" dirty="0" err="1">
                <a:latin typeface="Arial" pitchFamily="34" charset="0"/>
                <a:cs typeface="Arial" pitchFamily="34" charset="0"/>
              </a:rPr>
              <a:t>lık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  ithalat  gerçekleşmiştir.</a:t>
            </a:r>
          </a:p>
          <a:p>
            <a:pPr indent="336947" eaLnBrk="0" hangingPunct="0">
              <a:spcBef>
                <a:spcPct val="0"/>
              </a:spcBef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2012 yılı  sonu itibarıyla  75.609 milyon $’</a:t>
            </a:r>
            <a:r>
              <a:rPr lang="tr-TR" sz="1200" b="1" dirty="0" err="1">
                <a:latin typeface="Arial" pitchFamily="34" charset="0"/>
                <a:cs typeface="Arial" pitchFamily="34" charset="0"/>
              </a:rPr>
              <a:t>lık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 ihracat, 115.415 milyon $’</a:t>
            </a:r>
            <a:r>
              <a:rPr lang="tr-TR" sz="1200" b="1" dirty="0" err="1">
                <a:latin typeface="Arial" pitchFamily="34" charset="0"/>
                <a:cs typeface="Arial" pitchFamily="34" charset="0"/>
              </a:rPr>
              <a:t>lık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 ithalat İlimizdeki gümrüklerden yapılmıştır. </a:t>
            </a:r>
          </a:p>
          <a:p>
            <a:pPr indent="336947" eaLnBrk="0" hangingPunct="0">
              <a:spcBef>
                <a:spcPct val="0"/>
              </a:spcBef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2012  yılı  sonu itibarıyla   ithalatta İstanbul’un payı % 49, ihracattaki payı ise % 50 olmuştur. </a:t>
            </a:r>
          </a:p>
          <a:p>
            <a:pPr indent="336947" eaLnBrk="0" hangingPunct="0">
              <a:spcBef>
                <a:spcPct val="0"/>
              </a:spcBef>
            </a:pPr>
            <a:endParaRPr lang="tr-T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9BF0E7E6-7954-4DC0-9A82-1B5622664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102560"/>
              </p:ext>
            </p:extLst>
          </p:nvPr>
        </p:nvGraphicFramePr>
        <p:xfrm>
          <a:off x="188640" y="1393534"/>
          <a:ext cx="6481242" cy="5781967"/>
        </p:xfrm>
        <a:graphic>
          <a:graphicData uri="http://schemas.openxmlformats.org/drawingml/2006/table">
            <a:tbl>
              <a:tblPr/>
              <a:tblGrid>
                <a:gridCol w="81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04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TAHAKKUK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TAHSİLAT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TAHSİLAT ORANI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 %)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İSTANBUL PAYI (%) 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7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115.860.949.000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103.140.806.000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84,1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43,7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46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129.066.087.000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111.302.247.000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86,2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43,9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46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140.647.000.000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123.759.000.000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44,4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099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7" y="548066"/>
            <a:ext cx="6481242" cy="540060"/>
          </a:xfrm>
        </p:spPr>
        <p:txBody>
          <a:bodyPr/>
          <a:lstStyle/>
          <a:p>
            <a:pPr algn="ctr" eaLnBrk="1" hangingPunct="1"/>
            <a:r>
              <a:rPr lang="tr-TR" sz="2400" b="1" dirty="0">
                <a:solidFill>
                  <a:srgbClr val="FF0000"/>
                </a:solidFill>
              </a:rPr>
              <a:t>  </a:t>
            </a:r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VERGİ GELİRLERİ</a:t>
            </a:r>
          </a:p>
        </p:txBody>
      </p:sp>
      <p:sp>
        <p:nvSpPr>
          <p:cNvPr id="40993" name="6 Dikdörtgen"/>
          <p:cNvSpPr>
            <a:spLocks noChangeArrowheads="1"/>
          </p:cNvSpPr>
          <p:nvPr/>
        </p:nvSpPr>
        <p:spPr bwMode="auto">
          <a:xfrm>
            <a:off x="188117" y="7457474"/>
            <a:ext cx="6481242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2012 Yılı Türkiye vergi tahsilatı 278.751.000.000 TL’ </a:t>
            </a:r>
            <a:r>
              <a:rPr lang="tr-TR" sz="1200" b="1" dirty="0" err="1">
                <a:latin typeface="Arial" pitchFamily="34" charset="0"/>
                <a:cs typeface="Arial" pitchFamily="34" charset="0"/>
              </a:rPr>
              <a:t>dir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İlimizde en az bir vergiden faal mükellef sayısı 1.253.402’dir. Bunun 244.547’i kurumlar vergisi mükellefidir. 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81FE475A-ABD8-4007-9D0B-6B41DA0D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92100" y="423862"/>
            <a:ext cx="6235700" cy="520304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EĞİTİM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654349"/>
              </p:ext>
            </p:extLst>
          </p:nvPr>
        </p:nvGraphicFramePr>
        <p:xfrm>
          <a:off x="311150" y="944166"/>
          <a:ext cx="6235700" cy="7683070"/>
        </p:xfrm>
        <a:graphic>
          <a:graphicData uri="http://schemas.openxmlformats.org/drawingml/2006/table">
            <a:tbl>
              <a:tblPr/>
              <a:tblGrid>
                <a:gridCol w="3123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6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EĞİTİM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2010-2011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2011-2012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2012-2013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DERSLİK SAYISI  (Örgün)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58.166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59.543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64.082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22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YENİ YAPILAN DERSLİK ADETİ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1.147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(+510 G)   1.377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(+507 G) 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1.187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ÖĞRENCİ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2.545.683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2.523.418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2.636.529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OKUL ÖNCESİ ÖĞRENCİLER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109.772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121.716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130.799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İLKÖĞRETİM ÖĞRENCİLERİ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1.739.670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1.731.010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1.800.437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ORTAÖĞRETİM GENEL LİSE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380.122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353.220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317.940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ORTAÖĞRETİM MESLEK LİSESİ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316.119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317.472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387.353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ORTAÖĞRETİM TOPLAMI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696.241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670.692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705.293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622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YÜKSEK ÖĞRENİME DEVAM EDEN (DEVLET)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206.327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237.498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259.073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06220">
                <a:tc>
                  <a:txBody>
                    <a:bodyPr/>
                    <a:lstStyle/>
                    <a:p>
                      <a:pPr algn="just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YÜKSEK ÖĞRENİME DEVAM EDEN (VAKIF)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138.628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143.190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198.702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AÇIK ÖĞRETİME DEVAM EDEN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268.662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299.500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556.262*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OKUMAZ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YAZMAZ  ORANI   %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2,79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2,60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292100" y="8847104"/>
            <a:ext cx="6235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G: Güçlendirme</a:t>
            </a:r>
          </a:p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* Kayıt yenilemesi yapmamış pasif durumda bulunan öğrenciler de toplama dahil edilmiştir.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396D95B9-9175-4471-9205-6BACC70E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20927"/>
            <a:ext cx="6858000" cy="571634"/>
          </a:xfrm>
          <a:prstGeom prst="rect">
            <a:avLst/>
          </a:prstGeom>
          <a:solidFill>
            <a:srgbClr val="48484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6C995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                             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İÇİNDEKİLER</a:t>
            </a:r>
          </a:p>
        </p:txBody>
      </p:sp>
      <p:sp>
        <p:nvSpPr>
          <p:cNvPr id="4" name="Dikdörtgen 3"/>
          <p:cNvSpPr/>
          <p:nvPr/>
        </p:nvSpPr>
        <p:spPr>
          <a:xfrm>
            <a:off x="0" y="9376108"/>
            <a:ext cx="6858000" cy="4123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İl Planlama ve Koordinasyon Müdürlüğü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63068" y="1874147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>
                <a:solidFill>
                  <a:srgbClr val="484848"/>
                </a:solidFill>
                <a:latin typeface="Calibri" panose="020F0502020204030204"/>
              </a:rPr>
              <a:t>7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225217" y="2593566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/>
          <p:cNvSpPr/>
          <p:nvPr/>
        </p:nvSpPr>
        <p:spPr>
          <a:xfrm>
            <a:off x="363068" y="2701142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>
                <a:solidFill>
                  <a:srgbClr val="484848"/>
                </a:solidFill>
                <a:latin typeface="Calibri" panose="020F0502020204030204"/>
              </a:rPr>
              <a:t>8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 flipV="1">
            <a:off x="225217" y="3447456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ikdörtgen 12"/>
          <p:cNvSpPr>
            <a:spLocks noChangeAspect="1"/>
          </p:cNvSpPr>
          <p:nvPr/>
        </p:nvSpPr>
        <p:spPr>
          <a:xfrm>
            <a:off x="363068" y="3607870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1" u="none" strike="noStrike" kern="1200" cap="none" spc="0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344705" y="3775104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dirty="0">
                <a:solidFill>
                  <a:srgbClr val="484848"/>
                </a:solidFill>
                <a:latin typeface="Calibri" panose="020F0502020204030204"/>
              </a:rPr>
              <a:t>İŞ ve ÇALIŞMA HAYATI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1344704" y="2837186"/>
            <a:ext cx="2789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dirty="0">
                <a:solidFill>
                  <a:srgbClr val="484848"/>
                </a:solidFill>
                <a:latin typeface="Calibri" panose="020F0502020204030204"/>
              </a:rPr>
              <a:t>ASAYİŞ ve GÜVENLİK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Düz Bağlayıcı 15"/>
          <p:cNvCxnSpPr/>
          <p:nvPr/>
        </p:nvCxnSpPr>
        <p:spPr>
          <a:xfrm flipV="1">
            <a:off x="241137" y="4373058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1344705" y="2024678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dirty="0">
                <a:solidFill>
                  <a:srgbClr val="484848"/>
                </a:solidFill>
                <a:latin typeface="Calibri" panose="020F0502020204030204"/>
              </a:rPr>
              <a:t>İDARİ YAPI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363068" y="445275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" name="Düz Bağlayıcı 35"/>
          <p:cNvCxnSpPr/>
          <p:nvPr/>
        </p:nvCxnSpPr>
        <p:spPr>
          <a:xfrm flipV="1">
            <a:off x="241137" y="5203314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ikdörtgen 36"/>
          <p:cNvSpPr>
            <a:spLocks noChangeAspect="1"/>
          </p:cNvSpPr>
          <p:nvPr/>
        </p:nvSpPr>
        <p:spPr>
          <a:xfrm>
            <a:off x="363066" y="526092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19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Dikdörtgen 46"/>
          <p:cNvSpPr/>
          <p:nvPr/>
        </p:nvSpPr>
        <p:spPr>
          <a:xfrm>
            <a:off x="363068" y="1013216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>
                <a:solidFill>
                  <a:srgbClr val="484848"/>
                </a:solidFill>
                <a:latin typeface="Calibri" panose="020F0502020204030204"/>
              </a:rPr>
              <a:t>4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8" name="Düz Bağlayıcı 47"/>
          <p:cNvCxnSpPr/>
          <p:nvPr/>
        </p:nvCxnSpPr>
        <p:spPr>
          <a:xfrm flipV="1">
            <a:off x="241137" y="1771052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Metin kutusu 48"/>
          <p:cNvSpPr txBox="1"/>
          <p:nvPr/>
        </p:nvSpPr>
        <p:spPr>
          <a:xfrm>
            <a:off x="1360625" y="1160782"/>
            <a:ext cx="191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dirty="0">
                <a:solidFill>
                  <a:srgbClr val="484848"/>
                </a:solidFill>
                <a:latin typeface="Calibri" panose="020F0502020204030204"/>
              </a:rPr>
              <a:t>NÜFUS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1286802" y="4547865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MİLLİ GELİR ve EKONOMİK DURUM</a:t>
            </a:r>
          </a:p>
        </p:txBody>
      </p:sp>
      <p:sp>
        <p:nvSpPr>
          <p:cNvPr id="51" name="Metin kutusu 50"/>
          <p:cNvSpPr txBox="1"/>
          <p:nvPr/>
        </p:nvSpPr>
        <p:spPr>
          <a:xfrm>
            <a:off x="1279221" y="5361267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EĞİTİM</a:t>
            </a:r>
          </a:p>
        </p:txBody>
      </p:sp>
      <p:cxnSp>
        <p:nvCxnSpPr>
          <p:cNvPr id="52" name="Düz Bağlayıcı 51"/>
          <p:cNvCxnSpPr/>
          <p:nvPr/>
        </p:nvCxnSpPr>
        <p:spPr>
          <a:xfrm flipV="1">
            <a:off x="225217" y="5991604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Metin kutusu 52"/>
          <p:cNvSpPr txBox="1"/>
          <p:nvPr/>
        </p:nvSpPr>
        <p:spPr>
          <a:xfrm>
            <a:off x="1292475" y="6217300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ULAŞTIRMA</a:t>
            </a:r>
          </a:p>
        </p:txBody>
      </p:sp>
      <p:sp>
        <p:nvSpPr>
          <p:cNvPr id="54" name="Dikdörtgen 53"/>
          <p:cNvSpPr>
            <a:spLocks noChangeAspect="1"/>
          </p:cNvSpPr>
          <p:nvPr/>
        </p:nvSpPr>
        <p:spPr>
          <a:xfrm>
            <a:off x="389570" y="6169675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28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6" name="Düz Bağlayıcı 55"/>
          <p:cNvCxnSpPr/>
          <p:nvPr/>
        </p:nvCxnSpPr>
        <p:spPr>
          <a:xfrm flipV="1">
            <a:off x="225217" y="6897813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Metin kutusu 56"/>
          <p:cNvSpPr txBox="1"/>
          <p:nvPr/>
        </p:nvSpPr>
        <p:spPr>
          <a:xfrm>
            <a:off x="1305725" y="7045421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SAĞLIK</a:t>
            </a:r>
          </a:p>
        </p:txBody>
      </p:sp>
      <p:cxnSp>
        <p:nvCxnSpPr>
          <p:cNvPr id="58" name="Düz Bağlayıcı 57"/>
          <p:cNvCxnSpPr/>
          <p:nvPr/>
        </p:nvCxnSpPr>
        <p:spPr>
          <a:xfrm flipV="1">
            <a:off x="225217" y="7651770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Metin kutusu 58"/>
          <p:cNvSpPr txBox="1"/>
          <p:nvPr/>
        </p:nvSpPr>
        <p:spPr>
          <a:xfrm>
            <a:off x="1252717" y="7849269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SOSYAL HİZMETLER</a:t>
            </a:r>
          </a:p>
        </p:txBody>
      </p:sp>
      <p:sp>
        <p:nvSpPr>
          <p:cNvPr id="60" name="Metin kutusu 59"/>
          <p:cNvSpPr txBox="1"/>
          <p:nvPr/>
        </p:nvSpPr>
        <p:spPr>
          <a:xfrm>
            <a:off x="1330176" y="8670609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KÜLTÜR  ve TURİZM</a:t>
            </a:r>
          </a:p>
        </p:txBody>
      </p:sp>
      <p:cxnSp>
        <p:nvCxnSpPr>
          <p:cNvPr id="61" name="Düz Bağlayıcı 60"/>
          <p:cNvCxnSpPr/>
          <p:nvPr/>
        </p:nvCxnSpPr>
        <p:spPr>
          <a:xfrm flipV="1">
            <a:off x="225217" y="8503446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Dikdörtgen 61"/>
          <p:cNvSpPr>
            <a:spLocks noChangeAspect="1"/>
          </p:cNvSpPr>
          <p:nvPr/>
        </p:nvSpPr>
        <p:spPr>
          <a:xfrm>
            <a:off x="389571" y="6944082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33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Dikdörtgen 62"/>
          <p:cNvSpPr>
            <a:spLocks noChangeAspect="1"/>
          </p:cNvSpPr>
          <p:nvPr/>
        </p:nvSpPr>
        <p:spPr>
          <a:xfrm>
            <a:off x="363068" y="7782311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38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Dikdörtgen 63"/>
          <p:cNvSpPr>
            <a:spLocks noChangeAspect="1"/>
          </p:cNvSpPr>
          <p:nvPr/>
        </p:nvSpPr>
        <p:spPr>
          <a:xfrm>
            <a:off x="363066" y="858590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1" u="none" strike="noStrike" kern="1200" cap="none" spc="0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866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650573"/>
              </p:ext>
            </p:extLst>
          </p:nvPr>
        </p:nvGraphicFramePr>
        <p:xfrm>
          <a:off x="276537" y="265287"/>
          <a:ext cx="6304924" cy="2285799"/>
        </p:xfrm>
        <a:graphic>
          <a:graphicData uri="http://schemas.openxmlformats.org/drawingml/2006/table">
            <a:tbl>
              <a:tblPr/>
              <a:tblGrid>
                <a:gridCol w="1054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0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7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2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452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ÖRGÜN + YAYGIN  EĞİTİM  TÜRKİYE / İSTANBUL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 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PAY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5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ÖRGÜN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YAYGIN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ÖRGÜN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YAYGIN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1" marR="91431" marT="45716" marB="4571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OKUL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46.287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13.452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59.739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5.065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2.468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7.533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12,6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00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DERSLİK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503.749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87.459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591.208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64.082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15.696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79.778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ÖĞRETMEN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743.564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102.029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845.593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113.800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26.160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139.960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3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ÖĞRENCİ/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KURSİYER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16.845.528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7.786.303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24.631.831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2.636.529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879.041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3.515.570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14,3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E57E9124-1192-4C0C-A0ED-59E10B4EA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374480"/>
              </p:ext>
            </p:extLst>
          </p:nvPr>
        </p:nvGraphicFramePr>
        <p:xfrm>
          <a:off x="276537" y="3073012"/>
          <a:ext cx="6304923" cy="6680394"/>
        </p:xfrm>
        <a:graphic>
          <a:graphicData uri="http://schemas.openxmlformats.org/drawingml/2006/table">
            <a:tbl>
              <a:tblPr/>
              <a:tblGrid>
                <a:gridCol w="1623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3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5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5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31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30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32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30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30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30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30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17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/>
                        </a:rPr>
                        <a:t>OKUL TÜRÜ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/>
                        </a:rPr>
                        <a:t>Okul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/>
                        </a:rPr>
                        <a:t>Derslik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/>
                        </a:rPr>
                        <a:t>Şube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 Tur"/>
                        </a:rPr>
                        <a:t>Öğrenci Sayısı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"/>
                        </a:rPr>
                        <a:t>Öğretmen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"/>
                        </a:rPr>
                        <a:t>Derslik Başına Düşen Öğrenci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"/>
                        </a:rPr>
                        <a:t>Şube Başına Düşen Öğrenci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"/>
                        </a:rPr>
                        <a:t>Öğretmen Başına Düşen Öğrenci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 Tur"/>
                        </a:rPr>
                        <a:t>İkili Öğretim Yapan Okul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 Tur"/>
                        </a:rPr>
                        <a:t>İkili Öğretim Yapan Okulların Oranı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84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 Tur"/>
                        </a:rPr>
                        <a:t>Erkek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/>
                        </a:rPr>
                        <a:t>Kız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/>
                        </a:rPr>
                        <a:t>Toplam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Okulöncesi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961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6.553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7.752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68.733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62.066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130.799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8.248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Resmi Okul Öncesi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3.236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5.055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51.419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46.655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98.074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4.564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Özel Okul Öncesi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863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3.317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2.697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17.314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15.411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32.725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3.684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Anaokulu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961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3.437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3.039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21.329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19.218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40.547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3.912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Anaokulu (Resmi)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6.941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6.433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13.374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 Tur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Anaokulu (Özel)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2.953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2.311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14.388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12.785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3.162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Anasınıfı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1.517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3.116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4.713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47.404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42.848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90.252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4.336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Anasınıfı (Resmi)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1.372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2.752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4.327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44.478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40.222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84.700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3.814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Anasınıfı (Özel)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2.926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2.626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5.552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İlköğretim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3.058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41.787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61.958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927.983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872.454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1.800.437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72.275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1.443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Resmi İlköğretim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2.527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35.549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56.890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876.894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826.616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1.703.510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60.287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1.443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İlkokullar (Resmi)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1.277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23.725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32.067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467.363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444.046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911.409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31.185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 Tur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 Tur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 Tur"/>
                        </a:rPr>
                        <a:t>739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Ortaokullar (Resmi)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10.841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23.802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395.475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368.137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763.612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27.857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 Tur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 Tur"/>
                        </a:rPr>
                        <a:t>677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İmam-Hatip Ortaokulları (Resmi)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14.056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14.433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28.489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1.245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Tur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 Tur"/>
                        </a:rPr>
                        <a:t>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Özel İlköğretim Okulu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531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6.238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5.068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51.089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45.838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96.927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11.988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İlkokullar (Özel)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3.245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2.684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27.179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24.503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51.682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6.492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19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/>
                        </a:rPr>
                        <a:t>Ortaokullar (Özel)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2.993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2.384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23.910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21.335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45.245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5.496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 Tur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FEEDFA8C-DEFA-42A8-B0C8-485E21643A60}"/>
              </a:ext>
            </a:extLst>
          </p:cNvPr>
          <p:cNvSpPr/>
          <p:nvPr/>
        </p:nvSpPr>
        <p:spPr>
          <a:xfrm>
            <a:off x="1987950" y="2703680"/>
            <a:ext cx="3288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ÖRGÜN EĞİTİM DETAYI   1/2</a:t>
            </a: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DF6F3ED3-9ABB-41E1-A4C8-4935CB75E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499699"/>
              </p:ext>
            </p:extLst>
          </p:nvPr>
        </p:nvGraphicFramePr>
        <p:xfrm>
          <a:off x="247650" y="1117184"/>
          <a:ext cx="6362699" cy="8369298"/>
        </p:xfrm>
        <a:graphic>
          <a:graphicData uri="http://schemas.openxmlformats.org/drawingml/2006/table">
            <a:tbl>
              <a:tblPr/>
              <a:tblGrid>
                <a:gridCol w="1414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9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9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9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81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81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81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19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919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1379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OKUL TÜRÜ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Okul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Derslik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Şube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Öğrenci Sayısı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Öğretmen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Derslik Başına Düşen Öğrenci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Şube Başına Düşen Öğrenci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Öğretmen Başına Düşen Öğrenci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İkili Öğretim Yapan Okul Sayısı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İkili Öğretim Yapan Okulların Oranı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Erkek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Kız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Ortaöğretim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1.046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18.858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26.985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364.808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340.485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705.293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37.613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Resmi Ortaöğretim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14.571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23.360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331.842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314.031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645.873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29.462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Özel Ortaöğretim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4.287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3.625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32.966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26.454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59.420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8.151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Genel Ortaöğretim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10.550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13.285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160.391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157.549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317.940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19.287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Genel Ortaöğretim (Resmi)</a:t>
                      </a:r>
                    </a:p>
                  </a:txBody>
                  <a:tcPr marL="73209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6.613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9.941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129.586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133.975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263.561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11.867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Genel Ortaöğretim (Özel)</a:t>
                      </a:r>
                    </a:p>
                  </a:txBody>
                  <a:tcPr marL="73209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3.937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30.805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23.574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54.379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7.420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Mesleki ve Teknik Ortaöğretim Toplamı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8.308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13.700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204.417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182.936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387.353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18.326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Mesleki ve Teknik Ortaöğretim (Resmi)</a:t>
                      </a:r>
                    </a:p>
                  </a:txBody>
                  <a:tcPr marL="73209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7.958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202.256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180.056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382.312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17.595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Mesleki ve Teknik Ortaöğretim (Özel)</a:t>
                      </a:r>
                    </a:p>
                  </a:txBody>
                  <a:tcPr marL="73209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RESMİ ÖRGÜN EĞİTİM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3.298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50.604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85.305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1.260.155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1.187.302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2.447.457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90.499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1.681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ÖZEL ÖRGÜN EĞİTİM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1.767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13.478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11.390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101.369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87.703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189.072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23.301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409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ÖRGÜN EĞİTİM TOPLAMI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5.065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64.082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96.695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1.361.524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1.275.005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2.636.529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113.800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1.681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88676">
                <a:tc gridSpan="12">
                  <a:txBody>
                    <a:bodyPr/>
                    <a:lstStyle/>
                    <a:p>
                      <a:pPr algn="l" fontAlgn="t"/>
                      <a:endParaRPr lang="tr-TR" sz="105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r>
                        <a:rPr lang="tr-TR" sz="105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Not: Anasınıflarında görev yapan 4.339 öğretmen ile 3.364 derslik hem okulöncesinde hem de diğer kademelerde de hesaplandığı için toplamdan düşülmüştür.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tr-TR" sz="105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Dikdörtgen 4">
            <a:extLst>
              <a:ext uri="{FF2B5EF4-FFF2-40B4-BE49-F238E27FC236}">
                <a16:creationId xmlns:a16="http://schemas.microsoft.com/office/drawing/2014/main" id="{0371FB23-DD92-43A2-92E5-8BCFBB0D9EEA}"/>
              </a:ext>
            </a:extLst>
          </p:cNvPr>
          <p:cNvSpPr/>
          <p:nvPr/>
        </p:nvSpPr>
        <p:spPr>
          <a:xfrm>
            <a:off x="1784865" y="628134"/>
            <a:ext cx="3288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ÖRGÜN EĞİTİM DETAYI   2/2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2AA347F-B5C2-4C8F-B56E-F7AB4A2E9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42647" y="173977"/>
            <a:ext cx="6372708" cy="844154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2012-2013 YILI RESMİ OKULLARIN NORMAL VE İKİLİ ÖĞRETİM DURUMU</a:t>
            </a:r>
            <a:endParaRPr lang="tr-TR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891132"/>
              </p:ext>
            </p:extLst>
          </p:nvPr>
        </p:nvGraphicFramePr>
        <p:xfrm>
          <a:off x="178473" y="829764"/>
          <a:ext cx="6501054" cy="4112667"/>
        </p:xfrm>
        <a:graphic>
          <a:graphicData uri="http://schemas.openxmlformats.org/drawingml/2006/table">
            <a:tbl>
              <a:tblPr/>
              <a:tblGrid>
                <a:gridCol w="716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38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8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64615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TÜRÜ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KURUM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SUBE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DERSLİK </a:t>
                      </a:r>
                      <a:b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ÖĞRENCİ SAYISI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DERSLİK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BAŞINA ÖĞRENCİ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ŞUBE </a:t>
                      </a:r>
                      <a:endParaRPr lang="tr-TR" sz="1100" b="1" kern="1200" dirty="0">
                        <a:solidFill>
                          <a:srgbClr val="000099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BAŞINA ÖĞRENCİ 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İKİLİ ÖĞRETİM ORANI %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549">
                <a:tc rowSpan="3">
                  <a:txBody>
                    <a:bodyPr/>
                    <a:lstStyle/>
                    <a:p>
                      <a:pPr marL="0" marR="7175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İLKÖĞRETİM</a:t>
                      </a:r>
                    </a:p>
                  </a:txBody>
                  <a:tcPr marL="29860" marR="29860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1.443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40.175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21.002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1.278.645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8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1.084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16.715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14.547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424.865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2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2.527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56.890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35.549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1.703.510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601">
                <a:tc rowSpan="3">
                  <a:txBody>
                    <a:bodyPr/>
                    <a:lstStyle/>
                    <a:p>
                      <a:pPr marL="0" marR="7175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ORTAÖĞRETİM</a:t>
                      </a:r>
                    </a:p>
                  </a:txBody>
                  <a:tcPr marL="29860" marR="29860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4.062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1.691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120.304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8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5.879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4.922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143.257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3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9.941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6.613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263.561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84">
                <a:tc rowSpan="3">
                  <a:txBody>
                    <a:bodyPr/>
                    <a:lstStyle/>
                    <a:p>
                      <a:pPr marL="0" marR="71755" algn="l" defTabSz="914400" rtl="0" eaLnBrk="1" latinLnBrk="0" hangingPunct="1">
                        <a:spcAft>
                          <a:spcPts val="0"/>
                        </a:spcAft>
                      </a:pPr>
                      <a:endParaRPr lang="tr-TR" sz="1100" b="1" kern="1200" dirty="0">
                        <a:solidFill>
                          <a:srgbClr val="000099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7175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MESLEKİ TEKNİK ORTAÖĞRETİM</a:t>
                      </a:r>
                    </a:p>
                  </a:txBody>
                  <a:tcPr marL="29860" marR="29860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6.119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2.642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183.634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8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7.300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5.316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198.678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4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13.419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7.958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382.312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4043EA6C-D792-42B5-8FD5-FD4475EC52CD}"/>
              </a:ext>
            </a:extLst>
          </p:cNvPr>
          <p:cNvSpPr/>
          <p:nvPr/>
        </p:nvSpPr>
        <p:spPr>
          <a:xfrm>
            <a:off x="114301" y="4985559"/>
            <a:ext cx="65010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İLK  VE  ORTAÖĞRETİM</a:t>
            </a:r>
            <a:r>
              <a:rPr lang="tr-TR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</a:br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YILLARA GÖRE DERSLİK/ÖĞRENCİ DAĞILIMI (RESMİ KURUMLAR)</a:t>
            </a:r>
            <a:endParaRPr lang="tr-TR" dirty="0"/>
          </a:p>
        </p:txBody>
      </p:sp>
      <p:graphicFrame>
        <p:nvGraphicFramePr>
          <p:cNvPr id="7" name="Group 100">
            <a:extLst>
              <a:ext uri="{FF2B5EF4-FFF2-40B4-BE49-F238E27FC236}">
                <a16:creationId xmlns:a16="http://schemas.microsoft.com/office/drawing/2014/main" id="{5FC7D0F4-688E-40E7-8182-083CF2498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975579"/>
              </p:ext>
            </p:extLst>
          </p:nvPr>
        </p:nvGraphicFramePr>
        <p:xfrm>
          <a:off x="178473" y="5908889"/>
          <a:ext cx="6501054" cy="3862250"/>
        </p:xfrm>
        <a:graphic>
          <a:graphicData uri="http://schemas.openxmlformats.org/drawingml/2006/table">
            <a:tbl>
              <a:tblPr/>
              <a:tblGrid>
                <a:gridCol w="1063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6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72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244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RESMİ KURUMLAR GENEL TOPLAM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DERSLİK BAŞINA DÜŞEN ÖĞRENCİ SAYISI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97">
                <a:tc>
                  <a:txBody>
                    <a:bodyPr/>
                    <a:lstStyle/>
                    <a:p>
                      <a:pPr marL="0" marR="0" lvl="0" indent="698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YILLAR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OKUL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ÖĞRENCİ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DERSLİK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ÖĞRETMEN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2002-2003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1.329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1.528.198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24.796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41.142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2003-2004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1.348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1.564.719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25.517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42.583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2004-2005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1.266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1.603.632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26.015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43.764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2005-2006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1.296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1.631.734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27.357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40.395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2006-2007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1.338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1.658.669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29.101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45.094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2007-2008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1.357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1.675.453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30.271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45.981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2008-2009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1.387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1.619.263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30.716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48.875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2009-2010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1.408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1.651.921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32.544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52.838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2010-2011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1.424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1.661.447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33.562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54.579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2011-2012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1.437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1.647.095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33.952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57.071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2012-2013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2.527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1.703.510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35.549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60.287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228A34D-A181-4724-AE7B-637F50558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551166" y="2522731"/>
            <a:ext cx="6172200" cy="216023"/>
          </a:xfrm>
        </p:spPr>
        <p:txBody>
          <a:bodyPr>
            <a:normAutofit fontScale="90000"/>
          </a:bodyPr>
          <a:lstStyle/>
          <a:p>
            <a:pPr eaLnBrk="1" hangingPunct="1"/>
            <a:endParaRPr lang="tr-TR" sz="135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3642" name="Group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374159"/>
              </p:ext>
            </p:extLst>
          </p:nvPr>
        </p:nvGraphicFramePr>
        <p:xfrm>
          <a:off x="208266" y="901700"/>
          <a:ext cx="6372710" cy="8267695"/>
        </p:xfrm>
        <a:graphic>
          <a:graphicData uri="http://schemas.openxmlformats.org/drawingml/2006/table">
            <a:tbl>
              <a:tblPr/>
              <a:tblGrid>
                <a:gridCol w="1355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7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8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32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kern="1200" dirty="0">
                          <a:solidFill>
                            <a:srgbClr val="0033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KURUM TÜRÜ</a:t>
                      </a: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kern="1200" dirty="0">
                          <a:solidFill>
                            <a:srgbClr val="0033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KURUM SAYISI</a:t>
                      </a: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kern="1200" dirty="0">
                          <a:solidFill>
                            <a:srgbClr val="0033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KURS GRUP SAYISI</a:t>
                      </a: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kern="1200" dirty="0">
                          <a:solidFill>
                            <a:srgbClr val="0033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BAŞLAYAN KURSİYER SAYISI</a:t>
                      </a: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496" marR="37496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kern="1200" dirty="0">
                          <a:solidFill>
                            <a:srgbClr val="0033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ÖĞRETMEN SAYISI</a:t>
                      </a: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kern="1200" dirty="0">
                          <a:solidFill>
                            <a:srgbClr val="0033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DERSLİK SAYISI</a:t>
                      </a: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4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kern="1200" dirty="0">
                          <a:solidFill>
                            <a:srgbClr val="0033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KADIN</a:t>
                      </a: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kern="1200" dirty="0">
                          <a:solidFill>
                            <a:srgbClr val="0033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ERKEK</a:t>
                      </a: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kern="1200" dirty="0">
                          <a:solidFill>
                            <a:srgbClr val="0033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HALK EĞİTİM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13.997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228.406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80.192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308.598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2.829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MESLEKİ EĞİTİM (ÇIRAKLIK)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5.762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15.346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21.067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OLGUNLAŞMA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PRATİK KIZ SANAT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2.082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MESLEK KURSU (3308)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9.158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1.826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11.344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ÖZEL EĞİTİM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888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RESMİ YAYGIN EĞİTİM TOPLAMI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15.603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244.701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99.828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342.374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3.249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DERSHANE</a:t>
                      </a:r>
                      <a:endParaRPr lang="tr-TR" sz="1000" b="1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64.350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109.060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107.585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216.645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9.732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6.976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ETÜT EĞİTİM MERKEZİ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2.102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1.638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3.740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7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MTSK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18.816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181.086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79.874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260.960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7.311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1.401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4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MUHTELİF KURS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7.074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33.506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21.816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55.322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2.157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2.565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98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ÖZEL REHABİLİTASYON MERKEZİ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3.436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3.755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9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ÖZEL YAYGIN EĞİTİM TOPLAMI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2.389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90.354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325.754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210.913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536.667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22.911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14.995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90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YAYGIN EĞİTİM TOPLAMI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122" marR="28122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2.468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105.957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570.455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310.741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879.041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26.160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15.696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0382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839" marR="27839" marT="0" marB="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857901E6-65A4-446C-AAAE-59538BDFE7E1}"/>
              </a:ext>
            </a:extLst>
          </p:cNvPr>
          <p:cNvSpPr/>
          <p:nvPr/>
        </p:nvSpPr>
        <p:spPr>
          <a:xfrm>
            <a:off x="208266" y="404799"/>
            <a:ext cx="6372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YAYGIN EĞİTİM (RESMİ+ÖZEL  2012-2013)</a:t>
            </a:r>
            <a:b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</a:br>
            <a:endParaRPr lang="tr-TR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9FB72E8-13A3-4EA0-BAE7-EB6A6EC54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38882" y="789782"/>
            <a:ext cx="3780235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3300"/>
                </a:solidFill>
                <a:latin typeface="Arial" pitchFamily="34" charset="0"/>
                <a:ea typeface="+mj-ea"/>
                <a:cs typeface="Arial" pitchFamily="34" charset="0"/>
              </a:rPr>
              <a:t>YÜKSEK ÖĞRENİM</a:t>
            </a:r>
          </a:p>
        </p:txBody>
      </p:sp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51437"/>
              </p:ext>
            </p:extLst>
          </p:nvPr>
        </p:nvGraphicFramePr>
        <p:xfrm>
          <a:off x="188640" y="1574800"/>
          <a:ext cx="6426715" cy="5420157"/>
        </p:xfrm>
        <a:graphic>
          <a:graphicData uri="http://schemas.openxmlformats.org/drawingml/2006/table">
            <a:tbl>
              <a:tblPr/>
              <a:tblGrid>
                <a:gridCol w="1159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60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31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YÜKSEK ÖĞRENİM KURUMU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 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 PAYI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7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DEVLET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VAKIF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DEVLET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VAKIF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ÜNİVERSİTE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168</a:t>
                      </a:r>
                    </a:p>
                  </a:txBody>
                  <a:tcPr marL="7144" marR="6429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FAKÜLTE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1.060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1.440</a:t>
                      </a:r>
                    </a:p>
                  </a:txBody>
                  <a:tcPr marL="7144" marR="6429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ENSTİTÜ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594</a:t>
                      </a:r>
                    </a:p>
                  </a:txBody>
                  <a:tcPr marL="7144" marR="6429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Y. OKUL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537</a:t>
                      </a:r>
                    </a:p>
                  </a:txBody>
                  <a:tcPr marL="7144" marR="6429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7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ÖĞRETİM GÖREVLİSİ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108.932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15.748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124.680</a:t>
                      </a:r>
                    </a:p>
                  </a:txBody>
                  <a:tcPr marL="7144" marR="6429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14.087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9.861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23.948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79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ÖĞRENCİ SAYISI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4.083.926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259.073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198.702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457.775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7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AÖ PROGRAMI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556.262 *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20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ÖĞRENCİ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1.012.137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188640" y="7185853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* Kayıt yenilemesi yapmamış pasif durumda bulunan öğrenciler de toplama dahil edilmiştir</a:t>
            </a:r>
            <a:r>
              <a:rPr lang="tr-TR" sz="975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502789CA-9F83-4C6A-9B56-913CCECE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609138"/>
      </p:ext>
    </p:extLst>
  </p:cSld>
  <p:clrMapOvr>
    <a:masterClrMapping/>
  </p:clrMapOvr>
  <p:transition advClick="0" advTm="5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21377" y="669529"/>
            <a:ext cx="6215243" cy="475059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DEVLET ÜNİVERSİTELERİ</a:t>
            </a:r>
            <a:r>
              <a:rPr lang="tr-TR" sz="15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15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</a:br>
            <a:endParaRPr lang="tr-TR" sz="15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29724"/>
              </p:ext>
            </p:extLst>
          </p:nvPr>
        </p:nvGraphicFramePr>
        <p:xfrm>
          <a:off x="321378" y="1257300"/>
          <a:ext cx="6215243" cy="7391399"/>
        </p:xfrm>
        <a:graphic>
          <a:graphicData uri="http://schemas.openxmlformats.org/drawingml/2006/table">
            <a:tbl>
              <a:tblPr/>
              <a:tblGrid>
                <a:gridCol w="1959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65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6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6733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/>
                        </a:rPr>
                        <a:t>ÜNİVERSİTE ADI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/>
                        </a:rPr>
                        <a:t>FAKÜLTE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/>
                        </a:rPr>
                        <a:t>YÜKSEK OKUL 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/>
                        </a:rPr>
                        <a:t>ENSTİTÜ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/>
                        </a:rPr>
                        <a:t>ÖĞRETİM GÖREVLİSİ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/>
                        </a:rPr>
                        <a:t>ÖĞRENCİ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37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 – BOĞAZİÇİ ÜNİVERSİTESİ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949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13.093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72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 – GALATASARAY ÜNİV.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270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3.806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37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 – İSTANBUL ÜNİVERSİTESİ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5.268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108.901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37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 – İSTANBUL TEKNİK ÜNİV.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2.141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28.377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878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5 - MARMARAÜNİVERSİTESİ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2.944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65.973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41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 – MİMARSİNAN ÜNİV.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573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5.404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41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 –YILDIZ TEKNİK ÜNİV.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1.596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31.268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41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8-  TÜRK-ALMAN ÜNİV.*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5878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9-İSTANBUL  MEDENİYET       ÜNİVERSİTESİ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314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349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041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TOPLAM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14.087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259.073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6 Dikdörtgen"/>
          <p:cNvSpPr/>
          <p:nvPr/>
        </p:nvSpPr>
        <p:spPr>
          <a:xfrm>
            <a:off x="242646" y="8913306"/>
            <a:ext cx="5940660" cy="329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00"/>
              </a:lnSpc>
              <a:spcBef>
                <a:spcPts val="900"/>
              </a:spcBef>
              <a:spcAft>
                <a:spcPts val="450"/>
              </a:spcAft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NOT(*):Yeni kurulan üniversitelerde eğitim-öğretime başlanılmadığından tablodaki öğrenci bilgisi boş bırakılmıştır.</a:t>
            </a: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D97746BA-70A7-41F7-B4ED-86064404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866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 rot="10800000" flipV="1">
            <a:off x="0" y="2360711"/>
            <a:ext cx="3581400" cy="103089"/>
          </a:xfrm>
        </p:spPr>
        <p:txBody>
          <a:bodyPr/>
          <a:lstStyle/>
          <a:p>
            <a:pPr eaLnBrk="1" hangingPunct="1"/>
            <a:endParaRPr lang="tr-TR" sz="1050" b="1" dirty="0">
              <a:noFill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19870"/>
              </p:ext>
            </p:extLst>
          </p:nvPr>
        </p:nvGraphicFramePr>
        <p:xfrm>
          <a:off x="228600" y="965200"/>
          <a:ext cx="6400802" cy="8195881"/>
        </p:xfrm>
        <a:graphic>
          <a:graphicData uri="http://schemas.openxmlformats.org/drawingml/2006/table">
            <a:tbl>
              <a:tblPr/>
              <a:tblGrid>
                <a:gridCol w="1578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3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1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8213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ÜNİVERSİTE ADI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FAKÜLTE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YÜKSEK OKUL 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ENSTİTÜ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ÖĞRETİM GÖREVLİSİ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ÖĞRENCİ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– BAHÇEŞEHİR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575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14.667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 – BEYKENT 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274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17.282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– BİLGİ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716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10.436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– DOĞUŞ 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283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5.107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– FATİH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558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15.310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 – HALİÇ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241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7.447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 – IŞIK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202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3.597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 – KADİR HAS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239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5.286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 – KOÇ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401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5.465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10-KÜLTÜR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591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8.852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11-MALTEPE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468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7138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12-SABANCI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 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255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3.713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13-YEDİTEPE 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953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19.503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14-İST.TİCARET 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5.415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15-OKAN ÜNİVERSİTESİ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399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12.607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377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16-İSTANBUL BİLİM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2.511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17-İST. AYDIN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719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21.159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18-İST. ACIBADEM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259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1.177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19-İSTANBUL AREL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293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10.220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20-İST. ÖZYEĞİN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177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2.974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21-İST. MEDİPOL  ÜNİ.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226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1629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22-İST. ŞEHİR 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174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1.584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23-PİRİ  REİS 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_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676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24-BEZMİALEM VAKIF ÜN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277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710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25-İST. KEM.BURGAZ  ÜNİ.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172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1.521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26-FATİH  S. MEH.  V.  ÜNİ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1.521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3209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27-İST. ÖN ASYA  ÜNİV. *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-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4662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28-SÜLEYMAN  ŞAH 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732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29-SABAHATTİN ZAİM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1.230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30-İST.  29 MAYIS 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375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310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31-YENİ  YÜZYIL  ÜNİV.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2.640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2376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32-İST. GELİŞİM ÜNİ.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173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4.281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2376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33-ÜSKÜDAR  ÜNİ.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730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2376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34-GEDİK  ÜNİ.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1.771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230377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TOPLAM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9.861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198.702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228600" y="9195706"/>
            <a:ext cx="594066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1200" b="1" dirty="0">
                <a:latin typeface="Arial" pitchFamily="34" charset="0"/>
                <a:cs typeface="Arial" pitchFamily="34" charset="0"/>
              </a:rPr>
              <a:t>NOT(*):Yeni kurulan üniversitelerde eğitim-öğretime başlanılmadığından tablodaki bilgiler  boş bırakılmıştır.</a:t>
            </a:r>
          </a:p>
          <a:p>
            <a:endParaRPr lang="tr-TR" sz="7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756D809-E712-4A74-A16F-D5E79FCC545F}"/>
              </a:ext>
            </a:extLst>
          </p:cNvPr>
          <p:cNvSpPr/>
          <p:nvPr/>
        </p:nvSpPr>
        <p:spPr>
          <a:xfrm>
            <a:off x="442316" y="421753"/>
            <a:ext cx="6278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VAKIF ÜNİVERSİTELERİ</a:t>
            </a:r>
            <a:b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D40C75F-CB2F-4C7D-90C0-0757833C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5754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265509" y="6110493"/>
            <a:ext cx="6326981" cy="2862058"/>
          </a:xfrm>
          <a:solidFill>
            <a:schemeClr val="bg1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tr-TR" sz="1950" dirty="0"/>
          </a:p>
          <a:p>
            <a:pPr algn="just" eaLnBrk="1" hangingPunct="1">
              <a:lnSpc>
                <a:spcPct val="90000"/>
              </a:lnSpc>
              <a:buSzPct val="150000"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Türkiye’deki resmi 344 yüksek öğrenim yurdunun yatak kapasitesi 307.600’dür. Bu yurtların 24 adedi İstanbul’da olup, toplam kapasitesi 16.576’dır. Bu öğrencilerin 9.774’si  kız, 6.802’si erkek öğrencidir. </a:t>
            </a:r>
          </a:p>
          <a:p>
            <a:pPr algn="just" eaLnBrk="1" hangingPunct="1">
              <a:lnSpc>
                <a:spcPct val="90000"/>
              </a:lnSpc>
              <a:buSzPct val="150000"/>
              <a:buNone/>
            </a:pPr>
            <a:endParaRPr lang="tr-TR" sz="15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buSzPct val="150000"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İlimizdeki 24 yurdun 14 tanesi kız, 7 tanesi erkek,    3 adedi de karma yurttur. </a:t>
            </a:r>
          </a:p>
          <a:p>
            <a:pPr algn="just" eaLnBrk="1" hangingPunct="1">
              <a:lnSpc>
                <a:spcPct val="90000"/>
              </a:lnSpc>
              <a:buSzPct val="150000"/>
              <a:buNone/>
            </a:pPr>
            <a:endParaRPr lang="tr-TR" sz="15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buSzPct val="150000"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Özel sektöre ait 97 erkek, 90 kız, 6 karma olmak üzere 193 adet yükseköğrenim yurdunda 22.271  kapasite  bulunmaktadır.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1215" y="1001691"/>
            <a:ext cx="6858000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3300"/>
                </a:solidFill>
                <a:latin typeface="Arial" pitchFamily="34" charset="0"/>
                <a:ea typeface="+mj-ea"/>
                <a:cs typeface="Arial" pitchFamily="34" charset="0"/>
              </a:rPr>
              <a:t>YÜKSEK ÖĞRENİM YURTLARI</a:t>
            </a:r>
          </a:p>
        </p:txBody>
      </p:sp>
      <p:graphicFrame>
        <p:nvGraphicFramePr>
          <p:cNvPr id="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338922"/>
              </p:ext>
            </p:extLst>
          </p:nvPr>
        </p:nvGraphicFramePr>
        <p:xfrm>
          <a:off x="327941" y="1595813"/>
          <a:ext cx="6264549" cy="4514681"/>
        </p:xfrm>
        <a:graphic>
          <a:graphicData uri="http://schemas.openxmlformats.org/drawingml/2006/table">
            <a:tbl>
              <a:tblPr/>
              <a:tblGrid>
                <a:gridCol w="97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9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2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1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940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YURTLAR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ERKEK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KIZ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KARMA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10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YURT SAYISI KAMU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43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KAPASİTE KAMU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6.802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9.774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16.576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43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YURT SAYISI  ÖZEL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43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KAPASİTE ÖZEL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22.271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43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YURT SAYISI KAMU 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43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KAPASİTE KAMU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307.600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C74D0F22-2081-4270-8B72-AE8D46D0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35376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1 Başlık"/>
          <p:cNvSpPr>
            <a:spLocks noGrp="1"/>
          </p:cNvSpPr>
          <p:nvPr>
            <p:ph type="title"/>
          </p:nvPr>
        </p:nvSpPr>
        <p:spPr>
          <a:xfrm>
            <a:off x="404663" y="517899"/>
            <a:ext cx="6048673" cy="897564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TOPLU TAŞIMA TÜRLERİNE GÖRE DAĞILIM(*)</a:t>
            </a: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047737"/>
              </p:ext>
            </p:extLst>
          </p:nvPr>
        </p:nvGraphicFramePr>
        <p:xfrm>
          <a:off x="372219" y="1066800"/>
          <a:ext cx="6081117" cy="2803970"/>
        </p:xfrm>
        <a:graphic>
          <a:graphicData uri="http://schemas.openxmlformats.org/drawingml/2006/table">
            <a:tbl>
              <a:tblPr/>
              <a:tblGrid>
                <a:gridCol w="2631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GÜNDE TAŞINAN KİŞİ SAYISI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PAY  %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KARA YOLU ULAŞIMI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2.864.481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68,3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DENİZ ULAŞIMI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276.771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6,6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RAYLI ULAŞIM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1.052.610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25,1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4.193.862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1649" name="7 Metin kutusu"/>
          <p:cNvSpPr txBox="1">
            <a:spLocks noChangeArrowheads="1"/>
          </p:cNvSpPr>
          <p:nvPr/>
        </p:nvSpPr>
        <p:spPr bwMode="auto">
          <a:xfrm>
            <a:off x="246377" y="4071008"/>
            <a:ext cx="61026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(*) Sadece  toplu  taşıma yapan  bütün araçlarla  taşınan  kişi  sayısını  kapsar.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13A8F2D7-E9A5-438A-B358-52BD0C1DEE6B}"/>
              </a:ext>
            </a:extLst>
          </p:cNvPr>
          <p:cNvSpPr/>
          <p:nvPr/>
        </p:nvSpPr>
        <p:spPr>
          <a:xfrm>
            <a:off x="372219" y="4583668"/>
            <a:ext cx="6113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TOPLU  ULAŞIM  TAŞINAN  YOLCU  SAYISI (YILLIK)  </a:t>
            </a:r>
          </a:p>
        </p:txBody>
      </p:sp>
      <p:graphicFrame>
        <p:nvGraphicFramePr>
          <p:cNvPr id="10" name="4 Tablo">
            <a:extLst>
              <a:ext uri="{FF2B5EF4-FFF2-40B4-BE49-F238E27FC236}">
                <a16:creationId xmlns:a16="http://schemas.microsoft.com/office/drawing/2014/main" id="{F18C40F0-19ED-4928-AE32-3A8A0657B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743402"/>
              </p:ext>
            </p:extLst>
          </p:nvPr>
        </p:nvGraphicFramePr>
        <p:xfrm>
          <a:off x="359689" y="5060905"/>
          <a:ext cx="6102679" cy="4476794"/>
        </p:xfrm>
        <a:graphic>
          <a:graphicData uri="http://schemas.openxmlformats.org/drawingml/2006/table">
            <a:tbl>
              <a:tblPr/>
              <a:tblGrid>
                <a:gridCol w="2293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134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ULAŞIM TÜRÜ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METRO (YER ALTI)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70.906.312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85.503.921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184.734.574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HAFİF RAYLI(YER ÜSTÜ)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197.533.786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207.909.373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149.163.951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BANLİYÖ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48.677.532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52.723.304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50.304.093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4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RAYLI SİSTEM İLE TAŞINAN YOLCU TOPLAMI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317.117.630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346.136.598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384.202.618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İETT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160.723.512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173.076.087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272.621.352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METROBÜS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365.537.866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331.728.538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197.398.896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ÖZEL HALK OTOBÜSÜ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252.026.778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380.427.538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575.515.152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4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LASTİKLİ ARAÇLAR İLE TAŞINAN YOLCU   TOPLAM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778.288.156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885.232.163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1.045.535.400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ŞEHİR HATLARI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43.622.508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43.793.249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50.217.951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İDO 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18.066.253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17.584.735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14.588.831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DENTUR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20.893.565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21.213.670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19.702.737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TURYOL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17.108.101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17.981.554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16.512.269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84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DENİZ</a:t>
                      </a:r>
                      <a:r>
                        <a:rPr lang="tr-TR" sz="1100" b="1" i="0" u="none" strike="noStrik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ARAÇLARI İLE TAŞINAN YOLCU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99.690.427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100.573.208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101.021.788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3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1.195.096.213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1.331.941.969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1.530.759.806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F396818B-2B29-46E0-B796-93E42355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53311" y="473130"/>
            <a:ext cx="5951377" cy="369333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MOTORLU  ARAÇLAR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154448"/>
              </p:ext>
            </p:extLst>
          </p:nvPr>
        </p:nvGraphicFramePr>
        <p:xfrm>
          <a:off x="389005" y="1053381"/>
          <a:ext cx="6079989" cy="3382686"/>
        </p:xfrm>
        <a:graphic>
          <a:graphicData uri="http://schemas.openxmlformats.org/drawingml/2006/table">
            <a:tbl>
              <a:tblPr/>
              <a:tblGrid>
                <a:gridCol w="1497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9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699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YILLAR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MOTORLU ARAÇ SAYISI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BİR ÖNCEKİ YILA GÖRE ARTIŞ SAYISI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ORTALAMA GÜNLÜK TRAFİĞE ÇIKAN ARAÇ SAYISI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9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2.221.705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170.846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468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2.337.110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115.405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316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2.456.339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119.229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327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2.537.604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81.265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223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 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2.670.231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132.627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363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  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2.843.722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173.491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475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2.977.722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134.000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367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 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3.119.715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141.993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F59D64AB-AF77-4840-A4EA-5FF7350F6F67}"/>
              </a:ext>
            </a:extLst>
          </p:cNvPr>
          <p:cNvSpPr/>
          <p:nvPr/>
        </p:nvSpPr>
        <p:spPr>
          <a:xfrm>
            <a:off x="412863" y="4844535"/>
            <a:ext cx="59513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KARAYOLU TAŞIMACILIĞI</a:t>
            </a:r>
            <a:endParaRPr lang="tr-TR" dirty="0"/>
          </a:p>
        </p:txBody>
      </p:sp>
      <p:graphicFrame>
        <p:nvGraphicFramePr>
          <p:cNvPr id="7" name="6 Tablo">
            <a:extLst>
              <a:ext uri="{FF2B5EF4-FFF2-40B4-BE49-F238E27FC236}">
                <a16:creationId xmlns:a16="http://schemas.microsoft.com/office/drawing/2014/main" id="{0DD497E8-DFD2-4B9F-BC9C-F496B683E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49701"/>
              </p:ext>
            </p:extLst>
          </p:nvPr>
        </p:nvGraphicFramePr>
        <p:xfrm>
          <a:off x="389005" y="5469936"/>
          <a:ext cx="5999095" cy="3534362"/>
        </p:xfrm>
        <a:graphic>
          <a:graphicData uri="http://schemas.openxmlformats.org/drawingml/2006/table">
            <a:tbl>
              <a:tblPr/>
              <a:tblGrid>
                <a:gridCol w="326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60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ULAŞIM  -                                                               TOPLU TAŞIMA ARAÇLARI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12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TAKSİ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17.384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17.384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17.395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0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TAKSİ/DOLMUŞ 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12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MİNİBÜS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6.531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6.528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6.363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12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SERVİS ARACI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37.092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38.900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42.864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12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ÖZEL HALK OTOBÜS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2.387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2.059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2.701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12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İETT OTOBÜS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2.610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2.766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2.152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12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METROBÜS    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410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12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66.576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68.209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72.457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D2009FE-146A-4CBF-9F17-C7EA1711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29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-2281" y="132362"/>
            <a:ext cx="6858000" cy="571634"/>
          </a:xfrm>
          <a:prstGeom prst="rect">
            <a:avLst/>
          </a:prstGeom>
          <a:solidFill>
            <a:srgbClr val="48484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6C995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                             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İÇİNDEKİLER</a:t>
            </a:r>
          </a:p>
        </p:txBody>
      </p:sp>
      <p:sp>
        <p:nvSpPr>
          <p:cNvPr id="4" name="Dikdörtgen 3"/>
          <p:cNvSpPr/>
          <p:nvPr/>
        </p:nvSpPr>
        <p:spPr>
          <a:xfrm>
            <a:off x="0" y="9376108"/>
            <a:ext cx="6858000" cy="4123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İl Planlama ve Koordinasyon Müdürlüğü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63068" y="1874147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48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241137" y="2568383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/>
          <p:cNvSpPr/>
          <p:nvPr/>
        </p:nvSpPr>
        <p:spPr>
          <a:xfrm>
            <a:off x="363068" y="2701142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50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 flipV="1">
            <a:off x="241137" y="3409031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ikdörtgen 12"/>
          <p:cNvSpPr>
            <a:spLocks noChangeAspect="1"/>
          </p:cNvSpPr>
          <p:nvPr/>
        </p:nvSpPr>
        <p:spPr>
          <a:xfrm>
            <a:off x="363068" y="3580282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52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344705" y="3775104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noProof="0" dirty="0">
                <a:solidFill>
                  <a:srgbClr val="484848"/>
                </a:solidFill>
                <a:latin typeface="Calibri" panose="020F0502020204030204"/>
              </a:rPr>
              <a:t>FİZİKİ ve TEKNİK ALTYAPI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1344705" y="2837186"/>
            <a:ext cx="4075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noProof="0" dirty="0">
                <a:solidFill>
                  <a:srgbClr val="484848"/>
                </a:solidFill>
                <a:latin typeface="Calibri" panose="020F0502020204030204"/>
              </a:rPr>
              <a:t>TARIM, ORMAN ve HAYVANCILIK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Düz Bağlayıcı 15"/>
          <p:cNvCxnSpPr/>
          <p:nvPr/>
        </p:nvCxnSpPr>
        <p:spPr>
          <a:xfrm flipV="1">
            <a:off x="241137" y="4371015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1344705" y="2024678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noProof="0" dirty="0">
                <a:solidFill>
                  <a:srgbClr val="484848"/>
                </a:solidFill>
                <a:latin typeface="Calibri" panose="020F0502020204030204"/>
              </a:rPr>
              <a:t>SANAYİ VE TEKNOLOJİ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363068" y="445275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53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" name="Düz Bağlayıcı 35"/>
          <p:cNvCxnSpPr/>
          <p:nvPr/>
        </p:nvCxnSpPr>
        <p:spPr>
          <a:xfrm flipV="1">
            <a:off x="241137" y="5202587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kdörtgen 46"/>
          <p:cNvSpPr/>
          <p:nvPr/>
        </p:nvSpPr>
        <p:spPr>
          <a:xfrm>
            <a:off x="363065" y="103719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46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8" name="Düz Bağlayıcı 47"/>
          <p:cNvCxnSpPr/>
          <p:nvPr/>
        </p:nvCxnSpPr>
        <p:spPr>
          <a:xfrm flipV="1">
            <a:off x="241137" y="1771052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Metin kutusu 48"/>
          <p:cNvSpPr txBox="1"/>
          <p:nvPr/>
        </p:nvSpPr>
        <p:spPr>
          <a:xfrm>
            <a:off x="1360625" y="1160782"/>
            <a:ext cx="191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noProof="0" dirty="0">
                <a:solidFill>
                  <a:srgbClr val="484848"/>
                </a:solidFill>
                <a:latin typeface="Calibri" panose="020F0502020204030204"/>
              </a:rPr>
              <a:t>SPOR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1300054" y="4600874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r-TR" b="1" i="1">
                <a:solidFill>
                  <a:srgbClr val="484848"/>
                </a:solidFill>
              </a:rPr>
              <a:t>İLETİŞİM, HABERLEŞME ve ENERJİ</a:t>
            </a:r>
            <a:endParaRPr lang="tr-TR" b="1" i="1" dirty="0">
              <a:solidFill>
                <a:srgbClr val="484848"/>
              </a:solidFill>
            </a:endParaRPr>
          </a:p>
        </p:txBody>
      </p:sp>
      <p:cxnSp>
        <p:nvCxnSpPr>
          <p:cNvPr id="52" name="Düz Bağlayıcı 51"/>
          <p:cNvCxnSpPr/>
          <p:nvPr/>
        </p:nvCxnSpPr>
        <p:spPr>
          <a:xfrm flipV="1">
            <a:off x="241137" y="6043905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Düz Bağlayıcı 55"/>
          <p:cNvCxnSpPr/>
          <p:nvPr/>
        </p:nvCxnSpPr>
        <p:spPr>
          <a:xfrm flipV="1">
            <a:off x="241137" y="6922716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Düz Bağlayıcı 57"/>
          <p:cNvCxnSpPr/>
          <p:nvPr/>
        </p:nvCxnSpPr>
        <p:spPr>
          <a:xfrm flipV="1">
            <a:off x="241137" y="7623677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Düz Bağlayıcı 60"/>
          <p:cNvCxnSpPr/>
          <p:nvPr/>
        </p:nvCxnSpPr>
        <p:spPr>
          <a:xfrm flipV="1">
            <a:off x="241137" y="8543050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ikdörtgen 34"/>
          <p:cNvSpPr/>
          <p:nvPr/>
        </p:nvSpPr>
        <p:spPr>
          <a:xfrm>
            <a:off x="1300054" y="5418636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KAMU</a:t>
            </a:r>
            <a:r>
              <a:rPr kumimoji="0" lang="tr-TR" sz="1800" b="1" i="1" u="none" strike="noStrike" kern="1200" cap="none" spc="0" normalizeH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YATIRIMLARI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Dikdörtgen 27"/>
          <p:cNvSpPr>
            <a:spLocks noChangeAspect="1"/>
          </p:cNvSpPr>
          <p:nvPr/>
        </p:nvSpPr>
        <p:spPr>
          <a:xfrm>
            <a:off x="378986" y="5342904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56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579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531999"/>
              </p:ext>
            </p:extLst>
          </p:nvPr>
        </p:nvGraphicFramePr>
        <p:xfrm>
          <a:off x="533400" y="1557735"/>
          <a:ext cx="5791199" cy="29328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42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599"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TÜR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  <a:p>
                      <a:pPr algn="ctr"/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SAYI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GEMİ  SAYISI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85  (İDO 53, ŞH 32)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İSKELE</a:t>
                      </a:r>
                      <a:r>
                        <a:rPr lang="tr-TR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SAYISI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  (İDO 21, ŞH 49)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HAT SAYISI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35  (İDO 20, ŞH 15)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TAŞINAN ARAÇ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8.616 (Günlük)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İDO+ŞH  (YOLCU) 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177.552 (Günlük) 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DENİZ MOTORU (YOLCU) 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99.219 (Günlük) 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TOPLAM (YOLCU)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276.771 (Günlük)              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4719" name="3 Metin kutusu"/>
          <p:cNvSpPr txBox="1">
            <a:spLocks noChangeArrowheads="1"/>
          </p:cNvSpPr>
          <p:nvPr/>
        </p:nvSpPr>
        <p:spPr bwMode="auto">
          <a:xfrm>
            <a:off x="936426" y="459042"/>
            <a:ext cx="498514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1500" dirty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DENİZ ULAŞIMI </a:t>
            </a:r>
          </a:p>
          <a:p>
            <a:pPr algn="ctr"/>
            <a:r>
              <a:rPr lang="tr-TR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ARAÇ- İSKELE-HAT-TAŞINAN</a:t>
            </a:r>
          </a:p>
          <a:p>
            <a:pPr algn="ctr"/>
            <a:r>
              <a:rPr lang="tr-TR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ARAÇ  VE YOLCU  SAYILARI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3FE8054D-635E-48F8-A1A4-10589BFA0F91}"/>
              </a:ext>
            </a:extLst>
          </p:cNvPr>
          <p:cNvSpPr/>
          <p:nvPr/>
        </p:nvSpPr>
        <p:spPr>
          <a:xfrm>
            <a:off x="1714500" y="4629835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TRANSİT BOĞAZ GEMİ TRAFİĞİ</a:t>
            </a:r>
          </a:p>
        </p:txBody>
      </p:sp>
      <p:graphicFrame>
        <p:nvGraphicFramePr>
          <p:cNvPr id="6" name="2 Tablo">
            <a:extLst>
              <a:ext uri="{FF2B5EF4-FFF2-40B4-BE49-F238E27FC236}">
                <a16:creationId xmlns:a16="http://schemas.microsoft.com/office/drawing/2014/main" id="{188C19B6-9319-4F7D-B335-C77E5DDAD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614171"/>
              </p:ext>
            </p:extLst>
          </p:nvPr>
        </p:nvGraphicFramePr>
        <p:xfrm>
          <a:off x="533400" y="5643981"/>
          <a:ext cx="5854700" cy="2932883"/>
        </p:xfrm>
        <a:graphic>
          <a:graphicData uri="http://schemas.openxmlformats.org/drawingml/2006/table">
            <a:tbl>
              <a:tblPr/>
              <a:tblGrid>
                <a:gridCol w="3181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5226">
                <a:tc>
                  <a:txBody>
                    <a:bodyPr/>
                    <a:lstStyle/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BOĞAZ TRAFİĞİ</a:t>
                      </a: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14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BOĞAZDAN GEÇEN YÜK GEMİSİ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41.597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40.695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39.302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9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BOĞAZDAN GEÇEN TANKER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9.274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9.103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9.027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54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BOĞAZDAN GEÇEN TOPLAM GEMİ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50.871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49.798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48.329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5FA0445-6777-4CC7-BEE6-F4363A993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30635"/>
            <a:ext cx="6858000" cy="377837"/>
          </a:xfrm>
        </p:spPr>
        <p:txBody>
          <a:bodyPr/>
          <a:lstStyle/>
          <a:p>
            <a:pPr algn="ctr" eaLnBrk="1" hangingPunct="1"/>
            <a:r>
              <a:rPr lang="tr-TR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KARA YOLLARI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418070" y="1192268"/>
            <a:ext cx="5832573" cy="702078"/>
          </a:xfrm>
          <a:solidFill>
            <a:schemeClr val="bg1"/>
          </a:solidFill>
        </p:spPr>
        <p:txBody>
          <a:bodyPr/>
          <a:lstStyle/>
          <a:p>
            <a:pPr marL="139304" indent="0" algn="just">
              <a:buClr>
                <a:srgbClr val="003399"/>
              </a:buClr>
              <a:buNone/>
              <a:defRPr/>
            </a:pPr>
            <a:r>
              <a:rPr lang="tr-TR" sz="1350" b="1" dirty="0">
                <a:latin typeface="Arial" pitchFamily="34" charset="0"/>
                <a:cs typeface="Arial" pitchFamily="34" charset="0"/>
              </a:rPr>
              <a:t>	Karayolları 1.Bölge Müdürlüğü sorumluluk alanında toplam 2.101 Km. devlet yolu, 1.433 Km. il yolu ve  737 Km. otoyol bulunmaktadır. 3.534 Km. Devlet ve İl Yolunun 1.359 </a:t>
            </a:r>
            <a:r>
              <a:rPr lang="tr-TR" sz="1350" b="1" dirty="0" err="1">
                <a:latin typeface="Arial" pitchFamily="34" charset="0"/>
                <a:cs typeface="Arial" pitchFamily="34" charset="0"/>
              </a:rPr>
              <a:t>Km’si</a:t>
            </a:r>
            <a:r>
              <a:rPr lang="tr-TR" sz="1350" b="1" dirty="0">
                <a:latin typeface="Arial" pitchFamily="34" charset="0"/>
                <a:cs typeface="Arial" pitchFamily="34" charset="0"/>
              </a:rPr>
              <a:t> bölünmüş yoldur.</a:t>
            </a:r>
          </a:p>
          <a:p>
            <a:pPr algn="just" eaLnBrk="1" hangingPunct="1">
              <a:lnSpc>
                <a:spcPct val="80000"/>
              </a:lnSpc>
            </a:pPr>
            <a:endParaRPr lang="tr-TR" sz="1350" b="1" dirty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1350" dirty="0"/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66052"/>
              </p:ext>
            </p:extLst>
          </p:nvPr>
        </p:nvGraphicFramePr>
        <p:xfrm>
          <a:off x="570756" y="2255482"/>
          <a:ext cx="5766543" cy="2392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422">
                <a:tc gridSpan="4"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KÖPRÜLERDEN YILLIK GEÇEN ARAÇ (OGS+KGS)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59">
                <a:tc>
                  <a:txBody>
                    <a:bodyPr/>
                    <a:lstStyle/>
                    <a:p>
                      <a:pPr marL="0" marR="0" lvl="0" indent="0" algn="l" defTabSz="914400" rtl="0" fontAlgn="base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 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259">
                <a:tc>
                  <a:txBody>
                    <a:bodyPr/>
                    <a:lstStyle/>
                    <a:p>
                      <a:r>
                        <a:rPr lang="tr-TR" sz="1200" b="1" dirty="0">
                          <a:latin typeface="Arial" pitchFamily="34" charset="0"/>
                          <a:cs typeface="Arial" pitchFamily="34" charset="0"/>
                        </a:rPr>
                        <a:t>BOĞAZİÇİ KÖPRÜSÜ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33.812.987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34.245.008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35.099.580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259">
                <a:tc>
                  <a:txBody>
                    <a:bodyPr/>
                    <a:lstStyle/>
                    <a:p>
                      <a:r>
                        <a:rPr lang="tr-TR" sz="1200" b="1" dirty="0">
                          <a:latin typeface="Arial" pitchFamily="34" charset="0"/>
                          <a:cs typeface="Arial" pitchFamily="34" charset="0"/>
                        </a:rPr>
                        <a:t>FSM KÖPRÜSÜ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40.265.449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41.739.518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37.895.033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59">
                <a:tc>
                  <a:txBody>
                    <a:bodyPr/>
                    <a:lstStyle/>
                    <a:p>
                      <a:r>
                        <a:rPr lang="tr-TR" sz="1200" b="1" dirty="0"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74.078.436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75.984.526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72.994.613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259">
                <a:tc>
                  <a:txBody>
                    <a:bodyPr/>
                    <a:lstStyle/>
                    <a:p>
                      <a:r>
                        <a:rPr lang="tr-TR" sz="1200" b="1" dirty="0">
                          <a:latin typeface="Arial" pitchFamily="34" charset="0"/>
                          <a:cs typeface="Arial" pitchFamily="34" charset="0"/>
                        </a:rPr>
                        <a:t>KÖPRÜ GELİRLERİ (TL)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276.244.373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283.614.535</a:t>
                      </a: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275.213.084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07049294-0544-4C1B-A7EC-1188AE2B574D}"/>
              </a:ext>
            </a:extLst>
          </p:cNvPr>
          <p:cNvSpPr/>
          <p:nvPr/>
        </p:nvSpPr>
        <p:spPr>
          <a:xfrm>
            <a:off x="2173944" y="4888470"/>
            <a:ext cx="2510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HAVA YOLU ULAŞIMI</a:t>
            </a:r>
            <a:endParaRPr lang="tr-TR" dirty="0"/>
          </a:p>
        </p:txBody>
      </p:sp>
      <p:graphicFrame>
        <p:nvGraphicFramePr>
          <p:cNvPr id="9" name="5 Tablo">
            <a:extLst>
              <a:ext uri="{FF2B5EF4-FFF2-40B4-BE49-F238E27FC236}">
                <a16:creationId xmlns:a16="http://schemas.microsoft.com/office/drawing/2014/main" id="{60728B79-6D84-485C-8092-887300EEF0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314127"/>
              </p:ext>
            </p:extLst>
          </p:nvPr>
        </p:nvGraphicFramePr>
        <p:xfrm>
          <a:off x="620761" y="5502945"/>
          <a:ext cx="5716538" cy="1930221"/>
        </p:xfrm>
        <a:graphic>
          <a:graphicData uri="http://schemas.openxmlformats.org/drawingml/2006/table">
            <a:tbl>
              <a:tblPr/>
              <a:tblGrid>
                <a:gridCol w="3005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3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16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HAVAYOLU ULAŞIMI-</a:t>
                      </a:r>
                    </a:p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 HAVALİMANI</a:t>
                      </a:r>
                    </a:p>
                    <a:p>
                      <a:pPr algn="ctr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43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İÇHATLAR YOLCU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19.465.854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22.662.889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24.625.323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43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DIŞ HATLAR YOLCU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24.275.991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28.403.519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34.664.574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71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TOPLAM YOLCU SAYISI 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43.741.845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51.066.408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59.289.897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6D6F7C66-D6DB-43B9-896B-5AEDF14A65B3}"/>
              </a:ext>
            </a:extLst>
          </p:cNvPr>
          <p:cNvSpPr/>
          <p:nvPr/>
        </p:nvSpPr>
        <p:spPr>
          <a:xfrm>
            <a:off x="620761" y="7798445"/>
            <a:ext cx="57165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400" b="1" dirty="0">
                <a:latin typeface="Arial" pitchFamily="34" charset="0"/>
                <a:cs typeface="Arial" pitchFamily="34" charset="0"/>
              </a:rPr>
              <a:t>2012 Yılında Atatürk Havalimanında 33.046, Sabiha Gökçen Havalimanında 517.195 olmak üzere toplam  550.241 yolcu transit yolculuk yapmıştır</a:t>
            </a:r>
            <a:r>
              <a:rPr lang="tr-TR" sz="1400" b="1" dirty="0"/>
              <a:t>.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E6FF971-07ED-422C-988B-2FA37EDC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336040" y="3729611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63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430356"/>
              </p:ext>
            </p:extLst>
          </p:nvPr>
        </p:nvGraphicFramePr>
        <p:xfrm>
          <a:off x="295870" y="1087145"/>
          <a:ext cx="6265069" cy="2942546"/>
        </p:xfrm>
        <a:graphic>
          <a:graphicData uri="http://schemas.openxmlformats.org/drawingml/2006/table">
            <a:tbl>
              <a:tblPr/>
              <a:tblGrid>
                <a:gridCol w="174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4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ATATÜRK HAVALİMANI YOLCU TRAFİĞİ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GELEN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54000" marR="68580" marT="4050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GİDEN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54000" marR="68580" marT="4050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54000" marR="68580" marT="4050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İÇ HATLAR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7.631.278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7.650.034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15.281.312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4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DIŞ HATLAR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14.614.129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15.103.067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29.717.196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22.245.407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22.753.101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44.998.508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533" name="Rectangle 45"/>
          <p:cNvSpPr>
            <a:spLocks noChangeArrowheads="1"/>
          </p:cNvSpPr>
          <p:nvPr/>
        </p:nvSpPr>
        <p:spPr bwMode="auto">
          <a:xfrm>
            <a:off x="3336635" y="4908330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sp>
        <p:nvSpPr>
          <p:cNvPr id="63575" name="Rectangle 87"/>
          <p:cNvSpPr>
            <a:spLocks noChangeArrowheads="1"/>
          </p:cNvSpPr>
          <p:nvPr/>
        </p:nvSpPr>
        <p:spPr bwMode="auto">
          <a:xfrm>
            <a:off x="1" y="5978106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tr-TR" sz="1350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417973"/>
              </p:ext>
            </p:extLst>
          </p:nvPr>
        </p:nvGraphicFramePr>
        <p:xfrm>
          <a:off x="296242" y="4678994"/>
          <a:ext cx="6264697" cy="2674306"/>
        </p:xfrm>
        <a:graphic>
          <a:graphicData uri="http://schemas.openxmlformats.org/drawingml/2006/table">
            <a:tbl>
              <a:tblPr/>
              <a:tblGrid>
                <a:gridCol w="1742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88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SABİHA GÖKÇEN HAVALİMANI YOLCU TRAFİĞİ 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GELEN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GİDEN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İÇ HATLAR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4.864.027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4.479.984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9.344.011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DIŞ HATLAR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2.530.581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2.416.797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4.947.378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7.394.608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6.896.781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14.291.389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Dikdörtgen"/>
          <p:cNvSpPr/>
          <p:nvPr/>
        </p:nvSpPr>
        <p:spPr>
          <a:xfrm>
            <a:off x="203505" y="7582636"/>
            <a:ext cx="6265069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altLang="ja-JP" sz="1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Her iki havalimanında 2012 yılında  yaklaşık 60 milyon gelen-giden yolcu trafiği olmuştur</a:t>
            </a:r>
            <a:r>
              <a:rPr lang="tr-TR" altLang="ja-JP" sz="15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6C19C755-FA81-4060-B250-442EFA25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32</a:t>
            </a:fld>
            <a:endParaRPr lang="tr-TR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44688"/>
              </p:ext>
            </p:extLst>
          </p:nvPr>
        </p:nvGraphicFramePr>
        <p:xfrm>
          <a:off x="188640" y="1066800"/>
          <a:ext cx="6428060" cy="7501879"/>
        </p:xfrm>
        <a:graphic>
          <a:graphicData uri="http://schemas.openxmlformats.org/drawingml/2006/table">
            <a:tbl>
              <a:tblPr/>
              <a:tblGrid>
                <a:gridCol w="3443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5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4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SAĞLIK</a:t>
                      </a:r>
                    </a:p>
                  </a:txBody>
                  <a:tcPr marL="4638" marR="4638" marT="4638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4638" marR="4638" marT="4638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638" marR="4638" marT="4638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4638" marR="4638" marT="4638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96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HEKİM SAYISI (Diş Hekimi Dahil)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latin typeface="Times New Roman" pitchFamily="18" charset="0"/>
                          <a:cs typeface="Times New Roman" pitchFamily="18" charset="0"/>
                        </a:rPr>
                        <a:t>28.719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latin typeface="Times New Roman" pitchFamily="18" charset="0"/>
                          <a:cs typeface="Times New Roman" pitchFamily="18" charset="0"/>
                        </a:rPr>
                        <a:t>30.342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latin typeface="Times New Roman" pitchFamily="18" charset="0"/>
                          <a:cs typeface="Times New Roman" pitchFamily="18" charset="0"/>
                        </a:rPr>
                        <a:t>31.446</a:t>
                      </a:r>
                    </a:p>
                  </a:txBody>
                  <a:tcPr marL="4638" marR="4638" marT="4638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09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HASTANE YATAK SAYISI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latin typeface="Times New Roman" pitchFamily="18" charset="0"/>
                          <a:cs typeface="Times New Roman" pitchFamily="18" charset="0"/>
                        </a:rPr>
                        <a:t>31.056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latin typeface="Times New Roman" pitchFamily="18" charset="0"/>
                          <a:cs typeface="Times New Roman" pitchFamily="18" charset="0"/>
                        </a:rPr>
                        <a:t>30.379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31.010</a:t>
                      </a:r>
                    </a:p>
                  </a:txBody>
                  <a:tcPr marL="4638" marR="4638" marT="4638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9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YATARAK TEDAVİ GÖREN HASTA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latin typeface="Times New Roman" pitchFamily="18" charset="0"/>
                          <a:cs typeface="Times New Roman" pitchFamily="18" charset="0"/>
                        </a:rPr>
                        <a:t>1.718.409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latin typeface="Times New Roman" pitchFamily="18" charset="0"/>
                          <a:cs typeface="Times New Roman" pitchFamily="18" charset="0"/>
                        </a:rPr>
                        <a:t>1.804.206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latin typeface="Times New Roman" pitchFamily="18" charset="0"/>
                          <a:cs typeface="Times New Roman" pitchFamily="18" charset="0"/>
                        </a:rPr>
                        <a:t>1.714.202*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112 TAŞINAN HASTA 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310.073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358.871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429.814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NORMAL POLİKLİNİK ADETİ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40.865.387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44.081.984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44.694.953 *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ACİL POLİKLİNİK ADETİ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9.721.281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11.007.950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11.467.562* 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TOPLAM AMELİYAT 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1.234.992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2.094.487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1.602.976*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ORGAN BAĞIŞI YAPAN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8.088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6.123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5.473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ORGAN NAKLİ 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1.232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1.602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1.327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KALP NAKLİ 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AKCİĞER NAKLİ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KARACİĞER NAKLİ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272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BÖBREK NAKLİ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999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1291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OBEZİTE ORANI  **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 38,7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OBEZİTE KADIN ORANI  **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 45,1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OBEZİTE ERKEK ORANI  **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 24,8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131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ÖLEN BEBEK  / BEBEK ÖLÜM HIZI (1000'DE) (0-1 YAŞ)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1.717 </a:t>
                      </a:r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 binde 7,5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1.485 / binde 6,5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1.739 / binde 7,2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809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OECD BEBEK ÖLÜM HIZI (1000' DE)  (0-1 YAŞ)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binde 4,3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tr-TR" sz="14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84" marR="6184" marT="6184" marB="0" anchor="ctr">
                    <a:lnL w="12700" cap="flat" cmpd="sng" algn="ctr">
                      <a:solidFill>
                        <a:srgbClr val="66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ÖLEN ANNE SAYISI / ANNE ÖLÜM ORANI (100.000’DE)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 / yüzbinde 10,5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 / </a:t>
                      </a:r>
                      <a:r>
                        <a:rPr lang="tr-TR" sz="1200" b="0" i="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yüzbinde</a:t>
                      </a:r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10,6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 / </a:t>
                      </a:r>
                      <a:r>
                        <a:rPr lang="tr-TR" sz="1200" b="0" i="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yüzbinde</a:t>
                      </a:r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13,1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 DOĞUM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96.995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91.743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97.891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SEZARYEN DOĞUM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118.702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120.922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129.037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SEZARYEN DIŞI MÜDAHALELİ DOĞUM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2.468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3.988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2.210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HASTANEDE TOPLAM DOĞUM SAYISI</a:t>
                      </a:r>
                    </a:p>
                  </a:txBody>
                  <a:tcPr marL="4638" marR="4638" marT="4638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218.165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216.653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229.138</a:t>
                      </a:r>
                    </a:p>
                  </a:txBody>
                  <a:tcPr marL="5996" marR="5996" marT="5996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5" name="Metin kutusu 1"/>
          <p:cNvSpPr txBox="1"/>
          <p:nvPr/>
        </p:nvSpPr>
        <p:spPr>
          <a:xfrm>
            <a:off x="188640" y="8678818"/>
            <a:ext cx="6428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* İ.Ü. Cerrahpaşa Hast. verileri dahil değildir.</a:t>
            </a:r>
          </a:p>
          <a:p>
            <a:r>
              <a:rPr lang="tr-TR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**2012 Yılında </a:t>
            </a:r>
            <a:r>
              <a:rPr lang="tr-TR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obezite</a:t>
            </a:r>
            <a:r>
              <a:rPr lang="tr-TR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ile ilgili araştırma bulunmamaktadır. </a:t>
            </a:r>
          </a:p>
          <a:p>
            <a:r>
              <a:rPr lang="tr-TR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Sağlık Net 2  sisteminde var olan </a:t>
            </a:r>
            <a:r>
              <a:rPr lang="tr-TR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obezite</a:t>
            </a:r>
            <a:r>
              <a:rPr lang="tr-TR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ile ilgili veriler  İstanbul genelini kapsamamaktadır. 2011 Yılına ait</a:t>
            </a:r>
          </a:p>
          <a:p>
            <a:r>
              <a:rPr lang="tr-TR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Veriler TURDEP araştırmasına aittir.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88640" y="488950"/>
            <a:ext cx="6428060" cy="357504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SAĞLIK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7C5F14E-813A-4F75-8565-716FEBB0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749647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98625"/>
              </p:ext>
            </p:extLst>
          </p:nvPr>
        </p:nvGraphicFramePr>
        <p:xfrm>
          <a:off x="377379" y="3418886"/>
          <a:ext cx="6102398" cy="2258014"/>
        </p:xfrm>
        <a:graphic>
          <a:graphicData uri="http://schemas.openxmlformats.org/drawingml/2006/table">
            <a:tbl>
              <a:tblPr/>
              <a:tblGrid>
                <a:gridCol w="3780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3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SAĞLIK HİZMETLERİNİN KİŞİ BAŞINA DAĞILIMI</a:t>
                      </a: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03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İSTANBUL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(Nufüs:13.854.740)</a:t>
                      </a:r>
                      <a:endParaRPr lang="tr-T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TÜRKİYE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(Nufüs75.627.384)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9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YATAK BAŞINA DÜŞEN KİŞİ</a:t>
                      </a: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447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9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DOKTOR BAŞINA DÜŞEN KİŞİ </a:t>
                      </a: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(Diş hek. hariç)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538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609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9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HEMŞİRE BAŞINA DÜŞEN KİŞİ </a:t>
                      </a: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latin typeface="Arial" pitchFamily="34" charset="0"/>
                          <a:cs typeface="Arial" pitchFamily="34" charset="0"/>
                        </a:rPr>
                        <a:t>810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latin typeface="Arial" pitchFamily="34" charset="0"/>
                          <a:cs typeface="Arial" pitchFamily="34" charset="0"/>
                        </a:rPr>
                        <a:t>601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9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EBE+HEMŞİRE BAŞINA DÜŞEN KİŞİ </a:t>
                      </a: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653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428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38432"/>
              </p:ext>
            </p:extLst>
          </p:nvPr>
        </p:nvGraphicFramePr>
        <p:xfrm>
          <a:off x="377379" y="1014087"/>
          <a:ext cx="6102679" cy="1883820"/>
        </p:xfrm>
        <a:graphic>
          <a:graphicData uri="http://schemas.openxmlformats.org/drawingml/2006/table">
            <a:tbl>
              <a:tblPr/>
              <a:tblGrid>
                <a:gridCol w="2864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2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147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SAĞLIK İLE İLGİLİ GENEL GÖSTERGELER</a:t>
                      </a: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İSTANBUL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TÜRKİYE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İST. PAYI %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8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HASTANE SAYISI </a:t>
                      </a: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latin typeface="Arial" pitchFamily="34" charset="0"/>
                          <a:cs typeface="Arial" pitchFamily="34" charset="0"/>
                        </a:rPr>
                        <a:t>219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latin typeface="Arial" pitchFamily="34" charset="0"/>
                          <a:cs typeface="Arial" pitchFamily="34" charset="0"/>
                        </a:rPr>
                        <a:t>1.409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latin typeface="Arial" pitchFamily="34" charset="0"/>
                          <a:cs typeface="Arial" pitchFamily="34" charset="0"/>
                        </a:rPr>
                        <a:t>15,54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8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YATAK SAYISI</a:t>
                      </a: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31.010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latin typeface="Arial" pitchFamily="34" charset="0"/>
                          <a:cs typeface="Arial" pitchFamily="34" charset="0"/>
                        </a:rPr>
                        <a:t>189.172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latin typeface="Arial" pitchFamily="34" charset="0"/>
                          <a:cs typeface="Arial" pitchFamily="34" charset="0"/>
                        </a:rPr>
                        <a:t>16,39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8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HEKİM SAYISI (Diş </a:t>
                      </a: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hek</a:t>
                      </a: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. hariç)</a:t>
                      </a:r>
                    </a:p>
                  </a:txBody>
                  <a:tcPr marL="68573" marR="68573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25.756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124.241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20,73</a:t>
                      </a:r>
                    </a:p>
                  </a:txBody>
                  <a:tcPr marL="68573" marR="54000" marT="34287" marB="34287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251818"/>
              </p:ext>
            </p:extLst>
          </p:nvPr>
        </p:nvGraphicFramePr>
        <p:xfrm>
          <a:off x="377379" y="6197879"/>
          <a:ext cx="6102398" cy="2394156"/>
        </p:xfrm>
        <a:graphic>
          <a:graphicData uri="http://schemas.openxmlformats.org/drawingml/2006/table">
            <a:tbl>
              <a:tblPr/>
              <a:tblGrid>
                <a:gridCol w="2970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70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112 ACİL HİZMETLERİ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AVRUPA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ANADOLU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112 İSTASYONU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163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AMBULANS SAYISI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193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258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TAŞINAN VAKA SAYISI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262.498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167.316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429.814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İLK 10 DAKİKA ULAŞILAN HASTA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146.270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87.950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234.220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D08526FD-7821-4536-9901-B84344A63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655159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753971"/>
              </p:ext>
            </p:extLst>
          </p:nvPr>
        </p:nvGraphicFramePr>
        <p:xfrm>
          <a:off x="296653" y="5588000"/>
          <a:ext cx="6307392" cy="3521621"/>
        </p:xfrm>
        <a:graphic>
          <a:graphicData uri="http://schemas.openxmlformats.org/drawingml/2006/table">
            <a:tbl>
              <a:tblPr/>
              <a:tblGrid>
                <a:gridCol w="150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6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805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POLİKLİNİK  DAĞILIMI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DEVLET 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ÜNİVERSİTE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ÖZEL 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AİLE HEK.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NORMAL POLİKLİNİK</a:t>
                      </a:r>
                    </a:p>
                  </a:txBody>
                  <a:tcPr marL="54000" marR="27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28.093.485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2.456.750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14.144.718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36.714.108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81.409.061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ACİL POLİKLİNİK</a:t>
                      </a:r>
                    </a:p>
                  </a:txBody>
                  <a:tcPr marL="54000" marR="27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9.590.983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544.186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1.332.393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11.467.562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54000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37.684.468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3.000.936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15.477.111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36.714.108</a:t>
                      </a:r>
                    </a:p>
                  </a:txBody>
                  <a:tcPr marL="7144" marR="81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92.876.623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340738"/>
              </p:ext>
            </p:extLst>
          </p:nvPr>
        </p:nvGraphicFramePr>
        <p:xfrm>
          <a:off x="296651" y="796378"/>
          <a:ext cx="6264697" cy="4334421"/>
        </p:xfrm>
        <a:graphic>
          <a:graphicData uri="http://schemas.openxmlformats.org/drawingml/2006/table">
            <a:tbl>
              <a:tblPr/>
              <a:tblGrid>
                <a:gridCol w="914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690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DOKTORLARIN DAĞILIMI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UZMAN HEKİM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PRATİSYEN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ASİSTAN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DİŞ HEKİMİ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357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SAĞLIK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BAKANLIĞI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HAST.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5.884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347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3.330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519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10.080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97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AİLE SAĞ.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219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3.099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358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3.676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97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HALK SAĞ.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253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97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Sağlık MÜD.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259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269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4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ÖZEL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6.880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1.002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4.590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12.472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159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ÜNİVERSİTE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2.609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1.812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205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4.649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244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15.630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4.983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5.142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5.690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31.446</a:t>
                      </a:r>
                    </a:p>
                  </a:txBody>
                  <a:tcPr marL="7144" marR="54000" marT="7144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F62758C4-53A9-41A0-8E49-EEAF6EF39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93327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0" y="509843"/>
            <a:ext cx="6857999" cy="583406"/>
          </a:xfrm>
        </p:spPr>
        <p:txBody>
          <a:bodyPr>
            <a:noAutofit/>
          </a:bodyPr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YILLARA GÖRE HASTANE SAYILARI</a:t>
            </a:r>
            <a:endParaRPr lang="tr-TR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41868"/>
              </p:ext>
            </p:extLst>
          </p:nvPr>
        </p:nvGraphicFramePr>
        <p:xfrm>
          <a:off x="296649" y="1093249"/>
          <a:ext cx="6264699" cy="8077203"/>
        </p:xfrm>
        <a:graphic>
          <a:graphicData uri="http://schemas.openxmlformats.org/drawingml/2006/table">
            <a:tbl>
              <a:tblPr/>
              <a:tblGrid>
                <a:gridCol w="1469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4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3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39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44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44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31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974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BAĞLI OLDUĞU KURUM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SAĞLIK BAKANLIĞI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SSK GENEL MÜD.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ÜNİVERSİTELER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DİĞER KAMU KUR.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VAKIF  HASTANESİ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ÖZEL HASTANELER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137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154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153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192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194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194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216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216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7F16CD8A-8D77-42A9-8CD2-C240AC57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36</a:t>
            </a:fld>
            <a:endParaRPr lang="tr-TR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94504" y="557312"/>
            <a:ext cx="5958578" cy="691586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YILLARA  GÖRE  YATAK SAYILARI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329465"/>
              </p:ext>
            </p:extLst>
          </p:nvPr>
        </p:nvGraphicFramePr>
        <p:xfrm>
          <a:off x="394505" y="1066800"/>
          <a:ext cx="6172197" cy="4937984"/>
        </p:xfrm>
        <a:graphic>
          <a:graphicData uri="http://schemas.openxmlformats.org/drawingml/2006/table">
            <a:tbl>
              <a:tblPr/>
              <a:tblGrid>
                <a:gridCol w="1907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6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6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6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66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66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172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BAĞLI OLDUĞU KURUM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YILLAR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2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 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SAĞLIK BAKANLIĞI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19.882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20.070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13.812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15.578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15.060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15.321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15.480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15.557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ÜNİVERSİTELER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5.620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5.620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3.780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4.197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4.732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4.960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4.270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4.211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DİĞER KAMU KUR.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VAKIF HASTANESİ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759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651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910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ÖZEL HASTANELER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8.538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8.709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8.136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9.786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9.786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10.220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10.529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11.142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7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34.595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34.954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27.042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30.767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31.043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31.056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30.379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31.010</a:t>
                      </a:r>
                    </a:p>
                  </a:txBody>
                  <a:tcPr marL="33338" marR="33338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418551"/>
              </p:ext>
            </p:extLst>
          </p:nvPr>
        </p:nvGraphicFramePr>
        <p:xfrm>
          <a:off x="394504" y="7509761"/>
          <a:ext cx="6172197" cy="1121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973"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Erişkin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Arial" pitchFamily="34" charset="0"/>
                          <a:cs typeface="Arial" pitchFamily="34" charset="0"/>
                        </a:rPr>
                        <a:t>278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Arial" pitchFamily="34" charset="0"/>
                          <a:cs typeface="Arial" pitchFamily="34" charset="0"/>
                        </a:rPr>
                        <a:t>897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Yenidoğan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Arial" pitchFamily="34" charset="0"/>
                          <a:cs typeface="Arial" pitchFamily="34" charset="0"/>
                        </a:rPr>
                        <a:t>457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1 Başlık"/>
          <p:cNvSpPr txBox="1">
            <a:spLocks/>
          </p:cNvSpPr>
          <p:nvPr/>
        </p:nvSpPr>
        <p:spPr>
          <a:xfrm>
            <a:off x="394501" y="6708508"/>
            <a:ext cx="6172200" cy="43204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Yoğun Bakım Yatak Sayıları</a:t>
            </a: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855C47C1-A3FE-426E-A822-286D09936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37</a:t>
            </a:fld>
            <a:endParaRPr lang="tr-TR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4812" y="755254"/>
            <a:ext cx="5981899" cy="486965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SOSYAL GÜVENLİK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359131" y="3857837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9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041746"/>
              </p:ext>
            </p:extLst>
          </p:nvPr>
        </p:nvGraphicFramePr>
        <p:xfrm>
          <a:off x="431600" y="1453244"/>
          <a:ext cx="5981899" cy="3106058"/>
        </p:xfrm>
        <a:graphic>
          <a:graphicData uri="http://schemas.openxmlformats.org/drawingml/2006/table">
            <a:tbl>
              <a:tblPr/>
              <a:tblGrid>
                <a:gridCol w="1822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838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SOSYAL GÜVENLİK KURUMU</a:t>
                      </a:r>
                      <a:endParaRPr kumimoji="0" lang="tr-T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AKTİF SİGORTALI</a:t>
                      </a:r>
                      <a:endParaRPr kumimoji="0" lang="tr-T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İST.’UN PAYI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SSK  (4/a)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12.654.168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3.653.299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28,87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Bağkur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(4/b)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3.244.442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528.313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16,28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Emekli Sandığı (4/c)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2.613.470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301.080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11,52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18.512.080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4.482.692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24,22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58299"/>
              </p:ext>
            </p:extLst>
          </p:nvPr>
        </p:nvGraphicFramePr>
        <p:xfrm>
          <a:off x="438050" y="5245100"/>
          <a:ext cx="5981899" cy="3632200"/>
        </p:xfrm>
        <a:graphic>
          <a:graphicData uri="http://schemas.openxmlformats.org/drawingml/2006/table">
            <a:tbl>
              <a:tblPr/>
              <a:tblGrid>
                <a:gridCol w="1805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6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518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SOSYAL GÜVENLİK KURUMU</a:t>
                      </a:r>
                      <a:endParaRPr kumimoji="0" lang="tr-T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PASİF SİGORTALI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(Malul-Yaşlı-Ölüm-</a:t>
                      </a:r>
                      <a:r>
                        <a:rPr kumimoji="0" lang="tr-TR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Haksahibi</a:t>
                      </a: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İST.’UN PAYI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SSK (4/a)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5.966.411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1.407.428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23,59</a:t>
                      </a:r>
                    </a:p>
                  </a:txBody>
                  <a:tcPr marL="51435" marR="51435" marT="0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Bağkur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(4/b)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2.454.795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278.025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11,32</a:t>
                      </a:r>
                    </a:p>
                  </a:txBody>
                  <a:tcPr marL="51435" marR="51435" marT="0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Emekli Sandığı (4/c)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1.878.116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300.367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15,99</a:t>
                      </a:r>
                    </a:p>
                  </a:txBody>
                  <a:tcPr marL="51435" marR="51435" marT="0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6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10.299.322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1.985.820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19,3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D413A62C-EA2C-497E-9E86-B75D84B6E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38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27848" y="209108"/>
            <a:ext cx="6002303" cy="525562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SOSYAL YARDIMLAŞMA VAKFI YARDIM İSTATİSTİKLERİ (2012)</a:t>
            </a:r>
            <a:r>
              <a:rPr lang="tr-TR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</a:br>
            <a:endParaRPr lang="tr-TR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476691"/>
              </p:ext>
            </p:extLst>
          </p:nvPr>
        </p:nvGraphicFramePr>
        <p:xfrm>
          <a:off x="449299" y="827486"/>
          <a:ext cx="6002302" cy="3769919"/>
        </p:xfrm>
        <a:graphic>
          <a:graphicData uri="http://schemas.openxmlformats.org/drawingml/2006/table">
            <a:tbl>
              <a:tblPr/>
              <a:tblGrid>
                <a:gridCol w="4100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0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YARDIM TÜRÜ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KİŞİ SAYISI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YARDIM MİKTARI (TL)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9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MADDİ YARDIM (PERİYODİK YRD. DAHİL) 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73.262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32.179.901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İŞ EDİNME YARDIMI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258.158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SAĞLIK YARDIMI  (İLAÇ, TIBBİ MALZ. TEDAVİ YRD) 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1.749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590.391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EĞİTİM YARDIMI 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68.417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15.402.919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ŞEHİT AİLELERİ VE GAZİLERE YARDIM  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2.663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  <a:defRPr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1.147.720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BARINMA YARDIMI  (YURT YRD. DAHİL) 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5.522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2.617.456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ULAŞIM YARDIMI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2.518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305.877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DİĞER YARDIMLAR 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7.092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6.657.052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GIDA YARDIMI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46.894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11.255.927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GİYİM YARDIMI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29.746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1.178.718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YAKACAK YARDIMI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91.964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16.330.741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AFET YARDIMI (SEL, YANGIN…VS) 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2.855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2.454.823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0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AİLE ve SOSYAL POLİTİKALAR İL MÜDÜRLÜĞÜ YARDIMLARI   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62.706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49205" marR="4920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332.715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90.442.389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7A16AC0A-C0EA-4528-819C-D1EDF4D1E09C}"/>
              </a:ext>
            </a:extLst>
          </p:cNvPr>
          <p:cNvSpPr/>
          <p:nvPr/>
        </p:nvSpPr>
        <p:spPr>
          <a:xfrm>
            <a:off x="449299" y="4799111"/>
            <a:ext cx="60023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SOSYAL HİZMETLER</a:t>
            </a:r>
          </a:p>
        </p:txBody>
      </p:sp>
      <p:graphicFrame>
        <p:nvGraphicFramePr>
          <p:cNvPr id="7" name="3 Tablo">
            <a:extLst>
              <a:ext uri="{FF2B5EF4-FFF2-40B4-BE49-F238E27FC236}">
                <a16:creationId xmlns:a16="http://schemas.microsoft.com/office/drawing/2014/main" id="{EEA1AEA0-D27D-4231-92F8-4E254B13E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138649"/>
              </p:ext>
            </p:extLst>
          </p:nvPr>
        </p:nvGraphicFramePr>
        <p:xfrm>
          <a:off x="449299" y="5308600"/>
          <a:ext cx="6002303" cy="4072566"/>
        </p:xfrm>
        <a:graphic>
          <a:graphicData uri="http://schemas.openxmlformats.org/drawingml/2006/table">
            <a:tbl>
              <a:tblPr/>
              <a:tblGrid>
                <a:gridCol w="312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55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SOSYAL HİZMET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8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HUZUREVLERİNDE KALAN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4.452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5.368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6.760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8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ÇOCUK YUVALARINDA KALAN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905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1.093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8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KADIN KONUK EVLERİNDE KALAN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2.198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5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ÖZÜRLÜ REHABİLİTASYON MERKEZİNDEN  HİZMET ALAN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346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4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ÖZÜRLÜ EVDE BAKIM ÜCRETİ ALAN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36.305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43.331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54.657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8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65+ YAŞ MAAŞI ALAN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40.341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46.909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41.702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8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SAKATLIK MAAŞI ALAN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15.936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18.908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19.189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8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 YAŞ ALTI ÖZÜRLÜ MAAŞI ALAN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3.448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4.051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4.080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75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MALÜL MAAŞI ALAN (SGK 4A, 4B. 4C, 2022 DAHİL)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45.289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47.949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50.345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8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DUL VE YETİM MAAŞI ALAN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518.807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528.294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548.064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975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ŞİDDET NEDENİYLE KORUNMA İSTEYEN KADIN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Veri yok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11.149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13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GAZİ (TSK + EMNİYET)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957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ŞEHİT AİLESİ  (TSK + EMNİYET)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1.064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1.072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1.081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EB095C1-436B-47A3-83FF-1662FC604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39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60945" y="800101"/>
            <a:ext cx="6336110" cy="26289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SzPct val="114000"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Türkiye nüfusu 75.627.384 kişi olup, 13.854.740 kişi İstanbul’da yaşamaktadır.</a:t>
            </a:r>
          </a:p>
          <a:p>
            <a:pPr algn="just">
              <a:lnSpc>
                <a:spcPct val="80000"/>
              </a:lnSpc>
              <a:buSzPct val="114000"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Türkiye genelinde  km</a:t>
            </a:r>
            <a:r>
              <a:rPr lang="tr-TR" sz="1500" b="1" dirty="0">
                <a:latin typeface="Arial"/>
                <a:cs typeface="Arial"/>
              </a:rPr>
              <a:t>²</a:t>
            </a:r>
            <a:r>
              <a:rPr lang="tr-TR" sz="1500" b="1" dirty="0">
                <a:latin typeface="Arial" pitchFamily="34" charset="0"/>
                <a:cs typeface="Arial" pitchFamily="34" charset="0"/>
              </a:rPr>
              <a:t> başına  98 kişi düşerken İstanbul’da 2.666 </a:t>
            </a:r>
          </a:p>
          <a:p>
            <a:pPr marL="0" indent="0" algn="just">
              <a:lnSpc>
                <a:spcPct val="80000"/>
              </a:lnSpc>
              <a:buSzPct val="114000"/>
              <a:buNone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     kişi düşmektedir.</a:t>
            </a:r>
          </a:p>
          <a:p>
            <a:pPr algn="just" eaLnBrk="1" hangingPunct="1">
              <a:lnSpc>
                <a:spcPct val="80000"/>
              </a:lnSpc>
              <a:buSzPct val="114000"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İl nüfusu 2011 yılında 13.624.240 kişi iken 2012 yılında 230.500 kişi</a:t>
            </a:r>
          </a:p>
          <a:p>
            <a:pPr marL="0" indent="0" algn="just" eaLnBrk="1" hangingPunct="1">
              <a:lnSpc>
                <a:spcPct val="80000"/>
              </a:lnSpc>
              <a:buSzPct val="114000"/>
              <a:buNone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    artarak 13.854.740 kişiye ulaşmıştır. </a:t>
            </a:r>
          </a:p>
          <a:p>
            <a:pPr algn="just" eaLnBrk="1" hangingPunct="1">
              <a:lnSpc>
                <a:spcPct val="80000"/>
              </a:lnSpc>
              <a:buSzPct val="114000"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2012 yılı nüfus artış oranı %1,68;</a:t>
            </a:r>
          </a:p>
          <a:p>
            <a:pPr algn="just" eaLnBrk="1" hangingPunct="1">
              <a:lnSpc>
                <a:spcPct val="80000"/>
              </a:lnSpc>
              <a:buSzPct val="114000"/>
            </a:pPr>
            <a:r>
              <a:rPr lang="tr-TR" sz="1500" b="1" dirty="0">
                <a:latin typeface="Arial" pitchFamily="34" charset="0"/>
                <a:cs typeface="Arial" pitchFamily="34" charset="0"/>
              </a:rPr>
              <a:t>2011 yılı net göçü  124.829’dur.</a:t>
            </a:r>
          </a:p>
          <a:p>
            <a:pPr algn="just" eaLnBrk="1" hangingPunct="1">
              <a:lnSpc>
                <a:spcPct val="80000"/>
              </a:lnSpc>
              <a:buNone/>
            </a:pPr>
            <a:r>
              <a:rPr lang="tr-TR" sz="135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19172" name="Text Box 4"/>
          <p:cNvSpPr txBox="1">
            <a:spLocks noChangeArrowheads="1"/>
          </p:cNvSpPr>
          <p:nvPr/>
        </p:nvSpPr>
        <p:spPr bwMode="auto">
          <a:xfrm>
            <a:off x="-891778" y="5385198"/>
            <a:ext cx="656153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57175" indent="-257175">
              <a:defRPr/>
            </a:pPr>
            <a:endParaRPr lang="tr-TR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010189"/>
              </p:ext>
            </p:extLst>
          </p:nvPr>
        </p:nvGraphicFramePr>
        <p:xfrm>
          <a:off x="387350" y="3568699"/>
          <a:ext cx="6083299" cy="5346704"/>
        </p:xfrm>
        <a:graphic>
          <a:graphicData uri="http://schemas.openxmlformats.org/drawingml/2006/table">
            <a:tbl>
              <a:tblPr/>
              <a:tblGrid>
                <a:gridCol w="3170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1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833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NÜFUS</a:t>
                      </a:r>
                    </a:p>
                    <a:p>
                      <a:pPr algn="ctr" fontAlgn="b"/>
                      <a:endParaRPr lang="tr-TR" sz="13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  <a:p>
                      <a:pPr algn="ctr" fontAlgn="b"/>
                      <a:endParaRPr lang="tr-TR" sz="13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  <a:p>
                      <a:pPr algn="ctr" fontAlgn="b"/>
                      <a:endParaRPr lang="tr-TR" sz="13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  <a:p>
                      <a:pPr algn="ctr" fontAlgn="b"/>
                      <a:endParaRPr lang="tr-TR" sz="13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  <a:r>
                        <a:rPr lang="tr-TR" sz="13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NÜFUS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13.255.685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13.624.240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13.854.740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ŞEHİR NÜFUSU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13.120.596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13.483.052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13.710.512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KÖY NÜFUSU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135.089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141.188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144.228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ÖLEN SAYISI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59.068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60.428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58.263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DOĞUM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219.773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225.844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218.854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EVLENEN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104.055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107.131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104.515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BOŞANAN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24.952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27.898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26.497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AD290671-FAE4-4D7B-84CF-2893AA009789}"/>
              </a:ext>
            </a:extLst>
          </p:cNvPr>
          <p:cNvSpPr/>
          <p:nvPr/>
        </p:nvSpPr>
        <p:spPr>
          <a:xfrm>
            <a:off x="387349" y="315493"/>
            <a:ext cx="6083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NÜFUS</a:t>
            </a: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A4220A0C-CDC0-46BF-AD18-26191576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90498" y="340937"/>
            <a:ext cx="6477003" cy="465516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İLDEKİ SOSYAL HİZMET KURULUŞLARI</a:t>
            </a:r>
            <a:b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tr-TR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199119"/>
              </p:ext>
            </p:extLst>
          </p:nvPr>
        </p:nvGraphicFramePr>
        <p:xfrm>
          <a:off x="190498" y="762000"/>
          <a:ext cx="6477002" cy="8705847"/>
        </p:xfrm>
        <a:graphic>
          <a:graphicData uri="http://schemas.openxmlformats.org/drawingml/2006/table">
            <a:tbl>
              <a:tblPr/>
              <a:tblGrid>
                <a:gridCol w="19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5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62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TÜRÜ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KURUM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SAYI 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YARARLANAN SAYISI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ÖZÜRLÜ REHA. MERKEZİ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475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439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YETİŞTİRME YURDU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207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367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GENÇLİK EVİ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Pol. İl Md.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38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38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38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ÇOCUK VE GENÇLİK MERK.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38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38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222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38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403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ÇOCUK YUVASI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1.066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1.191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BAKIM  VE SOSYAL  REH. M.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118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KORUMA   BAKIM  VE REH.M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GÖZLEMEVİ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KREŞ  VE GÜNDÜZ  BAKIMEVİ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310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15.237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10.665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3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TOPLUM MERKEZİ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19.656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706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HUZUREVİ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1.336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1.278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7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B.şehir Belediyesi 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1.000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1.000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07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Dernek ve Vakıflar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38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38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1.034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38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634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07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Azınlıklar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1.011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899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Diğer Kamu Kurumları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134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134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505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Özel Şahıslar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2.995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2.112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Öz.Şah.ait gündüz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DARÜLACEZE 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 Valiliği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0706"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KADIN KONUK EVİ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İst. Aile ve Sos. </a:t>
                      </a: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İl Md.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2.198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13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K.çekmece Belediyesi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07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Kadıköy Belediyesi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07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Üsküdar Belediyesi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07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Eyüp Belediyesi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186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07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Pendik Belediyesi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607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Ümraniye  Belediyesi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6070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266" marR="4726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Ataşehir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Belediyesi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153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50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266" marR="4726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Kartal  Belediyesi</a:t>
                      </a:r>
                    </a:p>
                  </a:txBody>
                  <a:tcPr marL="35450" marR="3545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35450" marR="35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4443EEC6-2A6C-4E24-95C8-E3B4915E8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40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629981"/>
              </p:ext>
            </p:extLst>
          </p:nvPr>
        </p:nvGraphicFramePr>
        <p:xfrm>
          <a:off x="242647" y="838201"/>
          <a:ext cx="6361353" cy="4635498"/>
        </p:xfrm>
        <a:graphic>
          <a:graphicData uri="http://schemas.openxmlformats.org/drawingml/2006/table">
            <a:tbl>
              <a:tblPr/>
              <a:tblGrid>
                <a:gridCol w="3400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033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baseline="0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KÜLTÜR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SİNEMA SEYİRCİSİ *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12.480.944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13.435.241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1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TİYATRO SEYİRCİSİ*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2.358.146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1.736.783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1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MÜZE ZİYARETÇİSİ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7.061.283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7.575.194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8.761.873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3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KÜTÜPHANELERDEN YARARLANANLARIN SAYISI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397.956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401.663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455.024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3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İSTANBULDA DÜZENLENEN ULUSAL FUARLAR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93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İSTANBULDA DÜZENLENEN ULUSLAR ARASI FUARLAR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693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İSTANBULDA DÜZENLENEN TOPLAM FUAR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242647" y="5697961"/>
            <a:ext cx="3280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50" b="1" dirty="0">
                <a:latin typeface="Arial" pitchFamily="34" charset="0"/>
                <a:cs typeface="Arial" pitchFamily="34" charset="0"/>
              </a:rPr>
              <a:t>* Sosyokültürel alanda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TÜİK istatistiki verileri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39B09F13-5116-43AE-AEEC-1FDF6DC8AFC3}"/>
              </a:ext>
            </a:extLst>
          </p:cNvPr>
          <p:cNvSpPr/>
          <p:nvPr/>
        </p:nvSpPr>
        <p:spPr>
          <a:xfrm>
            <a:off x="242646" y="6166535"/>
            <a:ext cx="6372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TARİHİ DEĞERE SAHİP YERLER</a:t>
            </a:r>
            <a:endParaRPr lang="tr-TR" dirty="0"/>
          </a:p>
        </p:txBody>
      </p:sp>
      <p:graphicFrame>
        <p:nvGraphicFramePr>
          <p:cNvPr id="7" name="4 Tablo">
            <a:extLst>
              <a:ext uri="{FF2B5EF4-FFF2-40B4-BE49-F238E27FC236}">
                <a16:creationId xmlns:a16="http://schemas.microsoft.com/office/drawing/2014/main" id="{8CC55750-A5DA-4793-B017-99951F7E2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90610"/>
              </p:ext>
            </p:extLst>
          </p:nvPr>
        </p:nvGraphicFramePr>
        <p:xfrm>
          <a:off x="242646" y="6667796"/>
          <a:ext cx="6361353" cy="3050456"/>
        </p:xfrm>
        <a:graphic>
          <a:graphicData uri="http://schemas.openxmlformats.org/drawingml/2006/table">
            <a:tbl>
              <a:tblPr/>
              <a:tblGrid>
                <a:gridCol w="4253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TÜRÜ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3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SARAY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MEDRESE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MÜZE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(Bakanlığa bağlı 14)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TARİHSEL DEĞERE SAHİP CAMİ SAYISI 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TARİHSEL DEĞERE SAHİP KİLİSE SAYISI 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164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TARİHSEL DEĞERE SAHİP SİNEGOG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TÜRBE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TARİHSEL DEĞERE SAHİP ÇEŞME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TARİHSEL DEĞERE SAHİP HAMAM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321787DE-9A53-493F-BA8C-A8F1B6DD7D75}"/>
              </a:ext>
            </a:extLst>
          </p:cNvPr>
          <p:cNvSpPr/>
          <p:nvPr/>
        </p:nvSpPr>
        <p:spPr>
          <a:xfrm>
            <a:off x="242646" y="307117"/>
            <a:ext cx="6264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KÜLTÜR VE TURİZM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81AE7B9-94B5-4E5B-9607-ED70F7A01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41</a:t>
            </a:fld>
            <a:endParaRPr lang="tr-TR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66812" y="484442"/>
            <a:ext cx="6148288" cy="540061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İLDEKİ BAZI KÜLTÜREL DEĞERLER</a:t>
            </a:r>
            <a:endParaRPr lang="tr-TR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889154"/>
              </p:ext>
            </p:extLst>
          </p:nvPr>
        </p:nvGraphicFramePr>
        <p:xfrm>
          <a:off x="366812" y="1036211"/>
          <a:ext cx="6148288" cy="3219353"/>
        </p:xfrm>
        <a:graphic>
          <a:graphicData uri="http://schemas.openxmlformats.org/drawingml/2006/table">
            <a:tbl>
              <a:tblPr/>
              <a:tblGrid>
                <a:gridCol w="3873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4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KÜLTÜREL KURUM</a:t>
                      </a:r>
                    </a:p>
                  </a:txBody>
                  <a:tcPr marL="33338" marR="33338" marT="27000" marB="2700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SAYISI</a:t>
                      </a:r>
                      <a:endParaRPr kumimoji="0" lang="tr-T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338" marR="33338" marT="27000" marB="2700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KÜTÜPHANE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342 (Bakanlığa Bağlı: 42)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KÜLTÜR MERKEZİ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FUAR VE KONGRE MERKEZİ*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KONSER SALONU VE GÖSTERİ MERKEZİ*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SİNEMA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TİYATRO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SANAT GALERİLERİ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MATBAA*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2.643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YEREL GAZETE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ULUSAL GAZETE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0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TELEVİZYON KANALI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Karasal:235+ Uydu:170+Kablo:84 = 489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RADYO KANALI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Karasal:112 + Uydu:68+Kablo:1 = 181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366812" y="4699084"/>
            <a:ext cx="1750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*TÜİK 2011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42256EF-CFAF-4302-923A-882D60192F60}"/>
              </a:ext>
            </a:extLst>
          </p:cNvPr>
          <p:cNvSpPr/>
          <p:nvPr/>
        </p:nvSpPr>
        <p:spPr>
          <a:xfrm>
            <a:off x="366812" y="5073354"/>
            <a:ext cx="6148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MÜZE ZİYARETÇİ SAYISI VE GELİR DURUMU(2012)  </a:t>
            </a:r>
            <a:r>
              <a:rPr lang="tr-TR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</a:br>
            <a:endParaRPr lang="tr-TR" dirty="0"/>
          </a:p>
        </p:txBody>
      </p:sp>
      <p:graphicFrame>
        <p:nvGraphicFramePr>
          <p:cNvPr id="8" name="4 Tablo">
            <a:extLst>
              <a:ext uri="{FF2B5EF4-FFF2-40B4-BE49-F238E27FC236}">
                <a16:creationId xmlns:a16="http://schemas.microsoft.com/office/drawing/2014/main" id="{F76A69A2-6B11-46D7-8B95-2904FBA21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755288"/>
              </p:ext>
            </p:extLst>
          </p:nvPr>
        </p:nvGraphicFramePr>
        <p:xfrm>
          <a:off x="340369" y="5650437"/>
          <a:ext cx="6174731" cy="4268950"/>
        </p:xfrm>
        <a:graphic>
          <a:graphicData uri="http://schemas.openxmlformats.org/drawingml/2006/table">
            <a:tbl>
              <a:tblPr/>
              <a:tblGrid>
                <a:gridCol w="2652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MÜZENİN ADI</a:t>
                      </a:r>
                    </a:p>
                  </a:txBody>
                  <a:tcPr marL="31675" marR="316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ZİYARETÇİ TOPLAM</a:t>
                      </a:r>
                    </a:p>
                  </a:txBody>
                  <a:tcPr marL="31675" marR="316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GELİR DURUMU (TL)</a:t>
                      </a:r>
                    </a:p>
                  </a:txBody>
                  <a:tcPr marL="31675" marR="316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TOPKAPI SARAYI MÜZESİ</a:t>
                      </a:r>
                      <a:endParaRPr lang="tr-T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3.334.925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66.504.951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İSTANBUL ARKEOLOJİ MÜZESİ</a:t>
                      </a:r>
                      <a:endParaRPr lang="tr-T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391.282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2.355.388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AYASOFYA MÜZESİ</a:t>
                      </a:r>
                      <a:endParaRPr lang="tr-T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3.345.347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69.349.316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KARİYE MÜZESİ</a:t>
                      </a:r>
                      <a:endParaRPr lang="tr-TR" sz="12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360.803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3.476.470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TÜRK VE İSLAM ESERLERİ MÜZESİ</a:t>
                      </a:r>
                      <a:endParaRPr lang="tr-TR" sz="12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156.156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1.228.856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GALATA MEVLEVİHANESİ MÜZESİ</a:t>
                      </a:r>
                      <a:endParaRPr lang="tr-TR" sz="12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55.176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137.880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HİSARLAR MÜZESİ</a:t>
                      </a:r>
                      <a:endParaRPr lang="tr-T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129.185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338.413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YILDIZ SARAYI MÜZESİ</a:t>
                      </a:r>
                      <a:endParaRPr lang="tr-T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49.063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61.332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İSLAM BİLİM VE TEKNOLOJİ TARİHİ MÜZESİ</a:t>
                      </a:r>
                      <a:endParaRPr lang="tr-T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98.398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104.550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FETHİYE MÜZESİ</a:t>
                      </a:r>
                      <a:endParaRPr lang="tr-T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20.144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67.690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0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CİHANNÜMA KÖŞKÜ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1.146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3.438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08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675" marR="31675" marT="0" marB="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5858E3D-A999-4617-ACD1-545805B26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42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383060"/>
              </p:ext>
            </p:extLst>
          </p:nvPr>
        </p:nvGraphicFramePr>
        <p:xfrm>
          <a:off x="404665" y="1479072"/>
          <a:ext cx="6085037" cy="2508727"/>
        </p:xfrm>
        <a:graphic>
          <a:graphicData uri="http://schemas.openxmlformats.org/drawingml/2006/table">
            <a:tbl>
              <a:tblPr/>
              <a:tblGrid>
                <a:gridCol w="3319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2199">
                <a:tc>
                  <a:txBody>
                    <a:bodyPr/>
                    <a:lstStyle/>
                    <a:p>
                      <a:pPr algn="just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TURİZM   </a:t>
                      </a:r>
                    </a:p>
                    <a:p>
                      <a:pPr algn="just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  <a:p>
                      <a:pPr algn="ctr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  <a:p>
                      <a:pPr algn="ctr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06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TURİZM BELGELİ YATAK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61.317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68.487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72.410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0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İNŞAATI</a:t>
                      </a:r>
                      <a:r>
                        <a:rPr lang="tr-TR" sz="14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DEVAM EDEN KONAKLAMA TESİSİ  YATAK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30.275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33.782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35.842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0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TURİST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6.960.980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8.057.879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9.381.670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375892" y="640735"/>
            <a:ext cx="2106216" cy="52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3300"/>
                </a:solidFill>
                <a:latin typeface="Arial" pitchFamily="34" charset="0"/>
                <a:ea typeface="+mj-ea"/>
                <a:cs typeface="Arial" pitchFamily="34" charset="0"/>
              </a:rPr>
              <a:t>TURİZM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4D359575-1863-4F01-B671-33D0FD1CA2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095800"/>
              </p:ext>
            </p:extLst>
          </p:nvPr>
        </p:nvGraphicFramePr>
        <p:xfrm>
          <a:off x="404664" y="4826136"/>
          <a:ext cx="6085038" cy="3327264"/>
        </p:xfrm>
        <a:graphic>
          <a:graphicData uri="http://schemas.openxmlformats.org/drawingml/2006/table">
            <a:tbl>
              <a:tblPr/>
              <a:tblGrid>
                <a:gridCol w="2870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0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479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İLDEKİ KONAKLAMA TESİSLERİ</a:t>
                      </a: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4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TESİS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SAYI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ODA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YATAK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0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TURİZM İŞLETME BELGELİ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411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35.682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72.410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0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BELEDİYE BELGELİ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1.652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27.386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51.853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97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2.063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63.068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124.263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0D92C7AF-D24D-4ABC-908B-1AF7D9AD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43</a:t>
            </a:fld>
            <a:endParaRPr lang="tr-TR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76456"/>
              </p:ext>
            </p:extLst>
          </p:nvPr>
        </p:nvGraphicFramePr>
        <p:xfrm>
          <a:off x="381001" y="482600"/>
          <a:ext cx="6159499" cy="8762991"/>
        </p:xfrm>
        <a:graphic>
          <a:graphicData uri="http://schemas.openxmlformats.org/drawingml/2006/table">
            <a:tbl>
              <a:tblPr/>
              <a:tblGrid>
                <a:gridCol w="4220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098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400" b="1" i="0" u="none" strike="noStrike" baseline="0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MİLLİYETLERİNE GÖRE  GELEN TURİSTLER   (2011  YILI)</a:t>
                      </a:r>
                    </a:p>
                  </a:txBody>
                  <a:tcPr marL="5725" marR="5725" marT="57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ORAN</a:t>
                      </a:r>
                    </a:p>
                  </a:txBody>
                  <a:tcPr marL="5725" marR="5725" marT="57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TURİST SAYISI</a:t>
                      </a:r>
                    </a:p>
                  </a:txBody>
                  <a:tcPr marL="5725" marR="5725" marT="57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ALMANYA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11,4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1.071.427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RUSYA FEDERASYONU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5,7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537.784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AMERİKA BİRLEŞİK DEVLETLERİ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5,2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485.086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İTALYA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4,6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428.927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FRANSA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4,7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436.686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4,7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441.870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İRAN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4,2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395.122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HOLLANDA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2,8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260.284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2,1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194..668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JAPONYA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2,1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184.161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UKRAYNA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2,0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199.245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IRAK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2,3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212.924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AZERBAYCAN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2,1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200.067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AVUSTURYA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1,6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146.676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6526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TÜRKMENİSTAN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1,4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131.247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6148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DİĞER ÜLKELER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43,2%</a:t>
                      </a:r>
                    </a:p>
                  </a:txBody>
                  <a:tcPr marL="5725" marR="5725" marT="57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4.055.496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6148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100,00%</a:t>
                      </a:r>
                    </a:p>
                  </a:txBody>
                  <a:tcPr marL="5725" marR="5725" marT="57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9.381.670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149C00F8-AEEF-4706-97C7-C253EB55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44</a:t>
            </a:fld>
            <a:endParaRPr lang="tr-TR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21082" y="431006"/>
            <a:ext cx="5954314" cy="857250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TURİZM İŞLETME BELGELİ SEYAHAT  ACENTALARI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/>
            </a:r>
            <a:br>
              <a:rPr lang="tr-TR" sz="1800" dirty="0">
                <a:latin typeface="Arial" pitchFamily="34" charset="0"/>
                <a:cs typeface="Arial" pitchFamily="34" charset="0"/>
              </a:rPr>
            </a:b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105475"/>
              </p:ext>
            </p:extLst>
          </p:nvPr>
        </p:nvGraphicFramePr>
        <p:xfrm>
          <a:off x="421084" y="1022350"/>
          <a:ext cx="5954314" cy="3321052"/>
        </p:xfrm>
        <a:graphic>
          <a:graphicData uri="http://schemas.openxmlformats.org/drawingml/2006/table">
            <a:tbl>
              <a:tblPr/>
              <a:tblGrid>
                <a:gridCol w="254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GRUBU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MERKEZ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ŞUBE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 GEÇİCİ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GRUBU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1.978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 GRUBU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 GRUBU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2.090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8 Tablo">
            <a:extLst>
              <a:ext uri="{FF2B5EF4-FFF2-40B4-BE49-F238E27FC236}">
                <a16:creationId xmlns:a16="http://schemas.microsoft.com/office/drawing/2014/main" id="{454DB807-9864-4347-AA26-D8C39AA50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84578"/>
              </p:ext>
            </p:extLst>
          </p:nvPr>
        </p:nvGraphicFramePr>
        <p:xfrm>
          <a:off x="421084" y="4953000"/>
          <a:ext cx="5954313" cy="2260600"/>
        </p:xfrm>
        <a:graphic>
          <a:graphicData uri="http://schemas.openxmlformats.org/drawingml/2006/table">
            <a:tbl>
              <a:tblPr/>
              <a:tblGrid>
                <a:gridCol w="3005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GELEN KRUVAZİYER GEMİSİ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DÜZENLENEN ULUSAL FUAR 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DÜZENLENEN ULUSLARARASI FUAR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04FB9016-121C-4EFF-8FD7-6044022EA411}"/>
              </a:ext>
            </a:extLst>
          </p:cNvPr>
          <p:cNvSpPr/>
          <p:nvPr/>
        </p:nvSpPr>
        <p:spPr>
          <a:xfrm>
            <a:off x="421084" y="7572277"/>
            <a:ext cx="5954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2012 yılında 9.381.670 turist İstanbul’u ziyaret etmiş olup, turistlerin % 94’ü havayolu ile gelmiştir. </a:t>
            </a:r>
          </a:p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Ülkede elde edilen turizm gelirinin yaklaşık % 30’u ilimizden sağlanmaktadır.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B5DCC0-5A64-40E2-A59A-80D3EBE69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45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03199" y="471488"/>
            <a:ext cx="6451600" cy="476250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SPOR İLE İLGİLİ  GÖSTERGELER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767088"/>
              </p:ext>
            </p:extLst>
          </p:nvPr>
        </p:nvGraphicFramePr>
        <p:xfrm>
          <a:off x="203201" y="3124200"/>
          <a:ext cx="6451600" cy="1130300"/>
        </p:xfrm>
        <a:graphic>
          <a:graphicData uri="http://schemas.openxmlformats.org/drawingml/2006/table">
            <a:tbl>
              <a:tblPr/>
              <a:tblGrid>
                <a:gridCol w="2996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LİSANSLI SPORCU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2.329.898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296.907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FAAL S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PORCU SAYISI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603.293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96.249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408093"/>
              </p:ext>
            </p:extLst>
          </p:nvPr>
        </p:nvGraphicFramePr>
        <p:xfrm>
          <a:off x="203200" y="4656702"/>
          <a:ext cx="6451600" cy="2010799"/>
        </p:xfrm>
        <a:graphic>
          <a:graphicData uri="http://schemas.openxmlformats.org/drawingml/2006/table">
            <a:tbl>
              <a:tblPr/>
              <a:tblGrid>
                <a:gridCol w="4164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LİG TÜRÜ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SAYI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SPOR TOTO SÜPER LİG</a:t>
                      </a:r>
                    </a:p>
                  </a:txBody>
                  <a:tcPr marL="33338" marR="33338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PTT 1. LİG</a:t>
                      </a:r>
                    </a:p>
                  </a:txBody>
                  <a:tcPr marL="33338" marR="33338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TFF 2. LİG</a:t>
                      </a:r>
                    </a:p>
                  </a:txBody>
                  <a:tcPr marL="33338" marR="33338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TFF 3. LİG</a:t>
                      </a:r>
                    </a:p>
                  </a:txBody>
                  <a:tcPr marL="33338" marR="33338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3338" marR="33338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951594"/>
              </p:ext>
            </p:extLst>
          </p:nvPr>
        </p:nvGraphicFramePr>
        <p:xfrm>
          <a:off x="203200" y="6970713"/>
          <a:ext cx="6451600" cy="2463799"/>
        </p:xfrm>
        <a:graphic>
          <a:graphicData uri="http://schemas.openxmlformats.org/drawingml/2006/table">
            <a:tbl>
              <a:tblPr/>
              <a:tblGrid>
                <a:gridCol w="3197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6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3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KULÜP TÜRÜ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SPOR KULÜBÜ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8.559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1.199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İHTİSAS KULÜBÜ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568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MÜESSESE KULÜBÜ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1.174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ASKERİ KULÜP 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DİĞER ( OKUL KULÜBÜ)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1.383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268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11.695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1.567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578410"/>
              </p:ext>
            </p:extLst>
          </p:nvPr>
        </p:nvGraphicFramePr>
        <p:xfrm>
          <a:off x="203200" y="1109752"/>
          <a:ext cx="6451600" cy="1696949"/>
        </p:xfrm>
        <a:graphic>
          <a:graphicData uri="http://schemas.openxmlformats.org/drawingml/2006/table">
            <a:tbl>
              <a:tblPr/>
              <a:tblGrid>
                <a:gridCol w="3565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75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baseline="0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</a:t>
                      </a: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SPOR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39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LİSANSLI SPORCU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208.459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247.664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296.907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39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GENÇLİK MERKEZİ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399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GENÇLİK MERKEZİ LİDER / NOKTA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C73E1834-ABE5-4420-951B-7211775AB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46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980491"/>
              </p:ext>
            </p:extLst>
          </p:nvPr>
        </p:nvGraphicFramePr>
        <p:xfrm>
          <a:off x="355600" y="381000"/>
          <a:ext cx="6205750" cy="9256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6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3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24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27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56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41718">
                <a:tc gridSpan="11">
                  <a:txBody>
                    <a:bodyPr/>
                    <a:lstStyle/>
                    <a:p>
                      <a:pPr algn="ctr"/>
                      <a:r>
                        <a:rPr lang="tr-TR" sz="18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İLDEKİ</a:t>
                      </a:r>
                      <a:r>
                        <a:rPr lang="tr-TR" sz="1800" b="1" baseline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SPOR TESİSLERİ</a:t>
                      </a:r>
                      <a:endParaRPr lang="tr-TR" sz="1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526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b="1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TESİS TÜRÜ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MÜLKİYET DURUMU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160">
                <a:tc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GHSM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BELEDİYELER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DİĞER</a:t>
                      </a:r>
                      <a:r>
                        <a:rPr lang="tr-TR" sz="1100" b="1" baseline="0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KAMU KURUMLARI</a:t>
                      </a:r>
                      <a:endParaRPr lang="tr-TR" sz="1100" b="1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ÖZEL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499">
                <a:tc>
                  <a:txBody>
                    <a:bodyPr/>
                    <a:lstStyle/>
                    <a:p>
                      <a:endParaRPr lang="tr-TR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960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ÇİM YÜZEYLİ STAD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24.940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12.300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24.940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612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STADYUM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216.188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216.188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960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TOPRAK YÜZEYLİ STAD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3.200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3.200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612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SEMT SAHASI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4308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SENTETİK ÇİM</a:t>
                      </a:r>
                      <a:r>
                        <a:rPr lang="tr-TR" sz="11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YÜZEYLİ SAHA</a:t>
                      </a:r>
                      <a:endParaRPr lang="tr-TR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34.162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12.860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490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47.512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612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SPOR SALONU 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62.830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22.914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16.024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3.850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626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105.618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3390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YÜZME</a:t>
                      </a:r>
                      <a:r>
                        <a:rPr lang="tr-TR" sz="11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HAVUZU </a:t>
                      </a:r>
                      <a:endParaRPr lang="tr-TR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4.437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8.917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2.750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17.254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9470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KAMP EĞİTİM MERKEZİ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7612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ATLETİZM PİSTİ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89.542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4.000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93.542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3390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GENÇLİK MERKEZİ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1547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BUZ  PİSTİ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83390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ATIŞ</a:t>
                      </a:r>
                      <a:r>
                        <a:rPr lang="tr-TR" sz="11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POLİGONU</a:t>
                      </a:r>
                      <a:endParaRPr lang="tr-TR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83390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BİNİCİLİK  TESİSLERİ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750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750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BB795CBF-C648-4D4E-BECF-AA7A114E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234286"/>
              </p:ext>
            </p:extLst>
          </p:nvPr>
        </p:nvGraphicFramePr>
        <p:xfrm>
          <a:off x="242887" y="1450139"/>
          <a:ext cx="6338365" cy="2052228"/>
        </p:xfrm>
        <a:graphic>
          <a:graphicData uri="http://schemas.openxmlformats.org/drawingml/2006/table">
            <a:tbl>
              <a:tblPr/>
              <a:tblGrid>
                <a:gridCol w="3706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6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İMALAT  SANAYİNDE ÇALIŞANLAR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SANAYİ KURULUŞU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SAYI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ÇALIŞAN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İSO Üyesi  Sanayi Kuruluşu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18.175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782.681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Organize Sanayi Bölgesi   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247.129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Küçük Sanayi Sitesi 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30.632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105620" y="592454"/>
            <a:ext cx="2646759" cy="68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SANAYİ</a:t>
            </a:r>
          </a:p>
        </p:txBody>
      </p:sp>
      <p:graphicFrame>
        <p:nvGraphicFramePr>
          <p:cNvPr id="9" name="Group 84">
            <a:extLst>
              <a:ext uri="{FF2B5EF4-FFF2-40B4-BE49-F238E27FC236}">
                <a16:creationId xmlns:a16="http://schemas.microsoft.com/office/drawing/2014/main" id="{441CE5DB-8BBA-447F-AE10-7A718F325A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014171"/>
              </p:ext>
            </p:extLst>
          </p:nvPr>
        </p:nvGraphicFramePr>
        <p:xfrm>
          <a:off x="276744" y="4006057"/>
          <a:ext cx="6304508" cy="4909340"/>
        </p:xfrm>
        <a:graphic>
          <a:graphicData uri="http://schemas.openxmlformats.org/drawingml/2006/table">
            <a:tbl>
              <a:tblPr/>
              <a:tblGrid>
                <a:gridCol w="486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40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0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68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 ORGANİZE SANAYİ  BÖLGELERİ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67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 NO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YERİ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KURULUŞ YILI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ALANI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(M²)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FAAL FİRMA SAYISI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ÇALIŞAN SAYISI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26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Dudullu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Ümraniye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2.650.000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2.246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08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İkitelli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K.Çekmece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7.000.000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165.000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08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Tuzla  </a:t>
                      </a: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Org.San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2.750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08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511.750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2.832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089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Anadolu</a:t>
                      </a:r>
                      <a:r>
                        <a:rPr lang="tr-TR" sz="1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Yakası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796.522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6.530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08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Kimya Sanayi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742.208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08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Deri Sanayi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1982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6.890.000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08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Beylikdüzü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B.Çekmece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1.529.557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18.517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089">
                <a:tc gridSpan="5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34.626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247.129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0D52F879-A626-404E-BD9E-3D36EE5D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48</a:t>
            </a:fld>
            <a:endParaRPr lang="tr-TR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100" name="Group 9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42360021"/>
              </p:ext>
            </p:extLst>
          </p:nvPr>
        </p:nvGraphicFramePr>
        <p:xfrm>
          <a:off x="242647" y="685800"/>
          <a:ext cx="6424853" cy="8369297"/>
        </p:xfrm>
        <a:graphic>
          <a:graphicData uri="http://schemas.openxmlformats.org/drawingml/2006/table">
            <a:tbl>
              <a:tblPr/>
              <a:tblGrid>
                <a:gridCol w="445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8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8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6559">
                <a:tc gridSpan="7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 KÜÇÜK  SANAYİ  SİTELERİ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776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 NO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YERİ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KURULUŞ YILI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ALANI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(M²)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FAAL FİRMA SAYISI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ÇALIŞAN SAYISI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284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İmes</a:t>
                      </a: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Dudullu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1971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650.000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982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478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Modoko</a:t>
                      </a: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Dudullu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1969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62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Kadosan</a:t>
                      </a: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Oto San.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Dudullu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1974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667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2.500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75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 Tamircileri Ve Benzerleri KSS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Şişli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1967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292.173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1.942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7.762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62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Birlik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Büyükçekmece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1975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234.466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252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62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Doğu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Bağcılar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106.610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14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Evren Oto KSS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Esenyurt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1973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194.962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514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2.450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6543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Silivri KSS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Silivri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1984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65.508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142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402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Şile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Şile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1989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29.500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23455">
                <a:tc gridSpan="5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5.447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30.632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9CA6E343-E57D-4B17-A796-534B144C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49</a:t>
            </a:fld>
            <a:endParaRPr lang="tr-TR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0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486834"/>
              </p:ext>
            </p:extLst>
          </p:nvPr>
        </p:nvGraphicFramePr>
        <p:xfrm>
          <a:off x="512676" y="533400"/>
          <a:ext cx="5724525" cy="8013704"/>
        </p:xfrm>
        <a:graphic>
          <a:graphicData uri="http://schemas.openxmlformats.org/drawingml/2006/table">
            <a:tbl>
              <a:tblPr/>
              <a:tblGrid>
                <a:gridCol w="2836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8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652">
                <a:tc gridSpan="2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YILLARA GÖRE NÜFUS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SAYIM YILI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           NÜFUS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1927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806.863 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1945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1.078.399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1960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1.882.092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1975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3.904.588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1990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7.195.773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1997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9.198.809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2000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10.018.735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2007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12.573.836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2008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12.697.164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2009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12.915.158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2010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13.255.685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2011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13.624.240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871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2012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13.854.740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7235C63B-3704-4652-AB38-2E1127F0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9417745"/>
              </p:ext>
            </p:extLst>
          </p:nvPr>
        </p:nvGraphicFramePr>
        <p:xfrm>
          <a:off x="431527" y="935862"/>
          <a:ext cx="5994946" cy="3360143"/>
        </p:xfrm>
        <a:graphic>
          <a:graphicData uri="http://schemas.openxmlformats.org/drawingml/2006/table">
            <a:tbl>
              <a:tblPr/>
              <a:tblGrid>
                <a:gridCol w="2647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3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83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       İL ARAZİSİNİN DAĞILIMI         (Ha)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   </a:t>
                      </a: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%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İL YÜZÖLÇÜMÜ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519.600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TARIM ALANI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154.452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29,7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ÇAYIR-MERA  ALANI 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7.860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1,5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ORMAN VE FUNDALIK ALAN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238.710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46,0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SANAYİ VE YERLEŞİM ALANI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98.431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18,9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DİĞER ALANLAR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20.147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94930" y="186135"/>
            <a:ext cx="2268140" cy="52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TARIM</a:t>
            </a:r>
            <a:r>
              <a:rPr lang="tr-TR" sz="2400" kern="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83B54DC4-82FC-48C5-9C9B-59A6A97B4C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323709"/>
              </p:ext>
            </p:extLst>
          </p:nvPr>
        </p:nvGraphicFramePr>
        <p:xfrm>
          <a:off x="431526" y="4802814"/>
          <a:ext cx="5994945" cy="3871284"/>
        </p:xfrm>
        <a:graphic>
          <a:graphicData uri="http://schemas.openxmlformats.org/drawingml/2006/table">
            <a:tbl>
              <a:tblPr/>
              <a:tblGrid>
                <a:gridCol w="455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46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TARIMSAL   AMAÇLI   KOOPERATİFLER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1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TARIMSAL KALKINMA KOOPERATİFİ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 ÜRÜNLERİ KOOPERATİFİ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SULAMA KOOPERATİFİ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KOOPERATİFLER ÜST BİRLİĞİ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3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962E8DB2-D3FC-487D-B258-93F419CF8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27D11-04CF-4393-97DB-52557EDA6991}" type="slidenum">
              <a:rPr lang="tr-TR" smtClean="0"/>
              <a:pPr>
                <a:defRPr/>
              </a:pPr>
              <a:t>50</a:t>
            </a:fld>
            <a:endParaRPr lang="tr-TR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07" y="679053"/>
            <a:ext cx="6189592" cy="527447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TARIM</a:t>
            </a:r>
            <a:r>
              <a:rPr lang="tr-TR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118061"/>
              </p:ext>
            </p:extLst>
          </p:nvPr>
        </p:nvGraphicFramePr>
        <p:xfrm>
          <a:off x="350907" y="1206500"/>
          <a:ext cx="6189592" cy="8008540"/>
        </p:xfrm>
        <a:graphic>
          <a:graphicData uri="http://schemas.openxmlformats.org/drawingml/2006/table">
            <a:tbl>
              <a:tblPr/>
              <a:tblGrid>
                <a:gridCol w="3225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8291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GIDA   GÜVENLİĞİ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86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DENETLENEN ÜRETİM YERİ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12.031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9.319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12.182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867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DENETLENEN SATIŞ 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24.429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26.681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31.023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62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DENETLENEN TOPLU TÜKETİM 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14.298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16.533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17.881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39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DENETLENEN TOPLAM İŞYERİ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50.758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52.533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61.086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5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İDARİ PARA CEZASI UYGULANAN İŞYERİ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2.482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2.420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6.379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562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SAVCILIĞA SUÇ DUYURUSU YAPILAN İŞYERİ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74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562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ÜRETİM FAALİYETİNDEN MEN EDİLEN İŞYERİ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1.118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9C4436FA-2697-426E-B098-FE6234358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51</a:t>
            </a:fld>
            <a:endParaRPr lang="tr-TR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04699" y="593328"/>
            <a:ext cx="6048601" cy="583574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BARAJLAR VE SU KAYNAKLARI</a:t>
            </a:r>
            <a:endParaRPr lang="tr-TR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062794"/>
              </p:ext>
            </p:extLst>
          </p:nvPr>
        </p:nvGraphicFramePr>
        <p:xfrm>
          <a:off x="404700" y="1176902"/>
          <a:ext cx="6048601" cy="7697769"/>
        </p:xfrm>
        <a:graphic>
          <a:graphicData uri="http://schemas.openxmlformats.org/drawingml/2006/table">
            <a:tbl>
              <a:tblPr/>
              <a:tblGrid>
                <a:gridCol w="4078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1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TESİSİN ADI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HİZMETE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GİRİŞ YILI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VERİM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(MİLYON M³/YIL)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ELMALI I VE II BARAJLARI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1893 – 1950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TERKOS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1883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ALİBEYKÖY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ÖMERLİ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DARLIK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1989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BÜYÜKÇEKMECE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1989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YEŞİLVADİ REGÜLATÖRÜ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078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ISTRANCALAR (DÜZDERE, KUZULUDERE, BÜYÜKDERE, SULTANBAHÇEDERE, ELMALIDERE)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1995-1997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ŞİLE KESON KUYULARI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KAZANDERE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SAZLIDERE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1998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PABUÇDERE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YEŞİLÇAY REGÜLATÖRÜ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MELEN REGÜLATÖRÜ (1.KISIM)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268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3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GENEL TOPLAM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1.353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504613A6-1750-43AD-86B1-5E38E15D6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52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79399" y="541530"/>
            <a:ext cx="6299202" cy="423670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HABERLEŞME DURUMU</a:t>
            </a:r>
            <a:endParaRPr lang="tr-TR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192854"/>
              </p:ext>
            </p:extLst>
          </p:nvPr>
        </p:nvGraphicFramePr>
        <p:xfrm>
          <a:off x="279399" y="1237456"/>
          <a:ext cx="6299202" cy="2268252"/>
        </p:xfrm>
        <a:graphic>
          <a:graphicData uri="http://schemas.openxmlformats.org/drawingml/2006/table">
            <a:tbl>
              <a:tblPr/>
              <a:tblGrid>
                <a:gridCol w="1202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5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7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47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272" marR="32272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TELEFON SANTRAL KAPASİTESİ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ABONE SAYISI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BEKLEYEN ABONE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ANKESÖRLÜ TELEFON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AVRUPA  YAKASI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3.915.461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2.313.165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2.188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9.868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1.972.221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1.316.145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590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5.636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5.887.682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3.629.310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2.778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15.504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6 Tablo">
            <a:extLst>
              <a:ext uri="{FF2B5EF4-FFF2-40B4-BE49-F238E27FC236}">
                <a16:creationId xmlns:a16="http://schemas.microsoft.com/office/drawing/2014/main" id="{5E63DF54-F049-443C-B666-29784269C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316157"/>
              </p:ext>
            </p:extLst>
          </p:nvPr>
        </p:nvGraphicFramePr>
        <p:xfrm>
          <a:off x="279399" y="4584700"/>
          <a:ext cx="6299202" cy="4145424"/>
        </p:xfrm>
        <a:graphic>
          <a:graphicData uri="http://schemas.openxmlformats.org/drawingml/2006/table">
            <a:tbl>
              <a:tblPr/>
              <a:tblGrid>
                <a:gridCol w="2831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2245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baseline="0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</a:t>
                      </a: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ENERJİ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92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TOPLAM ELEKTRİK TÜKETİMİ (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kWh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23.410.404.136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26.223.973.081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26.676.826.108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65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KİŞİ BAŞINA ELEKTRİK TÜKETİMİ (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kWh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1.766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1.925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1.925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65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KAYIP KAÇAK ORANI (İSTANBUL) 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 17.67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  17.99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  15,8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65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KAYIP KAÇAK ORANI (TÜRKİYE)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 17.80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92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TOPLAM DOĞALGAZ TÜKETİMİ (m³)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3.977.900.663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5.207.304.476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4.684.436.370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9782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KİŞİ BAŞINA YILLIK DOĞALGAZ TÜKETİMİ (m³)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E9BA98D7-B0A6-4450-AB3F-6846D6641047}"/>
              </a:ext>
            </a:extLst>
          </p:cNvPr>
          <p:cNvSpPr/>
          <p:nvPr/>
        </p:nvSpPr>
        <p:spPr>
          <a:xfrm>
            <a:off x="279398" y="3922148"/>
            <a:ext cx="6299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ELEKTRİK ABONE VE TÜKETİM DAĞILIMI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D2DDBFE-0791-4059-BEB5-AF42F46F8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53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42900" y="557380"/>
            <a:ext cx="6172200" cy="465515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ELEKTRİK ABONE VE TÜKETİM DAĞILIMI</a:t>
            </a:r>
            <a:b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</a:br>
            <a:endParaRPr lang="tr-TR" sz="18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666312"/>
              </p:ext>
            </p:extLst>
          </p:nvPr>
        </p:nvGraphicFramePr>
        <p:xfrm>
          <a:off x="350379" y="1168400"/>
          <a:ext cx="6172199" cy="7714705"/>
        </p:xfrm>
        <a:graphic>
          <a:graphicData uri="http://schemas.openxmlformats.org/drawingml/2006/table">
            <a:tbl>
              <a:tblPr/>
              <a:tblGrid>
                <a:gridCol w="752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3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6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01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ABONE GRUBU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217" marR="32217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ABONE SAYISI  (2012 Yılı 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217" marR="32217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TÜKETİM (</a:t>
                      </a: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kWh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217" marR="32217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4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AVRUPA YAKASI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AVRUPA YAKASI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MESKEN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3.492.328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2.061.573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5.553.901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6.088.680.942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3.941.702.883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10.030.383.825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TİCARET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678.664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340.662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1.019.326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4.170.074.209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1.681.807.395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5.851.881.604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6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SANAYİ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58.257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2.383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60.640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4.227.760.383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1.285.199.139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5.512.959.522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1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RESMİ DAİRE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8.896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3.305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12.201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647.018.112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319.404.315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966.422.427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4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DİĞER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75.863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56.626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132.489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1.480.283.791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2.834.894.939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4.315.178.730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7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4.314.008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2.464.549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6.778.557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16.613.817.437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10.063.008.671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26.676.826.108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1368AA96-F95D-489F-A864-A22ACF13B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54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09600" y="904873"/>
            <a:ext cx="6238798" cy="857250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İLDEKİ  DOĞALGAZ  ABONE DURUMU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781570"/>
              </p:ext>
            </p:extLst>
          </p:nvPr>
        </p:nvGraphicFramePr>
        <p:xfrm>
          <a:off x="309600" y="1600200"/>
          <a:ext cx="6238798" cy="6972302"/>
        </p:xfrm>
        <a:graphic>
          <a:graphicData uri="http://schemas.openxmlformats.org/drawingml/2006/table">
            <a:tbl>
              <a:tblPr/>
              <a:tblGrid>
                <a:gridCol w="1367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1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85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ABONE SAYISI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GAZ KULLANICI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TÜKETİM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MİKTARI (m</a:t>
                      </a:r>
                      <a:r>
                        <a:rPr kumimoji="0" lang="tr-TR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1995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625.000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494.000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681.890.970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1.571.000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1.387.000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1.879.874.500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3.005.000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2.650.533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3.757.000.000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2006 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3.317.448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2.991.361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3.484.536.683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3.651.560</a:t>
                      </a:r>
                      <a:endParaRPr kumimoji="0" lang="tr-T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3.305.376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4.067.032.426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3.951.077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3.621.087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4.064.883.744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4.045.835</a:t>
                      </a:r>
                      <a:endParaRPr kumimoji="0" lang="tr-T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3.745.703</a:t>
                      </a:r>
                      <a:endParaRPr kumimoji="0" lang="tr-T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3.683.212.532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4.318.109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4.149.845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3.977.900.663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9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4.810.111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4.490.727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5.207.304.476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9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5.106.173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4.789.338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4.684.436.370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C0C3190A-25AE-429C-9FEF-6635FD6A6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55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2251"/>
            <a:ext cx="6858000" cy="897731"/>
          </a:xfrm>
          <a:ln>
            <a:solidFill>
              <a:srgbClr val="FFFFCC"/>
            </a:solidFill>
          </a:ln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İSTANBUL</a:t>
            </a:r>
            <a:b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2012  YILI  YATIRIMLARI    </a:t>
            </a:r>
            <a:b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GENEL BÜTÇE VE MAHALLİ İDARE YATIRIMLARI KARŞILAŞTIRMASI</a:t>
            </a:r>
            <a:b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(BÜTÇE TÜRÜNE GÖRE PARASAL DAĞILIM)</a:t>
            </a:r>
          </a:p>
        </p:txBody>
      </p:sp>
      <p:graphicFrame>
        <p:nvGraphicFramePr>
          <p:cNvPr id="199863" name="Group 18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02432879"/>
              </p:ext>
            </p:extLst>
          </p:nvPr>
        </p:nvGraphicFramePr>
        <p:xfrm>
          <a:off x="134540" y="1580218"/>
          <a:ext cx="6588919" cy="7817782"/>
        </p:xfrm>
        <a:graphic>
          <a:graphicData uri="http://schemas.openxmlformats.org/drawingml/2006/table">
            <a:tbl>
              <a:tblPr/>
              <a:tblGrid>
                <a:gridCol w="100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76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57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575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KURULUŞ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PROJE SAYISI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(ADET)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PROJE TUTARI</a:t>
                      </a:r>
                    </a:p>
                    <a:p>
                      <a:pPr marL="92075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(TL)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ÖNCEKİ YILLAR HARCAMASI</a:t>
                      </a:r>
                    </a:p>
                    <a:p>
                      <a:pPr marL="92075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(TL)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 YILI ÖDENEK TUTARI</a:t>
                      </a:r>
                    </a:p>
                    <a:p>
                      <a:pPr marL="92075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(TL)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YIL  SONU HARCAMA TUTARI</a:t>
                      </a:r>
                    </a:p>
                    <a:p>
                      <a:pPr marL="92075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(TL)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046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TÜRKİYE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2.622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361.955.941.000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162.942.499.000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38.168.744.000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247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İSTANBUL GENEL-KATMA BÜTÇE</a:t>
                      </a:r>
                    </a:p>
                  </a:txBody>
                  <a:tcPr marL="68580" marR="68580" marT="34290" marB="3429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691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20.975.042.286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8.955.788.245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2.893.958.355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1.995.262.829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608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PAY(%)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7,5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dirty="0">
                          <a:latin typeface="Arial" pitchFamily="34" charset="0"/>
                          <a:cs typeface="Arial" pitchFamily="34" charset="0"/>
                        </a:rPr>
                        <a:t>        -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06">
                <a:tc gridSpan="7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4186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MAHALLİ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İDARE</a:t>
                      </a:r>
                    </a:p>
                  </a:txBody>
                  <a:tcPr marL="68580" marR="68580" marT="34290" marB="3429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32.693.532.013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8.970.446.933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3.980.943.507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2.523.842.864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5896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GENEL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963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53.668.574.299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17.926.235.178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6.874.901.862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4.519.105.693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CD39AA9E-D55C-4730-9B97-6FCAF969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D944-8586-4E44-B914-804DF5D2BA18}" type="slidenum">
              <a:rPr lang="tr-TR" smtClean="0"/>
              <a:pPr>
                <a:defRPr/>
              </a:pPr>
              <a:t>56</a:t>
            </a:fld>
            <a:endParaRPr lang="tr-TR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503937"/>
              </p:ext>
            </p:extLst>
          </p:nvPr>
        </p:nvGraphicFramePr>
        <p:xfrm>
          <a:off x="253999" y="101601"/>
          <a:ext cx="6400801" cy="9344168"/>
        </p:xfrm>
        <a:graphic>
          <a:graphicData uri="http://schemas.openxmlformats.org/drawingml/2006/table">
            <a:tbl>
              <a:tblPr/>
              <a:tblGrid>
                <a:gridCol w="1274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9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5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BELEDİYE ADI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 GNS Nüfusu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2007 ADNKS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  NÜFUS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 NÜFUS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 NÜFUS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 NÜFUS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Adalar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17.760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10.460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14.341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14.221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13.883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14.552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Avcılar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233.749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323.596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348.635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364.682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383.736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395.274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Bağcılar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556.519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719.267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724.268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738.809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746.650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749.024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Bahçelievler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478.623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571.711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576.799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590.063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600.900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600.162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Bakırköy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208.398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214.821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218.352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219.145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220.663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221.336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Bayrampaşa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246.006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272.196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269.425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269.481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269.709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269.774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Beşiktaş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190.813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191.513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185.054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184.390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187.053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186.067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Beykoz  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210.832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241.833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244.137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246.136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247.284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246.352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Beyoğlu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231.900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247.256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244.516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248.084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248.206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246.152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B.çekmece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384.089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688.774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171.222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182.017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192.843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201.077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Çatalca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81.589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89.158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63.277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62.001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63.379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63.467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Eminönü(**)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55.635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32.557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Esenler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380.709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517.235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459.980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461.072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461.382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458.694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Eyüp 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255.912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325.532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331.548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338.329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345.790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356.512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Fatih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403.508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422.941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433.796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431.147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429.351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428.857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Gaziosmanpaşa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752.389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1.013.048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461.230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474.259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482.553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488.258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Güngören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272.950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318.545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311.672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309.624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309.135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307.573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Kadıköy 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663.299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744.670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529.191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532.835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531.997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521.005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Kağıthane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345.239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418.229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413.797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416.515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419.865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421.356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Kartal 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407.865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541.209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426.680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432.199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440.887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443.293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Küçükçekmece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594.524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785.392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674.795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695.988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711.112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721.911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Maltepe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355.384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415.117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427.041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438.257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452.099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460.955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Pendik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389.657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520.486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562.122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585.196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609.535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625.797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Sarıyer 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242.543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276.407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278.527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280.802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287.309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289.959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Silivri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108.155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125.364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134.660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138.797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144.781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150.183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Sultanbeyli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175.700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272.758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286.622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291.063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298.143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302.388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Şile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32.447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25.169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28.325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28.119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28.847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30.218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Şişli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270.674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314.684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316.058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317.337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320.763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318.217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Tuzla 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123.225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165.239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181.658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185.819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197.230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197.657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Ümraniye 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605.855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897.260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573.265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603.431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631.603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645.238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Üsküdar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495.118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582.666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524.379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526.947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532.182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535.916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Zeytinburnu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247.669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288.743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290.147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292.430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293.228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292.407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Arnavutköy  (*)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175.871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188.011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198.230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206.299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Ataşehir(*)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361.615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375.208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387.502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395.758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Başakşehir(*)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226.387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248.467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284.488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316.176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Beylikdüzü(*)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193.972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204.873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218.120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229.115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Çekmeköy(*)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154.103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168.438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183.013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193.182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Esenyurt</a:t>
                      </a: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403.895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446.777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500.027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553.369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Sancaktepe</a:t>
                      </a: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241.233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256.442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267.537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278.998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Sultangazi(*)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452.563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468.274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483.225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492.212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21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10.018.735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12.573.835</a:t>
                      </a: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12.915.158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anchor="b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13.255.685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13.624.240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13.854.740</a:t>
                      </a:r>
                    </a:p>
                  </a:txBody>
                  <a:tcPr marL="8381" marR="8381" marT="0" marB="0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</a:tbl>
          </a:graphicData>
        </a:graphic>
      </p:graphicFrame>
      <p:sp>
        <p:nvSpPr>
          <p:cNvPr id="25905" name="4 Metin kutusu"/>
          <p:cNvSpPr txBox="1">
            <a:spLocks noChangeArrowheads="1"/>
          </p:cNvSpPr>
          <p:nvPr/>
        </p:nvSpPr>
        <p:spPr bwMode="auto">
          <a:xfrm>
            <a:off x="253999" y="9527400"/>
            <a:ext cx="61897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(*) 2008  yılında kurulmuştur.  (**) 2008 yılında Fatih ilçesine bağlanmıştır.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67C037BC-8CFE-4AFE-808A-2770926A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3483981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73" tIns="34287" rIns="68573" bIns="34287" anchor="ctr">
            <a:spAutoFit/>
          </a:bodyPr>
          <a:lstStyle/>
          <a:p>
            <a:pPr>
              <a:defRPr/>
            </a:pPr>
            <a:endParaRPr lang="tr-TR" sz="1350"/>
          </a:p>
        </p:txBody>
      </p:sp>
      <p:graphicFrame>
        <p:nvGraphicFramePr>
          <p:cNvPr id="614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56555"/>
              </p:ext>
            </p:extLst>
          </p:nvPr>
        </p:nvGraphicFramePr>
        <p:xfrm>
          <a:off x="351235" y="573088"/>
          <a:ext cx="6156722" cy="3461149"/>
        </p:xfrm>
        <a:graphic>
          <a:graphicData uri="http://schemas.openxmlformats.org/drawingml/2006/table">
            <a:tbl>
              <a:tblPr/>
              <a:tblGrid>
                <a:gridCol w="2321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9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KAMU KURULUŞLARI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MERKEZİ KURULUŞLAR*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SAYI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MAHALLİ KURULUŞLAR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SAYI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04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GENEL MÜDÜRLÜK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B.ŞEHİR BELEDİYESİ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23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BÖLGE MÜDÜRLÜĞÜ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İLÇE BELEDİYESİ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39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8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İL MÜDÜRLÜĞÜ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36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04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BAŞMÜDÜRLÜK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BELEDİYE TOPLAMI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40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04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DAİRE BAŞKANLIĞI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23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TEMSİLCİLİK</a:t>
                      </a:r>
                      <a:endParaRPr kumimoji="0" lang="tr-TR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İL ÖZEL İDARESİ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04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</a:t>
                      </a: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73" marR="68573" marT="34287" marB="34287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9750" name="Rectangle 65"/>
          <p:cNvSpPr>
            <a:spLocks noChangeArrowheads="1"/>
          </p:cNvSpPr>
          <p:nvPr/>
        </p:nvSpPr>
        <p:spPr bwMode="auto">
          <a:xfrm>
            <a:off x="351235" y="4208168"/>
            <a:ext cx="6210113" cy="438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3" tIns="34287" rIns="68573" bIns="34287" anchor="ctr">
            <a:spAutoFit/>
          </a:bodyPr>
          <a:lstStyle/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İlçelerden 14 adedi Asya Kıtasında,  25 adedi Avrupa Kıtasında yer almaktadır.</a:t>
            </a:r>
          </a:p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Adli,Askeri kurumlar  ve üniversiteler  hariçtir.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778592A9-6BAA-4386-B8DB-5A41A203A3D1}"/>
              </a:ext>
            </a:extLst>
          </p:cNvPr>
          <p:cNvSpPr/>
          <p:nvPr/>
        </p:nvSpPr>
        <p:spPr>
          <a:xfrm>
            <a:off x="1877583" y="4953000"/>
            <a:ext cx="3306033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50" b="1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SİVİL TOPLUM  KURULUŞLARI</a:t>
            </a:r>
            <a:endParaRPr lang="tr-TR" dirty="0"/>
          </a:p>
        </p:txBody>
      </p:sp>
      <p:graphicFrame>
        <p:nvGraphicFramePr>
          <p:cNvPr id="8" name="4 Tablo">
            <a:extLst>
              <a:ext uri="{FF2B5EF4-FFF2-40B4-BE49-F238E27FC236}">
                <a16:creationId xmlns:a16="http://schemas.microsoft.com/office/drawing/2014/main" id="{9D338FC7-F6D7-410B-9317-1A0AF08BC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21665"/>
              </p:ext>
            </p:extLst>
          </p:nvPr>
        </p:nvGraphicFramePr>
        <p:xfrm>
          <a:off x="351235" y="5605505"/>
          <a:ext cx="6153944" cy="3143932"/>
        </p:xfrm>
        <a:graphic>
          <a:graphicData uri="http://schemas.openxmlformats.org/drawingml/2006/table">
            <a:tbl>
              <a:tblPr/>
              <a:tblGrid>
                <a:gridCol w="3076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6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5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SİVİL TOPLUM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KURULUŞU  TÜRÜ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SAYI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VAKIF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1.805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DERNEK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18.737 (faal)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20.542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38CE2A15-C471-40B1-BF1B-51504E69E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450602"/>
            <a:ext cx="6172200" cy="854869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ASAYİŞ ve GÜVENLİK ÖZETİ</a:t>
            </a:r>
            <a:r>
              <a:rPr lang="tr-TR" sz="21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21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</a:br>
            <a:endParaRPr lang="tr-TR" sz="21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933685"/>
              </p:ext>
            </p:extLst>
          </p:nvPr>
        </p:nvGraphicFramePr>
        <p:xfrm>
          <a:off x="342899" y="905669"/>
          <a:ext cx="6172201" cy="8549729"/>
        </p:xfrm>
        <a:graphic>
          <a:graphicData uri="http://schemas.openxmlformats.org/drawingml/2006/table">
            <a:tbl>
              <a:tblPr/>
              <a:tblGrid>
                <a:gridCol w="3190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9694"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ASAYİŞ</a:t>
                      </a:r>
                    </a:p>
                    <a:p>
                      <a:pPr algn="ctr" fontAlgn="b"/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  <a:p>
                      <a:pPr algn="ctr" fontAlgn="b"/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  <a:p>
                      <a:pPr algn="ctr" fontAlgn="b"/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  <a:p>
                      <a:pPr algn="ctr" fontAlgn="b"/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EMNİYET PERSONELİ BAŞINA DÜŞEN NÜFUS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358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CİNAYET SAYISI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GASP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1.252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1.565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1.771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EVDEN HIRSIZLIK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26.601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26.841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32.370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İŞYERİNDEN HIRSIZLIK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10.377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9.945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11.093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OTO HIRSIZLIĞI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4.921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4.162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4.094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OTODAN HIRSIZLIK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23.049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20.460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21.894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YANKESİCİLİK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9.129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6.218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5.980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DOLANDIRICILIK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3.220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3.458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4.427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KAPKAÇ SAYISI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İNTİHAR SONUCU ÖLEN KİŞİ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390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İNTİHAR SONUCU ÖLEN KADIN/ERKEK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94  /  324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92  /  283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105/285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İNTİHARA TEŞEBBÜS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2987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2714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3.840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İNTİHARA TEŞEBBÜS EDEN KADIN / ERKEK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2.410   /   577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2.124  /  590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2.473/1.358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KADINA ŞİDDET SONUCU ÖLÜM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64849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CEZAEVLERİNDE KALAN TUTUKLU - HÜKÜMLÜ (GÜNLÜK ORTALAMA)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17.811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15.792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Veri</a:t>
                      </a:r>
                      <a:r>
                        <a:rPr lang="tr-TR" sz="900" b="1" i="0" u="none" strike="noStrik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Yok</a:t>
                      </a:r>
                      <a:endParaRPr lang="tr-TR" sz="9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BOĞULARAK ÖLEN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YANGINDA ÖLEN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564849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TRAFİK   KAZALARINDA   OLAY   YERİNDE   ÖLEN  / OLAY SONRASI ÖLEN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266  / VERİ YOK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224 / VERİ YOK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239/VERİ</a:t>
                      </a:r>
                      <a:r>
                        <a:rPr lang="tr-TR" sz="900" b="1" i="0" u="none" strike="noStrik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YOK</a:t>
                      </a:r>
                      <a:endParaRPr lang="tr-TR" sz="9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TRAFİK KAZALARINDA YARALANAN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18.424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21.365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22.980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TRAFİK KAZASI SAYISI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49.812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51.665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51.095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TRAFİK CEZASI MAKBUZU (Adet)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2.482.606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2.341.208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2.749.085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TRAFİK CEZASI TUTARI (TL)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315.068.000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292.940.246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375.429.673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TRAFİĞE KAYITLI ARAÇ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2.843.722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2.977.722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3.119.715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OTOMOBİL SAYISI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1.710.000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1.820.981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1.989.854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TRAFİĞE YENİ KAYIT OLAN ARAÇ </a:t>
                      </a:r>
                    </a:p>
                  </a:txBody>
                  <a:tcPr marL="3671" marR="3671" marT="367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173.491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134.000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141.993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887E975B-B02B-4FF1-9C91-5C4E5054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79C48-A748-48C9-B264-A35E2CA3DA99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26648"/>
            <a:ext cx="6858000" cy="357188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ASAYİŞ  SUÇLARI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520085" y="2836281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91276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376604"/>
              </p:ext>
            </p:extLst>
          </p:nvPr>
        </p:nvGraphicFramePr>
        <p:xfrm>
          <a:off x="135117" y="1016001"/>
          <a:ext cx="6534245" cy="8372675"/>
        </p:xfrm>
        <a:graphic>
          <a:graphicData uri="http://schemas.openxmlformats.org/drawingml/2006/table">
            <a:tbl>
              <a:tblPr/>
              <a:tblGrid>
                <a:gridCol w="101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5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8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35971">
                <a:tc gridSpan="8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2011-2012 YILLLARI  EMNİYET-JANDARMA BÖLGESİ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GENEL ASAYİŞ OLAYLARI (TRAFİK HARİÇ)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333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SUÇ TÜRÜ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 YILI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 YILI 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2011/2012DEĞİŞİM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6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ASAYİŞ SUÇ. 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242.941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3.763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246.704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291.307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4.051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295.358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19,7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TERÖR OLAYLARI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-22,5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3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MALİ SUÇLAR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755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1.079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1.100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45,7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BİLİŞİM SUÇLARI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2.710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2.710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2.629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2.629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ORGANİZE SUÇLAR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-36,7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NARKOTİK OLAYLAR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38.681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38.721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48.509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48.597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25,5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TOPLUMSAL OLAYLAR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5.588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5.588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5.177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5.177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-7,3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İLLEGAL  GİRİŞ-ÇIKIŞ</a:t>
                      </a:r>
                    </a:p>
                  </a:txBody>
                  <a:tcPr marL="68573" marR="68573" marT="34287" marB="34287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42,6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944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DİĞER OLAY.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3.097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3.097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2.881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2.881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-7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3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291.781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6.989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298.770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349.825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7.115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356.940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19,5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23E4B858-3B17-45BF-8CDF-CC9552FA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theme/theme1.xml><?xml version="1.0" encoding="utf-8"?>
<a:theme xmlns:a="http://schemas.openxmlformats.org/drawingml/2006/main" name="1_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22981</TotalTime>
  <Words>6891</Words>
  <Application>Microsoft Office PowerPoint</Application>
  <PresentationFormat>A4 Kağıt (210x297 mm)</PresentationFormat>
  <Paragraphs>4400</Paragraphs>
  <Slides>56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68" baseType="lpstr">
      <vt:lpstr>游ゴシック</vt:lpstr>
      <vt:lpstr>Arial</vt:lpstr>
      <vt:lpstr>Arial Tur</vt:lpstr>
      <vt:lpstr>Arial Unicode MS</vt:lpstr>
      <vt:lpstr>Bookman Old Style</vt:lpstr>
      <vt:lpstr>Calibri</vt:lpstr>
      <vt:lpstr>Calibri Light</vt:lpstr>
      <vt:lpstr>Century Gothic</vt:lpstr>
      <vt:lpstr>Tahoma</vt:lpstr>
      <vt:lpstr>Times New Roman</vt:lpstr>
      <vt:lpstr>Wingdings</vt:lpstr>
      <vt:lpstr>1_Özel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ASAYİŞ ve GÜVENLİK ÖZETİ </vt:lpstr>
      <vt:lpstr>ASAYİŞ  SUÇLARI</vt:lpstr>
      <vt:lpstr>PowerPoint Sunusu</vt:lpstr>
      <vt:lpstr>PowerPoint Sunusu</vt:lpstr>
      <vt:lpstr>PowerPoint Sunusu</vt:lpstr>
      <vt:lpstr> GÜMRÜK KAÇAKÇILIĞI (2011-2012) KARŞILAŞTIRMA</vt:lpstr>
      <vt:lpstr>PowerPoint Sunusu</vt:lpstr>
      <vt:lpstr>PowerPoint Sunusu</vt:lpstr>
      <vt:lpstr>TİCARET </vt:lpstr>
      <vt:lpstr>İTHALAT VE İHRACAT  (Milyon $) </vt:lpstr>
      <vt:lpstr>  VERGİ GELİRLERİ</vt:lpstr>
      <vt:lpstr>EĞİTİM</vt:lpstr>
      <vt:lpstr>PowerPoint Sunusu</vt:lpstr>
      <vt:lpstr>PowerPoint Sunusu</vt:lpstr>
      <vt:lpstr>2012-2013 YILI RESMİ OKULLARIN NORMAL VE İKİLİ ÖĞRETİM DURUMU</vt:lpstr>
      <vt:lpstr>PowerPoint Sunusu</vt:lpstr>
      <vt:lpstr>PowerPoint Sunusu</vt:lpstr>
      <vt:lpstr>DEVLET ÜNİVERSİTELERİ </vt:lpstr>
      <vt:lpstr>PowerPoint Sunusu</vt:lpstr>
      <vt:lpstr>PowerPoint Sunusu</vt:lpstr>
      <vt:lpstr>TOPLU TAŞIMA TÜRLERİNE GÖRE DAĞILIM(*)</vt:lpstr>
      <vt:lpstr>MOTORLU  ARAÇLAR</vt:lpstr>
      <vt:lpstr>PowerPoint Sunusu</vt:lpstr>
      <vt:lpstr> KARA YOLLARI</vt:lpstr>
      <vt:lpstr>PowerPoint Sunusu</vt:lpstr>
      <vt:lpstr>SAĞLIK</vt:lpstr>
      <vt:lpstr>PowerPoint Sunusu</vt:lpstr>
      <vt:lpstr>PowerPoint Sunusu</vt:lpstr>
      <vt:lpstr>YILLARA GÖRE HASTANE SAYILARI</vt:lpstr>
      <vt:lpstr>YILLARA  GÖRE  YATAK SAYILARI</vt:lpstr>
      <vt:lpstr>SOSYAL GÜVENLİK</vt:lpstr>
      <vt:lpstr>SOSYAL YARDIMLAŞMA VAKFI YARDIM İSTATİSTİKLERİ (2012) </vt:lpstr>
      <vt:lpstr>İLDEKİ SOSYAL HİZMET KURULUŞLARI </vt:lpstr>
      <vt:lpstr>PowerPoint Sunusu</vt:lpstr>
      <vt:lpstr>İLDEKİ BAZI KÜLTÜREL DEĞERLER</vt:lpstr>
      <vt:lpstr>PowerPoint Sunusu</vt:lpstr>
      <vt:lpstr>PowerPoint Sunusu</vt:lpstr>
      <vt:lpstr>TURİZM İŞLETME BELGELİ SEYAHAT  ACENTALARI </vt:lpstr>
      <vt:lpstr>SPOR İLE İLGİLİ  GÖSTERGELER</vt:lpstr>
      <vt:lpstr>PowerPoint Sunusu</vt:lpstr>
      <vt:lpstr>PowerPoint Sunusu</vt:lpstr>
      <vt:lpstr>PowerPoint Sunusu</vt:lpstr>
      <vt:lpstr>PowerPoint Sunusu</vt:lpstr>
      <vt:lpstr>TARIM </vt:lpstr>
      <vt:lpstr>BARAJLAR VE SU KAYNAKLARI</vt:lpstr>
      <vt:lpstr>HABERLEŞME DURUMU</vt:lpstr>
      <vt:lpstr>ELEKTRİK ABONE VE TÜKETİM DAĞILIMI </vt:lpstr>
      <vt:lpstr>İLDEKİ  DOĞALGAZ  ABONE DURUMU</vt:lpstr>
      <vt:lpstr>İSTANBUL 2012  YILI  YATIRIMLARI     GENEL BÜTÇE VE MAHALLİ İDARE YATIRIMLARI KARŞILAŞTIRMASI (BÜTÇE TÜRÜNE GÖRE PARASAL DAĞILIM)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Barış AMAÇ</dc:creator>
  <cp:lastModifiedBy>Serpil BÜYÜKKARA</cp:lastModifiedBy>
  <cp:revision>2519</cp:revision>
  <cp:lastPrinted>2024-05-02T12:30:23Z</cp:lastPrinted>
  <dcterms:created xsi:type="dcterms:W3CDTF">2021-03-15T10:30:38Z</dcterms:created>
  <dcterms:modified xsi:type="dcterms:W3CDTF">2024-12-05T11:19:14Z</dcterms:modified>
</cp:coreProperties>
</file>