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 id="2147483673" r:id="rId2"/>
  </p:sldMasterIdLst>
  <p:notesMasterIdLst>
    <p:notesMasterId r:id="rId56"/>
  </p:notesMasterIdLst>
  <p:handoutMasterIdLst>
    <p:handoutMasterId r:id="rId57"/>
  </p:handoutMasterIdLst>
  <p:sldIdLst>
    <p:sldId id="1373" r:id="rId3"/>
    <p:sldId id="1132" r:id="rId4"/>
    <p:sldId id="1374" r:id="rId5"/>
    <p:sldId id="1156" r:id="rId6"/>
    <p:sldId id="1157" r:id="rId7"/>
    <p:sldId id="1160" r:id="rId8"/>
    <p:sldId id="948" r:id="rId9"/>
    <p:sldId id="1050" r:id="rId10"/>
    <p:sldId id="1053" r:id="rId11"/>
    <p:sldId id="1054" r:id="rId12"/>
    <p:sldId id="1055" r:id="rId13"/>
    <p:sldId id="1057" r:id="rId14"/>
    <p:sldId id="1061" r:id="rId15"/>
    <p:sldId id="952" r:id="rId16"/>
    <p:sldId id="953" r:id="rId17"/>
    <p:sldId id="951" r:id="rId18"/>
    <p:sldId id="954" r:id="rId19"/>
    <p:sldId id="956" r:id="rId20"/>
    <p:sldId id="959" r:id="rId21"/>
    <p:sldId id="979" r:id="rId22"/>
    <p:sldId id="1072" r:id="rId23"/>
    <p:sldId id="1073" r:id="rId24"/>
    <p:sldId id="983" r:id="rId25"/>
    <p:sldId id="988" r:id="rId26"/>
    <p:sldId id="1154" r:id="rId27"/>
    <p:sldId id="991" r:id="rId28"/>
    <p:sldId id="1028" r:id="rId29"/>
    <p:sldId id="1031" r:id="rId30"/>
    <p:sldId id="1033" r:id="rId31"/>
    <p:sldId id="1035" r:id="rId32"/>
    <p:sldId id="1229" r:id="rId33"/>
    <p:sldId id="1230" r:id="rId34"/>
    <p:sldId id="1076" r:id="rId35"/>
    <p:sldId id="1077" r:id="rId36"/>
    <p:sldId id="1078" r:id="rId37"/>
    <p:sldId id="1000" r:id="rId38"/>
    <p:sldId id="1002" r:id="rId39"/>
    <p:sldId id="1003" r:id="rId40"/>
    <p:sldId id="1012" r:id="rId41"/>
    <p:sldId id="1014" r:id="rId42"/>
    <p:sldId id="969" r:id="rId43"/>
    <p:sldId id="976" r:id="rId44"/>
    <p:sldId id="977" r:id="rId45"/>
    <p:sldId id="1017" r:id="rId46"/>
    <p:sldId id="1018" r:id="rId47"/>
    <p:sldId id="960" r:id="rId48"/>
    <p:sldId id="962" r:id="rId49"/>
    <p:sldId id="963" r:id="rId50"/>
    <p:sldId id="965" r:id="rId51"/>
    <p:sldId id="1026" r:id="rId52"/>
    <p:sldId id="1038" r:id="rId53"/>
    <p:sldId id="1039" r:id="rId54"/>
    <p:sldId id="1234" r:id="rId55"/>
  </p:sldIdLst>
  <p:sldSz cx="6858000" cy="9906000" type="A4"/>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Kapak" id="{CB6870C7-5DC8-4BB2-A8B5-8D20CE3E9EF5}">
          <p14:sldIdLst>
            <p14:sldId id="1373"/>
          </p14:sldIdLst>
        </p14:section>
        <p14:section name="Önsöz ve İçindekiler" id="{E3834704-E864-44A4-A165-EC348F2F0F99}">
          <p14:sldIdLst>
            <p14:sldId id="1132"/>
            <p14:sldId id="1374"/>
          </p14:sldIdLst>
        </p14:section>
        <p14:section name="Nüfus" id="{BCBD03B5-80DA-4107-90EF-EDA191818473}">
          <p14:sldIdLst>
            <p14:sldId id="1156"/>
            <p14:sldId id="1157"/>
            <p14:sldId id="1160"/>
          </p14:sldIdLst>
        </p14:section>
        <p14:section name="İdari Yapı" id="{91CF1F5F-7AC3-4C78-B8BB-28967CF3CFA3}">
          <p14:sldIdLst>
            <p14:sldId id="948"/>
          </p14:sldIdLst>
        </p14:section>
        <p14:section name="Asayiş ve Güvenlik" id="{D88D19B8-E6A1-4D66-AE38-9E1BDC194F17}">
          <p14:sldIdLst>
            <p14:sldId id="1050"/>
            <p14:sldId id="1053"/>
            <p14:sldId id="1054"/>
            <p14:sldId id="1055"/>
            <p14:sldId id="1057"/>
            <p14:sldId id="1061"/>
          </p14:sldIdLst>
        </p14:section>
        <p14:section name="İş ve Çalışma Hayatı" id="{382D718F-38F6-4B88-9A9D-A50CB3B1D8B3}">
          <p14:sldIdLst>
            <p14:sldId id="952"/>
            <p14:sldId id="953"/>
          </p14:sldIdLst>
        </p14:section>
        <p14:section name="Milli Gelir ve Ekonomik Durum" id="{0B108E85-2C45-4F66-8025-952477DD2D50}">
          <p14:sldIdLst>
            <p14:sldId id="951"/>
            <p14:sldId id="954"/>
            <p14:sldId id="956"/>
            <p14:sldId id="959"/>
          </p14:sldIdLst>
        </p14:section>
        <p14:section name="Eğitim" id="{F94EEF6A-EAC4-48B2-A445-3E0D61075020}">
          <p14:sldIdLst>
            <p14:sldId id="979"/>
            <p14:sldId id="1072"/>
            <p14:sldId id="1073"/>
            <p14:sldId id="983"/>
          </p14:sldIdLst>
        </p14:section>
        <p14:section name="Yüksek Öğretim" id="{C87B0D2E-C96F-4438-8675-A1496E6AB87B}">
          <p14:sldIdLst>
            <p14:sldId id="988"/>
            <p14:sldId id="1154"/>
            <p14:sldId id="991"/>
          </p14:sldIdLst>
        </p14:section>
        <p14:section name="Ulaşım" id="{18DF6305-EDBB-4215-83BF-A57E59319649}">
          <p14:sldIdLst>
            <p14:sldId id="1028"/>
            <p14:sldId id="1031"/>
            <p14:sldId id="1033"/>
            <p14:sldId id="1035"/>
          </p14:sldIdLst>
        </p14:section>
        <p14:section name="Sağlık" id="{827ED5F3-9EA5-4E1E-A5A6-78F5C537763D}">
          <p14:sldIdLst>
            <p14:sldId id="1229"/>
            <p14:sldId id="1230"/>
            <p14:sldId id="1076"/>
            <p14:sldId id="1077"/>
            <p14:sldId id="1078"/>
          </p14:sldIdLst>
        </p14:section>
        <p14:section name="Sosyal Hizmetler" id="{135582F7-D1D9-4B80-8D1B-7DA0C615EBE4}">
          <p14:sldIdLst>
            <p14:sldId id="1000"/>
            <p14:sldId id="1002"/>
            <p14:sldId id="1003"/>
          </p14:sldIdLst>
        </p14:section>
        <p14:section name="Kültür ve Turizm" id="{00722258-9DB0-425A-A243-ABA357267D53}">
          <p14:sldIdLst>
            <p14:sldId id="1012"/>
            <p14:sldId id="1014"/>
            <p14:sldId id="969"/>
            <p14:sldId id="976"/>
            <p14:sldId id="977"/>
          </p14:sldIdLst>
        </p14:section>
        <p14:section name="Spor" id="{A4C2D35F-4A7C-4D67-AFCE-972D233714B5}">
          <p14:sldIdLst>
            <p14:sldId id="1017"/>
            <p14:sldId id="1018"/>
          </p14:sldIdLst>
        </p14:section>
        <p14:section name="Sanayi ve Teknoloji" id="{9817FEBA-CA9B-4048-90D3-1C16EFAABE37}">
          <p14:sldIdLst>
            <p14:sldId id="960"/>
            <p14:sldId id="962"/>
          </p14:sldIdLst>
        </p14:section>
        <p14:section name="Tarım, Orman ve Hayvancılık" id="{698FB528-5B18-4F63-8A31-5848657B907D}">
          <p14:sldIdLst>
            <p14:sldId id="963"/>
            <p14:sldId id="965"/>
          </p14:sldIdLst>
        </p14:section>
        <p14:section name="Fiziki ve Teknik Altyapı" id="{14F16885-D14D-4357-8EA9-07BD365417B4}">
          <p14:sldIdLst>
            <p14:sldId id="1026"/>
          </p14:sldIdLst>
        </p14:section>
        <p14:section name="İletişim, Haberleşme ve Enerji" id="{E0DD1311-E880-441B-A6C5-D3C74CBA593A}">
          <p14:sldIdLst>
            <p14:sldId id="1038"/>
            <p14:sldId id="1039"/>
          </p14:sldIdLst>
        </p14:section>
        <p14:section name="Mahalli İdareler" id="{9C648D7D-65FE-44B9-A4AC-090A9B9C0210}">
          <p14:sldIdLst/>
        </p14:section>
        <p14:section name="Kamu Yatırımları" id="{872BCAB6-A2CE-46E7-BC49-1413BD9B144A}">
          <p14:sldIdLst>
            <p14:sldId id="1234"/>
          </p14:sldIdLst>
        </p14:section>
        <p14:section name="Devam Eden Önemli Projeler" id="{BDAD76BD-FE19-423C-89D3-934945AA13F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üleyha AKSÜZEK KAVAK" initials="ZAK" lastIdx="1" clrIdx="0">
    <p:extLst>
      <p:ext uri="{19B8F6BF-5375-455C-9EA6-DF929625EA0E}">
        <p15:presenceInfo xmlns:p15="http://schemas.microsoft.com/office/powerpoint/2012/main" userId="S-1-5-21-3319460674-182160504-3610838970-106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F4858"/>
    <a:srgbClr val="F2D492"/>
    <a:srgbClr val="C2D2E3"/>
    <a:srgbClr val="B1DCEB"/>
    <a:srgbClr val="AED8ED"/>
    <a:srgbClr val="DD142C"/>
    <a:srgbClr val="DE122A"/>
    <a:srgbClr val="CC6D7D"/>
    <a:srgbClr val="222A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Açık Stil 1 - Vurgu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6D9F66E-5EB9-4882-86FB-DCBF35E3C3E4}" styleName="Orta Stil 4 - Vurgu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E269D01E-BC32-4049-B463-5C60D7B0CCD2}" styleName="Tema Uygulanmış Stil 2 - Vurgu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Koyu Stil 1 - Vurgu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Koyu Stil 1 - Vurgu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Koyu Stil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3548" autoAdjust="0"/>
  </p:normalViewPr>
  <p:slideViewPr>
    <p:cSldViewPr snapToGrid="0">
      <p:cViewPr varScale="1">
        <p:scale>
          <a:sx n="72" d="100"/>
          <a:sy n="72" d="100"/>
        </p:scale>
        <p:origin x="3270" y="60"/>
      </p:cViewPr>
      <p:guideLst/>
    </p:cSldViewPr>
  </p:slideViewPr>
  <p:outlineViewPr>
    <p:cViewPr>
      <p:scale>
        <a:sx n="33" d="100"/>
        <a:sy n="33" d="100"/>
      </p:scale>
      <p:origin x="0" y="-16872"/>
    </p:cViewPr>
  </p:outlineViewPr>
  <p:notesTextViewPr>
    <p:cViewPr>
      <p:scale>
        <a:sx n="1" d="1"/>
        <a:sy n="1" d="1"/>
      </p:scale>
      <p:origin x="0" y="0"/>
    </p:cViewPr>
  </p:notesTextViewPr>
  <p:notesViewPr>
    <p:cSldViewPr snapToGrid="0">
      <p:cViewPr varScale="1">
        <p:scale>
          <a:sx n="75" d="100"/>
          <a:sy n="75" d="100"/>
        </p:scale>
        <p:origin x="2214"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29367CFD-0522-4911-AE15-DFE0283BE41F}" type="datetimeFigureOut">
              <a:rPr lang="tr-TR" smtClean="0"/>
              <a:t>5.12.2024</a:t>
            </a:fld>
            <a:endParaRPr lang="tr-TR"/>
          </a:p>
        </p:txBody>
      </p:sp>
      <p:sp>
        <p:nvSpPr>
          <p:cNvPr id="4" name="Altbilgi Yer Tutucusu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4FAFABCE-18FE-486E-9DA5-EF597B4E2371}" type="slidenum">
              <a:rPr lang="tr-TR" smtClean="0"/>
              <a:t>‹#›</a:t>
            </a:fld>
            <a:endParaRPr lang="tr-TR"/>
          </a:p>
        </p:txBody>
      </p:sp>
    </p:spTree>
    <p:extLst>
      <p:ext uri="{BB962C8B-B14F-4D97-AF65-F5344CB8AC3E}">
        <p14:creationId xmlns:p14="http://schemas.microsoft.com/office/powerpoint/2010/main" val="568582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3" y="0"/>
            <a:ext cx="2945660"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5" y="0"/>
            <a:ext cx="2945660" cy="498135"/>
          </a:xfrm>
          <a:prstGeom prst="rect">
            <a:avLst/>
          </a:prstGeom>
        </p:spPr>
        <p:txBody>
          <a:bodyPr vert="horz" lIns="91440" tIns="45720" rIns="91440" bIns="45720" rtlCol="0"/>
          <a:lstStyle>
            <a:lvl1pPr algn="r">
              <a:defRPr sz="1200"/>
            </a:lvl1pPr>
          </a:lstStyle>
          <a:p>
            <a:fld id="{DBAA3C0F-A9AD-4274-91D2-28331D09CCCF}" type="datetimeFigureOut">
              <a:rPr lang="tr-TR" smtClean="0"/>
              <a:t>5.12.2024</a:t>
            </a:fld>
            <a:endParaRPr lang="tr-TR"/>
          </a:p>
        </p:txBody>
      </p:sp>
      <p:sp>
        <p:nvSpPr>
          <p:cNvPr id="4" name="Slayt Görüntüsü Yer Tutucusu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959"/>
            <a:ext cx="5438140" cy="3909238"/>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3" y="9430091"/>
            <a:ext cx="2945660" cy="498134"/>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5" y="9430091"/>
            <a:ext cx="2945660" cy="498134"/>
          </a:xfrm>
          <a:prstGeom prst="rect">
            <a:avLst/>
          </a:prstGeom>
        </p:spPr>
        <p:txBody>
          <a:bodyPr vert="horz" lIns="91440" tIns="45720" rIns="91440" bIns="45720" rtlCol="0" anchor="b"/>
          <a:lstStyle>
            <a:lvl1pPr algn="r">
              <a:defRPr sz="1200"/>
            </a:lvl1pPr>
          </a:lstStyle>
          <a:p>
            <a:fld id="{804B5915-9D30-44F4-BAED-259C05145258}" type="slidenum">
              <a:rPr lang="tr-TR" smtClean="0"/>
              <a:t>‹#›</a:t>
            </a:fld>
            <a:endParaRPr lang="tr-TR"/>
          </a:p>
        </p:txBody>
      </p:sp>
    </p:spTree>
    <p:extLst>
      <p:ext uri="{BB962C8B-B14F-4D97-AF65-F5344CB8AC3E}">
        <p14:creationId xmlns:p14="http://schemas.microsoft.com/office/powerpoint/2010/main" val="1894424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6</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25</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30</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865F041-CB92-4704-A606-65FC913CBAF8}" type="slidenum">
              <a:rPr lang="tr-TR" smtClean="0"/>
              <a:pPr/>
              <a:t>31</a:t>
            </a:fld>
            <a:endParaRPr lang="tr-TR"/>
          </a:p>
        </p:txBody>
      </p:sp>
    </p:spTree>
    <p:extLst>
      <p:ext uri="{BB962C8B-B14F-4D97-AF65-F5344CB8AC3E}">
        <p14:creationId xmlns:p14="http://schemas.microsoft.com/office/powerpoint/2010/main" val="1269220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32</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47C0D0D7-EE61-4D03-9CA9-8EB0BA802D4C}" type="slidenum">
              <a:rPr lang="tr-TR" smtClean="0"/>
              <a:pPr/>
              <a:t>33</a:t>
            </a:fld>
            <a:endParaRPr lang="tr-TR"/>
          </a:p>
        </p:txBody>
      </p:sp>
    </p:spTree>
    <p:extLst>
      <p:ext uri="{BB962C8B-B14F-4D97-AF65-F5344CB8AC3E}">
        <p14:creationId xmlns:p14="http://schemas.microsoft.com/office/powerpoint/2010/main" val="9091780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34</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35</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36</a:t>
            </a:fld>
            <a:endParaRPr lang="tr-T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37</a:t>
            </a:fld>
            <a:endParaRPr lang="tr-T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38</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9</a:t>
            </a:fld>
            <a:endParaRPr lang="tr-T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40</a:t>
            </a:fld>
            <a:endParaRPr lang="tr-T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46</a:t>
            </a:fld>
            <a:endParaRPr lang="tr-T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47</a:t>
            </a:fld>
            <a:endParaRPr lang="tr-T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48</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10</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14</a:t>
            </a:fld>
            <a:endParaRPr lang="tr-TR"/>
          </a:p>
        </p:txBody>
      </p:sp>
    </p:spTree>
    <p:extLst>
      <p:ext uri="{BB962C8B-B14F-4D97-AF65-F5344CB8AC3E}">
        <p14:creationId xmlns:p14="http://schemas.microsoft.com/office/powerpoint/2010/main" val="374825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15</a:t>
            </a:fld>
            <a:endParaRPr lang="tr-TR"/>
          </a:p>
        </p:txBody>
      </p:sp>
    </p:spTree>
    <p:extLst>
      <p:ext uri="{BB962C8B-B14F-4D97-AF65-F5344CB8AC3E}">
        <p14:creationId xmlns:p14="http://schemas.microsoft.com/office/powerpoint/2010/main" val="2123113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18</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19</a:t>
            </a:fld>
            <a:endParaRPr lang="tr-T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tr-TR" sz="800" b="0" dirty="0">
                <a:effectLst/>
                <a:latin typeface="Arial" pitchFamily="34" charset="0"/>
                <a:cs typeface="Arial" pitchFamily="34" charset="0"/>
              </a:rPr>
              <a:t>* Boş bırakılan alanlarda İl Milli Eğitim’den tarafımıza bilgi ulaşamadığından doldurulamamıştır.</a:t>
            </a:r>
          </a:p>
          <a:p>
            <a:endParaRPr lang="tr-TR" sz="800" b="0"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21</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1625AEFE-187C-4AF0-AF53-8321565E08EC}" type="slidenum">
              <a:rPr lang="tr-TR" smtClean="0"/>
              <a:pPr>
                <a:defRPr/>
              </a:pPr>
              <a:t>23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Tree>
    <p:extLst>
      <p:ext uri="{BB962C8B-B14F-4D97-AF65-F5344CB8AC3E}">
        <p14:creationId xmlns:p14="http://schemas.microsoft.com/office/powerpoint/2010/main" val="2766496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pPr>
              <a:defRPr/>
            </a:pPr>
            <a:endParaRPr lang="tr-TR"/>
          </a:p>
        </p:txBody>
      </p:sp>
      <p:sp>
        <p:nvSpPr>
          <p:cNvPr id="5" name="4 Altbilgi Yer Tutucusu"/>
          <p:cNvSpPr>
            <a:spLocks noGrp="1"/>
          </p:cNvSpPr>
          <p:nvPr>
            <p:ph type="ftr" sz="quarter" idx="11"/>
          </p:nvPr>
        </p:nvSpPr>
        <p:spPr/>
        <p:txBody>
          <a:bodyPr/>
          <a:lstStyle/>
          <a:p>
            <a:pPr>
              <a:defRPr/>
            </a:pPr>
            <a:endParaRPr lang="tr-TR"/>
          </a:p>
        </p:txBody>
      </p:sp>
      <p:sp>
        <p:nvSpPr>
          <p:cNvPr id="6" name="5 Slayt Numarası Yer Tutucusu"/>
          <p:cNvSpPr>
            <a:spLocks noGrp="1"/>
          </p:cNvSpPr>
          <p:nvPr>
            <p:ph type="sldNum" sz="quarter" idx="12"/>
          </p:nvPr>
        </p:nvSpPr>
        <p:spPr/>
        <p:txBody>
          <a:bodyPr/>
          <a:lstStyle/>
          <a:p>
            <a:pPr>
              <a:defRPr/>
            </a:pPr>
            <a:fld id="{7F979C48-A748-48C9-B264-A35E2CA3DA99}" type="slidenum">
              <a:rPr lang="tr-TR" smtClean="0"/>
              <a:pPr>
                <a:defRPr/>
              </a:pPr>
              <a:t>‹#›</a:t>
            </a:fld>
            <a:endParaRPr lang="tr-TR"/>
          </a:p>
        </p:txBody>
      </p:sp>
    </p:spTree>
    <p:extLst>
      <p:ext uri="{BB962C8B-B14F-4D97-AF65-F5344CB8AC3E}">
        <p14:creationId xmlns:p14="http://schemas.microsoft.com/office/powerpoint/2010/main" val="2385724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pPr>
              <a:defRPr/>
            </a:pPr>
            <a:endParaRPr lang="tr-TR"/>
          </a:p>
        </p:txBody>
      </p:sp>
      <p:sp>
        <p:nvSpPr>
          <p:cNvPr id="3" name="2 Altbilgi Yer Tutucusu"/>
          <p:cNvSpPr>
            <a:spLocks noGrp="1"/>
          </p:cNvSpPr>
          <p:nvPr>
            <p:ph type="ftr" sz="quarter" idx="11"/>
          </p:nvPr>
        </p:nvSpPr>
        <p:spPr/>
        <p:txBody>
          <a:bodyPr/>
          <a:lstStyle/>
          <a:p>
            <a:pPr>
              <a:defRPr/>
            </a:pPr>
            <a:endParaRPr lang="tr-TR"/>
          </a:p>
        </p:txBody>
      </p:sp>
      <p:sp>
        <p:nvSpPr>
          <p:cNvPr id="4" name="3 Slayt Numarası Yer Tutucusu"/>
          <p:cNvSpPr>
            <a:spLocks noGrp="1"/>
          </p:cNvSpPr>
          <p:nvPr>
            <p:ph type="sldNum" sz="quarter" idx="12"/>
          </p:nvPr>
        </p:nvSpPr>
        <p:spPr/>
        <p:txBody>
          <a:bodyPr/>
          <a:lstStyle/>
          <a:p>
            <a:pPr>
              <a:defRPr/>
            </a:pPr>
            <a:fld id="{B933E86D-47FE-4A98-B91B-91FFE54D33EE}" type="slidenum">
              <a:rPr lang="tr-TR" smtClean="0"/>
              <a:pPr>
                <a:defRPr/>
              </a:pPr>
              <a:t>‹#›</a:t>
            </a:fld>
            <a:endParaRPr lang="tr-TR"/>
          </a:p>
        </p:txBody>
      </p:sp>
    </p:spTree>
    <p:extLst>
      <p:ext uri="{BB962C8B-B14F-4D97-AF65-F5344CB8AC3E}">
        <p14:creationId xmlns:p14="http://schemas.microsoft.com/office/powerpoint/2010/main" val="3347195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96699"/>
            <a:ext cx="6172200" cy="1651000"/>
          </a:xfrm>
        </p:spPr>
        <p:txBody>
          <a:bodyPr/>
          <a:lstStyle/>
          <a:p>
            <a:r>
              <a:rPr lang="tr-TR"/>
              <a:t>Asıl başlık stili için tıklatın</a:t>
            </a:r>
          </a:p>
        </p:txBody>
      </p:sp>
      <p:sp>
        <p:nvSpPr>
          <p:cNvPr id="3" name="2 Metin Yer Tutucusu"/>
          <p:cNvSpPr>
            <a:spLocks noGrp="1"/>
          </p:cNvSpPr>
          <p:nvPr>
            <p:ph type="body" sz="half" idx="1"/>
          </p:nvPr>
        </p:nvSpPr>
        <p:spPr>
          <a:xfrm>
            <a:off x="342900" y="2311401"/>
            <a:ext cx="3028950" cy="653750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3486150" y="2311401"/>
            <a:ext cx="3028950" cy="653750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a:xfrm>
            <a:off x="342900" y="9020880"/>
            <a:ext cx="1600200" cy="687917"/>
          </a:xfrm>
        </p:spPr>
        <p:txBody>
          <a:bodyPr/>
          <a:lstStyle>
            <a:lvl1pPr>
              <a:defRPr/>
            </a:lvl1pPr>
          </a:lstStyle>
          <a:p>
            <a:pPr>
              <a:defRPr/>
            </a:pPr>
            <a:endParaRPr lang="tr-TR"/>
          </a:p>
        </p:txBody>
      </p:sp>
      <p:sp>
        <p:nvSpPr>
          <p:cNvPr id="6" name="5 Altbilgi Yer Tutucusu"/>
          <p:cNvSpPr>
            <a:spLocks noGrp="1"/>
          </p:cNvSpPr>
          <p:nvPr>
            <p:ph type="ftr" sz="quarter" idx="11"/>
          </p:nvPr>
        </p:nvSpPr>
        <p:spPr>
          <a:xfrm>
            <a:off x="2343150" y="9020880"/>
            <a:ext cx="2171700" cy="687917"/>
          </a:xfrm>
        </p:spPr>
        <p:txBody>
          <a:bodyPr/>
          <a:lstStyle>
            <a:lvl1pPr>
              <a:defRPr/>
            </a:lvl1pPr>
          </a:lstStyle>
          <a:p>
            <a:pPr>
              <a:defRPr/>
            </a:pPr>
            <a:endParaRPr lang="tr-TR"/>
          </a:p>
        </p:txBody>
      </p:sp>
      <p:sp>
        <p:nvSpPr>
          <p:cNvPr id="7" name="6 Slayt Numarası Yer Tutucusu"/>
          <p:cNvSpPr>
            <a:spLocks noGrp="1"/>
          </p:cNvSpPr>
          <p:nvPr>
            <p:ph type="sldNum" sz="quarter" idx="12"/>
          </p:nvPr>
        </p:nvSpPr>
        <p:spPr>
          <a:xfrm>
            <a:off x="4914900" y="9020880"/>
            <a:ext cx="1600200" cy="687917"/>
          </a:xfrm>
        </p:spPr>
        <p:txBody>
          <a:bodyPr/>
          <a:lstStyle>
            <a:lvl1pPr>
              <a:defRPr/>
            </a:lvl1pPr>
          </a:lstStyle>
          <a:p>
            <a:pPr>
              <a:defRPr/>
            </a:pPr>
            <a:fld id="{BC227D11-04CF-4393-97DB-52557EDA6991}" type="slidenum">
              <a:rPr lang="tr-TR"/>
              <a:pPr>
                <a:defRPr/>
              </a:pPr>
              <a:t>‹#›</a:t>
            </a:fld>
            <a:endParaRPr lang="tr-TR"/>
          </a:p>
        </p:txBody>
      </p:sp>
    </p:spTree>
    <p:extLst>
      <p:ext uri="{BB962C8B-B14F-4D97-AF65-F5344CB8AC3E}">
        <p14:creationId xmlns:p14="http://schemas.microsoft.com/office/powerpoint/2010/main" val="190267450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5197752" y="9411404"/>
            <a:ext cx="1547735" cy="381708"/>
          </a:xfrm>
          <a:prstGeom prst="rect">
            <a:avLst/>
          </a:prstGeom>
        </p:spPr>
        <p:txBody>
          <a:bodyPr vert="horz" lIns="91440" tIns="45720" rIns="91440" bIns="45720" rtlCol="0" anchor="ctr"/>
          <a:lstStyle>
            <a:lvl1pPr marL="0" algn="l" defTabSz="914400" rtl="0" eaLnBrk="1" latinLnBrk="0" hangingPunct="1">
              <a:defRPr lang="tr-TR" sz="2400" b="1" kern="1200" smtClean="0">
                <a:solidFill>
                  <a:srgbClr val="222A35"/>
                </a:solidFill>
                <a:effectLst>
                  <a:outerShdw blurRad="38100" dist="38100" dir="2700000" algn="tl">
                    <a:srgbClr val="000000">
                      <a:alpha val="43137"/>
                    </a:srgbClr>
                  </a:outerShdw>
                </a:effectLst>
                <a:latin typeface="+mn-lt"/>
                <a:ea typeface="+mn-ea"/>
                <a:cs typeface="+mn-cs"/>
              </a:defRPr>
            </a:lvl1pPr>
          </a:lstStyle>
          <a:p>
            <a:fld id="{796AAD45-9E9D-4CFF-8CAC-247D62ADDC27}" type="slidenum">
              <a:rPr lang="tr-TR" smtClean="0"/>
              <a:pPr/>
              <a:t>‹#›</a:t>
            </a:fld>
            <a:r>
              <a:rPr lang="tr-TR" dirty="0"/>
              <a:t> / 201</a:t>
            </a:r>
          </a:p>
        </p:txBody>
      </p:sp>
    </p:spTree>
    <p:extLst>
      <p:ext uri="{BB962C8B-B14F-4D97-AF65-F5344CB8AC3E}">
        <p14:creationId xmlns:p14="http://schemas.microsoft.com/office/powerpoint/2010/main" val="3604900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401140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36">
            <a:extLst>
              <a:ext uri="{FF2B5EF4-FFF2-40B4-BE49-F238E27FC236}">
                <a16:creationId xmlns:a16="http://schemas.microsoft.com/office/drawing/2014/main" id="{34FB94A3-694B-4473-983A-F00AF1C44ED2}"/>
              </a:ext>
            </a:extLst>
          </p:cNvPr>
          <p:cNvSpPr>
            <a:spLocks noChangeArrowheads="1"/>
          </p:cNvSpPr>
          <p:nvPr userDrawn="1"/>
        </p:nvSpPr>
        <p:spPr bwMode="auto">
          <a:xfrm>
            <a:off x="0" y="9423752"/>
            <a:ext cx="6858000" cy="424066"/>
          </a:xfrm>
          <a:prstGeom prst="rect">
            <a:avLst/>
          </a:prstGeom>
          <a:solidFill>
            <a:srgbClr val="F2D492">
              <a:alpha val="15000"/>
            </a:srgbClr>
          </a:solidFill>
          <a:ln>
            <a:noFill/>
          </a:ln>
          <a:extLst/>
        </p:spPr>
        <p:txBody>
          <a:bodyPr vert="horz" wrap="square" lIns="68580" tIns="34290" rIns="68580" bIns="34290" numCol="1" anchor="t" anchorCtr="0" compatLnSpc="1">
            <a:prstTxWarp prst="textNoShape">
              <a:avLst/>
            </a:prstTxWarp>
          </a:bodyPr>
          <a:lstStyle/>
          <a:p>
            <a:endParaRPr lang="en-US" sz="1350"/>
          </a:p>
        </p:txBody>
      </p:sp>
      <p:sp>
        <p:nvSpPr>
          <p:cNvPr id="4" name="Slide Number Placeholder 5"/>
          <p:cNvSpPr>
            <a:spLocks noGrp="1"/>
          </p:cNvSpPr>
          <p:nvPr>
            <p:ph type="sldNum" sz="quarter" idx="4"/>
          </p:nvPr>
        </p:nvSpPr>
        <p:spPr>
          <a:xfrm>
            <a:off x="5197752" y="9411404"/>
            <a:ext cx="1547735" cy="381708"/>
          </a:xfrm>
          <a:prstGeom prst="rect">
            <a:avLst/>
          </a:prstGeom>
        </p:spPr>
        <p:txBody>
          <a:bodyPr vert="horz" lIns="91440" tIns="45720" rIns="91440" bIns="45720" rtlCol="0" anchor="ctr"/>
          <a:lstStyle>
            <a:lvl1pPr marL="0" algn="l" defTabSz="914400" rtl="0" eaLnBrk="1" latinLnBrk="0" hangingPunct="1">
              <a:defRPr lang="tr-TR" sz="2400" b="1" kern="1200" smtClean="0">
                <a:solidFill>
                  <a:srgbClr val="222A35"/>
                </a:solidFill>
                <a:effectLst>
                  <a:outerShdw blurRad="38100" dist="38100" dir="2700000" algn="tl">
                    <a:srgbClr val="000000">
                      <a:alpha val="43137"/>
                    </a:srgbClr>
                  </a:outerShdw>
                </a:effectLst>
                <a:latin typeface="+mn-lt"/>
                <a:ea typeface="+mn-ea"/>
                <a:cs typeface="+mn-cs"/>
              </a:defRPr>
            </a:lvl1pPr>
          </a:lstStyle>
          <a:p>
            <a:fld id="{796AAD45-9E9D-4CFF-8CAC-247D62ADDC27}" type="slidenum">
              <a:rPr lang="tr-TR" smtClean="0"/>
              <a:pPr/>
              <a:t>‹#›</a:t>
            </a:fld>
            <a:r>
              <a:rPr lang="tr-TR" dirty="0"/>
              <a:t> / 201</a:t>
            </a:r>
          </a:p>
        </p:txBody>
      </p:sp>
      <p:pic>
        <p:nvPicPr>
          <p:cNvPr id="5" name="Resim 4"/>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5674823" y="198155"/>
            <a:ext cx="919097" cy="665445"/>
          </a:xfrm>
          <a:prstGeom prst="rect">
            <a:avLst/>
          </a:prstGeom>
        </p:spPr>
      </p:pic>
    </p:spTree>
    <p:extLst>
      <p:ext uri="{BB962C8B-B14F-4D97-AF65-F5344CB8AC3E}">
        <p14:creationId xmlns:p14="http://schemas.microsoft.com/office/powerpoint/2010/main" val="2042379424"/>
      </p:ext>
    </p:extLst>
  </p:cSld>
  <p:clrMap bg1="lt1" tx1="dk1" bg2="lt2" tx2="dk2" accent1="accent1" accent2="accent2" accent3="accent3" accent4="accent4" accent5="accent5" accent6="accent6" hlink="hlink" folHlink="folHlink"/>
  <p:sldLayoutIdLst>
    <p:sldLayoutId id="214748368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8000" r="-78000"/>
          </a:stretch>
        </a:blipFill>
        <a:effectLst/>
      </p:bgPr>
    </p:bg>
    <p:spTree>
      <p:nvGrpSpPr>
        <p:cNvPr id="1" name=""/>
        <p:cNvGrpSpPr/>
        <p:nvPr/>
      </p:nvGrpSpPr>
      <p:grpSpPr>
        <a:xfrm>
          <a:off x="0" y="0"/>
          <a:ext cx="0" cy="0"/>
          <a:chOff x="0" y="0"/>
          <a:chExt cx="0" cy="0"/>
        </a:xfrm>
      </p:grpSpPr>
      <p:sp>
        <p:nvSpPr>
          <p:cNvPr id="3" name="Metin kutusu 2"/>
          <p:cNvSpPr txBox="1"/>
          <p:nvPr/>
        </p:nvSpPr>
        <p:spPr>
          <a:xfrm>
            <a:off x="0" y="222694"/>
            <a:ext cx="6858000"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rPr>
              <a:t>T.C.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rPr>
              <a:t>İSTANBUL VALİLİĞİ</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400" b="1" i="0" u="none" strike="noStrike" kern="1200" cap="none" spc="0" normalizeH="0" baseline="0" noProof="0" dirty="0">
                <a:ln>
                  <a:noFill/>
                </a:ln>
                <a:solidFill>
                  <a:schemeClr val="accent5">
                    <a:lumMod val="50000"/>
                  </a:schemeClr>
                </a:solidFill>
                <a:effectLst/>
                <a:uLnTx/>
                <a:uFillTx/>
                <a:latin typeface="Calibri" panose="020F0502020204030204"/>
                <a:ea typeface="+mn-ea"/>
                <a:cs typeface="+mn-cs"/>
              </a:rPr>
              <a:t>İl Planlama ve Koordinasyon Müdürlüğü</a:t>
            </a:r>
          </a:p>
        </p:txBody>
      </p:sp>
      <p:sp>
        <p:nvSpPr>
          <p:cNvPr id="7" name="Metin kutusu 6"/>
          <p:cNvSpPr txBox="1"/>
          <p:nvPr/>
        </p:nvSpPr>
        <p:spPr>
          <a:xfrm>
            <a:off x="0" y="3457184"/>
            <a:ext cx="6858000" cy="3416320"/>
          </a:xfrm>
          <a:prstGeom prst="rect">
            <a:avLst/>
          </a:prstGeom>
          <a:solidFill>
            <a:schemeClr val="bg1">
              <a:alpha val="49000"/>
            </a:schemeClr>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7200" b="1" i="0" u="none" strike="noStrike" kern="1200" cap="none" spc="0" normalizeH="0" baseline="0" noProof="0" dirty="0">
                <a:ln>
                  <a:noFill/>
                </a:ln>
                <a:solidFill>
                  <a:schemeClr val="tx2">
                    <a:lumMod val="75000"/>
                  </a:schemeClr>
                </a:solidFill>
                <a:effectLst/>
                <a:uLnTx/>
                <a:uFillTx/>
                <a:latin typeface="Franklin Gothic Demi Cond" panose="020B0706030402020204" pitchFamily="34" charset="0"/>
                <a:ea typeface="+mn-ea"/>
                <a:cs typeface="+mn-cs"/>
              </a:rPr>
              <a:t>İSTANBUL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7200" b="1" i="0" u="none" strike="noStrike" kern="1200" cap="none" spc="0" normalizeH="0" baseline="0" noProof="0" dirty="0">
                <a:ln>
                  <a:noFill/>
                </a:ln>
                <a:solidFill>
                  <a:schemeClr val="tx2">
                    <a:lumMod val="75000"/>
                  </a:schemeClr>
                </a:solidFill>
                <a:effectLst/>
                <a:uLnTx/>
                <a:uFillTx/>
                <a:latin typeface="Franklin Gothic Demi Cond" panose="020B0706030402020204" pitchFamily="34" charset="0"/>
                <a:ea typeface="+mn-ea"/>
                <a:cs typeface="+mn-cs"/>
              </a:rPr>
              <a:t>İL </a:t>
            </a:r>
            <a:r>
              <a:rPr lang="tr-TR" sz="7200" b="1" dirty="0">
                <a:solidFill>
                  <a:schemeClr val="tx2">
                    <a:lumMod val="75000"/>
                  </a:schemeClr>
                </a:solidFill>
                <a:latin typeface="Franklin Gothic Demi Cond" panose="020B0706030402020204" pitchFamily="34" charset="0"/>
              </a:rPr>
              <a:t>İSTATİSTİK RAPORU</a:t>
            </a:r>
            <a:endParaRPr kumimoji="0" lang="tr-TR" sz="7200" b="1" i="0" u="none" strike="noStrike" kern="1200" cap="none" spc="0" normalizeH="0" baseline="0" noProof="0" dirty="0">
              <a:ln>
                <a:noFill/>
              </a:ln>
              <a:solidFill>
                <a:schemeClr val="tx2">
                  <a:lumMod val="75000"/>
                </a:schemeClr>
              </a:solidFill>
              <a:effectLst/>
              <a:uLnTx/>
              <a:uFillTx/>
              <a:latin typeface="Franklin Gothic Demi Cond" panose="020B0706030402020204" pitchFamily="34" charset="0"/>
            </a:endParaRPr>
          </a:p>
        </p:txBody>
      </p:sp>
      <p:sp>
        <p:nvSpPr>
          <p:cNvPr id="8" name="Metin kutusu 7"/>
          <p:cNvSpPr txBox="1"/>
          <p:nvPr/>
        </p:nvSpPr>
        <p:spPr>
          <a:xfrm>
            <a:off x="106017" y="9259669"/>
            <a:ext cx="68580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1" i="0" u="none" strike="noStrike" kern="1200" cap="none" spc="0" normalizeH="0" baseline="0" noProof="0" dirty="0">
                <a:ln>
                  <a:noFill/>
                </a:ln>
                <a:solidFill>
                  <a:srgbClr val="FFFFFF"/>
                </a:solidFill>
                <a:effectLst/>
                <a:uLnTx/>
                <a:uFillTx/>
                <a:latin typeface="Calibri" panose="020F0502020204030204"/>
                <a:ea typeface="+mn-ea"/>
                <a:cs typeface="+mn-cs"/>
              </a:rPr>
              <a:t>2013</a:t>
            </a:r>
          </a:p>
        </p:txBody>
      </p:sp>
    </p:spTree>
    <p:extLst>
      <p:ext uri="{BB962C8B-B14F-4D97-AF65-F5344CB8AC3E}">
        <p14:creationId xmlns:p14="http://schemas.microsoft.com/office/powerpoint/2010/main" val="1138660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3"/>
          <p:cNvSpPr>
            <a:spLocks noChangeArrowheads="1"/>
          </p:cNvSpPr>
          <p:nvPr/>
        </p:nvSpPr>
        <p:spPr bwMode="auto">
          <a:xfrm>
            <a:off x="4551541" y="3378015"/>
            <a:ext cx="138550" cy="276993"/>
          </a:xfrm>
          <a:prstGeom prst="rect">
            <a:avLst/>
          </a:prstGeom>
          <a:noFill/>
          <a:ln w="9525">
            <a:noFill/>
            <a:miter lim="800000"/>
            <a:headEnd/>
            <a:tailEnd/>
          </a:ln>
        </p:spPr>
        <p:txBody>
          <a:bodyPr wrap="none" lIns="68573" tIns="34287" rIns="68573" bIns="34287" anchor="ctr">
            <a:spAutoFit/>
          </a:bodyPr>
          <a:lstStyle/>
          <a:p>
            <a:pPr algn="ctr">
              <a:defRPr/>
            </a:pPr>
            <a:endParaRPr lang="tr-TR" sz="1350"/>
          </a:p>
        </p:txBody>
      </p:sp>
      <p:graphicFrame>
        <p:nvGraphicFramePr>
          <p:cNvPr id="10331" name="Group 91"/>
          <p:cNvGraphicFramePr>
            <a:graphicFrameLocks noGrp="1"/>
          </p:cNvGraphicFramePr>
          <p:nvPr>
            <p:extLst>
              <p:ext uri="{D42A27DB-BD31-4B8C-83A1-F6EECF244321}">
                <p14:modId xmlns:p14="http://schemas.microsoft.com/office/powerpoint/2010/main" val="990224718"/>
              </p:ext>
            </p:extLst>
          </p:nvPr>
        </p:nvGraphicFramePr>
        <p:xfrm>
          <a:off x="80628" y="368300"/>
          <a:ext cx="6723367" cy="9105903"/>
        </p:xfrm>
        <a:graphic>
          <a:graphicData uri="http://schemas.openxmlformats.org/drawingml/2006/table">
            <a:tbl>
              <a:tblPr/>
              <a:tblGrid>
                <a:gridCol w="1184073">
                  <a:extLst>
                    <a:ext uri="{9D8B030D-6E8A-4147-A177-3AD203B41FA5}">
                      <a16:colId xmlns:a16="http://schemas.microsoft.com/office/drawing/2014/main" val="20000"/>
                    </a:ext>
                  </a:extLst>
                </a:gridCol>
                <a:gridCol w="836730">
                  <a:extLst>
                    <a:ext uri="{9D8B030D-6E8A-4147-A177-3AD203B41FA5}">
                      <a16:colId xmlns:a16="http://schemas.microsoft.com/office/drawing/2014/main" val="20001"/>
                    </a:ext>
                  </a:extLst>
                </a:gridCol>
                <a:gridCol w="902252">
                  <a:extLst>
                    <a:ext uri="{9D8B030D-6E8A-4147-A177-3AD203B41FA5}">
                      <a16:colId xmlns:a16="http://schemas.microsoft.com/office/drawing/2014/main" val="20002"/>
                    </a:ext>
                  </a:extLst>
                </a:gridCol>
                <a:gridCol w="701597">
                  <a:extLst>
                    <a:ext uri="{9D8B030D-6E8A-4147-A177-3AD203B41FA5}">
                      <a16:colId xmlns:a16="http://schemas.microsoft.com/office/drawing/2014/main" val="20003"/>
                    </a:ext>
                  </a:extLst>
                </a:gridCol>
                <a:gridCol w="801480">
                  <a:extLst>
                    <a:ext uri="{9D8B030D-6E8A-4147-A177-3AD203B41FA5}">
                      <a16:colId xmlns:a16="http://schemas.microsoft.com/office/drawing/2014/main" val="20004"/>
                    </a:ext>
                  </a:extLst>
                </a:gridCol>
                <a:gridCol w="728392">
                  <a:extLst>
                    <a:ext uri="{9D8B030D-6E8A-4147-A177-3AD203B41FA5}">
                      <a16:colId xmlns:a16="http://schemas.microsoft.com/office/drawing/2014/main" val="20005"/>
                    </a:ext>
                  </a:extLst>
                </a:gridCol>
                <a:gridCol w="724793">
                  <a:extLst>
                    <a:ext uri="{9D8B030D-6E8A-4147-A177-3AD203B41FA5}">
                      <a16:colId xmlns:a16="http://schemas.microsoft.com/office/drawing/2014/main" val="20006"/>
                    </a:ext>
                  </a:extLst>
                </a:gridCol>
                <a:gridCol w="844050">
                  <a:extLst>
                    <a:ext uri="{9D8B030D-6E8A-4147-A177-3AD203B41FA5}">
                      <a16:colId xmlns:a16="http://schemas.microsoft.com/office/drawing/2014/main" val="20007"/>
                    </a:ext>
                  </a:extLst>
                </a:gridCol>
              </a:tblGrid>
              <a:tr h="1089526">
                <a:tc gridSpan="8">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rPr>
                        <a:t>2013</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rPr>
                        <a:t> EMNİYET-JANDARMA BÖLGESİ ASAYİŞ SUÇLARI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2300" b="1" i="0" u="none" strike="noStrike" cap="none" normalizeH="0" baseline="0" dirty="0">
                        <a:ln>
                          <a:noFill/>
                        </a:ln>
                        <a:solidFill>
                          <a:schemeClr val="tx1"/>
                        </a:solidFill>
                        <a:effectLst/>
                        <a:latin typeface="Arial"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30589">
                <a:tc rowSpan="2">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OLAYLAR</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EMNİYET</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Arial" charset="0"/>
                      </a:endParaRPr>
                    </a:p>
                  </a:txBody>
                  <a:tcPr marL="91431" marR="91431" marT="45716" marB="45716"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bg1"/>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JANDARMA</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Arial" charset="0"/>
                      </a:endParaRPr>
                    </a:p>
                  </a:txBody>
                  <a:tcPr marL="91431" marR="91431" marT="45716" marB="45716"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bg1"/>
                    </a:solidFill>
                  </a:tcPr>
                </a:tc>
                <a:tc grid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GENEL TOPLAM</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a:ln>
                          <a:noFill/>
                        </a:ln>
                        <a:solidFill>
                          <a:schemeClr val="tx1"/>
                        </a:solidFill>
                        <a:effectLst/>
                        <a:latin typeface="Arial" charset="0"/>
                      </a:endParaRPr>
                    </a:p>
                  </a:txBody>
                  <a:tcPr marL="91431" marR="91431" marT="45716" marB="45716" anchor="ctr" horzOverflow="overflow">
                    <a:lnL w="12700" cap="flat" cmpd="sng" algn="ctr">
                      <a:solidFill>
                        <a:schemeClr val="bg2"/>
                      </a:solidFill>
                      <a:prstDash val="solid"/>
                      <a:round/>
                      <a:headEnd type="none" w="med" len="med"/>
                      <a:tailEnd type="none" w="med" len="med"/>
                    </a:lnL>
                    <a:lnR w="28575"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bg1"/>
                    </a:solidFill>
                  </a:tcPr>
                </a:tc>
                <a:tc rowSpan="2">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rPr>
                        <a:t>2012/2013</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rPr>
                        <a:t>DEĞİŞİM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652698">
                <a:tc vMerge="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rgbClr val="000099"/>
                        </a:solidFill>
                        <a:effectLst/>
                        <a:latin typeface="Arial"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tr-TR" sz="900" b="1" i="0" u="none" strike="noStrike" kern="1200" cap="none" normalizeH="0" baseline="0" dirty="0">
                          <a:ln>
                            <a:noFill/>
                          </a:ln>
                          <a:solidFill>
                            <a:srgbClr val="000099"/>
                          </a:solidFill>
                          <a:effectLst/>
                          <a:latin typeface="Bookman Old Style" pitchFamily="18" charset="0"/>
                          <a:ea typeface="+mn-ea"/>
                          <a:cs typeface="+mn-cs"/>
                        </a:rPr>
                        <a:t>2012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tr-TR" sz="900" b="1" i="0" u="none" strike="noStrike" kern="1200" cap="none" normalizeH="0" baseline="0" dirty="0">
                          <a:ln>
                            <a:noFill/>
                          </a:ln>
                          <a:solidFill>
                            <a:srgbClr val="000099"/>
                          </a:solidFill>
                          <a:effectLst/>
                          <a:latin typeface="Bookman Old Style" pitchFamily="18" charset="0"/>
                          <a:ea typeface="+mn-ea"/>
                          <a:cs typeface="+mn-cs"/>
                        </a:rPr>
                        <a:t>2013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tr-TR" sz="900" b="1" i="0" u="none" strike="noStrike" kern="1200" cap="none" normalizeH="0" baseline="0" dirty="0">
                          <a:ln>
                            <a:noFill/>
                          </a:ln>
                          <a:solidFill>
                            <a:srgbClr val="000099"/>
                          </a:solidFill>
                          <a:effectLst/>
                          <a:latin typeface="Bookman Old Style" pitchFamily="18" charset="0"/>
                          <a:ea typeface="+mn-ea"/>
                          <a:cs typeface="+mn-cs"/>
                        </a:rPr>
                        <a:t>2012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tr-TR" sz="900" b="1" i="0" u="none" strike="noStrike" kern="1200" cap="none" normalizeH="0" baseline="0" dirty="0">
                          <a:ln>
                            <a:noFill/>
                          </a:ln>
                          <a:solidFill>
                            <a:srgbClr val="000099"/>
                          </a:solidFill>
                          <a:effectLst/>
                          <a:latin typeface="Bookman Old Style" pitchFamily="18" charset="0"/>
                          <a:ea typeface="+mn-ea"/>
                          <a:cs typeface="+mn-cs"/>
                        </a:rPr>
                        <a:t>2013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tr-TR" sz="900" b="1" i="0" u="none" strike="noStrike" kern="1200" cap="none" normalizeH="0" baseline="0" dirty="0">
                          <a:ln>
                            <a:noFill/>
                          </a:ln>
                          <a:solidFill>
                            <a:srgbClr val="000099"/>
                          </a:solidFill>
                          <a:effectLst/>
                          <a:latin typeface="Bookman Old Style" pitchFamily="18" charset="0"/>
                          <a:ea typeface="+mn-ea"/>
                          <a:cs typeface="+mn-cs"/>
                        </a:rPr>
                        <a:t>2012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defRPr/>
                      </a:pPr>
                      <a:r>
                        <a:rPr kumimoji="0" lang="tr-TR" sz="900" b="1" i="0" u="none" strike="noStrike" kern="1200" cap="none" normalizeH="0" baseline="0" dirty="0">
                          <a:ln>
                            <a:noFill/>
                          </a:ln>
                          <a:solidFill>
                            <a:srgbClr val="000099"/>
                          </a:solidFill>
                          <a:effectLst/>
                          <a:latin typeface="Bookman Old Style" pitchFamily="18" charset="0"/>
                          <a:ea typeface="+mn-ea"/>
                          <a:cs typeface="+mn-cs"/>
                        </a:rPr>
                        <a:t>2013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a:ln>
                          <a:noFill/>
                        </a:ln>
                        <a:solidFill>
                          <a:schemeClr val="tx1"/>
                        </a:solidFill>
                        <a:effectLst/>
                        <a:latin typeface="Arial" charset="0"/>
                      </a:endParaRPr>
                    </a:p>
                  </a:txBody>
                  <a:tcPr marL="91431" marR="91431" marT="45716" marB="45716" anchor="b" horzOverflow="overflow">
                    <a:lnL w="12700"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4454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ÖLDÜRME</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256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314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265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325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19,00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2207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YARALAMA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33.442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32.403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576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543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34.018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32.946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2421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GASP</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1751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2.303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1.771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2.333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32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3673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EVDEN HIRSIZLIK</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31.916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34.170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454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565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32.370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34.735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63673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İŞYERİNDEN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HIRSIZLIK</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10.891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13.340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202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266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11.093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13.606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23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2207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OTO HIRSIZLIĞI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4.070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4.545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4.094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4.585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6367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OTODAN HIRSIZLIK</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21.641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24.619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253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308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21.894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24.927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2207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YANKESİCİLİK</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5.978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7.621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5.980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latin typeface="Bookman Old Style" pitchFamily="18" charset="0"/>
                        </a:rPr>
                        <a:t>7.631</a:t>
                      </a:r>
                      <a:endParaRPr lang="tr-TR" sz="900" b="1" i="0" u="none" strike="noStrike" dirty="0">
                        <a:solidFill>
                          <a:srgbClr val="000000"/>
                        </a:solidFill>
                        <a:latin typeface="Bookman Old Style" pitchFamily="18" charset="0"/>
                      </a:endParaRP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59764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DOLANDIRICILIK</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4.390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5.078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4.427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5.126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42207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KAPKAÇ</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784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1.412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784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1.412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11461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DİĞER SUÇLAR </a:t>
                      </a:r>
                    </a:p>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(Diğer hırsızlıklar, tehdit   vs.)</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900" b="0" i="0" u="none" strike="noStrike" dirty="0">
                          <a:latin typeface="Bookman Old Style" pitchFamily="18" charset="0"/>
                        </a:rPr>
                        <a:t>176.188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0" i="0" u="none" strike="noStrike" dirty="0">
                          <a:latin typeface="Bookman Old Style" pitchFamily="18" charset="0"/>
                        </a:rPr>
                        <a:t>187.561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2.474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2.374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900" b="1" i="0" u="none" strike="noStrike" dirty="0">
                          <a:solidFill>
                            <a:srgbClr val="000000"/>
                          </a:solidFill>
                          <a:latin typeface="Bookman Old Style" pitchFamily="18" charset="0"/>
                        </a:rPr>
                        <a:t>178.662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189.935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422072">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chemeClr val="tx1"/>
                          </a:solidFill>
                          <a:latin typeface="Bookman Old Style" pitchFamily="18" charset="0"/>
                        </a:rPr>
                        <a:t>291.307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tr-TR" sz="900" b="1" i="0" u="none" strike="noStrike" cap="none" normalizeH="0" baseline="0" dirty="0">
                          <a:ln>
                            <a:noFill/>
                          </a:ln>
                          <a:solidFill>
                            <a:schemeClr val="tx1"/>
                          </a:solidFill>
                          <a:effectLst/>
                          <a:latin typeface="Bookman Old Style" pitchFamily="18" charset="0"/>
                          <a:cs typeface="Arial" pitchFamily="34" charset="0"/>
                        </a:rPr>
                        <a:t>313.366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4.051</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4.195</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295.358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317.561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900" b="1" i="0" u="none" strike="noStrike" dirty="0">
                          <a:solidFill>
                            <a:srgbClr val="000000"/>
                          </a:solidFill>
                          <a:latin typeface="Bookman Old Style" pitchFamily="18" charset="0"/>
                        </a:rPr>
                        <a:t>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4"/>
                  </a:ext>
                </a:extLst>
              </a:tr>
            </a:tbl>
          </a:graphicData>
        </a:graphic>
      </p:graphicFrame>
      <p:sp>
        <p:nvSpPr>
          <p:cNvPr id="2" name="Slayt Numarası Yer Tutucusu 1">
            <a:extLst>
              <a:ext uri="{FF2B5EF4-FFF2-40B4-BE49-F238E27FC236}">
                <a16:creationId xmlns:a16="http://schemas.microsoft.com/office/drawing/2014/main" id="{D04D3C91-3538-4A75-9B0F-51391C7F12A8}"/>
              </a:ext>
            </a:extLst>
          </p:cNvPr>
          <p:cNvSpPr>
            <a:spLocks noGrp="1"/>
          </p:cNvSpPr>
          <p:nvPr>
            <p:ph type="sldNum" sz="quarter" idx="12"/>
          </p:nvPr>
        </p:nvSpPr>
        <p:spPr/>
        <p:txBody>
          <a:bodyPr/>
          <a:lstStyle/>
          <a:p>
            <a:pPr>
              <a:defRPr/>
            </a:pPr>
            <a:fld id="{B933E86D-47FE-4A98-B91B-91FFE54D33EE}" type="slidenum">
              <a:rPr lang="tr-TR" smtClean="0"/>
              <a:pPr>
                <a:defRPr/>
              </a:pPr>
              <a:t>10</a:t>
            </a:fld>
            <a:endParaRPr lang="tr-TR"/>
          </a:p>
        </p:txBody>
      </p:sp>
    </p:spTree>
  </p:cSld>
  <p:clrMapOvr>
    <a:masterClrMapping/>
  </p:clrMapOvr>
  <p:transition advClick="0" advTm="5000"/>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3"/>
          <p:cNvSpPr>
            <a:spLocks noChangeArrowheads="1"/>
          </p:cNvSpPr>
          <p:nvPr/>
        </p:nvSpPr>
        <p:spPr bwMode="auto">
          <a:xfrm>
            <a:off x="4468197" y="4029287"/>
            <a:ext cx="138550" cy="276993"/>
          </a:xfrm>
          <a:prstGeom prst="rect">
            <a:avLst/>
          </a:prstGeom>
          <a:noFill/>
          <a:ln w="9525">
            <a:noFill/>
            <a:miter lim="800000"/>
            <a:headEnd/>
            <a:tailEnd/>
          </a:ln>
        </p:spPr>
        <p:txBody>
          <a:bodyPr wrap="none" lIns="68573" tIns="34287" rIns="68573" bIns="34287" anchor="ctr">
            <a:spAutoFit/>
          </a:bodyPr>
          <a:lstStyle/>
          <a:p>
            <a:pPr algn="ctr">
              <a:defRPr/>
            </a:pPr>
            <a:endParaRPr lang="tr-TR" sz="1350"/>
          </a:p>
        </p:txBody>
      </p:sp>
      <p:graphicFrame>
        <p:nvGraphicFramePr>
          <p:cNvPr id="98308" name="Group 4"/>
          <p:cNvGraphicFramePr>
            <a:graphicFrameLocks noGrp="1"/>
          </p:cNvGraphicFramePr>
          <p:nvPr>
            <p:extLst>
              <p:ext uri="{D42A27DB-BD31-4B8C-83A1-F6EECF244321}">
                <p14:modId xmlns:p14="http://schemas.microsoft.com/office/powerpoint/2010/main" val="3679693916"/>
              </p:ext>
            </p:extLst>
          </p:nvPr>
        </p:nvGraphicFramePr>
        <p:xfrm>
          <a:off x="242887" y="487363"/>
          <a:ext cx="6372225" cy="3417805"/>
        </p:xfrm>
        <a:graphic>
          <a:graphicData uri="http://schemas.openxmlformats.org/drawingml/2006/table">
            <a:tbl>
              <a:tblPr/>
              <a:tblGrid>
                <a:gridCol w="232291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456134">
                  <a:extLst>
                    <a:ext uri="{9D8B030D-6E8A-4147-A177-3AD203B41FA5}">
                      <a16:colId xmlns:a16="http://schemas.microsoft.com/office/drawing/2014/main" val="20002"/>
                    </a:ext>
                  </a:extLst>
                </a:gridCol>
                <a:gridCol w="1450181">
                  <a:extLst>
                    <a:ext uri="{9D8B030D-6E8A-4147-A177-3AD203B41FA5}">
                      <a16:colId xmlns:a16="http://schemas.microsoft.com/office/drawing/2014/main" val="20003"/>
                    </a:ext>
                  </a:extLst>
                </a:gridCol>
              </a:tblGrid>
              <a:tr h="682229">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cs typeface="Arial" pitchFamily="34" charset="0"/>
                        </a:rPr>
                        <a:t>2013 YILI EMNİYET-JANDARMA BÖLGESİ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cs typeface="Arial" pitchFamily="34" charset="0"/>
                        </a:rPr>
                        <a:t>TRAFİK KAZALARI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5524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KAZANIN TÜRÜ</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EMNİYET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JANDARMA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3218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ÖLÜMLÜ KAZA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500" b="0" i="0" u="none" strike="noStrike" dirty="0">
                          <a:latin typeface="Bookman Old Style" pitchFamily="18" charset="0"/>
                        </a:rPr>
                        <a:t>206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22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500" b="1" i="0" u="none" strike="noStrike" dirty="0">
                          <a:solidFill>
                            <a:schemeClr val="tx1"/>
                          </a:solidFill>
                          <a:latin typeface="Bookman Old Style" pitchFamily="18" charset="0"/>
                          <a:cs typeface="Arial" pitchFamily="34" charset="0"/>
                        </a:rPr>
                        <a:t>228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r h="33099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YARALAMALI KAZA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500" b="0" i="0" u="none" strike="noStrike" dirty="0">
                          <a:latin typeface="Bookman Old Style" pitchFamily="18" charset="0"/>
                        </a:rPr>
                        <a:t>14.441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546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500" b="1" i="0" u="none" strike="noStrike" dirty="0">
                          <a:solidFill>
                            <a:schemeClr val="tx1"/>
                          </a:solidFill>
                          <a:latin typeface="Bookman Old Style" pitchFamily="18" charset="0"/>
                          <a:cs typeface="Arial" pitchFamily="34" charset="0"/>
                        </a:rPr>
                        <a:t>14.987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r h="52577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MADDİ HASARLI KAZA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500" b="0" i="0" u="none" strike="noStrike" dirty="0">
                          <a:latin typeface="Bookman Old Style" pitchFamily="18" charset="0"/>
                        </a:rPr>
                        <a:t>38.430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651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500" b="1" i="0" u="none" strike="noStrike" dirty="0">
                          <a:solidFill>
                            <a:schemeClr val="tx1"/>
                          </a:solidFill>
                          <a:latin typeface="Bookman Old Style" pitchFamily="18" charset="0"/>
                          <a:cs typeface="Arial" pitchFamily="34" charset="0"/>
                        </a:rPr>
                        <a:t>39.080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r h="3309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TOPLAM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500" b="0" i="0" u="none" strike="noStrike" dirty="0">
                          <a:solidFill>
                            <a:schemeClr val="tx1"/>
                          </a:solidFill>
                          <a:latin typeface="Bookman Old Style" pitchFamily="18" charset="0"/>
                        </a:rPr>
                        <a:t>53.077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1.219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500" b="1" i="0" u="none" strike="noStrike" dirty="0">
                          <a:solidFill>
                            <a:schemeClr val="tx1"/>
                          </a:solidFill>
                          <a:latin typeface="Bookman Old Style" pitchFamily="18" charset="0"/>
                          <a:cs typeface="Arial" pitchFamily="34" charset="0"/>
                        </a:rPr>
                        <a:t>54.296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5"/>
                  </a:ext>
                </a:extLst>
              </a:tr>
              <a:tr h="33218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ÖLÜ SAYISI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500" b="0" i="0" u="none" strike="noStrike" dirty="0">
                          <a:latin typeface="Bookman Old Style" pitchFamily="18" charset="0"/>
                        </a:rPr>
                        <a:t>235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28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500" b="1" i="0" u="none" strike="noStrike" dirty="0">
                          <a:solidFill>
                            <a:schemeClr val="tx1"/>
                          </a:solidFill>
                          <a:latin typeface="Bookman Old Style" pitchFamily="18" charset="0"/>
                          <a:cs typeface="Arial" pitchFamily="34" charset="0"/>
                        </a:rPr>
                        <a:t>263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6"/>
                  </a:ext>
                </a:extLst>
              </a:tr>
              <a:tr h="33099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YARALI SAYISI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500" b="0" i="0" u="none" strike="noStrike" dirty="0">
                          <a:latin typeface="Bookman Old Style" pitchFamily="18" charset="0"/>
                        </a:rPr>
                        <a:t>21.283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1.054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500" b="1" i="0" u="none" strike="noStrike" dirty="0">
                          <a:solidFill>
                            <a:schemeClr val="tx1"/>
                          </a:solidFill>
                          <a:latin typeface="Bookman Old Style" pitchFamily="18" charset="0"/>
                          <a:cs typeface="Arial" pitchFamily="34" charset="0"/>
                        </a:rPr>
                        <a:t>22.337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7"/>
                  </a:ext>
                </a:extLst>
              </a:tr>
            </a:tbl>
          </a:graphicData>
        </a:graphic>
      </p:graphicFrame>
      <p:sp>
        <p:nvSpPr>
          <p:cNvPr id="2" name="Dikdörtgen 1">
            <a:extLst>
              <a:ext uri="{FF2B5EF4-FFF2-40B4-BE49-F238E27FC236}">
                <a16:creationId xmlns:a16="http://schemas.microsoft.com/office/drawing/2014/main" id="{D66D695E-45CB-43ED-8A70-EE2C0EBD50B8}"/>
              </a:ext>
            </a:extLst>
          </p:cNvPr>
          <p:cNvSpPr/>
          <p:nvPr/>
        </p:nvSpPr>
        <p:spPr>
          <a:xfrm>
            <a:off x="242885" y="4491335"/>
            <a:ext cx="6372225" cy="646331"/>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2013 YILI TERÖR OLAYLARI</a:t>
            </a:r>
            <a:r>
              <a:rPr lang="tr-TR" dirty="0">
                <a:solidFill>
                  <a:srgbClr val="FF3300"/>
                </a:solidFill>
                <a:latin typeface="Bookman Old Style" pitchFamily="18" charset="0"/>
                <a:cs typeface="Arial" pitchFamily="34" charset="0"/>
              </a:rPr>
              <a:t/>
            </a:r>
            <a:br>
              <a:rPr lang="tr-TR" dirty="0">
                <a:solidFill>
                  <a:srgbClr val="FF3300"/>
                </a:solidFill>
                <a:latin typeface="Bookman Old Style" pitchFamily="18" charset="0"/>
                <a:cs typeface="Arial" pitchFamily="34" charset="0"/>
              </a:rPr>
            </a:br>
            <a:endParaRPr lang="tr-TR" dirty="0"/>
          </a:p>
        </p:txBody>
      </p:sp>
      <p:graphicFrame>
        <p:nvGraphicFramePr>
          <p:cNvPr id="7" name="4 Tablo">
            <a:extLst>
              <a:ext uri="{FF2B5EF4-FFF2-40B4-BE49-F238E27FC236}">
                <a16:creationId xmlns:a16="http://schemas.microsoft.com/office/drawing/2014/main" id="{44976850-160F-4AA0-8784-72824D59EDEB}"/>
              </a:ext>
            </a:extLst>
          </p:cNvPr>
          <p:cNvGraphicFramePr>
            <a:graphicFrameLocks noGrp="1"/>
          </p:cNvGraphicFramePr>
          <p:nvPr>
            <p:extLst>
              <p:ext uri="{D42A27DB-BD31-4B8C-83A1-F6EECF244321}">
                <p14:modId xmlns:p14="http://schemas.microsoft.com/office/powerpoint/2010/main" val="1981919480"/>
              </p:ext>
            </p:extLst>
          </p:nvPr>
        </p:nvGraphicFramePr>
        <p:xfrm>
          <a:off x="242886" y="5322720"/>
          <a:ext cx="6372224" cy="3541880"/>
        </p:xfrm>
        <a:graphic>
          <a:graphicData uri="http://schemas.openxmlformats.org/drawingml/2006/table">
            <a:tbl>
              <a:tblPr/>
              <a:tblGrid>
                <a:gridCol w="2275793">
                  <a:extLst>
                    <a:ext uri="{9D8B030D-6E8A-4147-A177-3AD203B41FA5}">
                      <a16:colId xmlns:a16="http://schemas.microsoft.com/office/drawing/2014/main" val="20000"/>
                    </a:ext>
                  </a:extLst>
                </a:gridCol>
                <a:gridCol w="1365477">
                  <a:extLst>
                    <a:ext uri="{9D8B030D-6E8A-4147-A177-3AD203B41FA5}">
                      <a16:colId xmlns:a16="http://schemas.microsoft.com/office/drawing/2014/main" val="20001"/>
                    </a:ext>
                  </a:extLst>
                </a:gridCol>
                <a:gridCol w="1486410">
                  <a:extLst>
                    <a:ext uri="{9D8B030D-6E8A-4147-A177-3AD203B41FA5}">
                      <a16:colId xmlns:a16="http://schemas.microsoft.com/office/drawing/2014/main" val="20002"/>
                    </a:ext>
                  </a:extLst>
                </a:gridCol>
                <a:gridCol w="1244544">
                  <a:extLst>
                    <a:ext uri="{9D8B030D-6E8A-4147-A177-3AD203B41FA5}">
                      <a16:colId xmlns:a16="http://schemas.microsoft.com/office/drawing/2014/main" val="20003"/>
                    </a:ext>
                  </a:extLst>
                </a:gridCol>
              </a:tblGrid>
              <a:tr h="708376">
                <a:tc>
                  <a:txBody>
                    <a:bodyPr/>
                    <a:lstStyle/>
                    <a:p>
                      <a:pPr marL="0" marR="0" lvl="0" indent="0" algn="just" defTabSz="914400" rtl="0" eaLnBrk="1" fontAlgn="base" latinLnBrk="0" hangingPunct="1">
                        <a:lnSpc>
                          <a:spcPct val="100000"/>
                        </a:lnSpc>
                        <a:spcBef>
                          <a:spcPct val="0"/>
                        </a:spcBef>
                        <a:spcAft>
                          <a:spcPts val="600"/>
                        </a:spcAft>
                        <a:buClrTx/>
                        <a:buSzTx/>
                        <a:buFontTx/>
                        <a:buNone/>
                        <a:tabLst/>
                      </a:pPr>
                      <a:endParaRPr kumimoji="0" lang="tr-TR" sz="1400" b="1"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EMNİYET</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JANDARMA</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TOPLAM</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708376">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OLAY SAYISI</a:t>
                      </a:r>
                      <a:endParaRPr kumimoji="0" lang="tr-TR" sz="1400" b="1"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340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kern="1200" cap="none" normalizeH="0" baseline="0" dirty="0">
                          <a:ln>
                            <a:noFill/>
                          </a:ln>
                          <a:solidFill>
                            <a:schemeClr val="tx1"/>
                          </a:solidFill>
                          <a:effectLst/>
                          <a:latin typeface="Bookman Old Style" pitchFamily="18" charset="0"/>
                          <a:ea typeface="+mn-ea"/>
                          <a:cs typeface="Arial" pitchFamily="34" charset="0"/>
                        </a:rPr>
                        <a:t>341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708376">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YAKALANAN</a:t>
                      </a:r>
                      <a:endParaRPr kumimoji="0" lang="tr-TR" sz="1400" b="1"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850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kern="1200" cap="none" normalizeH="0" baseline="0" dirty="0">
                          <a:ln>
                            <a:noFill/>
                          </a:ln>
                          <a:solidFill>
                            <a:schemeClr val="tx1"/>
                          </a:solidFill>
                          <a:effectLst/>
                          <a:latin typeface="Bookman Old Style" pitchFamily="18" charset="0"/>
                          <a:ea typeface="+mn-ea"/>
                          <a:cs typeface="Arial" pitchFamily="34" charset="0"/>
                        </a:rPr>
                        <a:t>851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r h="708376">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TUTUKLANAN</a:t>
                      </a:r>
                      <a:endParaRPr kumimoji="0" lang="tr-TR" sz="1400" b="1"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228</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kern="1200" cap="none" normalizeH="0" baseline="0" dirty="0">
                          <a:ln>
                            <a:noFill/>
                          </a:ln>
                          <a:solidFill>
                            <a:schemeClr val="tx1"/>
                          </a:solidFill>
                          <a:effectLst/>
                          <a:latin typeface="Bookman Old Style" pitchFamily="18" charset="0"/>
                          <a:ea typeface="+mn-ea"/>
                          <a:cs typeface="Arial" pitchFamily="34" charset="0"/>
                        </a:rPr>
                        <a:t>228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r h="708376">
                <a:tc>
                  <a:txBody>
                    <a:body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OPERASYON SAYISI</a:t>
                      </a:r>
                      <a:endParaRPr kumimoji="0" lang="tr-TR" sz="1400" b="1"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56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tr-TR" sz="1400" b="1" i="0" u="none" strike="noStrike" kern="1200" cap="none" normalizeH="0" baseline="0" dirty="0">
                          <a:ln>
                            <a:noFill/>
                          </a:ln>
                          <a:solidFill>
                            <a:schemeClr val="tx1"/>
                          </a:solidFill>
                          <a:effectLst/>
                          <a:latin typeface="Bookman Old Style" pitchFamily="18" charset="0"/>
                          <a:ea typeface="+mn-ea"/>
                          <a:cs typeface="Arial" pitchFamily="34" charset="0"/>
                        </a:rPr>
                        <a:t>57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sp>
        <p:nvSpPr>
          <p:cNvPr id="3" name="Slayt Numarası Yer Tutucusu 2">
            <a:extLst>
              <a:ext uri="{FF2B5EF4-FFF2-40B4-BE49-F238E27FC236}">
                <a16:creationId xmlns:a16="http://schemas.microsoft.com/office/drawing/2014/main" id="{918E3BD7-C843-4707-A6FD-28DEDE293BB0}"/>
              </a:ext>
            </a:extLst>
          </p:cNvPr>
          <p:cNvSpPr>
            <a:spLocks noGrp="1"/>
          </p:cNvSpPr>
          <p:nvPr>
            <p:ph type="sldNum" sz="quarter" idx="12"/>
          </p:nvPr>
        </p:nvSpPr>
        <p:spPr/>
        <p:txBody>
          <a:bodyPr/>
          <a:lstStyle/>
          <a:p>
            <a:pPr>
              <a:defRPr/>
            </a:pPr>
            <a:fld id="{B933E86D-47FE-4A98-B91B-91FFE54D33EE}" type="slidenum">
              <a:rPr lang="tr-TR" smtClean="0"/>
              <a:pPr>
                <a:defRPr/>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3"/>
          <p:cNvSpPr>
            <a:spLocks noChangeArrowheads="1"/>
          </p:cNvSpPr>
          <p:nvPr/>
        </p:nvSpPr>
        <p:spPr bwMode="auto">
          <a:xfrm>
            <a:off x="4536063" y="4018438"/>
            <a:ext cx="138550" cy="230826"/>
          </a:xfrm>
          <a:prstGeom prst="rect">
            <a:avLst/>
          </a:prstGeom>
          <a:noFill/>
          <a:ln w="9525">
            <a:noFill/>
            <a:miter lim="800000"/>
            <a:headEnd/>
            <a:tailEnd/>
          </a:ln>
        </p:spPr>
        <p:txBody>
          <a:bodyPr wrap="none" lIns="68573" tIns="34287" rIns="68573" bIns="34287" anchor="ctr">
            <a:spAutoFit/>
          </a:bodyPr>
          <a:lstStyle/>
          <a:p>
            <a:pPr algn="ctr">
              <a:defRPr/>
            </a:pPr>
            <a:endParaRPr lang="tr-TR" sz="1050" b="1">
              <a:solidFill>
                <a:srgbClr val="FF0000"/>
              </a:solidFill>
              <a:cs typeface="Times New Roman" pitchFamily="18" charset="0"/>
            </a:endParaRPr>
          </a:p>
        </p:txBody>
      </p:sp>
      <p:graphicFrame>
        <p:nvGraphicFramePr>
          <p:cNvPr id="99384" name="Group 56"/>
          <p:cNvGraphicFramePr>
            <a:graphicFrameLocks noGrp="1"/>
          </p:cNvGraphicFramePr>
          <p:nvPr>
            <p:extLst>
              <p:ext uri="{D42A27DB-BD31-4B8C-83A1-F6EECF244321}">
                <p14:modId xmlns:p14="http://schemas.microsoft.com/office/powerpoint/2010/main" val="4219506695"/>
              </p:ext>
            </p:extLst>
          </p:nvPr>
        </p:nvGraphicFramePr>
        <p:xfrm>
          <a:off x="134373" y="444635"/>
          <a:ext cx="6589253" cy="3573803"/>
        </p:xfrm>
        <a:graphic>
          <a:graphicData uri="http://schemas.openxmlformats.org/drawingml/2006/table">
            <a:tbl>
              <a:tblPr/>
              <a:tblGrid>
                <a:gridCol w="3186875">
                  <a:extLst>
                    <a:ext uri="{9D8B030D-6E8A-4147-A177-3AD203B41FA5}">
                      <a16:colId xmlns:a16="http://schemas.microsoft.com/office/drawing/2014/main" val="20000"/>
                    </a:ext>
                  </a:extLst>
                </a:gridCol>
                <a:gridCol w="1134126">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188132">
                  <a:extLst>
                    <a:ext uri="{9D8B030D-6E8A-4147-A177-3AD203B41FA5}">
                      <a16:colId xmlns:a16="http://schemas.microsoft.com/office/drawing/2014/main" val="20003"/>
                    </a:ext>
                  </a:extLst>
                </a:gridCol>
              </a:tblGrid>
              <a:tr h="879432">
                <a:tc gridSpan="4">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rPr>
                        <a:t>2013 YIL  SONU EMNİYET - JANDARMA BÖLGESİ </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rPr>
                        <a:t>TRAFİK DENETİMLERİ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0782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400" b="1" i="0" u="none" strike="noStrike" cap="none" normalizeH="0" baseline="0" dirty="0">
                        <a:ln>
                          <a:noFill/>
                        </a:ln>
                        <a:solidFill>
                          <a:srgbClr val="000099"/>
                        </a:solidFill>
                        <a:effectLst/>
                        <a:latin typeface="Bookman Old Style"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Times New Roman" pitchFamily="18" charset="0"/>
                        </a:rPr>
                        <a:t> </a:t>
                      </a:r>
                      <a:endParaRPr kumimoji="0" lang="tr-TR" sz="14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EMNİYET</a:t>
                      </a:r>
                      <a:endParaRPr kumimoji="0" lang="tr-TR" sz="12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JANDARMA</a:t>
                      </a:r>
                      <a:endParaRPr kumimoji="0" lang="tr-TR" sz="12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12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48005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Times New Roman" pitchFamily="18" charset="0"/>
                        </a:rPr>
                        <a:t>CEZA UYGULANAN SÜRÜCÜ</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Times New Roman" pitchFamily="18" charset="0"/>
                        </a:rPr>
                        <a:t>(MAKBUZ)</a:t>
                      </a:r>
                      <a:endParaRPr kumimoji="0" lang="tr-TR" sz="14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200" b="0" i="0" u="none" strike="noStrike" dirty="0">
                          <a:latin typeface="Bookman Old Style" pitchFamily="18" charset="0"/>
                        </a:rPr>
                        <a:t>2.839.610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mn-cs"/>
                        </a:rPr>
                        <a:t>17.146</a:t>
                      </a:r>
                    </a:p>
                  </a:txBody>
                  <a:tcPr marL="0" marR="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300" b="1" i="0" u="none" strike="noStrike" dirty="0">
                          <a:solidFill>
                            <a:srgbClr val="000000"/>
                          </a:solidFill>
                          <a:latin typeface="Bookman Old Style" pitchFamily="18" charset="0"/>
                        </a:rPr>
                        <a:t>2.856.756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2"/>
                  </a:ext>
                </a:extLst>
              </a:tr>
              <a:tr h="44063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Times New Roman" pitchFamily="18" charset="0"/>
                        </a:rPr>
                        <a:t>CEZA TUTARI (TL)</a:t>
                      </a:r>
                      <a:endParaRPr kumimoji="0" lang="tr-TR" sz="14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200" b="0" i="0" u="none" strike="noStrike" dirty="0">
                          <a:latin typeface="Bookman Old Style" pitchFamily="18" charset="0"/>
                        </a:rPr>
                        <a:t>422.225.775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mn-cs"/>
                        </a:rPr>
                        <a:t>5.371.873</a:t>
                      </a:r>
                    </a:p>
                  </a:txBody>
                  <a:tcPr marL="0" marR="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300" b="1" i="0" u="none" strike="noStrike" dirty="0">
                          <a:solidFill>
                            <a:srgbClr val="000000"/>
                          </a:solidFill>
                          <a:latin typeface="Bookman Old Style" pitchFamily="18" charset="0"/>
                        </a:rPr>
                        <a:t>427.597.648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r h="455321">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Times New Roman" pitchFamily="18" charset="0"/>
                        </a:rPr>
                        <a:t>TRAFİKTEN MEN EDİLEN ARAÇ</a:t>
                      </a:r>
                      <a:endParaRPr kumimoji="0" lang="tr-TR" sz="14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200" b="0" i="0" u="none" strike="noStrike" dirty="0">
                          <a:latin typeface="Bookman Old Style" pitchFamily="18" charset="0"/>
                        </a:rPr>
                        <a:t>105.353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4.242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300" b="1" i="0" u="none" strike="noStrike" dirty="0">
                          <a:solidFill>
                            <a:srgbClr val="000000"/>
                          </a:solidFill>
                          <a:latin typeface="Bookman Old Style" pitchFamily="18" charset="0"/>
                        </a:rPr>
                        <a:t>109.595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r h="4943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Times New Roman" pitchFamily="18" charset="0"/>
                        </a:rPr>
                        <a:t>MAHKEMEYE SEVK ED. SÜRÜCÜ</a:t>
                      </a:r>
                      <a:endParaRPr kumimoji="0" lang="tr-TR" sz="14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ctr"/>
                      <a:r>
                        <a:rPr lang="tr-TR" sz="1200" b="0" i="0" u="none" strike="noStrike" dirty="0">
                          <a:latin typeface="Bookman Old Style" pitchFamily="18" charset="0"/>
                        </a:rPr>
                        <a:t>17.405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555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300" b="1" i="0" u="none" strike="noStrike" dirty="0">
                          <a:solidFill>
                            <a:srgbClr val="000000"/>
                          </a:solidFill>
                          <a:latin typeface="Bookman Old Style" pitchFamily="18" charset="0"/>
                        </a:rPr>
                        <a:t>17.960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5"/>
                  </a:ext>
                </a:extLst>
              </a:tr>
            </a:tbl>
          </a:graphicData>
        </a:graphic>
      </p:graphicFrame>
      <p:sp>
        <p:nvSpPr>
          <p:cNvPr id="2" name="Dikdörtgen 1">
            <a:extLst>
              <a:ext uri="{FF2B5EF4-FFF2-40B4-BE49-F238E27FC236}">
                <a16:creationId xmlns:a16="http://schemas.microsoft.com/office/drawing/2014/main" id="{77BA3091-5482-4066-A05B-94B88CC86F75}"/>
              </a:ext>
            </a:extLst>
          </p:cNvPr>
          <p:cNvSpPr/>
          <p:nvPr/>
        </p:nvSpPr>
        <p:spPr>
          <a:xfrm>
            <a:off x="134373" y="4350435"/>
            <a:ext cx="6589253" cy="369332"/>
          </a:xfrm>
          <a:prstGeom prst="rect">
            <a:avLst/>
          </a:prstGeom>
        </p:spPr>
        <p:txBody>
          <a:bodyPr wrap="square">
            <a:spAutoFit/>
          </a:bodyPr>
          <a:lstStyle/>
          <a:p>
            <a:pPr algn="ctr"/>
            <a:r>
              <a:rPr lang="tr-TR" b="1" dirty="0">
                <a:solidFill>
                  <a:srgbClr val="FF0000"/>
                </a:solidFill>
                <a:latin typeface="Bookman Old Style" pitchFamily="18" charset="0"/>
              </a:rPr>
              <a:t>KONTROL EDİLEN  GEMİ VE TEKNE SAYILARI</a:t>
            </a:r>
          </a:p>
        </p:txBody>
      </p:sp>
      <p:graphicFrame>
        <p:nvGraphicFramePr>
          <p:cNvPr id="7" name="4 Tablo Yer Tutucusu">
            <a:extLst>
              <a:ext uri="{FF2B5EF4-FFF2-40B4-BE49-F238E27FC236}">
                <a16:creationId xmlns:a16="http://schemas.microsoft.com/office/drawing/2014/main" id="{84B34361-0D8B-4A22-BD11-1865B43D76B9}"/>
              </a:ext>
            </a:extLst>
          </p:cNvPr>
          <p:cNvGraphicFramePr>
            <a:graphicFrameLocks/>
          </p:cNvGraphicFramePr>
          <p:nvPr>
            <p:extLst>
              <p:ext uri="{D42A27DB-BD31-4B8C-83A1-F6EECF244321}">
                <p14:modId xmlns:p14="http://schemas.microsoft.com/office/powerpoint/2010/main" val="3564878346"/>
              </p:ext>
            </p:extLst>
          </p:nvPr>
        </p:nvGraphicFramePr>
        <p:xfrm>
          <a:off x="134373" y="4820937"/>
          <a:ext cx="6589253" cy="4640427"/>
        </p:xfrm>
        <a:graphic>
          <a:graphicData uri="http://schemas.openxmlformats.org/drawingml/2006/table">
            <a:tbl>
              <a:tblPr/>
              <a:tblGrid>
                <a:gridCol w="3986775">
                  <a:extLst>
                    <a:ext uri="{9D8B030D-6E8A-4147-A177-3AD203B41FA5}">
                      <a16:colId xmlns:a16="http://schemas.microsoft.com/office/drawing/2014/main" val="20000"/>
                    </a:ext>
                  </a:extLst>
                </a:gridCol>
                <a:gridCol w="885950">
                  <a:extLst>
                    <a:ext uri="{9D8B030D-6E8A-4147-A177-3AD203B41FA5}">
                      <a16:colId xmlns:a16="http://schemas.microsoft.com/office/drawing/2014/main" val="20001"/>
                    </a:ext>
                  </a:extLst>
                </a:gridCol>
                <a:gridCol w="885950">
                  <a:extLst>
                    <a:ext uri="{9D8B030D-6E8A-4147-A177-3AD203B41FA5}">
                      <a16:colId xmlns:a16="http://schemas.microsoft.com/office/drawing/2014/main" val="20002"/>
                    </a:ext>
                  </a:extLst>
                </a:gridCol>
                <a:gridCol w="830578">
                  <a:extLst>
                    <a:ext uri="{9D8B030D-6E8A-4147-A177-3AD203B41FA5}">
                      <a16:colId xmlns:a16="http://schemas.microsoft.com/office/drawing/2014/main" val="20003"/>
                    </a:ext>
                  </a:extLst>
                </a:gridCol>
              </a:tblGrid>
              <a:tr h="88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FAALİYET</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2012 </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2013</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DEĞİŞİM YÜZDESİ</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269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İCRA EDİLEN SEYİR SAATİ  (SAAT)</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15.898</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16.195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269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KONTROL EDİLEN GEMİ/TEKNE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13.661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15.952</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YASAL İŞLEM UYGULANAN GEMİ/TEKNE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2.931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3.956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35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269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MOTORİN KAÇAKÇILIĞI OLAY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-67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YAKALANAN KAÇAK MOTORİN MİKTARI   (TON)        </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416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1.358</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-227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269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İLLEGAL OLAY GEÇİŞ SAYISI   </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İCRA EDİLEN ARAMA-KURTARMA HAREKAT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154</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175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A/K HAREKATINDA KURTARILAN İNSAN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141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167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269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A/K HAREKATINDA KURTARILAN TEKNE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23</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-51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269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DENİZDEN ÇIKARILAN CESET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30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137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4346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BOĞAZLARDAN GEÇEN VE REFAKAT YAPILAN TANKER SA.</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790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785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51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ÇEVRE KİRLİLİĞİ OLAY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107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93</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UYGULANAN ÇEVRE KİRLİLİĞİ PARA CEZASI (TL)</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100" b="1" dirty="0">
                          <a:latin typeface="Bookman Old Style" pitchFamily="18" charset="0"/>
                          <a:cs typeface="Arial" pitchFamily="34" charset="0"/>
                        </a:rPr>
                        <a:t>97.911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263.504</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170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CEZA UYGULANAN KUM KOSTERİ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2303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YAKALANAN YASA DIŞI GÖÇMEN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201</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766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100" b="1" i="0" u="none" strike="noStrike" dirty="0">
                          <a:solidFill>
                            <a:srgbClr val="000000"/>
                          </a:solidFill>
                          <a:latin typeface="Bookman Old Style" pitchFamily="18" charset="0"/>
                        </a:rPr>
                        <a:t>281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5"/>
                  </a:ext>
                </a:extLst>
              </a:tr>
            </a:tbl>
          </a:graphicData>
        </a:graphic>
      </p:graphicFrame>
      <p:sp>
        <p:nvSpPr>
          <p:cNvPr id="3" name="Slayt Numarası Yer Tutucusu 2">
            <a:extLst>
              <a:ext uri="{FF2B5EF4-FFF2-40B4-BE49-F238E27FC236}">
                <a16:creationId xmlns:a16="http://schemas.microsoft.com/office/drawing/2014/main" id="{2B797436-1906-4F18-801A-3C3A2782CCA3}"/>
              </a:ext>
            </a:extLst>
          </p:cNvPr>
          <p:cNvSpPr>
            <a:spLocks noGrp="1"/>
          </p:cNvSpPr>
          <p:nvPr>
            <p:ph type="sldNum" sz="quarter" idx="12"/>
          </p:nvPr>
        </p:nvSpPr>
        <p:spPr/>
        <p:txBody>
          <a:bodyPr/>
          <a:lstStyle/>
          <a:p>
            <a:pPr>
              <a:defRPr/>
            </a:pPr>
            <a:fld id="{B933E86D-47FE-4A98-B91B-91FFE54D33EE}" type="slidenum">
              <a:rPr lang="tr-TR" smtClean="0"/>
              <a:pPr>
                <a:defRPr/>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215899" y="390129"/>
            <a:ext cx="6426201" cy="583406"/>
          </a:xfrm>
        </p:spPr>
        <p:txBody>
          <a:bodyPr>
            <a:noAutofit/>
          </a:bodyPr>
          <a:lstStyle/>
          <a:p>
            <a:pPr algn="ctr" eaLnBrk="1" hangingPunct="1"/>
            <a:r>
              <a:rPr lang="tr-TR" sz="1800" b="1" dirty="0">
                <a:solidFill>
                  <a:srgbClr val="FF3300"/>
                </a:solidFill>
                <a:latin typeface="Arial" pitchFamily="34" charset="0"/>
                <a:cs typeface="Arial" pitchFamily="34" charset="0"/>
              </a:rPr>
              <a:t> </a:t>
            </a:r>
            <a:r>
              <a:rPr lang="tr-TR" sz="1800" b="1" dirty="0">
                <a:solidFill>
                  <a:srgbClr val="FF3300"/>
                </a:solidFill>
                <a:latin typeface="Bookman Old Style" pitchFamily="18" charset="0"/>
                <a:cs typeface="Arial" pitchFamily="34" charset="0"/>
              </a:rPr>
              <a:t>GÜMRÜK KAÇAKÇILIĞI (2012-2013) KARŞILAŞTIRMA</a:t>
            </a:r>
          </a:p>
        </p:txBody>
      </p:sp>
      <p:graphicFrame>
        <p:nvGraphicFramePr>
          <p:cNvPr id="5" name="4 Tablo"/>
          <p:cNvGraphicFramePr>
            <a:graphicFrameLocks noGrp="1"/>
          </p:cNvGraphicFramePr>
          <p:nvPr>
            <p:extLst>
              <p:ext uri="{D42A27DB-BD31-4B8C-83A1-F6EECF244321}">
                <p14:modId xmlns:p14="http://schemas.microsoft.com/office/powerpoint/2010/main" val="2349701884"/>
              </p:ext>
            </p:extLst>
          </p:nvPr>
        </p:nvGraphicFramePr>
        <p:xfrm>
          <a:off x="266700" y="973535"/>
          <a:ext cx="6375401" cy="8297464"/>
        </p:xfrm>
        <a:graphic>
          <a:graphicData uri="http://schemas.openxmlformats.org/drawingml/2006/table">
            <a:tbl>
              <a:tblPr/>
              <a:tblGrid>
                <a:gridCol w="1665410">
                  <a:extLst>
                    <a:ext uri="{9D8B030D-6E8A-4147-A177-3AD203B41FA5}">
                      <a16:colId xmlns:a16="http://schemas.microsoft.com/office/drawing/2014/main" val="20000"/>
                    </a:ext>
                  </a:extLst>
                </a:gridCol>
                <a:gridCol w="1015659">
                  <a:extLst>
                    <a:ext uri="{9D8B030D-6E8A-4147-A177-3AD203B41FA5}">
                      <a16:colId xmlns:a16="http://schemas.microsoft.com/office/drawing/2014/main" val="20001"/>
                    </a:ext>
                  </a:extLst>
                </a:gridCol>
                <a:gridCol w="1240813">
                  <a:extLst>
                    <a:ext uri="{9D8B030D-6E8A-4147-A177-3AD203B41FA5}">
                      <a16:colId xmlns:a16="http://schemas.microsoft.com/office/drawing/2014/main" val="20002"/>
                    </a:ext>
                  </a:extLst>
                </a:gridCol>
                <a:gridCol w="1226090">
                  <a:extLst>
                    <a:ext uri="{9D8B030D-6E8A-4147-A177-3AD203B41FA5}">
                      <a16:colId xmlns:a16="http://schemas.microsoft.com/office/drawing/2014/main" val="20003"/>
                    </a:ext>
                  </a:extLst>
                </a:gridCol>
                <a:gridCol w="1227429">
                  <a:extLst>
                    <a:ext uri="{9D8B030D-6E8A-4147-A177-3AD203B41FA5}">
                      <a16:colId xmlns:a16="http://schemas.microsoft.com/office/drawing/2014/main" val="20004"/>
                    </a:ext>
                  </a:extLst>
                </a:gridCol>
              </a:tblGrid>
              <a:tr h="699646">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rgbClr val="000099"/>
                        </a:solidFill>
                        <a:effectLst/>
                        <a:latin typeface="Bookman Old Style"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EŞYANIN CİNSİ</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2012 YIL SONU</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2013 YIL SONU</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817227">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OLAY SAYISI</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TUTAR (TL.)</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OLAY SAYISI</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TUTAR (TL.)</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AKARYAKIT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14</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18.975.446</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15.637.199</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513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ELEKTRONİK EŞYA</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136</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82.426.613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321</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100.270.923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ARAÇ</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34</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5.313.590</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116</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22.959.288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UYUŞTURUCU</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4.427.393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31</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9.867.375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MAKİNA AKS.</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4.059.125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697.559</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TEKSTİL-GİYİM</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89</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26.023.965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17.238.394</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TEKEL MAD.</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94</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27.314.703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351</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11.164.983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TIBBİ MALZ.</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2.243.385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56</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8.987.326</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ÇEŞİTLİ EŞYA</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90</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35.914.478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127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25.833.422</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SİLAH</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1.455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1.429.608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DEĞERLİ MADEN</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11</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4.023.764</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185.319.131</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SAHTE EVRAK</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TARİHİ ESER</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KARA  PARA</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240.820</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2.916.069</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5"/>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GIDA MADDESİ</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22</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7.975.067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12</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2.011.915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6"/>
                  </a:ext>
                </a:extLst>
              </a:tr>
              <a:tr h="4086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603</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218.939.808</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1.165</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404.333.917</a:t>
                      </a:r>
                    </a:p>
                  </a:txBody>
                  <a:tcPr marL="45089" marR="45089"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7"/>
                  </a:ext>
                </a:extLst>
              </a:tr>
            </a:tbl>
          </a:graphicData>
        </a:graphic>
      </p:graphicFrame>
      <p:sp>
        <p:nvSpPr>
          <p:cNvPr id="3" name="Slayt Numarası Yer Tutucusu 2">
            <a:extLst>
              <a:ext uri="{FF2B5EF4-FFF2-40B4-BE49-F238E27FC236}">
                <a16:creationId xmlns:a16="http://schemas.microsoft.com/office/drawing/2014/main" id="{0BCF3CB6-1B2F-4ECC-A4A9-684448B398EC}"/>
              </a:ext>
            </a:extLst>
          </p:cNvPr>
          <p:cNvSpPr>
            <a:spLocks noGrp="1"/>
          </p:cNvSpPr>
          <p:nvPr>
            <p:ph type="sldNum" sz="quarter" idx="12"/>
          </p:nvPr>
        </p:nvSpPr>
        <p:spPr/>
        <p:txBody>
          <a:bodyPr/>
          <a:lstStyle/>
          <a:p>
            <a:pPr>
              <a:defRPr/>
            </a:pPr>
            <a:fld id="{B933E86D-47FE-4A98-B91B-91FFE54D33EE}" type="slidenum">
              <a:rPr lang="tr-TR" smtClean="0"/>
              <a:pPr>
                <a:defRPr/>
              </a:pPr>
              <a:t>13</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241300" y="389425"/>
            <a:ext cx="6402410" cy="415497"/>
          </a:xfrm>
          <a:prstGeom prst="rect">
            <a:avLst/>
          </a:prstGeom>
          <a:noFill/>
          <a:ln w="9525">
            <a:noFill/>
            <a:miter lim="800000"/>
            <a:headEnd/>
            <a:tailEnd/>
          </a:ln>
          <a:effectLst/>
        </p:spPr>
        <p:txBody>
          <a:bodyPr anchor="ctr" anchorCtr="1"/>
          <a:lstStyle/>
          <a:p>
            <a:pPr algn="ctr" eaLnBrk="0" hangingPunct="0">
              <a:lnSpc>
                <a:spcPct val="100000"/>
              </a:lnSpc>
              <a:spcBef>
                <a:spcPct val="0"/>
              </a:spcBef>
              <a:buClrTx/>
              <a:buSzTx/>
              <a:buFontTx/>
              <a:buNone/>
              <a:defRPr/>
            </a:pPr>
            <a:r>
              <a:rPr lang="tr-TR" b="1" kern="0" dirty="0">
                <a:solidFill>
                  <a:srgbClr val="FF0000"/>
                </a:solidFill>
                <a:latin typeface="Bookman Old Style" pitchFamily="18" charset="0"/>
                <a:ea typeface="+mj-ea"/>
                <a:cs typeface="Arial" pitchFamily="34" charset="0"/>
              </a:rPr>
              <a:t>İŞ ve ÇALIŞMA HAYATI</a:t>
            </a:r>
          </a:p>
        </p:txBody>
      </p:sp>
      <p:graphicFrame>
        <p:nvGraphicFramePr>
          <p:cNvPr id="4" name="3 Tablo"/>
          <p:cNvGraphicFramePr>
            <a:graphicFrameLocks noGrp="1"/>
          </p:cNvGraphicFramePr>
          <p:nvPr>
            <p:extLst>
              <p:ext uri="{D42A27DB-BD31-4B8C-83A1-F6EECF244321}">
                <p14:modId xmlns:p14="http://schemas.microsoft.com/office/powerpoint/2010/main" val="1268920533"/>
              </p:ext>
            </p:extLst>
          </p:nvPr>
        </p:nvGraphicFramePr>
        <p:xfrm>
          <a:off x="241300" y="892161"/>
          <a:ext cx="6402410" cy="8208917"/>
        </p:xfrm>
        <a:graphic>
          <a:graphicData uri="http://schemas.openxmlformats.org/drawingml/2006/table">
            <a:tbl>
              <a:tblPr/>
              <a:tblGrid>
                <a:gridCol w="1465515">
                  <a:extLst>
                    <a:ext uri="{9D8B030D-6E8A-4147-A177-3AD203B41FA5}">
                      <a16:colId xmlns:a16="http://schemas.microsoft.com/office/drawing/2014/main" val="20000"/>
                    </a:ext>
                  </a:extLst>
                </a:gridCol>
                <a:gridCol w="1410542">
                  <a:extLst>
                    <a:ext uri="{9D8B030D-6E8A-4147-A177-3AD203B41FA5}">
                      <a16:colId xmlns:a16="http://schemas.microsoft.com/office/drawing/2014/main" val="20001"/>
                    </a:ext>
                  </a:extLst>
                </a:gridCol>
                <a:gridCol w="813774">
                  <a:extLst>
                    <a:ext uri="{9D8B030D-6E8A-4147-A177-3AD203B41FA5}">
                      <a16:colId xmlns:a16="http://schemas.microsoft.com/office/drawing/2014/main" val="20002"/>
                    </a:ext>
                  </a:extLst>
                </a:gridCol>
                <a:gridCol w="825640">
                  <a:extLst>
                    <a:ext uri="{9D8B030D-6E8A-4147-A177-3AD203B41FA5}">
                      <a16:colId xmlns:a16="http://schemas.microsoft.com/office/drawing/2014/main" val="20003"/>
                    </a:ext>
                  </a:extLst>
                </a:gridCol>
                <a:gridCol w="923489">
                  <a:extLst>
                    <a:ext uri="{9D8B030D-6E8A-4147-A177-3AD203B41FA5}">
                      <a16:colId xmlns:a16="http://schemas.microsoft.com/office/drawing/2014/main" val="20004"/>
                    </a:ext>
                  </a:extLst>
                </a:gridCol>
                <a:gridCol w="963450">
                  <a:extLst>
                    <a:ext uri="{9D8B030D-6E8A-4147-A177-3AD203B41FA5}">
                      <a16:colId xmlns:a16="http://schemas.microsoft.com/office/drawing/2014/main" val="20005"/>
                    </a:ext>
                  </a:extLst>
                </a:gridCol>
              </a:tblGrid>
              <a:tr h="798552">
                <a:tc gridSpan="2">
                  <a:txBody>
                    <a:bodyPr/>
                    <a:lstStyle/>
                    <a:p>
                      <a:pPr algn="ctr" fontAlgn="b"/>
                      <a:r>
                        <a:rPr lang="tr-TR" sz="1200" b="1" i="0" u="none" strike="noStrike" dirty="0">
                          <a:solidFill>
                            <a:srgbClr val="000099"/>
                          </a:solidFill>
                          <a:latin typeface="Bookman Old Style" pitchFamily="18" charset="0"/>
                          <a:cs typeface="Arial" pitchFamily="34" charset="0"/>
                        </a:rPr>
                        <a:t> ÇALIŞMA HAYATI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algn="ctr" fontAlgn="b"/>
                      <a:r>
                        <a:rPr lang="tr-TR" sz="1200" b="1" i="0" u="none" strike="noStrike" dirty="0">
                          <a:solidFill>
                            <a:srgbClr val="000099"/>
                          </a:solidFill>
                          <a:latin typeface="Bookman Old Style" pitchFamily="18" charset="0"/>
                          <a:cs typeface="Arial" pitchFamily="34" charset="0"/>
                        </a:rPr>
                        <a:t>2010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fontAlgn="b" latinLnBrk="0" hangingPunct="1"/>
                      <a:r>
                        <a:rPr lang="tr-TR" sz="1200" b="1" i="0" u="none" strike="noStrike" kern="1200" dirty="0">
                          <a:solidFill>
                            <a:srgbClr val="000099"/>
                          </a:solidFill>
                          <a:latin typeface="Bookman Old Style" pitchFamily="18" charset="0"/>
                          <a:ea typeface="+mn-ea"/>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fontAlgn="b" latinLnBrk="0" hangingPunct="1"/>
                      <a:r>
                        <a:rPr lang="tr-TR" sz="1200" b="1" i="0" u="none" strike="noStrike" kern="1200" dirty="0">
                          <a:solidFill>
                            <a:srgbClr val="000099"/>
                          </a:solidFill>
                          <a:latin typeface="Bookman Old Style" pitchFamily="18" charset="0"/>
                          <a:ea typeface="+mn-ea"/>
                          <a:cs typeface="Arial" pitchFamily="34" charset="0"/>
                        </a:rPr>
                        <a:t>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İSTİHDAM OLUNANLAR</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1" i="0" u="none" strike="noStrike" dirty="0">
                          <a:solidFill>
                            <a:schemeClr val="tx1"/>
                          </a:solidFill>
                          <a:latin typeface="Bookman Old Style" pitchFamily="18" charset="0"/>
                          <a:cs typeface="Arial" pitchFamily="34" charset="0"/>
                        </a:rPr>
                        <a:t>3.953.950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4.211.000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4.493.000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İŞSİZ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1" i="0" u="none" strike="noStrike" dirty="0">
                          <a:solidFill>
                            <a:schemeClr val="tx1"/>
                          </a:solidFill>
                          <a:latin typeface="Bookman Old Style" pitchFamily="18" charset="0"/>
                          <a:cs typeface="Arial" pitchFamily="34" charset="0"/>
                        </a:rPr>
                        <a:t>659.760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562.000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570.000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SSK MENSUBU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0" i="0" u="none" strike="noStrike" dirty="0">
                          <a:solidFill>
                            <a:schemeClr val="tx1"/>
                          </a:solidFill>
                          <a:latin typeface="Bookman Old Style" pitchFamily="18" charset="0"/>
                          <a:cs typeface="Arial" pitchFamily="34" charset="0"/>
                        </a:rPr>
                        <a:t>2.945.805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dirty="0">
                          <a:solidFill>
                            <a:schemeClr val="tx1"/>
                          </a:solidFill>
                          <a:latin typeface="Bookman Old Style" pitchFamily="18" charset="0"/>
                          <a:cs typeface="Arial" pitchFamily="34" charset="0"/>
                        </a:rPr>
                        <a:t>3.339.868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3.653.299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3.912.291</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BAĞKURLU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0" i="0" u="none" strike="noStrike" dirty="0">
                          <a:solidFill>
                            <a:schemeClr val="tx1"/>
                          </a:solidFill>
                          <a:latin typeface="Bookman Old Style" pitchFamily="18" charset="0"/>
                          <a:cs typeface="Arial" pitchFamily="34" charset="0"/>
                        </a:rPr>
                        <a:t>490.645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dirty="0">
                          <a:solidFill>
                            <a:schemeClr val="tx1"/>
                          </a:solidFill>
                          <a:latin typeface="Bookman Old Style" pitchFamily="18" charset="0"/>
                          <a:cs typeface="Arial" pitchFamily="34" charset="0"/>
                        </a:rPr>
                        <a:t>503.902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528.313</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514.306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52191">
                <a:tc gridSpan="2">
                  <a:txBody>
                    <a:bodyPr/>
                    <a:lstStyle/>
                    <a:p>
                      <a:pPr algn="just" fontAlgn="b"/>
                      <a:r>
                        <a:rPr lang="tr-TR" sz="1200" b="1" i="0" u="none" strike="noStrike" dirty="0">
                          <a:solidFill>
                            <a:schemeClr val="tx1"/>
                          </a:solidFill>
                          <a:latin typeface="Bookman Old Style" pitchFamily="18" charset="0"/>
                          <a:cs typeface="Arial" pitchFamily="34" charset="0"/>
                        </a:rPr>
                        <a:t>EMEKLİ SANDIĞI MENSUBU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0" i="0" u="none" strike="noStrike" dirty="0">
                          <a:solidFill>
                            <a:schemeClr val="tx1"/>
                          </a:solidFill>
                          <a:latin typeface="Bookman Old Style" pitchFamily="18" charset="0"/>
                          <a:cs typeface="Arial" pitchFamily="34" charset="0"/>
                        </a:rPr>
                        <a:t>254.129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dirty="0">
                          <a:solidFill>
                            <a:schemeClr val="tx1"/>
                          </a:solidFill>
                          <a:latin typeface="Bookman Old Style" pitchFamily="18" charset="0"/>
                          <a:cs typeface="Arial" pitchFamily="34" charset="0"/>
                        </a:rPr>
                        <a:t>301.995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301.080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319.732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65714">
                <a:tc gridSpan="2">
                  <a:txBody>
                    <a:bodyPr/>
                    <a:lstStyle/>
                    <a:p>
                      <a:pPr algn="just" fontAlgn="b"/>
                      <a:r>
                        <a:rPr lang="tr-TR" sz="1200" b="1" i="0" u="none" strike="noStrike" dirty="0">
                          <a:solidFill>
                            <a:srgbClr val="FF0000"/>
                          </a:solidFill>
                          <a:latin typeface="Bookman Old Style" pitchFamily="18" charset="0"/>
                          <a:cs typeface="Arial" pitchFamily="34" charset="0"/>
                        </a:rPr>
                        <a:t>TOPLAM SGK’LI ÇALIŞAN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algn="r" fontAlgn="b"/>
                      <a:r>
                        <a:rPr lang="tr-TR" sz="1200" b="1" i="0" u="none" strike="noStrike" dirty="0">
                          <a:solidFill>
                            <a:srgbClr val="FF0000"/>
                          </a:solidFill>
                          <a:latin typeface="Bookman Old Style" pitchFamily="18" charset="0"/>
                          <a:cs typeface="Arial" pitchFamily="34" charset="0"/>
                        </a:rPr>
                        <a:t>3.690.579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4.145.765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rgbClr val="FF0000"/>
                          </a:solidFill>
                          <a:latin typeface="Bookman Old Style" pitchFamily="18" charset="0"/>
                          <a:cs typeface="Arial" pitchFamily="34" charset="0"/>
                        </a:rPr>
                        <a:t>4.482.692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rgbClr val="FF0000"/>
                          </a:solidFill>
                          <a:latin typeface="Bookman Old Style" pitchFamily="18" charset="0"/>
                          <a:cs typeface="Arial" pitchFamily="34" charset="0"/>
                        </a:rPr>
                        <a:t>4.746.329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6"/>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SSK EMEKLİSİ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0" i="0" u="none" strike="noStrike" dirty="0">
                          <a:solidFill>
                            <a:schemeClr val="tx1"/>
                          </a:solidFill>
                          <a:latin typeface="Bookman Old Style" pitchFamily="18" charset="0"/>
                          <a:cs typeface="Arial" pitchFamily="34" charset="0"/>
                        </a:rPr>
                        <a:t>1.191.666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dirty="0">
                          <a:solidFill>
                            <a:schemeClr val="tx1"/>
                          </a:solidFill>
                          <a:latin typeface="Bookman Old Style" pitchFamily="18" charset="0"/>
                          <a:cs typeface="Arial" pitchFamily="34" charset="0"/>
                        </a:rPr>
                        <a:t>1.348.937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1.407.428</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1.466.149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BAĞKUR EMEKLİSİ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0" i="0" u="none" strike="noStrike" dirty="0">
                          <a:solidFill>
                            <a:schemeClr val="tx1"/>
                          </a:solidFill>
                          <a:latin typeface="Bookman Old Style" pitchFamily="18" charset="0"/>
                          <a:cs typeface="Arial" pitchFamily="34" charset="0"/>
                        </a:rPr>
                        <a:t>244.867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dirty="0">
                          <a:solidFill>
                            <a:schemeClr val="tx1"/>
                          </a:solidFill>
                          <a:latin typeface="Bookman Old Style" pitchFamily="18" charset="0"/>
                          <a:cs typeface="Arial" pitchFamily="34" charset="0"/>
                        </a:rPr>
                        <a:t>272.852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278.025</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270.433</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65714">
                <a:tc gridSpan="2">
                  <a:txBody>
                    <a:bodyPr/>
                    <a:lstStyle/>
                    <a:p>
                      <a:pPr algn="just" fontAlgn="b"/>
                      <a:r>
                        <a:rPr lang="tr-TR" sz="1200" b="1" i="0" u="none" strike="noStrike" dirty="0">
                          <a:solidFill>
                            <a:schemeClr val="tx1"/>
                          </a:solidFill>
                          <a:latin typeface="Bookman Old Style" pitchFamily="18" charset="0"/>
                          <a:cs typeface="Arial" pitchFamily="34" charset="0"/>
                        </a:rPr>
                        <a:t>EMEKLİ SANDIĞI EMEKLİSİ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algn="r" fontAlgn="b"/>
                      <a:r>
                        <a:rPr lang="tr-TR" sz="1200" b="0" i="0" u="none" strike="noStrike" dirty="0">
                          <a:solidFill>
                            <a:schemeClr val="tx1"/>
                          </a:solidFill>
                          <a:latin typeface="Bookman Old Style" pitchFamily="18" charset="0"/>
                          <a:cs typeface="Arial" pitchFamily="34" charset="0"/>
                        </a:rPr>
                        <a:t>287.801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0" i="0" u="none" strike="noStrike" dirty="0">
                          <a:solidFill>
                            <a:schemeClr val="tx1"/>
                          </a:solidFill>
                          <a:latin typeface="Bookman Old Style" pitchFamily="18" charset="0"/>
                          <a:cs typeface="Arial" pitchFamily="34" charset="0"/>
                        </a:rPr>
                        <a:t>293.642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300.367</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305.412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r h="365714">
                <a:tc gridSpan="2">
                  <a:txBody>
                    <a:bodyPr/>
                    <a:lstStyle/>
                    <a:p>
                      <a:pPr algn="just" fontAlgn="b"/>
                      <a:r>
                        <a:rPr lang="tr-TR" sz="1200" b="1" i="0" u="none" strike="noStrike" dirty="0">
                          <a:solidFill>
                            <a:srgbClr val="FF0000"/>
                          </a:solidFill>
                          <a:latin typeface="Bookman Old Style" pitchFamily="18" charset="0"/>
                          <a:cs typeface="Arial" pitchFamily="34" charset="0"/>
                        </a:rPr>
                        <a:t>TOPLAM SGK EMEKLİSİ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algn="r" fontAlgn="b"/>
                      <a:r>
                        <a:rPr lang="tr-TR" sz="1200" b="1" i="0" u="none" strike="noStrike" dirty="0">
                          <a:solidFill>
                            <a:srgbClr val="FF0000"/>
                          </a:solidFill>
                          <a:latin typeface="Bookman Old Style" pitchFamily="18" charset="0"/>
                          <a:cs typeface="Arial" pitchFamily="34" charset="0"/>
                        </a:rPr>
                        <a:t>1.724.334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1.915.431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fontAlgn="b" latinLnBrk="0" hangingPunct="1">
                        <a:spcAft>
                          <a:spcPts val="0"/>
                        </a:spcAft>
                      </a:pPr>
                      <a:r>
                        <a:rPr lang="tr-TR" sz="1200" b="1" i="0" u="none" strike="noStrike" kern="1200" dirty="0">
                          <a:solidFill>
                            <a:srgbClr val="FF0000"/>
                          </a:solidFill>
                          <a:latin typeface="Bookman Old Style" pitchFamily="18" charset="0"/>
                          <a:ea typeface="+mn-ea"/>
                          <a:cs typeface="Arial" pitchFamily="34" charset="0"/>
                        </a:rPr>
                        <a:t>1.985.820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fontAlgn="b" latinLnBrk="0" hangingPunct="1">
                        <a:spcAft>
                          <a:spcPts val="0"/>
                        </a:spcAft>
                      </a:pPr>
                      <a:r>
                        <a:rPr lang="tr-TR" sz="1200" b="1" i="0" u="none" strike="noStrike" kern="1200" dirty="0">
                          <a:solidFill>
                            <a:srgbClr val="FF0000"/>
                          </a:solidFill>
                          <a:latin typeface="Bookman Old Style" pitchFamily="18" charset="0"/>
                          <a:ea typeface="+mn-ea"/>
                          <a:cs typeface="Arial" pitchFamily="34" charset="0"/>
                        </a:rPr>
                        <a:t>2.041.994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0"/>
                  </a:ext>
                </a:extLst>
              </a:tr>
              <a:tr h="379151">
                <a:tc gridSpan="2">
                  <a:txBody>
                    <a:bodyPr/>
                    <a:lstStyle/>
                    <a:p>
                      <a:pPr algn="l" fontAlgn="b"/>
                      <a:r>
                        <a:rPr lang="tr-TR" sz="1200" b="1" i="0" u="none" strike="noStrike" dirty="0">
                          <a:solidFill>
                            <a:schemeClr val="tx1"/>
                          </a:solidFill>
                          <a:latin typeface="Bookman Old Style" pitchFamily="18" charset="0"/>
                          <a:cs typeface="Arial" pitchFamily="34" charset="0"/>
                        </a:rPr>
                        <a:t>PRİM ÖDEMEYEN GSS KİŞİ SAYISI (</a:t>
                      </a:r>
                      <a:r>
                        <a:rPr lang="tr-TR" sz="1200" b="1" i="0" u="none" strike="noStrike" baseline="0" dirty="0" err="1">
                          <a:solidFill>
                            <a:schemeClr val="tx1"/>
                          </a:solidFill>
                          <a:latin typeface="Bookman Old Style" pitchFamily="18" charset="0"/>
                          <a:cs typeface="Arial" pitchFamily="34" charset="0"/>
                        </a:rPr>
                        <a:t>Yeşilkart</a:t>
                      </a:r>
                      <a:r>
                        <a:rPr lang="tr-TR" sz="1200" b="1" i="0" u="none" strike="noStrike" baseline="0" dirty="0">
                          <a:solidFill>
                            <a:schemeClr val="tx1"/>
                          </a:solidFill>
                          <a:latin typeface="Bookman Old Style" pitchFamily="18" charset="0"/>
                          <a:cs typeface="Arial" pitchFamily="34" charset="0"/>
                        </a:rPr>
                        <a:t>)</a:t>
                      </a:r>
                      <a:endParaRPr lang="tr-TR" sz="1200" b="1" i="0" u="none" strike="noStrike" dirty="0">
                        <a:solidFill>
                          <a:schemeClr val="tx1"/>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153.711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225.118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79151">
                <a:tc gridSpan="2">
                  <a:txBody>
                    <a:bodyPr/>
                    <a:lstStyle/>
                    <a:p>
                      <a:pPr algn="l" fontAlgn="b"/>
                      <a:r>
                        <a:rPr lang="tr-TR" sz="1200" b="1" i="0" u="none" strike="noStrike" dirty="0">
                          <a:solidFill>
                            <a:schemeClr val="tx1"/>
                          </a:solidFill>
                          <a:latin typeface="Bookman Old Style" pitchFamily="18" charset="0"/>
                          <a:cs typeface="Arial" pitchFamily="34" charset="0"/>
                        </a:rPr>
                        <a:t>60/1-G1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291.297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79151">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60/1-G2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33.128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379151">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60/1-G3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6.743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379151">
                <a:tc gridSpan="2">
                  <a:txBody>
                    <a:bodyPr/>
                    <a:lstStyle/>
                    <a:p>
                      <a:pPr algn="just" fontAlgn="b"/>
                      <a:r>
                        <a:rPr lang="tr-TR" sz="1200" b="1" i="0" u="none" strike="noStrike" dirty="0">
                          <a:solidFill>
                            <a:srgbClr val="FF0000"/>
                          </a:solidFill>
                          <a:latin typeface="Bookman Old Style" pitchFamily="18" charset="0"/>
                          <a:cs typeface="Arial" pitchFamily="34" charset="0"/>
                        </a:rPr>
                        <a:t>TOPLAM GSS KİŞİ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algn="r" fontAlgn="b"/>
                      <a:r>
                        <a:rPr lang="tr-TR" sz="1200" b="1" i="0" u="none" strike="noStrike" dirty="0">
                          <a:solidFill>
                            <a:srgbClr val="FF0000"/>
                          </a:solidFill>
                          <a:latin typeface="Bookman Old Style" pitchFamily="18" charset="0"/>
                          <a:cs typeface="Arial" pitchFamily="34" charset="0"/>
                        </a:rPr>
                        <a:t>826.025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1.034.389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408.323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556.286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5"/>
                  </a:ext>
                </a:extLst>
              </a:tr>
              <a:tr h="277945">
                <a:tc rowSpan="4">
                  <a:txBody>
                    <a:bodyPr/>
                    <a:lstStyle/>
                    <a:p>
                      <a:pPr algn="l" fontAlgn="b"/>
                      <a:r>
                        <a:rPr lang="tr-TR" sz="1200" b="1" i="0" u="none" strike="noStrike" dirty="0">
                          <a:solidFill>
                            <a:schemeClr val="tx1"/>
                          </a:solidFill>
                          <a:latin typeface="Bookman Old Style" pitchFamily="18" charset="0"/>
                          <a:cs typeface="Arial" pitchFamily="34" charset="0"/>
                        </a:rPr>
                        <a:t>MALUL</a:t>
                      </a:r>
                      <a:r>
                        <a:rPr lang="tr-TR" sz="1200" b="1" i="0" u="none" strike="noStrike" baseline="0" dirty="0">
                          <a:solidFill>
                            <a:schemeClr val="tx1"/>
                          </a:solidFill>
                          <a:latin typeface="Bookman Old Style" pitchFamily="18" charset="0"/>
                          <a:cs typeface="Arial" pitchFamily="34" charset="0"/>
                        </a:rPr>
                        <a:t> MAAŞI ALAN </a:t>
                      </a:r>
                      <a:endParaRPr lang="tr-TR" sz="1200" b="1" i="0" u="none" strike="noStrike" dirty="0">
                        <a:solidFill>
                          <a:schemeClr val="tx1"/>
                        </a:solidFill>
                        <a:latin typeface="Bookman Old Style" pitchFamily="18" charset="0"/>
                        <a:cs typeface="Arial" pitchFamily="34" charset="0"/>
                      </a:endParaRPr>
                    </a:p>
                  </a:txBody>
                  <a:tcPr marL="6724" marR="6724" marT="672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l" fontAlgn="b"/>
                      <a:r>
                        <a:rPr lang="tr-TR" sz="1200" b="1" i="0" u="none" strike="noStrike" dirty="0">
                          <a:solidFill>
                            <a:schemeClr val="tx1"/>
                          </a:solidFill>
                          <a:latin typeface="Bookman Old Style" pitchFamily="18" charset="0"/>
                          <a:cs typeface="Arial" pitchFamily="34" charset="0"/>
                        </a:rPr>
                        <a:t>4A</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lvl="1" algn="r" fontAlgn="b"/>
                      <a:r>
                        <a:rPr lang="tr-TR" sz="1200" b="1" i="0" u="none" strike="noStrike" dirty="0">
                          <a:solidFill>
                            <a:schemeClr val="tx1"/>
                          </a:solidFill>
                          <a:latin typeface="Bookman Old Style" pitchFamily="18" charset="0"/>
                          <a:cs typeface="Arial" pitchFamily="34" charset="0"/>
                        </a:rPr>
                        <a:t>25.818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277945">
                <a:tc vMerge="1">
                  <a:txBody>
                    <a:bodyPr/>
                    <a:lstStyle/>
                    <a:p>
                      <a:endParaRPr lang="tr-TR"/>
                    </a:p>
                  </a:txBody>
                  <a:tcPr/>
                </a:tc>
                <a:tc>
                  <a:txBody>
                    <a:bodyPr/>
                    <a:lstStyle/>
                    <a:p>
                      <a:pPr algn="l" fontAlgn="b"/>
                      <a:r>
                        <a:rPr lang="tr-TR" sz="1200" b="1" i="0" u="none" strike="noStrike" dirty="0">
                          <a:solidFill>
                            <a:schemeClr val="tx1"/>
                          </a:solidFill>
                          <a:latin typeface="Bookman Old Style" pitchFamily="18" charset="0"/>
                          <a:cs typeface="Arial" pitchFamily="34" charset="0"/>
                        </a:rPr>
                        <a:t>4B</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lvl="1" algn="r" fontAlgn="b"/>
                      <a:r>
                        <a:rPr lang="tr-TR" sz="1200" b="1" i="0" u="none" strike="noStrike" dirty="0">
                          <a:solidFill>
                            <a:schemeClr val="tx1"/>
                          </a:solidFill>
                          <a:latin typeface="Bookman Old Style" pitchFamily="18" charset="0"/>
                          <a:cs typeface="Arial" pitchFamily="34" charset="0"/>
                        </a:rPr>
                        <a:t>1.597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01857">
                <a:tc vMerge="1">
                  <a:txBody>
                    <a:bodyPr/>
                    <a:lstStyle/>
                    <a:p>
                      <a:endParaRPr lang="tr-TR"/>
                    </a:p>
                  </a:txBody>
                  <a:tcPr/>
                </a:tc>
                <a:tc>
                  <a:txBody>
                    <a:bodyPr/>
                    <a:lstStyle/>
                    <a:p>
                      <a:pPr algn="l" fontAlgn="b"/>
                      <a:r>
                        <a:rPr lang="tr-TR" sz="1200" b="1" i="0" u="none" strike="noStrike" dirty="0">
                          <a:solidFill>
                            <a:schemeClr val="tx1"/>
                          </a:solidFill>
                          <a:latin typeface="Bookman Old Style" pitchFamily="18" charset="0"/>
                          <a:cs typeface="Arial" pitchFamily="34" charset="0"/>
                        </a:rPr>
                        <a:t>4C</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lvl="1" algn="r" fontAlgn="b"/>
                      <a:r>
                        <a:rPr lang="tr-TR" sz="1200" b="1" i="0" u="none" strike="noStrike" dirty="0">
                          <a:solidFill>
                            <a:schemeClr val="tx1"/>
                          </a:solidFill>
                          <a:latin typeface="Bookman Old Style" pitchFamily="18" charset="0"/>
                          <a:cs typeface="Arial" pitchFamily="34" charset="0"/>
                        </a:rPr>
                        <a:t>4.460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301653">
                <a:tc vMerge="1">
                  <a:txBody>
                    <a:bodyPr/>
                    <a:lstStyle/>
                    <a:p>
                      <a:pPr algn="l" fontAlgn="b"/>
                      <a:endParaRPr lang="tr-TR" sz="1200" b="1" i="0" u="none" strike="noStrike" dirty="0">
                        <a:solidFill>
                          <a:schemeClr val="tx1"/>
                        </a:solidFill>
                        <a:latin typeface="Arial" pitchFamily="34" charset="0"/>
                        <a:cs typeface="Arial" pitchFamily="34" charset="0"/>
                      </a:endParaRPr>
                    </a:p>
                  </a:txBody>
                  <a:tcPr marL="8965" marR="8965" marT="896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l" fontAlgn="b"/>
                      <a:r>
                        <a:rPr lang="tr-TR" sz="1200" b="1" i="0" u="none" strike="noStrike" dirty="0">
                          <a:solidFill>
                            <a:schemeClr val="tx1"/>
                          </a:solidFill>
                          <a:latin typeface="Bookman Old Style" pitchFamily="18" charset="0"/>
                          <a:cs typeface="Arial" pitchFamily="34" charset="0"/>
                        </a:rPr>
                        <a:t>2022 Sayılı</a:t>
                      </a:r>
                      <a:r>
                        <a:rPr lang="tr-TR" sz="1200" b="1" i="0" u="none" strike="noStrike" baseline="0" dirty="0">
                          <a:solidFill>
                            <a:schemeClr val="tx1"/>
                          </a:solidFill>
                          <a:latin typeface="Bookman Old Style" pitchFamily="18" charset="0"/>
                          <a:cs typeface="Arial" pitchFamily="34" charset="0"/>
                        </a:rPr>
                        <a:t> Kanun</a:t>
                      </a:r>
                      <a:endParaRPr lang="tr-TR" sz="1200" b="1" i="0" u="none" strike="noStrike" dirty="0">
                        <a:solidFill>
                          <a:schemeClr val="tx1"/>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chemeClr val="tx1"/>
                          </a:solidFill>
                          <a:latin typeface="Bookman Old Style" pitchFamily="18" charset="0"/>
                          <a:cs typeface="Arial" pitchFamily="34" charset="0"/>
                        </a:rPr>
                        <a:t>           33.422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425913">
                <a:tc gridSpan="2">
                  <a:txBody>
                    <a:bodyPr/>
                    <a:lstStyle/>
                    <a:p>
                      <a:pPr marL="0" marR="0" indent="0" algn="just" defTabSz="914400" rtl="0" eaLnBrk="1" fontAlgn="b" latinLnBrk="0" hangingPunct="1">
                        <a:lnSpc>
                          <a:spcPct val="100000"/>
                        </a:lnSpc>
                        <a:spcBef>
                          <a:spcPts val="0"/>
                        </a:spcBef>
                        <a:spcAft>
                          <a:spcPts val="0"/>
                        </a:spcAft>
                        <a:buClrTx/>
                        <a:buSzTx/>
                        <a:buFontTx/>
                        <a:buNone/>
                        <a:tabLst/>
                        <a:defRPr/>
                      </a:pPr>
                      <a:r>
                        <a:rPr lang="tr-TR" sz="1200" b="1" i="0" u="none" strike="noStrike" kern="1200" dirty="0">
                          <a:solidFill>
                            <a:srgbClr val="FF0000"/>
                          </a:solidFill>
                          <a:latin typeface="Bookman Old Style" pitchFamily="18" charset="0"/>
                          <a:ea typeface="+mn-ea"/>
                          <a:cs typeface="Arial" pitchFamily="34" charset="0"/>
                        </a:rPr>
                        <a:t>TOPLAM</a:t>
                      </a:r>
                      <a:r>
                        <a:rPr lang="tr-TR" sz="1200" b="1" i="0" u="none" strike="noStrike" kern="1200" baseline="0" dirty="0">
                          <a:solidFill>
                            <a:srgbClr val="FF0000"/>
                          </a:solidFill>
                          <a:latin typeface="Bookman Old Style" pitchFamily="18" charset="0"/>
                          <a:ea typeface="+mn-ea"/>
                          <a:cs typeface="Arial" pitchFamily="34" charset="0"/>
                        </a:rPr>
                        <a:t> </a:t>
                      </a:r>
                      <a:r>
                        <a:rPr lang="tr-TR" sz="1200" b="1" i="0" u="none" strike="noStrike" kern="1200" dirty="0">
                          <a:solidFill>
                            <a:srgbClr val="FF0000"/>
                          </a:solidFill>
                          <a:latin typeface="Bookman Old Style" pitchFamily="18" charset="0"/>
                          <a:ea typeface="+mn-ea"/>
                          <a:cs typeface="Arial" pitchFamily="34" charset="0"/>
                        </a:rPr>
                        <a:t>MALUL MAAŞI ALAN KİŞİ</a:t>
                      </a:r>
                      <a:r>
                        <a:rPr lang="tr-TR" sz="1200" b="1" i="0" u="none" strike="noStrike" kern="1200" baseline="0" dirty="0">
                          <a:solidFill>
                            <a:srgbClr val="FF0000"/>
                          </a:solidFill>
                          <a:latin typeface="Bookman Old Style" pitchFamily="18" charset="0"/>
                          <a:ea typeface="+mn-ea"/>
                          <a:cs typeface="Arial" pitchFamily="34" charset="0"/>
                        </a:rPr>
                        <a:t> </a:t>
                      </a:r>
                      <a:r>
                        <a:rPr lang="tr-TR" sz="1200" b="1" i="0" u="none" strike="noStrike" kern="1200" dirty="0">
                          <a:solidFill>
                            <a:srgbClr val="FF0000"/>
                          </a:solidFill>
                          <a:latin typeface="Bookman Old Style" pitchFamily="18" charset="0"/>
                          <a:ea typeface="+mn-ea"/>
                          <a:cs typeface="Arial" pitchFamily="34" charset="0"/>
                        </a:rPr>
                        <a:t>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pPr algn="r" fontAlgn="b"/>
                      <a:endParaRPr lang="tr-TR" sz="1200" b="1" i="0" u="none" strike="noStrike" dirty="0">
                        <a:solidFill>
                          <a:srgbClr val="FF0000"/>
                        </a:solidFill>
                        <a:latin typeface="Bookman Old Style" pitchFamily="18" charset="0"/>
                        <a:cs typeface="Arial" pitchFamily="34" charset="0"/>
                      </a:endParaRPr>
                    </a:p>
                  </a:txBody>
                  <a:tcPr marL="8965" marR="8965" marT="8965"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FF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FF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rgbClr val="FF0000"/>
                          </a:solidFill>
                          <a:latin typeface="Bookman Old Style" pitchFamily="18" charset="0"/>
                          <a:cs typeface="Arial" pitchFamily="34" charset="0"/>
                        </a:rPr>
                        <a:t>65.297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20"/>
                  </a:ext>
                </a:extLst>
              </a:tr>
            </a:tbl>
          </a:graphicData>
        </a:graphic>
      </p:graphicFrame>
      <p:sp>
        <p:nvSpPr>
          <p:cNvPr id="5" name="4 Metin kutusu"/>
          <p:cNvSpPr txBox="1"/>
          <p:nvPr/>
        </p:nvSpPr>
        <p:spPr>
          <a:xfrm>
            <a:off x="134634" y="9308826"/>
            <a:ext cx="6509076" cy="415498"/>
          </a:xfrm>
          <a:prstGeom prst="rect">
            <a:avLst/>
          </a:prstGeom>
          <a:noFill/>
        </p:spPr>
        <p:txBody>
          <a:bodyPr wrap="square" rtlCol="0">
            <a:spAutoFit/>
          </a:bodyPr>
          <a:lstStyle/>
          <a:p>
            <a:pPr marL="70247">
              <a:buFont typeface="Arial" charset="0"/>
              <a:buChar char="•"/>
            </a:pPr>
            <a:r>
              <a:rPr lang="tr-TR" sz="1050" b="1" dirty="0">
                <a:latin typeface="Bookman Old Style" pitchFamily="18" charset="0"/>
                <a:cs typeface="Arial" pitchFamily="34" charset="0"/>
              </a:rPr>
              <a:t>İstihdam olunanlar ve işsiz sayısına ilişkin 2013 verileri henüz yayınlanmamıştır.  </a:t>
            </a:r>
          </a:p>
          <a:p>
            <a:pPr marL="70247"/>
            <a:endParaRPr lang="tr-TR" sz="1050" b="1" dirty="0">
              <a:latin typeface="Bookman Old Style" pitchFamily="18" charset="0"/>
              <a:cs typeface="Arial" pitchFamily="34" charset="0"/>
            </a:endParaRPr>
          </a:p>
        </p:txBody>
      </p:sp>
      <p:sp>
        <p:nvSpPr>
          <p:cNvPr id="2" name="Slayt Numarası Yer Tutucusu 1">
            <a:extLst>
              <a:ext uri="{FF2B5EF4-FFF2-40B4-BE49-F238E27FC236}">
                <a16:creationId xmlns:a16="http://schemas.microsoft.com/office/drawing/2014/main" id="{C13941B6-A715-4778-A41C-4D60D181E590}"/>
              </a:ext>
            </a:extLst>
          </p:cNvPr>
          <p:cNvSpPr>
            <a:spLocks noGrp="1"/>
          </p:cNvSpPr>
          <p:nvPr>
            <p:ph type="sldNum" sz="quarter" idx="12"/>
          </p:nvPr>
        </p:nvSpPr>
        <p:spPr/>
        <p:txBody>
          <a:bodyPr/>
          <a:lstStyle/>
          <a:p>
            <a:pPr>
              <a:defRPr/>
            </a:pPr>
            <a:fld id="{B933E86D-47FE-4A98-B91B-91FFE54D33EE}" type="slidenum">
              <a:rPr lang="tr-TR" smtClean="0"/>
              <a:pPr>
                <a:defRPr/>
              </a:pPr>
              <a:t>14</a:t>
            </a:fld>
            <a:endParaRPr lang="tr-TR"/>
          </a:p>
        </p:txBody>
      </p:sp>
    </p:spTree>
    <p:extLst>
      <p:ext uri="{BB962C8B-B14F-4D97-AF65-F5344CB8AC3E}">
        <p14:creationId xmlns:p14="http://schemas.microsoft.com/office/powerpoint/2010/main" val="271022102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50713" y="519336"/>
            <a:ext cx="6318647" cy="476250"/>
          </a:xfrm>
        </p:spPr>
        <p:txBody>
          <a:bodyPr/>
          <a:lstStyle/>
          <a:p>
            <a:pPr algn="ctr" eaLnBrk="1" hangingPunct="1"/>
            <a:r>
              <a:rPr lang="tr-TR" sz="1800" b="1" dirty="0">
                <a:solidFill>
                  <a:srgbClr val="FF0000"/>
                </a:solidFill>
                <a:latin typeface="Bookman Old Style" pitchFamily="18" charset="0"/>
                <a:cs typeface="Arial" pitchFamily="34" charset="0"/>
              </a:rPr>
              <a:t>İŞ ve ÇALIŞMA HAYATI</a:t>
            </a:r>
          </a:p>
        </p:txBody>
      </p:sp>
      <p:graphicFrame>
        <p:nvGraphicFramePr>
          <p:cNvPr id="11311" name="Group 47"/>
          <p:cNvGraphicFramePr>
            <a:graphicFrameLocks noGrp="1"/>
          </p:cNvGraphicFramePr>
          <p:nvPr>
            <p:ph idx="4294967295"/>
            <p:extLst>
              <p:ext uri="{D42A27DB-BD31-4B8C-83A1-F6EECF244321}">
                <p14:modId xmlns:p14="http://schemas.microsoft.com/office/powerpoint/2010/main" val="2370360237"/>
              </p:ext>
            </p:extLst>
          </p:nvPr>
        </p:nvGraphicFramePr>
        <p:xfrm>
          <a:off x="215643" y="995586"/>
          <a:ext cx="6426714" cy="4496726"/>
        </p:xfrm>
        <a:graphic>
          <a:graphicData uri="http://schemas.openxmlformats.org/drawingml/2006/table">
            <a:tbl>
              <a:tblPr/>
              <a:tblGrid>
                <a:gridCol w="2197167">
                  <a:extLst>
                    <a:ext uri="{9D8B030D-6E8A-4147-A177-3AD203B41FA5}">
                      <a16:colId xmlns:a16="http://schemas.microsoft.com/office/drawing/2014/main" val="20000"/>
                    </a:ext>
                  </a:extLst>
                </a:gridCol>
                <a:gridCol w="1316935">
                  <a:extLst>
                    <a:ext uri="{9D8B030D-6E8A-4147-A177-3AD203B41FA5}">
                      <a16:colId xmlns:a16="http://schemas.microsoft.com/office/drawing/2014/main" val="20001"/>
                    </a:ext>
                  </a:extLst>
                </a:gridCol>
                <a:gridCol w="1348254">
                  <a:extLst>
                    <a:ext uri="{9D8B030D-6E8A-4147-A177-3AD203B41FA5}">
                      <a16:colId xmlns:a16="http://schemas.microsoft.com/office/drawing/2014/main" val="20002"/>
                    </a:ext>
                  </a:extLst>
                </a:gridCol>
                <a:gridCol w="1564358">
                  <a:extLst>
                    <a:ext uri="{9D8B030D-6E8A-4147-A177-3AD203B41FA5}">
                      <a16:colId xmlns:a16="http://schemas.microsoft.com/office/drawing/2014/main" val="20003"/>
                    </a:ext>
                  </a:extLst>
                </a:gridCol>
              </a:tblGrid>
              <a:tr h="630088">
                <a:tc grid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rPr>
                        <a:t>İŞSİZLİK  VE  İŞGÜCÜ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9303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500" b="1"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185738"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TÜRKİYE</a:t>
                      </a:r>
                      <a:endParaRPr kumimoji="0" lang="tr-TR" sz="1500" b="1"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İSTANBUL</a:t>
                      </a:r>
                      <a:endParaRPr kumimoji="0" lang="tr-TR" sz="1500" b="1"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İSTANBUL’UN PAYI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651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İŞ GÜCÜ</a:t>
                      </a:r>
                      <a:endParaRPr kumimoji="0" lang="tr-TR" sz="1500" b="0"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27.339.000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5.063.000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kumimoji="0" lang="tr-TR" sz="1500" b="1" i="0" u="none" strike="noStrike" kern="1200" cap="none" normalizeH="0" baseline="0" dirty="0">
                          <a:ln>
                            <a:noFill/>
                          </a:ln>
                          <a:solidFill>
                            <a:schemeClr val="tx1"/>
                          </a:solidFill>
                          <a:effectLst/>
                          <a:latin typeface="Bookman Old Style" pitchFamily="18" charset="0"/>
                          <a:ea typeface="+mn-ea"/>
                          <a:cs typeface="+mn-cs"/>
                        </a:rPr>
                        <a:t>18,5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7224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İSTİHDAM EDİLENLER</a:t>
                      </a:r>
                      <a:endParaRPr kumimoji="0" lang="tr-TR" sz="1500" b="0"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24.821.000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4.493.000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kumimoji="0" lang="tr-TR" sz="1500" b="1" i="0" u="none" strike="noStrike" kern="1200" cap="none" normalizeH="0" baseline="0" dirty="0">
                          <a:ln>
                            <a:noFill/>
                          </a:ln>
                          <a:solidFill>
                            <a:schemeClr val="tx1"/>
                          </a:solidFill>
                          <a:effectLst/>
                          <a:latin typeface="Bookman Old Style" pitchFamily="18" charset="0"/>
                          <a:ea typeface="+mn-ea"/>
                          <a:cs typeface="+mn-cs"/>
                        </a:rPr>
                        <a:t>18,1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4983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İŞSİZ</a:t>
                      </a:r>
                      <a:endParaRPr kumimoji="0" lang="tr-TR" sz="1500" b="0"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2.518.000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570.000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kumimoji="0" lang="tr-TR" sz="1500" b="1" i="0" u="none" strike="noStrike" kern="1200" cap="none" normalizeH="0" baseline="0" dirty="0">
                          <a:ln>
                            <a:noFill/>
                          </a:ln>
                          <a:solidFill>
                            <a:schemeClr val="tx1"/>
                          </a:solidFill>
                          <a:effectLst/>
                          <a:latin typeface="Bookman Old Style" pitchFamily="18" charset="0"/>
                          <a:ea typeface="+mn-ea"/>
                          <a:cs typeface="+mn-cs"/>
                        </a:rPr>
                        <a:t>22,6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62424">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İŞSİZLİK  ORANI (%)</a:t>
                      </a:r>
                      <a:endParaRPr kumimoji="0" lang="tr-TR" sz="1500" b="0"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9,2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11,3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tr-TR" sz="1500" b="1" i="0" u="none" strike="noStrike" kern="1200" cap="none" normalizeH="0" baseline="0" dirty="0">
                          <a:ln>
                            <a:noFill/>
                          </a:ln>
                          <a:solidFill>
                            <a:schemeClr val="tx1"/>
                          </a:solidFill>
                          <a:effectLst/>
                          <a:latin typeface="Bookman Old Style" pitchFamily="18" charset="0"/>
                          <a:ea typeface="+mn-ea"/>
                          <a:cs typeface="+mn-cs"/>
                        </a:rPr>
                        <a:t>-</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11267" name="Rectangle 3"/>
          <p:cNvSpPr>
            <a:spLocks noChangeArrowheads="1"/>
          </p:cNvSpPr>
          <p:nvPr/>
        </p:nvSpPr>
        <p:spPr bwMode="auto">
          <a:xfrm>
            <a:off x="0" y="3709009"/>
            <a:ext cx="138550" cy="276993"/>
          </a:xfrm>
          <a:prstGeom prst="rect">
            <a:avLst/>
          </a:prstGeom>
          <a:noFill/>
          <a:ln w="9525">
            <a:noFill/>
            <a:miter lim="800000"/>
            <a:headEnd/>
            <a:tailEnd/>
          </a:ln>
          <a:effectLst/>
        </p:spPr>
        <p:txBody>
          <a:bodyPr wrap="none" lIns="68573" tIns="34287" rIns="68573" bIns="34287" anchor="ctr">
            <a:spAutoFit/>
          </a:bodyPr>
          <a:lstStyle/>
          <a:p>
            <a:pPr>
              <a:defRPr/>
            </a:pPr>
            <a:endParaRPr lang="tr-TR" sz="1350"/>
          </a:p>
        </p:txBody>
      </p:sp>
      <p:graphicFrame>
        <p:nvGraphicFramePr>
          <p:cNvPr id="6" name="5 Tablo"/>
          <p:cNvGraphicFramePr>
            <a:graphicFrameLocks noGrp="1"/>
          </p:cNvGraphicFramePr>
          <p:nvPr>
            <p:extLst>
              <p:ext uri="{D42A27DB-BD31-4B8C-83A1-F6EECF244321}">
                <p14:modId xmlns:p14="http://schemas.microsoft.com/office/powerpoint/2010/main" val="3757351323"/>
              </p:ext>
            </p:extLst>
          </p:nvPr>
        </p:nvGraphicFramePr>
        <p:xfrm>
          <a:off x="188640" y="7086600"/>
          <a:ext cx="6426714" cy="1823814"/>
        </p:xfrm>
        <a:graphic>
          <a:graphicData uri="http://schemas.openxmlformats.org/drawingml/2006/table">
            <a:tbl>
              <a:tblPr/>
              <a:tblGrid>
                <a:gridCol w="1606981">
                  <a:extLst>
                    <a:ext uri="{9D8B030D-6E8A-4147-A177-3AD203B41FA5}">
                      <a16:colId xmlns:a16="http://schemas.microsoft.com/office/drawing/2014/main" val="20000"/>
                    </a:ext>
                  </a:extLst>
                </a:gridCol>
                <a:gridCol w="1606982">
                  <a:extLst>
                    <a:ext uri="{9D8B030D-6E8A-4147-A177-3AD203B41FA5}">
                      <a16:colId xmlns:a16="http://schemas.microsoft.com/office/drawing/2014/main" val="20001"/>
                    </a:ext>
                  </a:extLst>
                </a:gridCol>
                <a:gridCol w="1605770">
                  <a:extLst>
                    <a:ext uri="{9D8B030D-6E8A-4147-A177-3AD203B41FA5}">
                      <a16:colId xmlns:a16="http://schemas.microsoft.com/office/drawing/2014/main" val="20002"/>
                    </a:ext>
                  </a:extLst>
                </a:gridCol>
                <a:gridCol w="1606981">
                  <a:extLst>
                    <a:ext uri="{9D8B030D-6E8A-4147-A177-3AD203B41FA5}">
                      <a16:colId xmlns:a16="http://schemas.microsoft.com/office/drawing/2014/main" val="20003"/>
                    </a:ext>
                  </a:extLst>
                </a:gridCol>
              </a:tblGrid>
              <a:tr h="535929">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900" b="0"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FF0000"/>
                          </a:solidFill>
                          <a:effectLst/>
                          <a:latin typeface="Arial" pitchFamily="34" charset="0"/>
                          <a:cs typeface="Arial" pitchFamily="34" charset="0"/>
                        </a:rPr>
                        <a:t>İŞYERİ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535929">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TÜRKİYE</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İSTANBUL</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İST.’UN PAYI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7519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ea typeface="Times New Roman" pitchFamily="18" charset="0"/>
                          <a:cs typeface="Arial" pitchFamily="34" charset="0"/>
                        </a:rPr>
                        <a:t>İŞYERİ SAYISI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500" b="1" dirty="0">
                          <a:solidFill>
                            <a:schemeClr val="tx1"/>
                          </a:solidFill>
                          <a:latin typeface="Bookman Old Style" pitchFamily="18" charset="0"/>
                          <a:ea typeface="Times New Roman"/>
                          <a:cs typeface="Arial" pitchFamily="34" charset="0"/>
                        </a:rPr>
                        <a:t>1.597.250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500" b="1" dirty="0">
                          <a:solidFill>
                            <a:schemeClr val="tx1"/>
                          </a:solidFill>
                          <a:latin typeface="Bookman Old Style" pitchFamily="18" charset="0"/>
                          <a:ea typeface="Times New Roman"/>
                          <a:cs typeface="Arial" pitchFamily="34" charset="0"/>
                        </a:rPr>
                        <a:t>462.534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500" b="1" dirty="0">
                          <a:solidFill>
                            <a:schemeClr val="tx1"/>
                          </a:solidFill>
                          <a:latin typeface="Bookman Old Style" pitchFamily="18" charset="0"/>
                          <a:ea typeface="Times New Roman"/>
                          <a:cs typeface="Arial" pitchFamily="34" charset="0"/>
                        </a:rPr>
                        <a:t>%29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sp>
        <p:nvSpPr>
          <p:cNvPr id="8" name="7 Metin kutusu"/>
          <p:cNvSpPr txBox="1"/>
          <p:nvPr/>
        </p:nvSpPr>
        <p:spPr>
          <a:xfrm>
            <a:off x="107631" y="6070165"/>
            <a:ext cx="6534726" cy="438582"/>
          </a:xfrm>
          <a:prstGeom prst="rect">
            <a:avLst/>
          </a:prstGeom>
          <a:noFill/>
        </p:spPr>
        <p:txBody>
          <a:bodyPr wrap="square" rtlCol="0">
            <a:spAutoFit/>
          </a:bodyPr>
          <a:lstStyle/>
          <a:p>
            <a:r>
              <a:rPr lang="tr-TR" sz="1200" b="1" dirty="0">
                <a:latin typeface="Arial" panose="020B0604020202020204" pitchFamily="34" charset="0"/>
                <a:cs typeface="Arial" panose="020B0604020202020204" pitchFamily="34" charset="0"/>
              </a:rPr>
              <a:t>*  TUİK 2013 yılı verileri, Mart 2014’ de açıklanacağından dolayı  TÜİK  2012 verileridir.</a:t>
            </a:r>
          </a:p>
          <a:p>
            <a:endParaRPr lang="tr-TR" sz="1050" dirty="0">
              <a:latin typeface="Arial" pitchFamily="34" charset="0"/>
              <a:cs typeface="Arial" pitchFamily="34" charset="0"/>
            </a:endParaRPr>
          </a:p>
        </p:txBody>
      </p:sp>
      <p:sp>
        <p:nvSpPr>
          <p:cNvPr id="2" name="Slayt Numarası Yer Tutucusu 1">
            <a:extLst>
              <a:ext uri="{FF2B5EF4-FFF2-40B4-BE49-F238E27FC236}">
                <a16:creationId xmlns:a16="http://schemas.microsoft.com/office/drawing/2014/main" id="{B3DDE9AE-5BFD-4FDF-80D0-183A967AF1F3}"/>
              </a:ext>
            </a:extLst>
          </p:cNvPr>
          <p:cNvSpPr>
            <a:spLocks noGrp="1"/>
          </p:cNvSpPr>
          <p:nvPr>
            <p:ph type="sldNum" sz="quarter" idx="12"/>
          </p:nvPr>
        </p:nvSpPr>
        <p:spPr/>
        <p:txBody>
          <a:bodyPr/>
          <a:lstStyle/>
          <a:p>
            <a:pPr>
              <a:defRPr/>
            </a:pPr>
            <a:fld id="{B933E86D-47FE-4A98-B91B-91FFE54D33EE}" type="slidenum">
              <a:rPr lang="tr-TR" smtClean="0"/>
              <a:pPr>
                <a:defRPr/>
              </a:pPr>
              <a:t>15</a:t>
            </a:fld>
            <a:endParaRPr lang="tr-TR"/>
          </a:p>
        </p:txBody>
      </p:sp>
    </p:spTree>
    <p:extLst>
      <p:ext uri="{BB962C8B-B14F-4D97-AF65-F5344CB8AC3E}">
        <p14:creationId xmlns:p14="http://schemas.microsoft.com/office/powerpoint/2010/main" val="400813273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extLst>
              <p:ext uri="{D42A27DB-BD31-4B8C-83A1-F6EECF244321}">
                <p14:modId xmlns:p14="http://schemas.microsoft.com/office/powerpoint/2010/main" val="166579450"/>
              </p:ext>
            </p:extLst>
          </p:nvPr>
        </p:nvGraphicFramePr>
        <p:xfrm>
          <a:off x="296652" y="762000"/>
          <a:ext cx="6264699" cy="7975604"/>
        </p:xfrm>
        <a:graphic>
          <a:graphicData uri="http://schemas.openxmlformats.org/drawingml/2006/table">
            <a:tbl>
              <a:tblPr firstRow="1" bandRow="1">
                <a:tableStyleId>{5C22544A-7EE6-4342-B048-85BDC9FD1C3A}</a:tableStyleId>
              </a:tblPr>
              <a:tblGrid>
                <a:gridCol w="2923523">
                  <a:extLst>
                    <a:ext uri="{9D8B030D-6E8A-4147-A177-3AD203B41FA5}">
                      <a16:colId xmlns:a16="http://schemas.microsoft.com/office/drawing/2014/main" val="20000"/>
                    </a:ext>
                  </a:extLst>
                </a:gridCol>
                <a:gridCol w="715966">
                  <a:extLst>
                    <a:ext uri="{9D8B030D-6E8A-4147-A177-3AD203B41FA5}">
                      <a16:colId xmlns:a16="http://schemas.microsoft.com/office/drawing/2014/main" val="20001"/>
                    </a:ext>
                  </a:extLst>
                </a:gridCol>
                <a:gridCol w="715966">
                  <a:extLst>
                    <a:ext uri="{9D8B030D-6E8A-4147-A177-3AD203B41FA5}">
                      <a16:colId xmlns:a16="http://schemas.microsoft.com/office/drawing/2014/main" val="20002"/>
                    </a:ext>
                  </a:extLst>
                </a:gridCol>
                <a:gridCol w="633101">
                  <a:extLst>
                    <a:ext uri="{9D8B030D-6E8A-4147-A177-3AD203B41FA5}">
                      <a16:colId xmlns:a16="http://schemas.microsoft.com/office/drawing/2014/main" val="20003"/>
                    </a:ext>
                  </a:extLst>
                </a:gridCol>
                <a:gridCol w="638072">
                  <a:extLst>
                    <a:ext uri="{9D8B030D-6E8A-4147-A177-3AD203B41FA5}">
                      <a16:colId xmlns:a16="http://schemas.microsoft.com/office/drawing/2014/main" val="20004"/>
                    </a:ext>
                  </a:extLst>
                </a:gridCol>
                <a:gridCol w="638071">
                  <a:extLst>
                    <a:ext uri="{9D8B030D-6E8A-4147-A177-3AD203B41FA5}">
                      <a16:colId xmlns:a16="http://schemas.microsoft.com/office/drawing/2014/main" val="20005"/>
                    </a:ext>
                  </a:extLst>
                </a:gridCol>
              </a:tblGrid>
              <a:tr h="514107">
                <a:tc>
                  <a:txBody>
                    <a:bodyPr/>
                    <a:lstStyle/>
                    <a:p>
                      <a:pPr algn="ctr"/>
                      <a:r>
                        <a:rPr lang="tr-TR" sz="1400" b="1" dirty="0">
                          <a:solidFill>
                            <a:srgbClr val="000099"/>
                          </a:solidFill>
                          <a:latin typeface="Bookman Old Style" pitchFamily="18" charset="0"/>
                          <a:cs typeface="Arial" pitchFamily="34" charset="0"/>
                        </a:rPr>
                        <a:t>İBBS1</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rgbClr val="000099"/>
                          </a:solidFill>
                          <a:latin typeface="Bookman Old Style" pitchFamily="18" charset="0"/>
                          <a:cs typeface="Arial" pitchFamily="34" charset="0"/>
                        </a:rPr>
                        <a:t>2004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rgbClr val="000099"/>
                          </a:solidFill>
                          <a:latin typeface="Bookman Old Style" pitchFamily="18" charset="0"/>
                          <a:cs typeface="Arial" pitchFamily="34" charset="0"/>
                        </a:rPr>
                        <a:t>2005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rgbClr val="000099"/>
                          </a:solidFill>
                          <a:latin typeface="Bookman Old Style" pitchFamily="18" charset="0"/>
                          <a:cs typeface="Arial" pitchFamily="34" charset="0"/>
                        </a:rPr>
                        <a:t>2006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rgbClr val="000099"/>
                          </a:solidFill>
                          <a:latin typeface="Bookman Old Style" pitchFamily="18" charset="0"/>
                          <a:cs typeface="Arial" pitchFamily="34" charset="0"/>
                        </a:rPr>
                        <a:t>2007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rgbClr val="000099"/>
                          </a:solidFill>
                          <a:latin typeface="Bookman Old Style" pitchFamily="18" charset="0"/>
                          <a:cs typeface="Arial" pitchFamily="34" charset="0"/>
                        </a:rPr>
                        <a:t>2008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514107">
                <a:tc>
                  <a:txBody>
                    <a:bodyPr/>
                    <a:lstStyle/>
                    <a:p>
                      <a:r>
                        <a:rPr lang="tr-TR" sz="1400" b="1" dirty="0">
                          <a:latin typeface="Bookman Old Style" pitchFamily="18" charset="0"/>
                          <a:cs typeface="Arial" pitchFamily="34" charset="0"/>
                        </a:rPr>
                        <a:t>TR    TÜRKİYE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1"/>
                  </a:ext>
                </a:extLst>
              </a:tr>
              <a:tr h="514107">
                <a:tc>
                  <a:txBody>
                    <a:bodyPr/>
                    <a:lstStyle/>
                    <a:p>
                      <a:r>
                        <a:rPr lang="tr-TR" sz="1400" b="1" dirty="0">
                          <a:latin typeface="Bookman Old Style" pitchFamily="18" charset="0"/>
                          <a:cs typeface="Arial" pitchFamily="34" charset="0"/>
                        </a:rPr>
                        <a:t>TR1   İSTANBUL</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27,8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27,4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27,5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27,9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27,7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2"/>
                  </a:ext>
                </a:extLst>
              </a:tr>
              <a:tr h="514107">
                <a:tc>
                  <a:txBody>
                    <a:bodyPr/>
                    <a:lstStyle/>
                    <a:p>
                      <a:r>
                        <a:rPr lang="tr-TR" sz="1400" b="1" dirty="0">
                          <a:latin typeface="Bookman Old Style" pitchFamily="18" charset="0"/>
                          <a:cs typeface="Arial" pitchFamily="34" charset="0"/>
                        </a:rPr>
                        <a:t>TR2   BATI  MARMARA</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3"/>
                  </a:ext>
                </a:extLst>
              </a:tr>
              <a:tr h="514107">
                <a:tc>
                  <a:txBody>
                    <a:bodyPr/>
                    <a:lstStyle/>
                    <a:p>
                      <a:r>
                        <a:rPr lang="tr-TR" sz="1400" b="1" dirty="0">
                          <a:latin typeface="Bookman Old Style" pitchFamily="18" charset="0"/>
                          <a:cs typeface="Arial" pitchFamily="34" charset="0"/>
                        </a:rPr>
                        <a:t>TR3   EGE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14,1</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14,0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14,0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13,8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13,8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4"/>
                  </a:ext>
                </a:extLst>
              </a:tr>
              <a:tr h="514107">
                <a:tc>
                  <a:txBody>
                    <a:bodyPr/>
                    <a:lstStyle/>
                    <a:p>
                      <a:r>
                        <a:rPr lang="tr-TR" sz="1400" b="1" dirty="0">
                          <a:latin typeface="Bookman Old Style" pitchFamily="18" charset="0"/>
                          <a:cs typeface="Arial" pitchFamily="34" charset="0"/>
                        </a:rPr>
                        <a:t>TR4   DOĞU  MARMARA</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12,2</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12,4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12,7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12,7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12,8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5"/>
                  </a:ext>
                </a:extLst>
              </a:tr>
              <a:tr h="514107">
                <a:tc>
                  <a:txBody>
                    <a:bodyPr/>
                    <a:lstStyle/>
                    <a:p>
                      <a:r>
                        <a:rPr lang="tr-TR" sz="1400" b="1" dirty="0">
                          <a:latin typeface="Bookman Old Style" pitchFamily="18" charset="0"/>
                          <a:cs typeface="Arial" pitchFamily="34" charset="0"/>
                        </a:rPr>
                        <a:t>TR5   BATI   ANADOLU</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6"/>
                  </a:ext>
                </a:extLst>
              </a:tr>
              <a:tr h="514107">
                <a:tc>
                  <a:txBody>
                    <a:bodyPr/>
                    <a:lstStyle/>
                    <a:p>
                      <a:r>
                        <a:rPr lang="tr-TR" sz="1400" b="1" dirty="0">
                          <a:latin typeface="Bookman Old Style" pitchFamily="18" charset="0"/>
                          <a:cs typeface="Arial" pitchFamily="34" charset="0"/>
                        </a:rPr>
                        <a:t>TR6   AKDENİZ</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10,4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7"/>
                  </a:ext>
                </a:extLst>
              </a:tr>
              <a:tr h="514107">
                <a:tc>
                  <a:txBody>
                    <a:bodyPr/>
                    <a:lstStyle/>
                    <a:p>
                      <a:r>
                        <a:rPr lang="tr-TR" sz="1400" b="1" dirty="0">
                          <a:latin typeface="Bookman Old Style" pitchFamily="18" charset="0"/>
                          <a:cs typeface="Arial" pitchFamily="34" charset="0"/>
                        </a:rPr>
                        <a:t>TR7   ORTA  ANADOLU</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3,9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3,9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3,8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3,9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3,9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8"/>
                  </a:ext>
                </a:extLst>
              </a:tr>
              <a:tr h="514107">
                <a:tc>
                  <a:txBody>
                    <a:bodyPr/>
                    <a:lstStyle/>
                    <a:p>
                      <a:r>
                        <a:rPr lang="tr-TR" sz="1400" b="1" dirty="0">
                          <a:latin typeface="Bookman Old Style" pitchFamily="18" charset="0"/>
                          <a:cs typeface="Arial" pitchFamily="34" charset="0"/>
                        </a:rPr>
                        <a:t>TR8   BATI  KARADENİZ</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5,2</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5,2</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5,1</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4,9</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9"/>
                  </a:ext>
                </a:extLst>
              </a:tr>
              <a:tr h="514107">
                <a:tc>
                  <a:txBody>
                    <a:bodyPr/>
                    <a:lstStyle/>
                    <a:p>
                      <a:r>
                        <a:rPr lang="tr-TR" sz="1400" b="1" dirty="0">
                          <a:latin typeface="Bookman Old Style" pitchFamily="18" charset="0"/>
                          <a:cs typeface="Arial" pitchFamily="34" charset="0"/>
                        </a:rPr>
                        <a:t>TR9   DOĞU  KARADENİZ</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2,7</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0"/>
                  </a:ext>
                </a:extLst>
              </a:tr>
              <a:tr h="903160">
                <a:tc>
                  <a:txBody>
                    <a:bodyPr/>
                    <a:lstStyle/>
                    <a:p>
                      <a:r>
                        <a:rPr lang="tr-TR" sz="1400" b="1" dirty="0">
                          <a:latin typeface="Bookman Old Style" pitchFamily="18" charset="0"/>
                          <a:cs typeface="Arial" pitchFamily="34" charset="0"/>
                        </a:rPr>
                        <a:t>TRA   KUZEYDOĞU  ANADOLU</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1,5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1"/>
                  </a:ext>
                </a:extLst>
              </a:tr>
              <a:tr h="514107">
                <a:tc>
                  <a:txBody>
                    <a:bodyPr/>
                    <a:lstStyle/>
                    <a:p>
                      <a:r>
                        <a:rPr lang="tr-TR" sz="1400" b="1" dirty="0">
                          <a:latin typeface="Bookman Old Style" pitchFamily="18" charset="0"/>
                          <a:cs typeface="Arial" pitchFamily="34" charset="0"/>
                        </a:rPr>
                        <a:t>TRB   ORTADOĞU  ANADOLU</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2,3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2"/>
                  </a:ext>
                </a:extLst>
              </a:tr>
              <a:tr h="903160">
                <a:tc>
                  <a:txBody>
                    <a:bodyPr/>
                    <a:lstStyle/>
                    <a:p>
                      <a:r>
                        <a:rPr lang="tr-TR" sz="1400" b="1" dirty="0">
                          <a:latin typeface="Bookman Old Style" pitchFamily="18" charset="0"/>
                          <a:cs typeface="Arial" pitchFamily="34" charset="0"/>
                        </a:rPr>
                        <a:t>TRC   GÜNEYDOĞU</a:t>
                      </a:r>
                      <a:r>
                        <a:rPr lang="tr-TR" sz="1400" b="1" baseline="0" dirty="0">
                          <a:latin typeface="Bookman Old Style" pitchFamily="18" charset="0"/>
                          <a:cs typeface="Arial" pitchFamily="34" charset="0"/>
                        </a:rPr>
                        <a:t>  ANADOLU</a:t>
                      </a:r>
                      <a:endParaRPr lang="tr-TR" sz="1400" b="1" dirty="0">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ctr"/>
                      <a:r>
                        <a:rPr lang="tr-TR" sz="1400" b="1" dirty="0">
                          <a:latin typeface="Bookman Old Style" pitchFamily="18" charset="0"/>
                          <a:cs typeface="Arial" pitchFamily="34" charset="0"/>
                        </a:rPr>
                        <a:t>4,4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3"/>
                  </a:ext>
                </a:extLst>
              </a:tr>
            </a:tbl>
          </a:graphicData>
        </a:graphic>
      </p:graphicFrame>
      <p:sp>
        <p:nvSpPr>
          <p:cNvPr id="32893" name="3 Metin kutusu"/>
          <p:cNvSpPr txBox="1">
            <a:spLocks noChangeArrowheads="1"/>
          </p:cNvSpPr>
          <p:nvPr/>
        </p:nvSpPr>
        <p:spPr bwMode="auto">
          <a:xfrm>
            <a:off x="114300" y="115669"/>
            <a:ext cx="6858000" cy="646331"/>
          </a:xfrm>
          <a:prstGeom prst="rect">
            <a:avLst/>
          </a:prstGeom>
          <a:noFill/>
          <a:ln w="9525">
            <a:noFill/>
            <a:miter lim="800000"/>
            <a:headEnd/>
            <a:tailEnd/>
          </a:ln>
        </p:spPr>
        <p:txBody>
          <a:bodyPr wrap="square">
            <a:spAutoFit/>
          </a:bodyPr>
          <a:lstStyle/>
          <a:p>
            <a:pPr algn="ctr"/>
            <a:r>
              <a:rPr lang="tr-TR" b="1" dirty="0">
                <a:solidFill>
                  <a:srgbClr val="FF0000"/>
                </a:solidFill>
                <a:latin typeface="Bookman Old Style" pitchFamily="18" charset="0"/>
                <a:cs typeface="Arial" pitchFamily="34" charset="0"/>
              </a:rPr>
              <a:t>BÖLGESEL  GAYRİ SAFİ  KATMA DEĞER  DİKEY PAY (%)</a:t>
            </a:r>
          </a:p>
        </p:txBody>
      </p:sp>
      <p:sp>
        <p:nvSpPr>
          <p:cNvPr id="5" name="4 Metin kutusu"/>
          <p:cNvSpPr txBox="1"/>
          <p:nvPr/>
        </p:nvSpPr>
        <p:spPr>
          <a:xfrm>
            <a:off x="269649" y="8944090"/>
            <a:ext cx="6318702" cy="646331"/>
          </a:xfrm>
          <a:prstGeom prst="rect">
            <a:avLst/>
          </a:prstGeom>
          <a:noFill/>
        </p:spPr>
        <p:txBody>
          <a:bodyPr wrap="square">
            <a:spAutoFit/>
          </a:bodyPr>
          <a:lstStyle/>
          <a:p>
            <a:pPr>
              <a:lnSpc>
                <a:spcPct val="100000"/>
              </a:lnSpc>
              <a:defRPr/>
            </a:pPr>
            <a:r>
              <a:rPr lang="tr-TR" sz="1200" b="1" dirty="0">
                <a:latin typeface="Arial" panose="020B0604020202020204" pitchFamily="34" charset="0"/>
                <a:cs typeface="Arial" panose="020B0604020202020204" pitchFamily="34" charset="0"/>
              </a:rPr>
              <a:t>İstatistiki Bölge  Birimleri  Sınıflaması  Düzey 2  tablosunda,  kişi başına  gayri safi katma değerde 2008  yılında 18.689 TL. (14.591 $) ile  İstanbul  1. sırada  yer almaktadır.</a:t>
            </a:r>
          </a:p>
        </p:txBody>
      </p:sp>
      <p:sp>
        <p:nvSpPr>
          <p:cNvPr id="2" name="Slayt Numarası Yer Tutucusu 1">
            <a:extLst>
              <a:ext uri="{FF2B5EF4-FFF2-40B4-BE49-F238E27FC236}">
                <a16:creationId xmlns:a16="http://schemas.microsoft.com/office/drawing/2014/main" id="{0C22AE58-9875-46C8-9327-CF5D6497847B}"/>
              </a:ext>
            </a:extLst>
          </p:cNvPr>
          <p:cNvSpPr>
            <a:spLocks noGrp="1"/>
          </p:cNvSpPr>
          <p:nvPr>
            <p:ph type="sldNum" sz="quarter" idx="12"/>
          </p:nvPr>
        </p:nvSpPr>
        <p:spPr/>
        <p:txBody>
          <a:bodyPr/>
          <a:lstStyle/>
          <a:p>
            <a:pPr>
              <a:defRPr/>
            </a:pPr>
            <a:fld id="{B933E86D-47FE-4A98-B91B-91FFE54D33EE}" type="slidenum">
              <a:rPr lang="tr-TR" smtClean="0"/>
              <a:pPr>
                <a:defRPr/>
              </a:pPr>
              <a:t>16</a:t>
            </a:fld>
            <a:endParaRPr lang="tr-T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9"/>
          <p:cNvSpPr>
            <a:spLocks noGrp="1" noChangeArrowheads="1"/>
          </p:cNvSpPr>
          <p:nvPr>
            <p:ph type="title"/>
          </p:nvPr>
        </p:nvSpPr>
        <p:spPr>
          <a:xfrm>
            <a:off x="674694" y="455613"/>
            <a:ext cx="5508612" cy="594122"/>
          </a:xfrm>
        </p:spPr>
        <p:txBody>
          <a:bodyPr/>
          <a:lstStyle/>
          <a:p>
            <a:pPr algn="ctr" eaLnBrk="1" hangingPunct="1"/>
            <a:r>
              <a:rPr lang="tr-TR" sz="1800" b="1" dirty="0">
                <a:solidFill>
                  <a:srgbClr val="FF0000"/>
                </a:solidFill>
                <a:latin typeface="Bookman Old Style" pitchFamily="18" charset="0"/>
                <a:cs typeface="Arial" pitchFamily="34" charset="0"/>
              </a:rPr>
              <a:t>TİCARET</a:t>
            </a:r>
            <a:r>
              <a:rPr lang="tr-TR" sz="2400" dirty="0">
                <a:solidFill>
                  <a:srgbClr val="FF0000"/>
                </a:solidFill>
                <a:latin typeface="Bookman Old Style" pitchFamily="18" charset="0"/>
                <a:cs typeface="Arial" pitchFamily="34" charset="0"/>
              </a:rPr>
              <a:t> </a:t>
            </a:r>
          </a:p>
        </p:txBody>
      </p:sp>
      <p:sp>
        <p:nvSpPr>
          <p:cNvPr id="35843" name="Rectangle 10"/>
          <p:cNvSpPr>
            <a:spLocks noGrp="1" noChangeArrowheads="1"/>
          </p:cNvSpPr>
          <p:nvPr>
            <p:ph idx="1"/>
          </p:nvPr>
        </p:nvSpPr>
        <p:spPr>
          <a:xfrm>
            <a:off x="96534" y="4412660"/>
            <a:ext cx="6469366" cy="1080679"/>
          </a:xfrm>
        </p:spPr>
        <p:txBody>
          <a:bodyPr>
            <a:normAutofit/>
          </a:bodyPr>
          <a:lstStyle/>
          <a:p>
            <a:pPr algn="just" eaLnBrk="1" hangingPunct="1">
              <a:buNone/>
            </a:pPr>
            <a:r>
              <a:rPr lang="tr-TR" sz="1200" b="1" dirty="0">
                <a:latin typeface="+mj-lt"/>
                <a:cs typeface="Arial" pitchFamily="34" charset="0"/>
              </a:rPr>
              <a:t>	Bankacılık  sisteminde, 4 adet katılım bankası, 32 adet mevduat bankası, 13 adet kalkınma ve yatırım bankası olmak üzere, 49 adet Banka faaliyet göstermektedir. Türkiye’deki bankaların toplam şube sayısı 11.781 olup,  İstanbul 3.449 şube ile % 29,27 oranında paya sahiptir.</a:t>
            </a:r>
          </a:p>
        </p:txBody>
      </p:sp>
      <p:graphicFrame>
        <p:nvGraphicFramePr>
          <p:cNvPr id="8" name="Group 4"/>
          <p:cNvGraphicFramePr>
            <a:graphicFrameLocks noGrp="1"/>
          </p:cNvGraphicFramePr>
          <p:nvPr>
            <p:extLst>
              <p:ext uri="{D42A27DB-BD31-4B8C-83A1-F6EECF244321}">
                <p14:modId xmlns:p14="http://schemas.microsoft.com/office/powerpoint/2010/main" val="1633840877"/>
              </p:ext>
            </p:extLst>
          </p:nvPr>
        </p:nvGraphicFramePr>
        <p:xfrm>
          <a:off x="381000" y="1049735"/>
          <a:ext cx="6184900" cy="2872674"/>
        </p:xfrm>
        <a:graphic>
          <a:graphicData uri="http://schemas.openxmlformats.org/drawingml/2006/table">
            <a:tbl>
              <a:tblPr/>
              <a:tblGrid>
                <a:gridCol w="4072982">
                  <a:extLst>
                    <a:ext uri="{9D8B030D-6E8A-4147-A177-3AD203B41FA5}">
                      <a16:colId xmlns:a16="http://schemas.microsoft.com/office/drawing/2014/main" val="20000"/>
                    </a:ext>
                  </a:extLst>
                </a:gridCol>
                <a:gridCol w="2111918">
                  <a:extLst>
                    <a:ext uri="{9D8B030D-6E8A-4147-A177-3AD203B41FA5}">
                      <a16:colId xmlns:a16="http://schemas.microsoft.com/office/drawing/2014/main" val="20001"/>
                    </a:ext>
                  </a:extLst>
                </a:gridCol>
              </a:tblGrid>
              <a:tr h="297174">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rPr>
                        <a:t>ŞİRKETLERİN DAĞILIMI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2971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ŞİRKET TÜRÜ</a:t>
                      </a:r>
                      <a:endParaRPr kumimoji="0" lang="tr-TR" sz="15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SAYISI</a:t>
                      </a:r>
                      <a:endParaRPr kumimoji="0" lang="tr-TR" sz="15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LİMİTED ŞİRKET </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192.179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ŞAHIS ŞİRKETİ</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118.771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ANONİM ŞİRKET </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39.466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KOLLEKTİF ŞİRKET </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696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  KOOPERATİF</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1.908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KOMANDİT ŞİRKET </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63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HOLDİNG  </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546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5145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BANKA MERKEZ VE ŞUBELERİ </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3.449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5145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  TOPLAM</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357.078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0"/>
                  </a:ext>
                </a:extLst>
              </a:tr>
            </a:tbl>
          </a:graphicData>
        </a:graphic>
      </p:graphicFrame>
      <p:sp>
        <p:nvSpPr>
          <p:cNvPr id="2" name="Dikdörtgen 1">
            <a:extLst>
              <a:ext uri="{FF2B5EF4-FFF2-40B4-BE49-F238E27FC236}">
                <a16:creationId xmlns:a16="http://schemas.microsoft.com/office/drawing/2014/main" id="{FE0730C5-B1F5-4B9D-95E3-DA66ABE7A8F5}"/>
              </a:ext>
            </a:extLst>
          </p:cNvPr>
          <p:cNvSpPr/>
          <p:nvPr/>
        </p:nvSpPr>
        <p:spPr>
          <a:xfrm>
            <a:off x="380999" y="5629498"/>
            <a:ext cx="6184902" cy="369332"/>
          </a:xfrm>
          <a:prstGeom prst="rect">
            <a:avLst/>
          </a:prstGeom>
        </p:spPr>
        <p:txBody>
          <a:bodyPr wrap="square">
            <a:spAutoFit/>
          </a:bodyPr>
          <a:lstStyle/>
          <a:p>
            <a:pPr algn="ctr"/>
            <a:r>
              <a:rPr lang="tr-TR" b="1" kern="0" dirty="0">
                <a:solidFill>
                  <a:srgbClr val="FF0000"/>
                </a:solidFill>
                <a:latin typeface="Bookman Old Style" pitchFamily="18" charset="0"/>
                <a:cs typeface="Arial" pitchFamily="34" charset="0"/>
              </a:rPr>
              <a:t>TİCARET</a:t>
            </a:r>
            <a:endParaRPr lang="tr-TR" dirty="0"/>
          </a:p>
        </p:txBody>
      </p:sp>
      <p:graphicFrame>
        <p:nvGraphicFramePr>
          <p:cNvPr id="7" name="7 Tablo">
            <a:extLst>
              <a:ext uri="{FF2B5EF4-FFF2-40B4-BE49-F238E27FC236}">
                <a16:creationId xmlns:a16="http://schemas.microsoft.com/office/drawing/2014/main" id="{225322E6-F109-4ED3-A482-8F9EAD99522A}"/>
              </a:ext>
            </a:extLst>
          </p:cNvPr>
          <p:cNvGraphicFramePr>
            <a:graphicFrameLocks noGrp="1"/>
          </p:cNvGraphicFramePr>
          <p:nvPr>
            <p:extLst>
              <p:ext uri="{D42A27DB-BD31-4B8C-83A1-F6EECF244321}">
                <p14:modId xmlns:p14="http://schemas.microsoft.com/office/powerpoint/2010/main" val="3941099934"/>
              </p:ext>
            </p:extLst>
          </p:nvPr>
        </p:nvGraphicFramePr>
        <p:xfrm>
          <a:off x="381000" y="6134989"/>
          <a:ext cx="6184900" cy="843520"/>
        </p:xfrm>
        <a:graphic>
          <a:graphicData uri="http://schemas.openxmlformats.org/drawingml/2006/table">
            <a:tbl>
              <a:tblPr/>
              <a:tblGrid>
                <a:gridCol w="3298613">
                  <a:extLst>
                    <a:ext uri="{9D8B030D-6E8A-4147-A177-3AD203B41FA5}">
                      <a16:colId xmlns:a16="http://schemas.microsoft.com/office/drawing/2014/main" val="20000"/>
                    </a:ext>
                  </a:extLst>
                </a:gridCol>
                <a:gridCol w="979276">
                  <a:extLst>
                    <a:ext uri="{9D8B030D-6E8A-4147-A177-3AD203B41FA5}">
                      <a16:colId xmlns:a16="http://schemas.microsoft.com/office/drawing/2014/main" val="20001"/>
                    </a:ext>
                  </a:extLst>
                </a:gridCol>
                <a:gridCol w="914092">
                  <a:extLst>
                    <a:ext uri="{9D8B030D-6E8A-4147-A177-3AD203B41FA5}">
                      <a16:colId xmlns:a16="http://schemas.microsoft.com/office/drawing/2014/main" val="20002"/>
                    </a:ext>
                  </a:extLst>
                </a:gridCol>
                <a:gridCol w="992919">
                  <a:extLst>
                    <a:ext uri="{9D8B030D-6E8A-4147-A177-3AD203B41FA5}">
                      <a16:colId xmlns:a16="http://schemas.microsoft.com/office/drawing/2014/main" val="20003"/>
                    </a:ext>
                  </a:extLst>
                </a:gridCol>
              </a:tblGrid>
              <a:tr h="410076">
                <a:tc>
                  <a:txBody>
                    <a:bodyPr/>
                    <a:lstStyle/>
                    <a:p>
                      <a:pPr algn="ctr" fontAlgn="b"/>
                      <a:r>
                        <a:rPr lang="tr-TR" sz="1400" b="1" i="0" u="none" strike="noStrike" baseline="0" dirty="0">
                          <a:solidFill>
                            <a:srgbClr val="000099"/>
                          </a:solidFill>
                          <a:latin typeface="Bookman Old Style" pitchFamily="18" charset="0"/>
                          <a:cs typeface="Arial" pitchFamily="34" charset="0"/>
                        </a:rPr>
                        <a:t>YABANCI  ŞİRKETLERE </a:t>
                      </a:r>
                      <a:r>
                        <a:rPr lang="tr-TR" sz="1400" b="1" i="0" u="none" strike="noStrike" dirty="0">
                          <a:solidFill>
                            <a:srgbClr val="000099"/>
                          </a:solidFill>
                          <a:latin typeface="Bookman Old Style" pitchFamily="18" charset="0"/>
                          <a:cs typeface="Arial" pitchFamily="34" charset="0"/>
                        </a:rPr>
                        <a:t>MÜLK SATIŞI</a:t>
                      </a:r>
                    </a:p>
                  </a:txBody>
                  <a:tcPr marL="6724" marR="6724" marT="672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4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400" b="1" i="0" u="none" strike="noStrike" dirty="0">
                          <a:solidFill>
                            <a:srgbClr val="000099"/>
                          </a:solidFill>
                          <a:latin typeface="Bookman Old Style" pitchFamily="18" charset="0"/>
                          <a:cs typeface="Arial" pitchFamily="34" charset="0"/>
                        </a:rPr>
                        <a:t>2013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410076">
                <a:tc>
                  <a:txBody>
                    <a:bodyPr/>
                    <a:lstStyle/>
                    <a:p>
                      <a:pPr algn="l" fontAlgn="b"/>
                      <a:r>
                        <a:rPr lang="tr-TR" sz="1200" b="1" i="0" u="none" strike="noStrike" dirty="0">
                          <a:solidFill>
                            <a:srgbClr val="000000"/>
                          </a:solidFill>
                          <a:latin typeface="Bookman Old Style" pitchFamily="18" charset="0"/>
                          <a:cs typeface="Arial" pitchFamily="34" charset="0"/>
                        </a:rPr>
                        <a:t>YABANCI SERMAYELİ ŞİRKETLERE MÜLK SATIŞI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1.073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solidFill>
                            <a:schemeClr val="tx1"/>
                          </a:solidFill>
                          <a:latin typeface="Bookman Old Style" pitchFamily="18" charset="0"/>
                          <a:cs typeface="Arial" pitchFamily="34" charset="0"/>
                        </a:rPr>
                        <a:t>576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solidFill>
                            <a:schemeClr val="tx1"/>
                          </a:solidFill>
                          <a:latin typeface="Bookman Old Style" pitchFamily="18" charset="0"/>
                          <a:cs typeface="Arial" pitchFamily="34" charset="0"/>
                        </a:rPr>
                        <a:t>698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9" name="4 Tablo">
            <a:extLst>
              <a:ext uri="{FF2B5EF4-FFF2-40B4-BE49-F238E27FC236}">
                <a16:creationId xmlns:a16="http://schemas.microsoft.com/office/drawing/2014/main" id="{AE8286D5-826E-42D9-9C9D-D938E85C663E}"/>
              </a:ext>
            </a:extLst>
          </p:cNvPr>
          <p:cNvGraphicFramePr>
            <a:graphicFrameLocks noGrp="1"/>
          </p:cNvGraphicFramePr>
          <p:nvPr>
            <p:extLst>
              <p:ext uri="{D42A27DB-BD31-4B8C-83A1-F6EECF244321}">
                <p14:modId xmlns:p14="http://schemas.microsoft.com/office/powerpoint/2010/main" val="3173624397"/>
              </p:ext>
            </p:extLst>
          </p:nvPr>
        </p:nvGraphicFramePr>
        <p:xfrm>
          <a:off x="381000" y="7279991"/>
          <a:ext cx="6184902" cy="1893317"/>
        </p:xfrm>
        <a:graphic>
          <a:graphicData uri="http://schemas.openxmlformats.org/drawingml/2006/table">
            <a:tbl>
              <a:tblPr/>
              <a:tblGrid>
                <a:gridCol w="2775333">
                  <a:extLst>
                    <a:ext uri="{9D8B030D-6E8A-4147-A177-3AD203B41FA5}">
                      <a16:colId xmlns:a16="http://schemas.microsoft.com/office/drawing/2014/main" val="20000"/>
                    </a:ext>
                  </a:extLst>
                </a:gridCol>
                <a:gridCol w="831069">
                  <a:extLst>
                    <a:ext uri="{9D8B030D-6E8A-4147-A177-3AD203B41FA5}">
                      <a16:colId xmlns:a16="http://schemas.microsoft.com/office/drawing/2014/main" val="20001"/>
                    </a:ext>
                  </a:extLst>
                </a:gridCol>
                <a:gridCol w="859500">
                  <a:extLst>
                    <a:ext uri="{9D8B030D-6E8A-4147-A177-3AD203B41FA5}">
                      <a16:colId xmlns:a16="http://schemas.microsoft.com/office/drawing/2014/main" val="20002"/>
                    </a:ext>
                  </a:extLst>
                </a:gridCol>
                <a:gridCol w="859500">
                  <a:extLst>
                    <a:ext uri="{9D8B030D-6E8A-4147-A177-3AD203B41FA5}">
                      <a16:colId xmlns:a16="http://schemas.microsoft.com/office/drawing/2014/main" val="20003"/>
                    </a:ext>
                  </a:extLst>
                </a:gridCol>
                <a:gridCol w="859500">
                  <a:extLst>
                    <a:ext uri="{9D8B030D-6E8A-4147-A177-3AD203B41FA5}">
                      <a16:colId xmlns:a16="http://schemas.microsoft.com/office/drawing/2014/main" val="20004"/>
                    </a:ext>
                  </a:extLst>
                </a:gridCol>
              </a:tblGrid>
              <a:tr h="378043">
                <a:tc>
                  <a:txBody>
                    <a:bodyPr/>
                    <a:lstStyle/>
                    <a:p>
                      <a:pPr algn="just" fontAlgn="b"/>
                      <a:r>
                        <a:rPr lang="tr-TR" sz="1400" b="1" i="0" u="none" strike="noStrike" dirty="0">
                          <a:solidFill>
                            <a:srgbClr val="000099"/>
                          </a:solidFill>
                          <a:latin typeface="Bookman Old Style" pitchFamily="18" charset="0"/>
                          <a:cs typeface="Arial" pitchFamily="34" charset="0"/>
                        </a:rPr>
                        <a:t>        TÜKETİCİ HAKLARI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4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400" b="1" i="0" u="none" strike="noStrike" dirty="0">
                          <a:solidFill>
                            <a:srgbClr val="000099"/>
                          </a:solidFill>
                          <a:latin typeface="Bookman Old Style" pitchFamily="18" charset="0"/>
                          <a:cs typeface="Arial" pitchFamily="34" charset="0"/>
                        </a:rPr>
                        <a:t>2013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67693">
                <a:tc>
                  <a:txBody>
                    <a:bodyPr/>
                    <a:lstStyle/>
                    <a:p>
                      <a:pPr algn="l" fontAlgn="b"/>
                      <a:r>
                        <a:rPr lang="tr-TR" sz="1200" b="1" i="0" u="none" strike="noStrike" dirty="0">
                          <a:solidFill>
                            <a:srgbClr val="000000"/>
                          </a:solidFill>
                          <a:latin typeface="Bookman Old Style" pitchFamily="18" charset="0"/>
                          <a:cs typeface="Arial" pitchFamily="34" charset="0"/>
                        </a:rPr>
                        <a:t>DENETİM</a:t>
                      </a:r>
                      <a:r>
                        <a:rPr lang="tr-TR" sz="1200" b="1" i="0" u="none" strike="noStrike" baseline="0" dirty="0">
                          <a:solidFill>
                            <a:srgbClr val="000000"/>
                          </a:solidFill>
                          <a:latin typeface="Bookman Old Style" pitchFamily="18" charset="0"/>
                          <a:cs typeface="Arial" pitchFamily="34" charset="0"/>
                        </a:rPr>
                        <a:t> YAPILAN İŞYERİ SAYISI</a:t>
                      </a:r>
                      <a:endParaRPr lang="tr-TR" sz="1200" b="1" i="0" u="none" strike="noStrike" dirty="0">
                        <a:solidFill>
                          <a:srgbClr val="000000"/>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4.560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4.514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5.041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862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7693">
                <a:tc>
                  <a:txBody>
                    <a:bodyPr/>
                    <a:lstStyle/>
                    <a:p>
                      <a:pPr algn="l" fontAlgn="b"/>
                      <a:r>
                        <a:rPr lang="tr-TR" sz="1200" b="1" i="0" u="none" strike="noStrike" dirty="0">
                          <a:solidFill>
                            <a:srgbClr val="000000"/>
                          </a:solidFill>
                          <a:latin typeface="Bookman Old Style" pitchFamily="18" charset="0"/>
                          <a:cs typeface="Arial" pitchFamily="34" charset="0"/>
                        </a:rPr>
                        <a:t>YAPILAN DENETİM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31.763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16.404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16.412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4.050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2484">
                <a:tc>
                  <a:txBody>
                    <a:bodyPr/>
                    <a:lstStyle/>
                    <a:p>
                      <a:pPr algn="l" fontAlgn="b"/>
                      <a:r>
                        <a:rPr lang="tr-TR" sz="1200" b="1" i="0" u="none" strike="noStrike" dirty="0">
                          <a:solidFill>
                            <a:srgbClr val="000000"/>
                          </a:solidFill>
                          <a:latin typeface="Bookman Old Style" pitchFamily="18" charset="0"/>
                          <a:cs typeface="Arial" pitchFamily="34" charset="0"/>
                        </a:rPr>
                        <a:t>UYGULANAN İDARİ</a:t>
                      </a:r>
                      <a:r>
                        <a:rPr lang="tr-TR" sz="1200" b="1" i="0" u="none" strike="noStrike" baseline="0" dirty="0">
                          <a:solidFill>
                            <a:srgbClr val="000000"/>
                          </a:solidFill>
                          <a:latin typeface="Bookman Old Style" pitchFamily="18" charset="0"/>
                          <a:cs typeface="Arial" pitchFamily="34" charset="0"/>
                        </a:rPr>
                        <a:t> PARA  CEZASI (TL)</a:t>
                      </a:r>
                      <a:endParaRPr lang="tr-TR" sz="1200" b="1" i="0" u="none" strike="noStrike" dirty="0">
                        <a:solidFill>
                          <a:srgbClr val="000000"/>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7.077.753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3.140.110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6.057.180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2.654.051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07404">
                <a:tc>
                  <a:txBody>
                    <a:bodyPr/>
                    <a:lstStyle/>
                    <a:p>
                      <a:pPr algn="l" fontAlgn="b"/>
                      <a:r>
                        <a:rPr lang="tr-TR" sz="1200" b="1" i="0" u="none" strike="noStrike" dirty="0">
                          <a:solidFill>
                            <a:srgbClr val="000000"/>
                          </a:solidFill>
                          <a:latin typeface="Bookman Old Style" pitchFamily="18" charset="0"/>
                          <a:cs typeface="Arial" pitchFamily="34" charset="0"/>
                        </a:rPr>
                        <a:t>TÜKETİCİ HAKEM HEYETLERİNE YAPILAN BAŞVURU (İL</a:t>
                      </a:r>
                      <a:r>
                        <a:rPr lang="tr-TR" sz="1200" b="1" i="0" u="none" strike="noStrike" baseline="0" dirty="0">
                          <a:solidFill>
                            <a:srgbClr val="000000"/>
                          </a:solidFill>
                          <a:latin typeface="Bookman Old Style" pitchFamily="18" charset="0"/>
                          <a:cs typeface="Arial" pitchFamily="34" charset="0"/>
                        </a:rPr>
                        <a:t> ve İLÇE</a:t>
                      </a:r>
                      <a:r>
                        <a:rPr lang="tr-TR" sz="12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44.229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52.400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89.981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1" i="0" u="none" strike="noStrike" dirty="0">
                          <a:solidFill>
                            <a:srgbClr val="000000"/>
                          </a:solidFill>
                          <a:latin typeface="Bookman Old Style" pitchFamily="18" charset="0"/>
                          <a:cs typeface="Arial" pitchFamily="34" charset="0"/>
                        </a:rPr>
                        <a:t>119.163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 name="Slayt Numarası Yer Tutucusu 2">
            <a:extLst>
              <a:ext uri="{FF2B5EF4-FFF2-40B4-BE49-F238E27FC236}">
                <a16:creationId xmlns:a16="http://schemas.microsoft.com/office/drawing/2014/main" id="{043B36DF-40F9-40FE-9EB8-D12E99645A66}"/>
              </a:ext>
            </a:extLst>
          </p:cNvPr>
          <p:cNvSpPr>
            <a:spLocks noGrp="1"/>
          </p:cNvSpPr>
          <p:nvPr>
            <p:ph type="sldNum" sz="quarter" idx="12"/>
          </p:nvPr>
        </p:nvSpPr>
        <p:spPr/>
        <p:txBody>
          <a:bodyPr/>
          <a:lstStyle/>
          <a:p>
            <a:pPr>
              <a:defRPr/>
            </a:pPr>
            <a:fld id="{7F979C48-A748-48C9-B264-A35E2CA3DA99}" type="slidenum">
              <a:rPr lang="tr-TR" smtClean="0"/>
              <a:pPr>
                <a:defRPr/>
              </a:pPr>
              <a:t>17</a:t>
            </a:fld>
            <a:endParaRPr lang="tr-T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242646" y="2630742"/>
            <a:ext cx="6318702" cy="162018"/>
          </a:xfrm>
        </p:spPr>
        <p:txBody>
          <a:bodyPr rtlCol="0">
            <a:noAutofit/>
          </a:bodyPr>
          <a:lstStyle/>
          <a:p>
            <a:pPr>
              <a:defRPr/>
            </a:pPr>
            <a:r>
              <a:rPr lang="tr-TR" sz="1800" b="1" dirty="0">
                <a:solidFill>
                  <a:srgbClr val="FF0000"/>
                </a:solidFill>
                <a:latin typeface="Bookman Old Style" pitchFamily="18" charset="0"/>
                <a:cs typeface="Arial" pitchFamily="34" charset="0"/>
              </a:rPr>
              <a:t/>
            </a:r>
            <a:br>
              <a:rPr lang="tr-TR" sz="1800" b="1" dirty="0">
                <a:solidFill>
                  <a:srgbClr val="FF0000"/>
                </a:solidFill>
                <a:latin typeface="Bookman Old Style" pitchFamily="18" charset="0"/>
                <a:cs typeface="Arial" pitchFamily="34" charset="0"/>
              </a:rPr>
            </a:br>
            <a:endParaRPr lang="tr-TR" sz="1800" b="1" dirty="0">
              <a:solidFill>
                <a:srgbClr val="FF00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898970461"/>
              </p:ext>
            </p:extLst>
          </p:nvPr>
        </p:nvGraphicFramePr>
        <p:xfrm>
          <a:off x="242646" y="1828800"/>
          <a:ext cx="6480721" cy="5321297"/>
        </p:xfrm>
        <a:graphic>
          <a:graphicData uri="http://schemas.openxmlformats.org/drawingml/2006/table">
            <a:tbl>
              <a:tblPr/>
              <a:tblGrid>
                <a:gridCol w="702078">
                  <a:extLst>
                    <a:ext uri="{9D8B030D-6E8A-4147-A177-3AD203B41FA5}">
                      <a16:colId xmlns:a16="http://schemas.microsoft.com/office/drawing/2014/main" val="20000"/>
                    </a:ext>
                  </a:extLst>
                </a:gridCol>
                <a:gridCol w="1070312">
                  <a:extLst>
                    <a:ext uri="{9D8B030D-6E8A-4147-A177-3AD203B41FA5}">
                      <a16:colId xmlns:a16="http://schemas.microsoft.com/office/drawing/2014/main" val="20001"/>
                    </a:ext>
                  </a:extLst>
                </a:gridCol>
                <a:gridCol w="977983">
                  <a:extLst>
                    <a:ext uri="{9D8B030D-6E8A-4147-A177-3AD203B41FA5}">
                      <a16:colId xmlns:a16="http://schemas.microsoft.com/office/drawing/2014/main" val="20002"/>
                    </a:ext>
                  </a:extLst>
                </a:gridCol>
                <a:gridCol w="814023">
                  <a:extLst>
                    <a:ext uri="{9D8B030D-6E8A-4147-A177-3AD203B41FA5}">
                      <a16:colId xmlns:a16="http://schemas.microsoft.com/office/drawing/2014/main" val="20003"/>
                    </a:ext>
                  </a:extLst>
                </a:gridCol>
                <a:gridCol w="1089929">
                  <a:extLst>
                    <a:ext uri="{9D8B030D-6E8A-4147-A177-3AD203B41FA5}">
                      <a16:colId xmlns:a16="http://schemas.microsoft.com/office/drawing/2014/main" val="20004"/>
                    </a:ext>
                  </a:extLst>
                </a:gridCol>
                <a:gridCol w="1070312">
                  <a:extLst>
                    <a:ext uri="{9D8B030D-6E8A-4147-A177-3AD203B41FA5}">
                      <a16:colId xmlns:a16="http://schemas.microsoft.com/office/drawing/2014/main" val="20005"/>
                    </a:ext>
                  </a:extLst>
                </a:gridCol>
                <a:gridCol w="756084">
                  <a:extLst>
                    <a:ext uri="{9D8B030D-6E8A-4147-A177-3AD203B41FA5}">
                      <a16:colId xmlns:a16="http://schemas.microsoft.com/office/drawing/2014/main" val="20006"/>
                    </a:ext>
                  </a:extLst>
                </a:gridCol>
              </a:tblGrid>
              <a:tr h="402007">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YILLAR</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İHRACAT </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İTHALAT</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43226">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TÜRKİYE</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İSTANBUL</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İST.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PAYI (%)</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TÜRKİYE</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İSTANBUL</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İST.</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PAYI (%)</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2005</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73.476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41.716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57</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116.774</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70.136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12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60</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2006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85.535</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47.012</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55</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139.576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81.264</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1555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59</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2007 </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107.272</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59.645</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170.063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98.977</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1555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59</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2008</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132.027</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73.503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201.964</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111.310</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1555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2009 </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102.143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55.539</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49</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140.928</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78.756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1555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2010 </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113.883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53.149</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47</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185.544</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98.454</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1555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2011</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134.907</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61.433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46</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240.842</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123.925</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155575" algn="ctr" defTabSz="914400" rtl="0" eaLnBrk="1" fontAlgn="base" latinLnBrk="0" hangingPunct="1">
                        <a:lnSpc>
                          <a:spcPct val="100000"/>
                        </a:lnSpc>
                        <a:spcBef>
                          <a:spcPct val="0"/>
                        </a:spcBef>
                        <a:spcAft>
                          <a:spcPts val="6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52</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4322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2012</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152.464</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76.624</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51</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236.545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119.604</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51</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9302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2013</a:t>
                      </a:r>
                    </a:p>
                  </a:txBody>
                  <a:tcPr marL="30656" marR="3065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lang="tr-TR" sz="1100" b="0" i="0" u="none" strike="noStrike" dirty="0">
                          <a:solidFill>
                            <a:srgbClr val="000000"/>
                          </a:solidFill>
                          <a:latin typeface="Bookman Old Style" pitchFamily="18" charset="0"/>
                        </a:rPr>
                        <a:t>   </a:t>
                      </a:r>
                      <a:r>
                        <a:rPr lang="tr-TR" sz="1100" b="1" i="0" u="none" strike="noStrike" dirty="0">
                          <a:solidFill>
                            <a:srgbClr val="000000"/>
                          </a:solidFill>
                          <a:latin typeface="Bookman Old Style" pitchFamily="18" charset="0"/>
                        </a:rPr>
                        <a:t>151.868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lang="tr-TR" sz="1100" b="1" i="0" u="none" strike="noStrike" dirty="0">
                          <a:solidFill>
                            <a:srgbClr val="000000"/>
                          </a:solidFill>
                          <a:latin typeface="Bookman Old Style" pitchFamily="18" charset="0"/>
                          <a:cs typeface="Arial" pitchFamily="34" charset="0"/>
                        </a:rPr>
                        <a:t>70.941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r>
                        <a:rPr lang="tr-TR" sz="1100" b="1" dirty="0">
                          <a:latin typeface="Bookman Old Style" pitchFamily="18" charset="0"/>
                          <a:cs typeface="Arial" pitchFamily="34" charset="0"/>
                        </a:rPr>
                        <a:t>46,7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lang="tr-TR" sz="700" b="0" i="0" u="none" strike="noStrike" dirty="0">
                          <a:solidFill>
                            <a:srgbClr val="000000"/>
                          </a:solidFill>
                          <a:latin typeface="Bookman Old Style" pitchFamily="18" charset="0"/>
                        </a:rPr>
                        <a:t>   </a:t>
                      </a:r>
                      <a:r>
                        <a:rPr lang="tr-TR" sz="1100" b="1" i="0" u="none" strike="noStrike" dirty="0">
                          <a:solidFill>
                            <a:srgbClr val="000000"/>
                          </a:solidFill>
                          <a:latin typeface="Bookman Old Style" pitchFamily="18" charset="0"/>
                        </a:rPr>
                        <a:t>251. 650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b"/>
                      <a:r>
                        <a:rPr lang="tr-TR" sz="1100" b="1" i="0" u="none" strike="noStrike" dirty="0">
                          <a:latin typeface="Bookman Old Style" pitchFamily="18" charset="0"/>
                          <a:cs typeface="Arial" pitchFamily="34" charset="0"/>
                        </a:rPr>
                        <a:t>136.601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449263" algn="ctr" defTabSz="914400" rtl="0" eaLnBrk="1" fontAlgn="base" latinLnBrk="0" hangingPunct="1">
                        <a:lnSpc>
                          <a:spcPct val="100000"/>
                        </a:lnSpc>
                        <a:spcBef>
                          <a:spcPct val="0"/>
                        </a:spcBef>
                        <a:spcAft>
                          <a:spcPts val="60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54,2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bl>
          </a:graphicData>
        </a:graphic>
      </p:graphicFrame>
      <p:sp>
        <p:nvSpPr>
          <p:cNvPr id="37969" name="Rectangle 1"/>
          <p:cNvSpPr>
            <a:spLocks noChangeArrowheads="1"/>
          </p:cNvSpPr>
          <p:nvPr/>
        </p:nvSpPr>
        <p:spPr bwMode="auto">
          <a:xfrm>
            <a:off x="0" y="7489423"/>
            <a:ext cx="6858000" cy="1177245"/>
          </a:xfrm>
          <a:prstGeom prst="rect">
            <a:avLst/>
          </a:prstGeom>
          <a:noFill/>
          <a:ln w="9525" algn="ctr">
            <a:noFill/>
            <a:miter lim="800000"/>
            <a:headEnd/>
            <a:tailEnd/>
          </a:ln>
        </p:spPr>
        <p:txBody>
          <a:bodyPr wrap="square" anchor="ctr">
            <a:spAutoFit/>
          </a:bodyPr>
          <a:lstStyle/>
          <a:p>
            <a:pPr indent="336947" eaLnBrk="0" hangingPunct="0"/>
            <a:r>
              <a:rPr lang="tr-TR" sz="1050" b="1" dirty="0">
                <a:latin typeface="Bookman Old Style" pitchFamily="18" charset="0"/>
                <a:cs typeface="Arial" pitchFamily="34" charset="0"/>
              </a:rPr>
              <a:t>* TÜİK 2013 verileridir.</a:t>
            </a:r>
          </a:p>
          <a:p>
            <a:pPr indent="336947" eaLnBrk="0" hangingPunct="0"/>
            <a:r>
              <a:rPr lang="tr-TR" sz="1200" b="1" dirty="0">
                <a:latin typeface="Bookman Old Style" pitchFamily="18" charset="0"/>
                <a:cs typeface="Arial" pitchFamily="34" charset="0"/>
              </a:rPr>
              <a:t>Ülkemizde 2013 yılında; </a:t>
            </a:r>
            <a:r>
              <a:rPr lang="tr-TR" sz="1200" b="1" dirty="0">
                <a:solidFill>
                  <a:srgbClr val="000000"/>
                </a:solidFill>
                <a:latin typeface="Bookman Old Style" pitchFamily="18" charset="0"/>
              </a:rPr>
              <a:t>151.868 </a:t>
            </a:r>
            <a:r>
              <a:rPr lang="tr-TR" sz="1200" b="1" dirty="0">
                <a:latin typeface="Bookman Old Style" pitchFamily="18" charset="0"/>
                <a:cs typeface="Arial" pitchFamily="34" charset="0"/>
              </a:rPr>
              <a:t>milyon $’</a:t>
            </a:r>
            <a:r>
              <a:rPr lang="tr-TR" sz="1200" b="1" dirty="0" err="1">
                <a:latin typeface="Bookman Old Style" pitchFamily="18" charset="0"/>
                <a:cs typeface="Arial" pitchFamily="34" charset="0"/>
              </a:rPr>
              <a:t>lık</a:t>
            </a:r>
            <a:r>
              <a:rPr lang="tr-TR" sz="1200" b="1" dirty="0">
                <a:latin typeface="Bookman Old Style" pitchFamily="18" charset="0"/>
                <a:cs typeface="Arial" pitchFamily="34" charset="0"/>
              </a:rPr>
              <a:t> ihracat, </a:t>
            </a:r>
            <a:r>
              <a:rPr lang="tr-TR" sz="1200" b="1" dirty="0">
                <a:solidFill>
                  <a:srgbClr val="000000"/>
                </a:solidFill>
                <a:latin typeface="Bookman Old Style" pitchFamily="18" charset="0"/>
              </a:rPr>
              <a:t>251. 650</a:t>
            </a:r>
            <a:r>
              <a:rPr lang="tr-TR" sz="1200" b="1" dirty="0">
                <a:latin typeface="Bookman Old Style" pitchFamily="18" charset="0"/>
                <a:cs typeface="Arial" pitchFamily="34" charset="0"/>
              </a:rPr>
              <a:t> milyon $’</a:t>
            </a:r>
            <a:r>
              <a:rPr lang="tr-TR" sz="1200" b="1" dirty="0" err="1">
                <a:latin typeface="Bookman Old Style" pitchFamily="18" charset="0"/>
                <a:cs typeface="Arial" pitchFamily="34" charset="0"/>
              </a:rPr>
              <a:t>lık</a:t>
            </a:r>
            <a:r>
              <a:rPr lang="tr-TR" sz="1200" b="1" dirty="0">
                <a:latin typeface="Bookman Old Style" pitchFamily="18" charset="0"/>
                <a:cs typeface="Arial" pitchFamily="34" charset="0"/>
              </a:rPr>
              <a:t>      ithalat, İlimizde ise;</a:t>
            </a:r>
          </a:p>
          <a:p>
            <a:pPr indent="336947" eaLnBrk="0" hangingPunct="0">
              <a:spcBef>
                <a:spcPct val="0"/>
              </a:spcBef>
            </a:pPr>
            <a:r>
              <a:rPr lang="tr-TR" sz="1200" b="1" dirty="0">
                <a:latin typeface="Bookman Old Style" pitchFamily="18" charset="0"/>
                <a:cs typeface="Arial" pitchFamily="34" charset="0"/>
              </a:rPr>
              <a:t>2013 yılında  </a:t>
            </a:r>
            <a:r>
              <a:rPr lang="tr-TR" sz="1200" b="1" dirty="0">
                <a:solidFill>
                  <a:srgbClr val="000000"/>
                </a:solidFill>
                <a:latin typeface="Bookman Old Style" pitchFamily="18" charset="0"/>
                <a:cs typeface="Arial" pitchFamily="34" charset="0"/>
              </a:rPr>
              <a:t>70.941</a:t>
            </a:r>
            <a:r>
              <a:rPr lang="tr-TR" sz="1200" b="1" dirty="0">
                <a:latin typeface="Bookman Old Style" pitchFamily="18" charset="0"/>
                <a:cs typeface="Arial" pitchFamily="34" charset="0"/>
              </a:rPr>
              <a:t> milyon $’</a:t>
            </a:r>
            <a:r>
              <a:rPr lang="tr-TR" sz="1200" b="1" dirty="0" err="1">
                <a:latin typeface="Bookman Old Style" pitchFamily="18" charset="0"/>
                <a:cs typeface="Arial" pitchFamily="34" charset="0"/>
              </a:rPr>
              <a:t>lık</a:t>
            </a:r>
            <a:r>
              <a:rPr lang="tr-TR" sz="1200" b="1" dirty="0">
                <a:latin typeface="Bookman Old Style" pitchFamily="18" charset="0"/>
                <a:cs typeface="Arial" pitchFamily="34" charset="0"/>
              </a:rPr>
              <a:t> ihracat, 136.601 milyon $’</a:t>
            </a:r>
            <a:r>
              <a:rPr lang="tr-TR" sz="1200" b="1" dirty="0" err="1">
                <a:latin typeface="Bookman Old Style" pitchFamily="18" charset="0"/>
                <a:cs typeface="Arial" pitchFamily="34" charset="0"/>
              </a:rPr>
              <a:t>lık</a:t>
            </a:r>
            <a:r>
              <a:rPr lang="tr-TR" sz="1200" b="1" dirty="0">
                <a:latin typeface="Bookman Old Style" pitchFamily="18" charset="0"/>
                <a:cs typeface="Arial" pitchFamily="34" charset="0"/>
              </a:rPr>
              <a:t> ithalat gerçekleşmiştir.</a:t>
            </a:r>
          </a:p>
          <a:p>
            <a:pPr indent="336947" eaLnBrk="0" hangingPunct="0">
              <a:spcBef>
                <a:spcPct val="0"/>
              </a:spcBef>
            </a:pPr>
            <a:r>
              <a:rPr lang="tr-TR" sz="1200" b="1" dirty="0">
                <a:latin typeface="Bookman Old Style" pitchFamily="18" charset="0"/>
                <a:cs typeface="Arial" pitchFamily="34" charset="0"/>
              </a:rPr>
              <a:t>2013 yılında ithalatta İstanbul’un payı % 54,2, ihracattaki payı ise % 46,7’dir.</a:t>
            </a:r>
          </a:p>
        </p:txBody>
      </p:sp>
      <p:sp>
        <p:nvSpPr>
          <p:cNvPr id="3" name="Dikdörtgen 2">
            <a:extLst>
              <a:ext uri="{FF2B5EF4-FFF2-40B4-BE49-F238E27FC236}">
                <a16:creationId xmlns:a16="http://schemas.microsoft.com/office/drawing/2014/main" id="{E59CDB62-B359-4BD0-A1BD-A2847AE65E57}"/>
              </a:ext>
            </a:extLst>
          </p:cNvPr>
          <p:cNvSpPr/>
          <p:nvPr/>
        </p:nvSpPr>
        <p:spPr>
          <a:xfrm>
            <a:off x="242646" y="1239332"/>
            <a:ext cx="6480720" cy="369332"/>
          </a:xfrm>
          <a:prstGeom prst="rect">
            <a:avLst/>
          </a:prstGeom>
        </p:spPr>
        <p:txBody>
          <a:bodyPr wrap="square">
            <a:spAutoFit/>
          </a:bodyPr>
          <a:lstStyle/>
          <a:p>
            <a:pPr algn="ctr"/>
            <a:r>
              <a:rPr lang="tr-TR" b="1" dirty="0">
                <a:solidFill>
                  <a:srgbClr val="FF0000"/>
                </a:solidFill>
                <a:latin typeface="Bookman Old Style" pitchFamily="18" charset="0"/>
                <a:cs typeface="Arial" pitchFamily="34" charset="0"/>
              </a:rPr>
              <a:t>İTHALAT VE İHRACAT  (Milyon $)</a:t>
            </a:r>
            <a:endParaRPr lang="tr-TR" dirty="0"/>
          </a:p>
        </p:txBody>
      </p:sp>
      <p:sp>
        <p:nvSpPr>
          <p:cNvPr id="4" name="Slayt Numarası Yer Tutucusu 3">
            <a:extLst>
              <a:ext uri="{FF2B5EF4-FFF2-40B4-BE49-F238E27FC236}">
                <a16:creationId xmlns:a16="http://schemas.microsoft.com/office/drawing/2014/main" id="{96FD9AC5-BBCE-4ADD-917E-6137B4218F5E}"/>
              </a:ext>
            </a:extLst>
          </p:cNvPr>
          <p:cNvSpPr>
            <a:spLocks noGrp="1"/>
          </p:cNvSpPr>
          <p:nvPr>
            <p:ph type="sldNum" sz="quarter" idx="12"/>
          </p:nvPr>
        </p:nvSpPr>
        <p:spPr/>
        <p:txBody>
          <a:bodyPr/>
          <a:lstStyle/>
          <a:p>
            <a:pPr>
              <a:defRPr/>
            </a:pPr>
            <a:fld id="{B933E86D-47FE-4A98-B91B-91FFE54D33EE}" type="slidenum">
              <a:rPr lang="tr-TR" smtClean="0"/>
              <a:pPr>
                <a:defRPr/>
              </a:pPr>
              <a:t>18</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66"/>
          <p:cNvGraphicFramePr>
            <a:graphicFrameLocks noGrp="1"/>
          </p:cNvGraphicFramePr>
          <p:nvPr>
            <p:extLst>
              <p:ext uri="{D42A27DB-BD31-4B8C-83A1-F6EECF244321}">
                <p14:modId xmlns:p14="http://schemas.microsoft.com/office/powerpoint/2010/main" val="3952567942"/>
              </p:ext>
            </p:extLst>
          </p:nvPr>
        </p:nvGraphicFramePr>
        <p:xfrm>
          <a:off x="134635" y="1237072"/>
          <a:ext cx="6588731" cy="6459130"/>
        </p:xfrm>
        <a:graphic>
          <a:graphicData uri="http://schemas.openxmlformats.org/drawingml/2006/table">
            <a:tbl>
              <a:tblPr/>
              <a:tblGrid>
                <a:gridCol w="589236">
                  <a:extLst>
                    <a:ext uri="{9D8B030D-6E8A-4147-A177-3AD203B41FA5}">
                      <a16:colId xmlns:a16="http://schemas.microsoft.com/office/drawing/2014/main" val="20000"/>
                    </a:ext>
                  </a:extLst>
                </a:gridCol>
                <a:gridCol w="868926">
                  <a:extLst>
                    <a:ext uri="{9D8B030D-6E8A-4147-A177-3AD203B41FA5}">
                      <a16:colId xmlns:a16="http://schemas.microsoft.com/office/drawing/2014/main" val="20001"/>
                    </a:ext>
                  </a:extLst>
                </a:gridCol>
                <a:gridCol w="1541585">
                  <a:extLst>
                    <a:ext uri="{9D8B030D-6E8A-4147-A177-3AD203B41FA5}">
                      <a16:colId xmlns:a16="http://schemas.microsoft.com/office/drawing/2014/main" val="20002"/>
                    </a:ext>
                  </a:extLst>
                </a:gridCol>
                <a:gridCol w="1536757">
                  <a:extLst>
                    <a:ext uri="{9D8B030D-6E8A-4147-A177-3AD203B41FA5}">
                      <a16:colId xmlns:a16="http://schemas.microsoft.com/office/drawing/2014/main" val="20003"/>
                    </a:ext>
                  </a:extLst>
                </a:gridCol>
                <a:gridCol w="972108">
                  <a:extLst>
                    <a:ext uri="{9D8B030D-6E8A-4147-A177-3AD203B41FA5}">
                      <a16:colId xmlns:a16="http://schemas.microsoft.com/office/drawing/2014/main" val="20004"/>
                    </a:ext>
                  </a:extLst>
                </a:gridCol>
                <a:gridCol w="1080119">
                  <a:extLst>
                    <a:ext uri="{9D8B030D-6E8A-4147-A177-3AD203B41FA5}">
                      <a16:colId xmlns:a16="http://schemas.microsoft.com/office/drawing/2014/main" val="20005"/>
                    </a:ext>
                  </a:extLst>
                </a:gridCol>
              </a:tblGrid>
              <a:tr h="156984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a:ln>
                          <a:noFill/>
                        </a:ln>
                        <a:solidFill>
                          <a:srgbClr val="FF3300"/>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a:ln>
                          <a:noFill/>
                        </a:ln>
                        <a:solidFill>
                          <a:srgbClr val="FF3300"/>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TAHAKKUK(TL) (NET)</a:t>
                      </a:r>
                      <a:endParaRPr kumimoji="0" lang="tr-TR" sz="12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TAHSİLAT (TL)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(NET)</a:t>
                      </a:r>
                      <a:endParaRPr kumimoji="0" lang="tr-TR" sz="12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TAHSİLAT ORANI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 %)</a:t>
                      </a:r>
                      <a:endParaRPr kumimoji="0" lang="tr-TR" sz="12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İSTANBUL / TÜRKİYE TAHSİLAT  ORANI (%) </a:t>
                      </a:r>
                      <a:endParaRPr kumimoji="0" lang="tr-TR" sz="12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63952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2011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İstanbul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129.066.000.000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111.302.000.000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86,24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43,86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21022">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tr-TR" sz="2000" b="1" i="0" u="none" strike="noStrike" cap="none" normalizeH="0" baseline="0" dirty="0">
                        <a:ln>
                          <a:noFill/>
                        </a:ln>
                        <a:solidFill>
                          <a:schemeClr val="tx1"/>
                        </a:solidFill>
                        <a:effectLst/>
                        <a:latin typeface="Arial" pitchFamily="34"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tr-TR" sz="1200" b="1" i="0" u="none" strike="noStrike" cap="none" normalizeH="0" baseline="0" dirty="0">
                          <a:ln>
                            <a:noFill/>
                          </a:ln>
                          <a:solidFill>
                            <a:schemeClr val="tx1"/>
                          </a:solidFill>
                          <a:effectLst/>
                          <a:latin typeface="Bookman Old Style" pitchFamily="18" charset="0"/>
                        </a:rPr>
                        <a:t>Türkiye</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301.742.000000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253.765.000.000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84,10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dirty="0">
                        <a:ln>
                          <a:noFill/>
                        </a:ln>
                        <a:solidFill>
                          <a:schemeClr val="tx1"/>
                        </a:solidFill>
                        <a:effectLst/>
                        <a:latin typeface="Arial" pitchFamily="34"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3952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2012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İstanbul</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140.647.000.000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123.760.000.000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87,99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44,40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39523">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tr-TR" sz="2000" b="1" i="0" u="none" strike="noStrike" cap="none" normalizeH="0" baseline="0" dirty="0">
                        <a:ln>
                          <a:noFill/>
                        </a:ln>
                        <a:solidFill>
                          <a:schemeClr val="tx1"/>
                        </a:solidFill>
                        <a:effectLst/>
                        <a:latin typeface="Arial" pitchFamily="34"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tr-TR" sz="1200" b="1" i="0" u="none" strike="noStrike" cap="none" normalizeH="0" baseline="0">
                          <a:ln>
                            <a:noFill/>
                          </a:ln>
                          <a:solidFill>
                            <a:schemeClr val="tx1"/>
                          </a:solidFill>
                          <a:effectLst/>
                          <a:latin typeface="Bookman Old Style" pitchFamily="18" charset="0"/>
                        </a:rPr>
                        <a:t>Türkiye</a:t>
                      </a:r>
                      <a:endParaRPr kumimoji="0" lang="tr-TR" sz="12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328.496.000.000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278.751.000.000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84,86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dirty="0">
                        <a:ln>
                          <a:noFill/>
                        </a:ln>
                        <a:solidFill>
                          <a:schemeClr val="tx1"/>
                        </a:solidFill>
                        <a:effectLst/>
                        <a:latin typeface="Arial" pitchFamily="34"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02484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2013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İstanbul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162.128.000.000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141.807.000.000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87,47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43,48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1024845">
                <a:tc vMerge="1">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endParaRPr kumimoji="0" lang="tr-TR" sz="2000" b="1" i="0" u="none" strike="noStrike" cap="none" normalizeH="0" baseline="0" dirty="0">
                        <a:ln>
                          <a:noFill/>
                        </a:ln>
                        <a:solidFill>
                          <a:schemeClr val="tx1"/>
                        </a:solidFill>
                        <a:effectLst/>
                        <a:latin typeface="Arial" pitchFamily="34"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tr-TR" sz="1200" b="1" i="0" u="none" strike="noStrike" cap="none" normalizeH="0" baseline="0" dirty="0">
                          <a:ln>
                            <a:noFill/>
                          </a:ln>
                          <a:solidFill>
                            <a:schemeClr val="tx1"/>
                          </a:solidFill>
                          <a:effectLst/>
                          <a:latin typeface="Bookman Old Style" pitchFamily="18" charset="0"/>
                        </a:rPr>
                        <a:t>Türkiye</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382.048.000.000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lnSpc>
                          <a:spcPct val="150000"/>
                        </a:lnSpc>
                        <a:spcAft>
                          <a:spcPts val="0"/>
                        </a:spcAft>
                      </a:pPr>
                      <a:r>
                        <a:rPr kumimoji="0" lang="tr-TR" sz="1200" b="1" i="0" u="none" strike="noStrike" kern="1200" cap="none" normalizeH="0" baseline="0" dirty="0">
                          <a:ln>
                            <a:noFill/>
                          </a:ln>
                          <a:solidFill>
                            <a:schemeClr val="tx1"/>
                          </a:solidFill>
                          <a:effectLst/>
                          <a:latin typeface="Bookman Old Style" pitchFamily="18" charset="0"/>
                          <a:ea typeface="+mn-ea"/>
                          <a:cs typeface="+mn-cs"/>
                        </a:rPr>
                        <a:t>326.125.000.000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rPr>
                        <a:t>85,36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vMerge="1">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dirty="0">
                        <a:ln>
                          <a:noFill/>
                        </a:ln>
                        <a:solidFill>
                          <a:schemeClr val="tx1"/>
                        </a:solidFill>
                        <a:effectLst/>
                        <a:latin typeface="Arial" pitchFamily="34"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40991" name="Rectangle 2"/>
          <p:cNvSpPr>
            <a:spLocks noGrp="1" noChangeArrowheads="1"/>
          </p:cNvSpPr>
          <p:nvPr>
            <p:ph type="title"/>
          </p:nvPr>
        </p:nvSpPr>
        <p:spPr>
          <a:xfrm>
            <a:off x="242646" y="717550"/>
            <a:ext cx="6480720" cy="519522"/>
          </a:xfrm>
        </p:spPr>
        <p:txBody>
          <a:bodyPr/>
          <a:lstStyle/>
          <a:p>
            <a:pPr algn="ctr" eaLnBrk="1" hangingPunct="1"/>
            <a:r>
              <a:rPr lang="tr-TR" sz="1800" b="1" dirty="0">
                <a:solidFill>
                  <a:srgbClr val="FF0000"/>
                </a:solidFill>
                <a:latin typeface="Bookman Old Style" pitchFamily="18" charset="0"/>
              </a:rPr>
              <a:t> </a:t>
            </a:r>
            <a:r>
              <a:rPr lang="tr-TR" sz="1800" b="1" dirty="0">
                <a:solidFill>
                  <a:srgbClr val="FF0000"/>
                </a:solidFill>
                <a:latin typeface="Bookman Old Style" pitchFamily="18" charset="0"/>
                <a:cs typeface="Arial" pitchFamily="34" charset="0"/>
              </a:rPr>
              <a:t>VERGİ GELİRLERİ</a:t>
            </a:r>
          </a:p>
        </p:txBody>
      </p:sp>
      <p:sp>
        <p:nvSpPr>
          <p:cNvPr id="40993" name="6 Dikdörtgen"/>
          <p:cNvSpPr>
            <a:spLocks noChangeArrowheads="1"/>
          </p:cNvSpPr>
          <p:nvPr/>
        </p:nvSpPr>
        <p:spPr bwMode="auto">
          <a:xfrm>
            <a:off x="174948" y="7823634"/>
            <a:ext cx="6508104" cy="646331"/>
          </a:xfrm>
          <a:prstGeom prst="rect">
            <a:avLst/>
          </a:prstGeom>
          <a:noFill/>
          <a:ln w="9525">
            <a:noFill/>
            <a:miter lim="800000"/>
            <a:headEnd/>
            <a:tailEnd/>
          </a:ln>
        </p:spPr>
        <p:txBody>
          <a:bodyPr wrap="square">
            <a:spAutoFit/>
          </a:bodyPr>
          <a:lstStyle/>
          <a:p>
            <a:pPr>
              <a:lnSpc>
                <a:spcPct val="100000"/>
              </a:lnSpc>
            </a:pPr>
            <a:r>
              <a:rPr lang="tr-TR" sz="1200" b="1" dirty="0">
                <a:latin typeface="Bookman Old Style" pitchFamily="18" charset="0"/>
                <a:cs typeface="Arial" pitchFamily="34" charset="0"/>
              </a:rPr>
              <a:t>2013 Yılında Türkiye vergi tahsilatı </a:t>
            </a:r>
            <a:r>
              <a:rPr lang="tr-TR" sz="1200" b="1" dirty="0">
                <a:latin typeface="Bookman Old Style" pitchFamily="18" charset="0"/>
              </a:rPr>
              <a:t>326.125.000.000</a:t>
            </a:r>
            <a:r>
              <a:rPr lang="tr-TR" sz="1200" b="1" dirty="0">
                <a:latin typeface="Bookman Old Style" pitchFamily="18" charset="0"/>
                <a:cs typeface="Arial" pitchFamily="34" charset="0"/>
              </a:rPr>
              <a:t> TL’ </a:t>
            </a:r>
            <a:r>
              <a:rPr lang="tr-TR" sz="1200" b="1" dirty="0" err="1">
                <a:latin typeface="Bookman Old Style" pitchFamily="18" charset="0"/>
                <a:cs typeface="Arial" pitchFamily="34" charset="0"/>
              </a:rPr>
              <a:t>dir</a:t>
            </a:r>
            <a:r>
              <a:rPr lang="tr-TR" sz="1200" b="1" dirty="0">
                <a:latin typeface="Bookman Old Style" pitchFamily="18" charset="0"/>
                <a:cs typeface="Arial" pitchFamily="34" charset="0"/>
              </a:rPr>
              <a:t>.</a:t>
            </a:r>
          </a:p>
          <a:p>
            <a:pPr>
              <a:lnSpc>
                <a:spcPct val="100000"/>
              </a:lnSpc>
            </a:pPr>
            <a:r>
              <a:rPr lang="tr-TR" sz="1200" b="1" dirty="0">
                <a:latin typeface="Bookman Old Style" pitchFamily="18" charset="0"/>
                <a:cs typeface="Arial" pitchFamily="34" charset="0"/>
              </a:rPr>
              <a:t>İlimizde en az bir vergiden faal mükellef sayısı 1.334.352’dir. Bunun 241.629’u kurumlar vergisi mükellefidir. </a:t>
            </a:r>
          </a:p>
        </p:txBody>
      </p:sp>
      <p:sp>
        <p:nvSpPr>
          <p:cNvPr id="2" name="Slayt Numarası Yer Tutucusu 1">
            <a:extLst>
              <a:ext uri="{FF2B5EF4-FFF2-40B4-BE49-F238E27FC236}">
                <a16:creationId xmlns:a16="http://schemas.microsoft.com/office/drawing/2014/main" id="{512AD86C-49A1-49B9-994E-806FDD7FE36A}"/>
              </a:ext>
            </a:extLst>
          </p:cNvPr>
          <p:cNvSpPr>
            <a:spLocks noGrp="1"/>
          </p:cNvSpPr>
          <p:nvPr>
            <p:ph type="sldNum" sz="quarter" idx="12"/>
          </p:nvPr>
        </p:nvSpPr>
        <p:spPr/>
        <p:txBody>
          <a:bodyPr/>
          <a:lstStyle/>
          <a:p>
            <a:pPr>
              <a:defRPr/>
            </a:pPr>
            <a:fld id="{7F979C48-A748-48C9-B264-A35E2CA3DA99}" type="slidenum">
              <a:rPr lang="tr-TR" smtClean="0"/>
              <a:pPr>
                <a:defRPr/>
              </a:pPr>
              <a:t>19</a:t>
            </a:fld>
            <a:endParaRPr lang="tr-T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0" y="120927"/>
            <a:ext cx="6858000" cy="571634"/>
          </a:xfrm>
          <a:prstGeom prst="rect">
            <a:avLst/>
          </a:prstGeom>
          <a:solidFill>
            <a:srgbClr val="484848"/>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1" u="none" strike="noStrike" kern="1200" cap="none" spc="0" normalizeH="0" baseline="0" noProof="0" dirty="0">
                <a:ln>
                  <a:noFill/>
                </a:ln>
                <a:solidFill>
                  <a:srgbClr val="F6C995"/>
                </a:solidFill>
                <a:effectLst/>
                <a:uLnTx/>
                <a:uFillTx/>
                <a:latin typeface="Century Gothic" panose="020B0502020202020204" pitchFamily="34" charset="0"/>
                <a:ea typeface="+mn-ea"/>
                <a:cs typeface="+mn-cs"/>
              </a:rPr>
              <a:t>                                  </a:t>
            </a:r>
            <a:r>
              <a:rPr kumimoji="0" lang="tr-TR" sz="2800" b="1" i="1"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İÇİNDEKİLER</a:t>
            </a:r>
          </a:p>
        </p:txBody>
      </p:sp>
      <p:sp>
        <p:nvSpPr>
          <p:cNvPr id="4" name="Dikdörtgen 3"/>
          <p:cNvSpPr/>
          <p:nvPr/>
        </p:nvSpPr>
        <p:spPr>
          <a:xfrm>
            <a:off x="0" y="9376108"/>
            <a:ext cx="6858000" cy="412377"/>
          </a:xfrm>
          <a:prstGeom prst="rect">
            <a:avLst/>
          </a:prstGeom>
          <a:solidFill>
            <a:schemeClr val="accent5">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tr-TR" sz="1100" b="1" i="1" u="none" strike="noStrike" kern="1200" cap="none" spc="0" normalizeH="0" baseline="0" noProof="0" dirty="0">
                <a:ln>
                  <a:noFill/>
                </a:ln>
                <a:solidFill>
                  <a:srgbClr val="484848"/>
                </a:solidFill>
                <a:effectLst/>
                <a:uLnTx/>
                <a:uFillTx/>
                <a:latin typeface="Calibri" panose="020F0502020204030204"/>
                <a:ea typeface="+mn-ea"/>
                <a:cs typeface="+mn-cs"/>
              </a:rPr>
              <a:t>İl Planlama ve Koordinasyon Müdürlüğü</a:t>
            </a:r>
          </a:p>
        </p:txBody>
      </p:sp>
      <p:sp>
        <p:nvSpPr>
          <p:cNvPr id="7" name="Dikdörtgen 6"/>
          <p:cNvSpPr/>
          <p:nvPr/>
        </p:nvSpPr>
        <p:spPr>
          <a:xfrm>
            <a:off x="363068" y="1874147"/>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dirty="0">
                <a:solidFill>
                  <a:srgbClr val="484848"/>
                </a:solidFill>
                <a:latin typeface="Calibri" panose="020F0502020204030204"/>
              </a:rPr>
              <a:t>7</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9" name="Düz Bağlayıcı 8"/>
          <p:cNvCxnSpPr/>
          <p:nvPr/>
        </p:nvCxnSpPr>
        <p:spPr>
          <a:xfrm flipV="1">
            <a:off x="225217" y="2593566"/>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11" name="Dikdörtgen 10"/>
          <p:cNvSpPr/>
          <p:nvPr/>
        </p:nvSpPr>
        <p:spPr>
          <a:xfrm>
            <a:off x="363068" y="2701142"/>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rPr>
              <a:t>8</a:t>
            </a:r>
          </a:p>
        </p:txBody>
      </p:sp>
      <p:cxnSp>
        <p:nvCxnSpPr>
          <p:cNvPr id="12" name="Düz Bağlayıcı 11"/>
          <p:cNvCxnSpPr/>
          <p:nvPr/>
        </p:nvCxnSpPr>
        <p:spPr>
          <a:xfrm flipV="1">
            <a:off x="225217" y="3447456"/>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13" name="Dikdörtgen 12"/>
          <p:cNvSpPr>
            <a:spLocks noChangeAspect="1"/>
          </p:cNvSpPr>
          <p:nvPr/>
        </p:nvSpPr>
        <p:spPr>
          <a:xfrm>
            <a:off x="363068" y="3607870"/>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14</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14" name="Metin kutusu 13"/>
          <p:cNvSpPr txBox="1"/>
          <p:nvPr/>
        </p:nvSpPr>
        <p:spPr>
          <a:xfrm>
            <a:off x="1344705" y="3775104"/>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dirty="0">
                <a:solidFill>
                  <a:srgbClr val="484848"/>
                </a:solidFill>
                <a:latin typeface="Calibri" panose="020F0502020204030204"/>
              </a:rPr>
              <a:t>İŞ ve ÇALIŞMA HAYATI</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15" name="Metin kutusu 14"/>
          <p:cNvSpPr txBox="1"/>
          <p:nvPr/>
        </p:nvSpPr>
        <p:spPr>
          <a:xfrm>
            <a:off x="1344704" y="2837186"/>
            <a:ext cx="278997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dirty="0">
                <a:solidFill>
                  <a:srgbClr val="484848"/>
                </a:solidFill>
                <a:latin typeface="Calibri" panose="020F0502020204030204"/>
              </a:rPr>
              <a:t>ASAYİŞ ve GÜVENLİK</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16" name="Düz Bağlayıcı 15"/>
          <p:cNvCxnSpPr/>
          <p:nvPr/>
        </p:nvCxnSpPr>
        <p:spPr>
          <a:xfrm flipV="1">
            <a:off x="241137" y="4373058"/>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17" name="Metin kutusu 16"/>
          <p:cNvSpPr txBox="1"/>
          <p:nvPr/>
        </p:nvSpPr>
        <p:spPr>
          <a:xfrm>
            <a:off x="1344705" y="2024678"/>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dirty="0">
                <a:solidFill>
                  <a:srgbClr val="484848"/>
                </a:solidFill>
                <a:latin typeface="Calibri" panose="020F0502020204030204"/>
              </a:rPr>
              <a:t>İDARİ YAPI</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23" name="Dikdörtgen 22"/>
          <p:cNvSpPr/>
          <p:nvPr/>
        </p:nvSpPr>
        <p:spPr>
          <a:xfrm>
            <a:off x="363068" y="4452753"/>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1" i="1" u="none" strike="noStrike" kern="1200" cap="none" spc="0" normalizeH="0" baseline="0" noProof="0" dirty="0" smtClean="0">
                <a:ln>
                  <a:noFill/>
                </a:ln>
                <a:solidFill>
                  <a:srgbClr val="484848"/>
                </a:solidFill>
                <a:effectLst/>
                <a:uLnTx/>
                <a:uFillTx/>
                <a:latin typeface="Calibri" panose="020F0502020204030204"/>
                <a:ea typeface="+mn-ea"/>
                <a:cs typeface="+mn-cs"/>
              </a:rPr>
              <a:t>16</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36" name="Düz Bağlayıcı 35"/>
          <p:cNvCxnSpPr/>
          <p:nvPr/>
        </p:nvCxnSpPr>
        <p:spPr>
          <a:xfrm flipV="1">
            <a:off x="241137" y="5203314"/>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37" name="Dikdörtgen 36"/>
          <p:cNvSpPr>
            <a:spLocks noChangeAspect="1"/>
          </p:cNvSpPr>
          <p:nvPr/>
        </p:nvSpPr>
        <p:spPr>
          <a:xfrm>
            <a:off x="363066" y="5260923"/>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20</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47" name="Dikdörtgen 46"/>
          <p:cNvSpPr/>
          <p:nvPr/>
        </p:nvSpPr>
        <p:spPr>
          <a:xfrm>
            <a:off x="363068" y="1013216"/>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dirty="0">
                <a:solidFill>
                  <a:srgbClr val="484848"/>
                </a:solidFill>
                <a:latin typeface="Calibri" panose="020F0502020204030204"/>
              </a:rPr>
              <a:t>4</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48" name="Düz Bağlayıcı 47"/>
          <p:cNvCxnSpPr/>
          <p:nvPr/>
        </p:nvCxnSpPr>
        <p:spPr>
          <a:xfrm flipV="1">
            <a:off x="241137" y="1771052"/>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49" name="Metin kutusu 48"/>
          <p:cNvSpPr txBox="1"/>
          <p:nvPr/>
        </p:nvSpPr>
        <p:spPr>
          <a:xfrm>
            <a:off x="1360625" y="1160782"/>
            <a:ext cx="191844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dirty="0">
                <a:solidFill>
                  <a:srgbClr val="484848"/>
                </a:solidFill>
                <a:latin typeface="Calibri" panose="020F0502020204030204"/>
              </a:rPr>
              <a:t>NÜFUS</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50" name="Metin kutusu 49"/>
          <p:cNvSpPr txBox="1"/>
          <p:nvPr/>
        </p:nvSpPr>
        <p:spPr>
          <a:xfrm>
            <a:off x="1286802" y="4547865"/>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MİLLİ GELİR ve EKONOMİK DURUM</a:t>
            </a:r>
          </a:p>
        </p:txBody>
      </p:sp>
      <p:sp>
        <p:nvSpPr>
          <p:cNvPr id="51" name="Metin kutusu 50"/>
          <p:cNvSpPr txBox="1"/>
          <p:nvPr/>
        </p:nvSpPr>
        <p:spPr>
          <a:xfrm>
            <a:off x="1279221" y="5361267"/>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EĞİTİM</a:t>
            </a:r>
          </a:p>
        </p:txBody>
      </p:sp>
      <p:cxnSp>
        <p:nvCxnSpPr>
          <p:cNvPr id="52" name="Düz Bağlayıcı 51"/>
          <p:cNvCxnSpPr/>
          <p:nvPr/>
        </p:nvCxnSpPr>
        <p:spPr>
          <a:xfrm flipV="1">
            <a:off x="225217" y="5991604"/>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53" name="Metin kutusu 52"/>
          <p:cNvSpPr txBox="1"/>
          <p:nvPr/>
        </p:nvSpPr>
        <p:spPr>
          <a:xfrm>
            <a:off x="1292475" y="6217300"/>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ULAŞTIRMA</a:t>
            </a:r>
          </a:p>
        </p:txBody>
      </p:sp>
      <p:sp>
        <p:nvSpPr>
          <p:cNvPr id="54" name="Dikdörtgen 53"/>
          <p:cNvSpPr>
            <a:spLocks noChangeAspect="1"/>
          </p:cNvSpPr>
          <p:nvPr/>
        </p:nvSpPr>
        <p:spPr>
          <a:xfrm>
            <a:off x="389570" y="6169675"/>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dirty="0" smtClean="0">
                <a:solidFill>
                  <a:srgbClr val="484848"/>
                </a:solidFill>
                <a:latin typeface="Calibri" panose="020F0502020204030204"/>
              </a:rPr>
              <a:t>27</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56" name="Düz Bağlayıcı 55"/>
          <p:cNvCxnSpPr/>
          <p:nvPr/>
        </p:nvCxnSpPr>
        <p:spPr>
          <a:xfrm flipV="1">
            <a:off x="225217" y="6897813"/>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57" name="Metin kutusu 56"/>
          <p:cNvSpPr txBox="1"/>
          <p:nvPr/>
        </p:nvSpPr>
        <p:spPr>
          <a:xfrm>
            <a:off x="1305725" y="7045421"/>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SAĞLIK</a:t>
            </a:r>
          </a:p>
        </p:txBody>
      </p:sp>
      <p:cxnSp>
        <p:nvCxnSpPr>
          <p:cNvPr id="58" name="Düz Bağlayıcı 57"/>
          <p:cNvCxnSpPr/>
          <p:nvPr/>
        </p:nvCxnSpPr>
        <p:spPr>
          <a:xfrm flipV="1">
            <a:off x="225217" y="7651770"/>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59" name="Metin kutusu 58"/>
          <p:cNvSpPr txBox="1"/>
          <p:nvPr/>
        </p:nvSpPr>
        <p:spPr>
          <a:xfrm>
            <a:off x="1252717" y="7849269"/>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SOSYAL HİZMETLER</a:t>
            </a:r>
          </a:p>
        </p:txBody>
      </p:sp>
      <p:sp>
        <p:nvSpPr>
          <p:cNvPr id="60" name="Metin kutusu 59"/>
          <p:cNvSpPr txBox="1"/>
          <p:nvPr/>
        </p:nvSpPr>
        <p:spPr>
          <a:xfrm>
            <a:off x="1330176" y="8670609"/>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KÜLTÜR  ve TURİZM</a:t>
            </a:r>
          </a:p>
        </p:txBody>
      </p:sp>
      <p:cxnSp>
        <p:nvCxnSpPr>
          <p:cNvPr id="61" name="Düz Bağlayıcı 60"/>
          <p:cNvCxnSpPr/>
          <p:nvPr/>
        </p:nvCxnSpPr>
        <p:spPr>
          <a:xfrm flipV="1">
            <a:off x="225217" y="8503446"/>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62" name="Dikdörtgen 61"/>
          <p:cNvSpPr>
            <a:spLocks noChangeAspect="1"/>
          </p:cNvSpPr>
          <p:nvPr/>
        </p:nvSpPr>
        <p:spPr>
          <a:xfrm>
            <a:off x="389571" y="6944082"/>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3600" b="1" i="1" u="none" strike="noStrike" kern="1200" cap="none" spc="0" normalizeH="0" baseline="0" noProof="0" dirty="0" smtClean="0">
                <a:ln>
                  <a:noFill/>
                </a:ln>
                <a:solidFill>
                  <a:srgbClr val="484848"/>
                </a:solidFill>
                <a:effectLst/>
                <a:uLnTx/>
                <a:uFillTx/>
                <a:latin typeface="Calibri" panose="020F0502020204030204"/>
                <a:ea typeface="+mn-ea"/>
                <a:cs typeface="+mn-cs"/>
              </a:rPr>
              <a:t>3</a:t>
            </a:r>
            <a:r>
              <a:rPr lang="tr-TR" sz="3600" b="1" i="1" noProof="0" dirty="0">
                <a:solidFill>
                  <a:srgbClr val="484848"/>
                </a:solidFill>
                <a:latin typeface="Calibri" panose="020F0502020204030204"/>
              </a:rPr>
              <a:t>1</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63" name="Dikdörtgen 62"/>
          <p:cNvSpPr>
            <a:spLocks noChangeAspect="1"/>
          </p:cNvSpPr>
          <p:nvPr/>
        </p:nvSpPr>
        <p:spPr>
          <a:xfrm>
            <a:off x="363068" y="7782311"/>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36</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64" name="Dikdörtgen 63"/>
          <p:cNvSpPr>
            <a:spLocks noChangeAspect="1"/>
          </p:cNvSpPr>
          <p:nvPr/>
        </p:nvSpPr>
        <p:spPr>
          <a:xfrm>
            <a:off x="363066" y="8585903"/>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dirty="0" smtClean="0">
                <a:solidFill>
                  <a:srgbClr val="484848"/>
                </a:solidFill>
                <a:latin typeface="Calibri" panose="020F0502020204030204"/>
              </a:rPr>
              <a:t>39</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19866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47691" y="464110"/>
            <a:ext cx="5562618" cy="486054"/>
          </a:xfrm>
        </p:spPr>
        <p:txBody>
          <a:bodyPr/>
          <a:lstStyle/>
          <a:p>
            <a:pPr algn="ctr" eaLnBrk="1" hangingPunct="1"/>
            <a:r>
              <a:rPr lang="tr-TR" sz="1800" b="1" dirty="0">
                <a:solidFill>
                  <a:srgbClr val="FF3300"/>
                </a:solidFill>
                <a:latin typeface="Bookman Old Style" pitchFamily="18" charset="0"/>
                <a:cs typeface="Arial" pitchFamily="34" charset="0"/>
              </a:rPr>
              <a:t>EĞİTİM</a:t>
            </a:r>
          </a:p>
        </p:txBody>
      </p:sp>
      <p:graphicFrame>
        <p:nvGraphicFramePr>
          <p:cNvPr id="5" name="4 Tablo"/>
          <p:cNvGraphicFramePr>
            <a:graphicFrameLocks noGrp="1"/>
          </p:cNvGraphicFramePr>
          <p:nvPr>
            <p:extLst>
              <p:ext uri="{D42A27DB-BD31-4B8C-83A1-F6EECF244321}">
                <p14:modId xmlns:p14="http://schemas.microsoft.com/office/powerpoint/2010/main" val="1408692858"/>
              </p:ext>
            </p:extLst>
          </p:nvPr>
        </p:nvGraphicFramePr>
        <p:xfrm>
          <a:off x="188640" y="950164"/>
          <a:ext cx="6480720" cy="4890612"/>
        </p:xfrm>
        <a:graphic>
          <a:graphicData uri="http://schemas.openxmlformats.org/drawingml/2006/table">
            <a:tbl>
              <a:tblPr/>
              <a:tblGrid>
                <a:gridCol w="3158670">
                  <a:extLst>
                    <a:ext uri="{9D8B030D-6E8A-4147-A177-3AD203B41FA5}">
                      <a16:colId xmlns:a16="http://schemas.microsoft.com/office/drawing/2014/main" val="20000"/>
                    </a:ext>
                  </a:extLst>
                </a:gridCol>
                <a:gridCol w="1143656">
                  <a:extLst>
                    <a:ext uri="{9D8B030D-6E8A-4147-A177-3AD203B41FA5}">
                      <a16:colId xmlns:a16="http://schemas.microsoft.com/office/drawing/2014/main" val="20001"/>
                    </a:ext>
                  </a:extLst>
                </a:gridCol>
                <a:gridCol w="1089197">
                  <a:extLst>
                    <a:ext uri="{9D8B030D-6E8A-4147-A177-3AD203B41FA5}">
                      <a16:colId xmlns:a16="http://schemas.microsoft.com/office/drawing/2014/main" val="20002"/>
                    </a:ext>
                  </a:extLst>
                </a:gridCol>
                <a:gridCol w="1089197">
                  <a:extLst>
                    <a:ext uri="{9D8B030D-6E8A-4147-A177-3AD203B41FA5}">
                      <a16:colId xmlns:a16="http://schemas.microsoft.com/office/drawing/2014/main" val="20003"/>
                    </a:ext>
                  </a:extLst>
                </a:gridCol>
              </a:tblGrid>
              <a:tr h="611277">
                <a:tc>
                  <a:txBody>
                    <a:bodyPr/>
                    <a:lstStyle/>
                    <a:p>
                      <a:pPr algn="ctr" fontAlgn="b"/>
                      <a:r>
                        <a:rPr lang="tr-TR" sz="1400" b="1" i="0" u="none" strike="noStrike" dirty="0">
                          <a:solidFill>
                            <a:srgbClr val="000099"/>
                          </a:solidFill>
                          <a:latin typeface="Bookman Old Style" pitchFamily="18" charset="0"/>
                          <a:cs typeface="Arial" pitchFamily="34" charset="0"/>
                        </a:rPr>
                        <a:t>EĞİTİM</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2011-2012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2012-2013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400" b="1" i="0" u="none" strike="noStrike" kern="1200" dirty="0">
                          <a:solidFill>
                            <a:srgbClr val="000099"/>
                          </a:solidFill>
                          <a:latin typeface="Bookman Old Style" pitchFamily="18" charset="0"/>
                          <a:ea typeface="+mn-ea"/>
                          <a:cs typeface="Arial" pitchFamily="34" charset="0"/>
                        </a:rPr>
                        <a:t>2013-2014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DERSLİK SAYISI  (Örgün)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59.540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kern="1200" dirty="0">
                          <a:solidFill>
                            <a:schemeClr val="tx1"/>
                          </a:solidFill>
                          <a:latin typeface="Bookman Old Style" pitchFamily="18" charset="0"/>
                          <a:ea typeface="+mn-ea"/>
                          <a:cs typeface="Arial" pitchFamily="34" charset="0"/>
                        </a:rPr>
                        <a:t>64.082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71.724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YENİ YAPILAN DERSLİK ADETİ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826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1.358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3.153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GÜÇLENDİRİLEN OKULLARIN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73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33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ÖĞRENCİ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2.523.418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2.636.529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 2.681.800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OKUL ÖNCESİ ÖĞRENCİLER</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121.716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130.799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136.535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İLKÖĞRETİM ÖĞRENCİLERİ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1.731.010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1.800.437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1.798.959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ORTAÖĞRETİM GENEL LİSE</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353.220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317.940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230.896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ORTAÖĞRETİM MESLEK LİSESİ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317.472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387.353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515.410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5642">
                <a:tc>
                  <a:txBody>
                    <a:bodyPr/>
                    <a:lstStyle/>
                    <a:p>
                      <a:pPr algn="just" fontAlgn="b"/>
                      <a:r>
                        <a:rPr lang="tr-TR" sz="1200" b="1" i="0" u="none" strike="noStrike" dirty="0">
                          <a:solidFill>
                            <a:srgbClr val="000000"/>
                          </a:solidFill>
                          <a:latin typeface="Bookman Old Style" pitchFamily="18" charset="0"/>
                          <a:cs typeface="Arial" pitchFamily="34" charset="0"/>
                        </a:rPr>
                        <a:t>ORTAÖĞRETİM TOPLAMI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670.692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705.293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dirty="0">
                          <a:latin typeface="Bookman Old Style" pitchFamily="18" charset="0"/>
                          <a:cs typeface="Arial" pitchFamily="34" charset="0"/>
                        </a:rPr>
                        <a:t>746.316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561157">
                <a:tc>
                  <a:txBody>
                    <a:bodyPr/>
                    <a:lstStyle/>
                    <a:p>
                      <a:pPr algn="l" fontAlgn="b"/>
                      <a:r>
                        <a:rPr lang="tr-TR" sz="1200" b="1" i="0" u="none" strike="noStrike" dirty="0">
                          <a:solidFill>
                            <a:schemeClr val="tx1"/>
                          </a:solidFill>
                          <a:latin typeface="Bookman Old Style" pitchFamily="18" charset="0"/>
                          <a:cs typeface="Arial" pitchFamily="34" charset="0"/>
                        </a:rPr>
                        <a:t>YÜKSEK ÖĞRENİME DEVAM EDEN (Devlet)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206.327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237.498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298.869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561157">
                <a:tc>
                  <a:txBody>
                    <a:bodyPr/>
                    <a:lstStyle/>
                    <a:p>
                      <a:pPr algn="l" fontAlgn="b"/>
                      <a:r>
                        <a:rPr lang="da-DK" sz="1200" b="1" i="0" u="none" strike="noStrike" dirty="0">
                          <a:solidFill>
                            <a:schemeClr val="tx1"/>
                          </a:solidFill>
                          <a:latin typeface="Bookman Old Style" pitchFamily="18" charset="0"/>
                          <a:cs typeface="Arial" pitchFamily="34" charset="0"/>
                        </a:rPr>
                        <a:t>YÜKSEK ÖĞRENİME DEVAM EDEN (Vakıf)</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138.628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143.190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247.467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85642">
                <a:tc>
                  <a:txBody>
                    <a:bodyPr/>
                    <a:lstStyle/>
                    <a:p>
                      <a:pPr algn="just" fontAlgn="b"/>
                      <a:r>
                        <a:rPr lang="tr-TR" sz="1200" b="1" i="0" u="none" strike="noStrike" dirty="0">
                          <a:solidFill>
                            <a:schemeClr val="tx1"/>
                          </a:solidFill>
                          <a:latin typeface="Bookman Old Style" pitchFamily="18" charset="0"/>
                          <a:cs typeface="Arial" pitchFamily="34" charset="0"/>
                        </a:rPr>
                        <a:t>AÇIK ÖĞRETİME DEVAM EDEN*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268.662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299.500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546.920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00601">
                <a:tc>
                  <a:txBody>
                    <a:bodyPr/>
                    <a:lstStyle/>
                    <a:p>
                      <a:pPr algn="just" fontAlgn="b"/>
                      <a:r>
                        <a:rPr lang="tr-TR" sz="1200" b="1" i="0" u="none" strike="noStrike" dirty="0">
                          <a:solidFill>
                            <a:srgbClr val="000000"/>
                          </a:solidFill>
                          <a:latin typeface="Bookman Old Style" pitchFamily="18" charset="0"/>
                          <a:cs typeface="Arial" pitchFamily="34" charset="0"/>
                        </a:rPr>
                        <a:t>**OKUMAZ</a:t>
                      </a:r>
                      <a:r>
                        <a:rPr lang="tr-TR" sz="1200" b="1" i="0" u="none" strike="noStrike" baseline="0" dirty="0">
                          <a:solidFill>
                            <a:srgbClr val="000000"/>
                          </a:solidFill>
                          <a:latin typeface="Bookman Old Style" pitchFamily="18" charset="0"/>
                          <a:cs typeface="Arial" pitchFamily="34" charset="0"/>
                        </a:rPr>
                        <a:t> YAZMAZ  ORANI   %</a:t>
                      </a:r>
                      <a:endParaRPr lang="tr-TR" sz="1200" b="1" i="0" u="none" strike="noStrike" dirty="0">
                        <a:solidFill>
                          <a:srgbClr val="000000"/>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3,69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3,46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endParaRPr lang="tr-TR" sz="1400" dirty="0">
                        <a:latin typeface="Bookman Old Style" pitchFamily="18"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bl>
          </a:graphicData>
        </a:graphic>
      </p:graphicFrame>
      <p:sp>
        <p:nvSpPr>
          <p:cNvPr id="6" name="5 Metin kutusu"/>
          <p:cNvSpPr txBox="1"/>
          <p:nvPr/>
        </p:nvSpPr>
        <p:spPr>
          <a:xfrm>
            <a:off x="53625" y="6095997"/>
            <a:ext cx="6156684" cy="461665"/>
          </a:xfrm>
          <a:prstGeom prst="rect">
            <a:avLst/>
          </a:prstGeom>
          <a:noFill/>
        </p:spPr>
        <p:txBody>
          <a:bodyPr wrap="square" rtlCol="0">
            <a:spAutoFit/>
          </a:bodyPr>
          <a:lstStyle/>
          <a:p>
            <a:pPr>
              <a:lnSpc>
                <a:spcPct val="100000"/>
              </a:lnSpc>
              <a:buFont typeface="Arial" charset="0"/>
              <a:buChar char="•"/>
            </a:pPr>
            <a:r>
              <a:rPr lang="tr-TR" sz="1200" b="1" dirty="0">
                <a:latin typeface="Arial" panose="020B0604020202020204" pitchFamily="34" charset="0"/>
                <a:cs typeface="Arial" panose="020B0604020202020204" pitchFamily="34" charset="0"/>
              </a:rPr>
              <a:t>Kayıt yenilemesi yapmayan öğrenciler de toplama dahil edilmiştir.</a:t>
            </a:r>
          </a:p>
          <a:p>
            <a:pPr>
              <a:lnSpc>
                <a:spcPct val="100000"/>
              </a:lnSpc>
              <a:buFont typeface="Arial" charset="0"/>
              <a:buChar char="•"/>
            </a:pPr>
            <a:r>
              <a:rPr lang="tr-TR" sz="1200" b="1" dirty="0">
                <a:latin typeface="Arial" panose="020B0604020202020204" pitchFamily="34" charset="0"/>
                <a:cs typeface="Arial" panose="020B0604020202020204" pitchFamily="34" charset="0"/>
              </a:rPr>
              <a:t>**TÜİK 2013 verileri henüz yayınlanmıştır.</a:t>
            </a:r>
          </a:p>
        </p:txBody>
      </p:sp>
      <p:graphicFrame>
        <p:nvGraphicFramePr>
          <p:cNvPr id="7" name="Group 4">
            <a:extLst>
              <a:ext uri="{FF2B5EF4-FFF2-40B4-BE49-F238E27FC236}">
                <a16:creationId xmlns:a16="http://schemas.microsoft.com/office/drawing/2014/main" id="{5E9CC789-3E3C-43FE-A971-1FFD54BB225C}"/>
              </a:ext>
            </a:extLst>
          </p:cNvPr>
          <p:cNvGraphicFramePr>
            <a:graphicFrameLocks noGrp="1"/>
          </p:cNvGraphicFramePr>
          <p:nvPr>
            <p:extLst>
              <p:ext uri="{D42A27DB-BD31-4B8C-83A1-F6EECF244321}">
                <p14:modId xmlns:p14="http://schemas.microsoft.com/office/powerpoint/2010/main" val="774442134"/>
              </p:ext>
            </p:extLst>
          </p:nvPr>
        </p:nvGraphicFramePr>
        <p:xfrm>
          <a:off x="188640" y="6812883"/>
          <a:ext cx="6480720" cy="2687586"/>
        </p:xfrm>
        <a:graphic>
          <a:graphicData uri="http://schemas.openxmlformats.org/drawingml/2006/table">
            <a:tbl>
              <a:tblPr/>
              <a:tblGrid>
                <a:gridCol w="940750">
                  <a:extLst>
                    <a:ext uri="{9D8B030D-6E8A-4147-A177-3AD203B41FA5}">
                      <a16:colId xmlns:a16="http://schemas.microsoft.com/office/drawing/2014/main" val="20000"/>
                    </a:ext>
                  </a:extLst>
                </a:gridCol>
                <a:gridCol w="836222">
                  <a:extLst>
                    <a:ext uri="{9D8B030D-6E8A-4147-A177-3AD203B41FA5}">
                      <a16:colId xmlns:a16="http://schemas.microsoft.com/office/drawing/2014/main" val="20001"/>
                    </a:ext>
                  </a:extLst>
                </a:gridCol>
                <a:gridCol w="731694">
                  <a:extLst>
                    <a:ext uri="{9D8B030D-6E8A-4147-A177-3AD203B41FA5}">
                      <a16:colId xmlns:a16="http://schemas.microsoft.com/office/drawing/2014/main" val="20002"/>
                    </a:ext>
                  </a:extLst>
                </a:gridCol>
                <a:gridCol w="888486">
                  <a:extLst>
                    <a:ext uri="{9D8B030D-6E8A-4147-A177-3AD203B41FA5}">
                      <a16:colId xmlns:a16="http://schemas.microsoft.com/office/drawing/2014/main" val="20003"/>
                    </a:ext>
                  </a:extLst>
                </a:gridCol>
                <a:gridCol w="731694">
                  <a:extLst>
                    <a:ext uri="{9D8B030D-6E8A-4147-A177-3AD203B41FA5}">
                      <a16:colId xmlns:a16="http://schemas.microsoft.com/office/drawing/2014/main" val="20004"/>
                    </a:ext>
                  </a:extLst>
                </a:gridCol>
                <a:gridCol w="783958">
                  <a:extLst>
                    <a:ext uri="{9D8B030D-6E8A-4147-A177-3AD203B41FA5}">
                      <a16:colId xmlns:a16="http://schemas.microsoft.com/office/drawing/2014/main" val="20005"/>
                    </a:ext>
                  </a:extLst>
                </a:gridCol>
                <a:gridCol w="783958">
                  <a:extLst>
                    <a:ext uri="{9D8B030D-6E8A-4147-A177-3AD203B41FA5}">
                      <a16:colId xmlns:a16="http://schemas.microsoft.com/office/drawing/2014/main" val="20006"/>
                    </a:ext>
                  </a:extLst>
                </a:gridCol>
                <a:gridCol w="783958">
                  <a:extLst>
                    <a:ext uri="{9D8B030D-6E8A-4147-A177-3AD203B41FA5}">
                      <a16:colId xmlns:a16="http://schemas.microsoft.com/office/drawing/2014/main" val="20007"/>
                    </a:ext>
                  </a:extLst>
                </a:gridCol>
              </a:tblGrid>
              <a:tr h="415302">
                <a:tc gridSpan="8">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tr-TR" sz="1600" b="1" i="0" u="none" strike="noStrike" cap="none" normalizeH="0" baseline="0" dirty="0">
                          <a:ln>
                            <a:noFill/>
                          </a:ln>
                          <a:solidFill>
                            <a:srgbClr val="FF0000"/>
                          </a:solidFill>
                          <a:effectLst/>
                          <a:latin typeface="Bookman Old Style" pitchFamily="18" charset="0"/>
                          <a:cs typeface="Arial" pitchFamily="34" charset="0"/>
                        </a:rPr>
                        <a:t>ÖRGÜN + YAYGIN  EĞİTİM  TÜRKİYE / İSTANBUL</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tr-TR" sz="1800" b="1" i="0" u="none" strike="noStrike" cap="none" normalizeH="0" baseline="0" dirty="0">
                        <a:ln>
                          <a:noFill/>
                        </a:ln>
                        <a:solidFill>
                          <a:srgbClr val="000099"/>
                        </a:solidFill>
                        <a:effectLst/>
                        <a:latin typeface="Times New Roman" pitchFamily="18" charset="0"/>
                      </a:endParaRPr>
                    </a:p>
                  </a:txBody>
                  <a:tcPr marL="91431" marR="91431" marT="45716" marB="45716"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1701">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endParaRPr kumimoji="0" lang="tr-TR" sz="11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rgbClr val="FF0000"/>
                          </a:solidFill>
                          <a:effectLst/>
                          <a:latin typeface="Bookman Old Style" pitchFamily="18" charset="0"/>
                          <a:cs typeface="Arial" pitchFamily="34" charset="0"/>
                        </a:rPr>
                        <a:t>TÜRKİYE</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rgbClr val="FF0000"/>
                          </a:solidFill>
                          <a:effectLst/>
                          <a:latin typeface="Bookman Old Style" pitchFamily="18" charset="0"/>
                          <a:cs typeface="Arial" pitchFamily="34" charset="0"/>
                        </a:rPr>
                        <a:t>İSTANBUL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rgbClr val="FF0000"/>
                          </a:solidFill>
                          <a:effectLst/>
                          <a:latin typeface="Bookman Old Style" pitchFamily="18" charset="0"/>
                          <a:cs typeface="Arial" pitchFamily="34" charset="0"/>
                        </a:rPr>
                        <a:t>İSTANBUL</a:t>
                      </a:r>
                    </a:p>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rgbClr val="FF0000"/>
                          </a:solidFill>
                          <a:effectLst/>
                          <a:latin typeface="Bookman Old Style" pitchFamily="18" charset="0"/>
                          <a:cs typeface="Arial" pitchFamily="34" charset="0"/>
                        </a:rPr>
                        <a:t>% PAY</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33062">
                <a:tc>
                  <a:txBody>
                    <a:bodyPr/>
                    <a:lstStyle/>
                    <a:p>
                      <a:pPr marL="0" marR="0" lvl="0" indent="0" algn="just" defTabSz="914400" rtl="0" eaLnBrk="1" fontAlgn="base" latinLnBrk="0" hangingPunct="1">
                        <a:lnSpc>
                          <a:spcPct val="100000"/>
                        </a:lnSpc>
                        <a:spcBef>
                          <a:spcPct val="0"/>
                        </a:spcBef>
                        <a:spcAft>
                          <a:spcPct val="0"/>
                        </a:spcAft>
                        <a:buClr>
                          <a:schemeClr val="hlink"/>
                        </a:buClr>
                        <a:buSzPct val="120000"/>
                        <a:buFontTx/>
                        <a:buNone/>
                        <a:tabLst/>
                      </a:pPr>
                      <a:endParaRPr kumimoji="0" lang="tr-TR" sz="11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ÖRGÜN</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YAYGIN</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ÖRGÜN</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YAYGIN</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endParaRPr kumimoji="0" lang="tr-TR" sz="1400" b="1" i="0" u="none" strike="noStrike" cap="none" normalizeH="0" baseline="0" dirty="0">
                        <a:ln>
                          <a:noFill/>
                        </a:ln>
                        <a:solidFill>
                          <a:srgbClr val="FF0000"/>
                        </a:solidFill>
                        <a:effectLst/>
                        <a:latin typeface="Times New Roman" pitchFamily="18" charset="0"/>
                      </a:endParaRPr>
                    </a:p>
                  </a:txBody>
                  <a:tcPr marL="91431" marR="91431" marT="45716" marB="45716" anchor="ctr" horzOverflow="overflow">
                    <a:lnL w="19050" cap="flat" cmpd="sng" algn="ctr">
                      <a:solidFill>
                        <a:schemeClr val="tx1"/>
                      </a:solidFill>
                      <a:prstDash val="solid"/>
                      <a:round/>
                      <a:headEnd type="none" w="med" len="med"/>
                      <a:tailEnd type="none" w="med" len="med"/>
                    </a:lnL>
                    <a:lnR w="28575" cap="flat" cmpd="sng" algn="ctr">
                      <a:solidFill>
                        <a:srgbClr val="000099"/>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6118">
                <a:tc>
                  <a:txBody>
                    <a:bodyPr/>
                    <a:lstStyle/>
                    <a:p>
                      <a:pPr marL="0" marR="0" lvl="0" indent="0" algn="just"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OKUL</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61.590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13.732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75.322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5.382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2.574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7.956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11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95394">
                <a:tc>
                  <a:txBody>
                    <a:bodyPr/>
                    <a:lstStyle/>
                    <a:p>
                      <a:pPr marL="0" marR="0" lvl="0" indent="0" algn="just"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DERSLİK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538.442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85.540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623.982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71.724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14.878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86.602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14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64527">
                <a:tc>
                  <a:txBody>
                    <a:bodyPr/>
                    <a:lstStyle/>
                    <a:p>
                      <a:pPr marL="0" marR="0" lvl="0" indent="0" algn="just"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ÖĞRETMEN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832.726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111.274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944.000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123.494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29.593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153.087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17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11482">
                <a:tc>
                  <a:txBody>
                    <a:bodyPr/>
                    <a:lstStyle/>
                    <a:p>
                      <a:pPr marL="0" marR="0" lvl="0" indent="0" algn="just"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ÖĞRENCİ/</a:t>
                      </a:r>
                    </a:p>
                    <a:p>
                      <a:pPr marL="0" marR="0" lvl="0" indent="0" algn="just" defTabSz="914400" rtl="0" eaLnBrk="1" fontAlgn="base" latinLnBrk="0" hangingPunct="1">
                        <a:lnSpc>
                          <a:spcPct val="100000"/>
                        </a:lnSpc>
                        <a:spcBef>
                          <a:spcPct val="0"/>
                        </a:spcBef>
                        <a:spcAft>
                          <a:spcPct val="0"/>
                        </a:spcAft>
                        <a:buClr>
                          <a:schemeClr val="hlink"/>
                        </a:buClr>
                        <a:buSzPct val="120000"/>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KURSİYER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15.852.766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8.071.508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23.924.274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2.681.800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0" i="0" u="none" strike="noStrike" cap="none" normalizeH="0" baseline="0" dirty="0">
                          <a:ln>
                            <a:noFill/>
                          </a:ln>
                          <a:solidFill>
                            <a:schemeClr val="tx1"/>
                          </a:solidFill>
                          <a:effectLst/>
                          <a:latin typeface="Bookman Old Style" pitchFamily="18" charset="0"/>
                          <a:cs typeface="Arial" pitchFamily="34" charset="0"/>
                        </a:rPr>
                        <a:t>1.052.055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3.733.855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20000"/>
                        <a:buFontTx/>
                        <a:buNone/>
                        <a:tabLst/>
                      </a:pPr>
                      <a:r>
                        <a:rPr kumimoji="0" lang="tr-TR" sz="1000" b="1" i="0" u="none" strike="noStrike" cap="none" normalizeH="0" baseline="0" dirty="0">
                          <a:ln>
                            <a:noFill/>
                          </a:ln>
                          <a:solidFill>
                            <a:schemeClr val="tx1"/>
                          </a:solidFill>
                          <a:effectLst/>
                          <a:latin typeface="Bookman Old Style" pitchFamily="18" charset="0"/>
                          <a:cs typeface="Arial" pitchFamily="34" charset="0"/>
                        </a:rPr>
                        <a:t>16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2" name="Slayt Numarası Yer Tutucusu 1">
            <a:extLst>
              <a:ext uri="{FF2B5EF4-FFF2-40B4-BE49-F238E27FC236}">
                <a16:creationId xmlns:a16="http://schemas.microsoft.com/office/drawing/2014/main" id="{D4C5D21E-6804-4092-B3AA-A7595C483E64}"/>
              </a:ext>
            </a:extLst>
          </p:cNvPr>
          <p:cNvSpPr>
            <a:spLocks noGrp="1"/>
          </p:cNvSpPr>
          <p:nvPr>
            <p:ph type="sldNum" sz="quarter" idx="12"/>
          </p:nvPr>
        </p:nvSpPr>
        <p:spPr/>
        <p:txBody>
          <a:bodyPr/>
          <a:lstStyle/>
          <a:p>
            <a:pPr>
              <a:defRPr/>
            </a:pPr>
            <a:fld id="{7F979C48-A748-48C9-B264-A35E2CA3DA99}" type="slidenum">
              <a:rPr lang="tr-TR" smtClean="0"/>
              <a:pPr>
                <a:defRPr/>
              </a:pPr>
              <a:t>20</a:t>
            </a:fld>
            <a:endParaRPr lang="tr-T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3"/>
          <p:cNvGraphicFramePr>
            <a:graphicFrameLocks noGrp="1"/>
          </p:cNvGraphicFramePr>
          <p:nvPr>
            <p:extLst>
              <p:ext uri="{D42A27DB-BD31-4B8C-83A1-F6EECF244321}">
                <p14:modId xmlns:p14="http://schemas.microsoft.com/office/powerpoint/2010/main" val="3163089468"/>
              </p:ext>
            </p:extLst>
          </p:nvPr>
        </p:nvGraphicFramePr>
        <p:xfrm>
          <a:off x="134635" y="971157"/>
          <a:ext cx="6588734" cy="8084883"/>
        </p:xfrm>
        <a:graphic>
          <a:graphicData uri="http://schemas.openxmlformats.org/drawingml/2006/table">
            <a:tbl>
              <a:tblPr/>
              <a:tblGrid>
                <a:gridCol w="1627988">
                  <a:extLst>
                    <a:ext uri="{9D8B030D-6E8A-4147-A177-3AD203B41FA5}">
                      <a16:colId xmlns:a16="http://schemas.microsoft.com/office/drawing/2014/main" val="20000"/>
                    </a:ext>
                  </a:extLst>
                </a:gridCol>
                <a:gridCol w="437840">
                  <a:extLst>
                    <a:ext uri="{9D8B030D-6E8A-4147-A177-3AD203B41FA5}">
                      <a16:colId xmlns:a16="http://schemas.microsoft.com/office/drawing/2014/main" val="20001"/>
                    </a:ext>
                  </a:extLst>
                </a:gridCol>
                <a:gridCol w="368922">
                  <a:extLst>
                    <a:ext uri="{9D8B030D-6E8A-4147-A177-3AD203B41FA5}">
                      <a16:colId xmlns:a16="http://schemas.microsoft.com/office/drawing/2014/main" val="20002"/>
                    </a:ext>
                  </a:extLst>
                </a:gridCol>
                <a:gridCol w="368922">
                  <a:extLst>
                    <a:ext uri="{9D8B030D-6E8A-4147-A177-3AD203B41FA5}">
                      <a16:colId xmlns:a16="http://schemas.microsoft.com/office/drawing/2014/main" val="20003"/>
                    </a:ext>
                  </a:extLst>
                </a:gridCol>
                <a:gridCol w="475715">
                  <a:extLst>
                    <a:ext uri="{9D8B030D-6E8A-4147-A177-3AD203B41FA5}">
                      <a16:colId xmlns:a16="http://schemas.microsoft.com/office/drawing/2014/main" val="20004"/>
                    </a:ext>
                  </a:extLst>
                </a:gridCol>
                <a:gridCol w="475715">
                  <a:extLst>
                    <a:ext uri="{9D8B030D-6E8A-4147-A177-3AD203B41FA5}">
                      <a16:colId xmlns:a16="http://schemas.microsoft.com/office/drawing/2014/main" val="20005"/>
                    </a:ext>
                  </a:extLst>
                </a:gridCol>
                <a:gridCol w="588549">
                  <a:extLst>
                    <a:ext uri="{9D8B030D-6E8A-4147-A177-3AD203B41FA5}">
                      <a16:colId xmlns:a16="http://schemas.microsoft.com/office/drawing/2014/main" val="20006"/>
                    </a:ext>
                  </a:extLst>
                </a:gridCol>
                <a:gridCol w="368922">
                  <a:extLst>
                    <a:ext uri="{9D8B030D-6E8A-4147-A177-3AD203B41FA5}">
                      <a16:colId xmlns:a16="http://schemas.microsoft.com/office/drawing/2014/main" val="20007"/>
                    </a:ext>
                  </a:extLst>
                </a:gridCol>
                <a:gridCol w="400473">
                  <a:extLst>
                    <a:ext uri="{9D8B030D-6E8A-4147-A177-3AD203B41FA5}">
                      <a16:colId xmlns:a16="http://schemas.microsoft.com/office/drawing/2014/main" val="20008"/>
                    </a:ext>
                  </a:extLst>
                </a:gridCol>
                <a:gridCol w="368922">
                  <a:extLst>
                    <a:ext uri="{9D8B030D-6E8A-4147-A177-3AD203B41FA5}">
                      <a16:colId xmlns:a16="http://schemas.microsoft.com/office/drawing/2014/main" val="20009"/>
                    </a:ext>
                  </a:extLst>
                </a:gridCol>
                <a:gridCol w="368922">
                  <a:extLst>
                    <a:ext uri="{9D8B030D-6E8A-4147-A177-3AD203B41FA5}">
                      <a16:colId xmlns:a16="http://schemas.microsoft.com/office/drawing/2014/main" val="20010"/>
                    </a:ext>
                  </a:extLst>
                </a:gridCol>
                <a:gridCol w="368922">
                  <a:extLst>
                    <a:ext uri="{9D8B030D-6E8A-4147-A177-3AD203B41FA5}">
                      <a16:colId xmlns:a16="http://schemas.microsoft.com/office/drawing/2014/main" val="20011"/>
                    </a:ext>
                  </a:extLst>
                </a:gridCol>
                <a:gridCol w="368922">
                  <a:extLst>
                    <a:ext uri="{9D8B030D-6E8A-4147-A177-3AD203B41FA5}">
                      <a16:colId xmlns:a16="http://schemas.microsoft.com/office/drawing/2014/main" val="20012"/>
                    </a:ext>
                  </a:extLst>
                </a:gridCol>
              </a:tblGrid>
              <a:tr h="1062714">
                <a:tc rowSpan="2">
                  <a:txBody>
                    <a:bodyPr/>
                    <a:lstStyle/>
                    <a:p>
                      <a:pPr algn="ctr" fontAlgn="ctr"/>
                      <a:r>
                        <a:rPr lang="tr-TR" sz="1000" b="1" i="0" u="none" strike="noStrike" dirty="0">
                          <a:solidFill>
                            <a:srgbClr val="000099"/>
                          </a:solidFill>
                          <a:effectLst/>
                          <a:latin typeface="Bookman Old Style" pitchFamily="18" charset="0"/>
                        </a:rPr>
                        <a:t>OKUL TÜRÜ</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Okul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Derslik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Şube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gridSpan="3">
                  <a:txBody>
                    <a:bodyPr/>
                    <a:lstStyle/>
                    <a:p>
                      <a:pPr algn="ctr" fontAlgn="ctr"/>
                      <a:r>
                        <a:rPr lang="tr-TR" sz="1000" b="1" i="0" u="none" strike="noStrike" dirty="0">
                          <a:solidFill>
                            <a:srgbClr val="000099"/>
                          </a:solidFill>
                          <a:effectLst/>
                          <a:latin typeface="Bookman Old Style" pitchFamily="18" charset="0"/>
                        </a:rPr>
                        <a:t>Öğrenci Sayısı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hMerge="1">
                  <a:txBody>
                    <a:bodyPr/>
                    <a:lstStyle/>
                    <a:p>
                      <a:endParaRPr lang="tr-TR"/>
                    </a:p>
                  </a:txBody>
                  <a:tcPr/>
                </a:tc>
                <a:tc rowSpan="2">
                  <a:txBody>
                    <a:bodyPr/>
                    <a:lstStyle/>
                    <a:p>
                      <a:pPr algn="ctr" fontAlgn="ctr"/>
                      <a:r>
                        <a:rPr lang="tr-TR" sz="1000" b="1" i="0" u="none" strike="noStrike" dirty="0">
                          <a:solidFill>
                            <a:srgbClr val="000099"/>
                          </a:solidFill>
                          <a:effectLst/>
                          <a:latin typeface="Bookman Old Style" pitchFamily="18" charset="0"/>
                        </a:rPr>
                        <a:t>Öğretmen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Derslik Başına Düşen     Öğrenci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Şube Başına Düşen       Öğrenci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Öğretmen Başına Düşen Öğrenci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İkili Öğretim Yapan              Okul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rPr>
                        <a:t>İkili Öğretim Yapan       Okulların Oranı (%)</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126192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000" b="1" i="0" u="none" strike="noStrike" dirty="0">
                          <a:solidFill>
                            <a:srgbClr val="000099"/>
                          </a:solidFill>
                          <a:effectLst/>
                          <a:latin typeface="Bookman Old Style" pitchFamily="18" charset="0"/>
                        </a:rPr>
                        <a:t>Erkek</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rgbClr val="000099"/>
                          </a:solidFill>
                          <a:effectLst/>
                          <a:latin typeface="Bookman Old Style" pitchFamily="18" charset="0"/>
                        </a:rPr>
                        <a:t>Kız</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rgbClr val="000099"/>
                          </a:solidFill>
                          <a:effectLst/>
                          <a:latin typeface="Bookman Old Style" pitchFamily="18" charset="0"/>
                        </a:rPr>
                        <a:t>Toplam</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1"/>
                  </a:ext>
                </a:extLst>
              </a:tr>
              <a:tr h="305531">
                <a:tc>
                  <a:txBody>
                    <a:bodyPr/>
                    <a:lstStyle/>
                    <a:p>
                      <a:pPr algn="l" fontAlgn="ctr"/>
                      <a:r>
                        <a:rPr lang="tr-TR" sz="1000" b="1" i="0" u="none" strike="noStrike" dirty="0">
                          <a:effectLst/>
                          <a:latin typeface="Bookman Old Style" pitchFamily="18" charset="0"/>
                        </a:rPr>
                        <a:t>Okulöncesi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943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7.302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8.759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72.215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64.320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136.535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9.031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305531">
                <a:tc>
                  <a:txBody>
                    <a:bodyPr/>
                    <a:lstStyle/>
                    <a:p>
                      <a:pPr algn="r" fontAlgn="ctr"/>
                      <a:r>
                        <a:rPr lang="tr-TR" sz="1000" b="1" i="0" u="none" strike="noStrike" dirty="0">
                          <a:effectLst/>
                          <a:latin typeface="Bookman Old Style" pitchFamily="18" charset="0"/>
                        </a:rPr>
                        <a:t>Resmi Okul Öncesi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102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3.635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5.275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51.912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45.952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97.864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4.978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3"/>
                  </a:ext>
                </a:extLst>
              </a:tr>
              <a:tr h="305531">
                <a:tc>
                  <a:txBody>
                    <a:bodyPr/>
                    <a:lstStyle/>
                    <a:p>
                      <a:pPr algn="r" fontAlgn="ctr"/>
                      <a:r>
                        <a:rPr lang="tr-TR" sz="1000" b="1" i="0" u="none" strike="noStrike" dirty="0">
                          <a:effectLst/>
                          <a:latin typeface="Bookman Old Style" pitchFamily="18" charset="0"/>
                        </a:rPr>
                        <a:t>Özel Okul Öncesi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841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3.667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3.484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20.303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18.368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38.671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4.053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4"/>
                  </a:ext>
                </a:extLst>
              </a:tr>
              <a:tr h="305531">
                <a:tc>
                  <a:txBody>
                    <a:bodyPr/>
                    <a:lstStyle/>
                    <a:p>
                      <a:pPr algn="l" fontAlgn="ctr"/>
                      <a:r>
                        <a:rPr lang="tr-TR" sz="1000" b="1" i="0" u="none" strike="noStrike" dirty="0">
                          <a:effectLst/>
                          <a:latin typeface="Bookman Old Style" pitchFamily="18" charset="0"/>
                        </a:rPr>
                        <a:t>Anaokulu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943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3.987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3.718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23.869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21.922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45.791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4.171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305531">
                <a:tc>
                  <a:txBody>
                    <a:bodyPr/>
                    <a:lstStyle/>
                    <a:p>
                      <a:pPr algn="r" fontAlgn="ctr"/>
                      <a:r>
                        <a:rPr lang="tr-TR" sz="1000" b="1" i="0" u="none" strike="noStrike" dirty="0">
                          <a:effectLst/>
                          <a:latin typeface="Bookman Old Style" pitchFamily="18" charset="0"/>
                        </a:rPr>
                        <a:t>Anaokulu (Resmi)</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102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751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7.312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6.878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14.190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831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6"/>
                  </a:ext>
                </a:extLst>
              </a:tr>
              <a:tr h="305531">
                <a:tc>
                  <a:txBody>
                    <a:bodyPr/>
                    <a:lstStyle/>
                    <a:p>
                      <a:pPr algn="r" fontAlgn="ctr"/>
                      <a:r>
                        <a:rPr lang="tr-TR" sz="1000" b="1" i="0" u="none" strike="noStrike" dirty="0">
                          <a:effectLst/>
                          <a:latin typeface="Bookman Old Style" pitchFamily="18" charset="0"/>
                        </a:rPr>
                        <a:t>Anaokulu (Özel)</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841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3.472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2.967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16.557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15.044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31.601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3.340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7"/>
                  </a:ext>
                </a:extLst>
              </a:tr>
              <a:tr h="305531">
                <a:tc>
                  <a:txBody>
                    <a:bodyPr/>
                    <a:lstStyle/>
                    <a:p>
                      <a:pPr algn="l" fontAlgn="ctr"/>
                      <a:r>
                        <a:rPr lang="tr-TR" sz="1000" b="1" i="0" u="none" strike="noStrike" dirty="0">
                          <a:effectLst/>
                          <a:latin typeface="Bookman Old Style" pitchFamily="18" charset="0"/>
                        </a:rPr>
                        <a:t>Anasınıfı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1.550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3.120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5.041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48.346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42.398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90.744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4.860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8"/>
                  </a:ext>
                </a:extLst>
              </a:tr>
              <a:tr h="305531">
                <a:tc>
                  <a:txBody>
                    <a:bodyPr/>
                    <a:lstStyle/>
                    <a:p>
                      <a:pPr algn="r" fontAlgn="ctr"/>
                      <a:r>
                        <a:rPr lang="tr-TR" sz="1000" b="1" i="0" u="none" strike="noStrike" dirty="0">
                          <a:effectLst/>
                          <a:latin typeface="Bookman Old Style" pitchFamily="18" charset="0"/>
                        </a:rPr>
                        <a:t>Anasınıfı (Resmi)</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1.362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3.120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4.524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44.600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39.074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83.674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4.147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9"/>
                  </a:ext>
                </a:extLst>
              </a:tr>
              <a:tr h="305531">
                <a:tc>
                  <a:txBody>
                    <a:bodyPr/>
                    <a:lstStyle/>
                    <a:p>
                      <a:pPr algn="r" fontAlgn="ctr"/>
                      <a:r>
                        <a:rPr lang="tr-TR" sz="1000" b="1" i="0" u="none" strike="noStrike" dirty="0">
                          <a:effectLst/>
                          <a:latin typeface="Bookman Old Style" pitchFamily="18" charset="0"/>
                        </a:rPr>
                        <a:t>Anasınıfı (Özel)</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188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195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517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3.746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3.324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7.070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713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0"/>
                  </a:ext>
                </a:extLst>
              </a:tr>
              <a:tr h="445175">
                <a:tc>
                  <a:txBody>
                    <a:bodyPr/>
                    <a:lstStyle/>
                    <a:p>
                      <a:pPr algn="l" fontAlgn="ctr"/>
                      <a:r>
                        <a:rPr lang="tr-TR" sz="1000" b="1" i="0" u="none" strike="noStrike" dirty="0">
                          <a:effectLst/>
                          <a:latin typeface="Bookman Old Style" pitchFamily="18" charset="0"/>
                        </a:rPr>
                        <a:t>İlköğretim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3.208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47.042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62.110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927.303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871.656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1.798.959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1" i="0" u="none" strike="noStrike" dirty="0">
                          <a:solidFill>
                            <a:schemeClr val="tx1"/>
                          </a:solidFill>
                          <a:effectLst/>
                          <a:latin typeface="Bookman Old Style" pitchFamily="18" charset="0"/>
                        </a:rPr>
                        <a:t>77.740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38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29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23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1337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42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1"/>
                  </a:ext>
                </a:extLst>
              </a:tr>
              <a:tr h="445175">
                <a:tc>
                  <a:txBody>
                    <a:bodyPr/>
                    <a:lstStyle/>
                    <a:p>
                      <a:pPr algn="l" fontAlgn="ctr"/>
                      <a:r>
                        <a:rPr lang="tr-TR" sz="1000" b="1" i="0" u="none" strike="noStrike" dirty="0">
                          <a:effectLst/>
                          <a:latin typeface="Bookman Old Style" pitchFamily="18" charset="0"/>
                        </a:rPr>
                        <a:t>Resmi İlköğretim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2.592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39.762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56.144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868.912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819.231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1.688.233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1" i="0" u="none" strike="noStrike" dirty="0">
                          <a:solidFill>
                            <a:schemeClr val="tx1"/>
                          </a:solidFill>
                          <a:effectLst/>
                          <a:latin typeface="Bookman Old Style" pitchFamily="18" charset="0"/>
                        </a:rPr>
                        <a:t>64.291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42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30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26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1.337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1" i="0" u="none" strike="noStrike" dirty="0">
                          <a:solidFill>
                            <a:schemeClr val="tx1"/>
                          </a:solidFill>
                          <a:effectLst/>
                          <a:latin typeface="Bookman Old Style" pitchFamily="18" charset="0"/>
                        </a:rPr>
                        <a:t>52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2"/>
                  </a:ext>
                </a:extLst>
              </a:tr>
              <a:tr h="305531">
                <a:tc>
                  <a:txBody>
                    <a:bodyPr/>
                    <a:lstStyle/>
                    <a:p>
                      <a:pPr algn="r" fontAlgn="ctr"/>
                      <a:r>
                        <a:rPr lang="tr-TR" sz="1000" b="1" i="0" u="none" strike="noStrike" dirty="0">
                          <a:effectLst/>
                          <a:latin typeface="Bookman Old Style" pitchFamily="18" charset="0"/>
                        </a:rPr>
                        <a:t>İlkokullar (Resmi)</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1.300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26.907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29.936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460.463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439.676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900.139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33.047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666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3"/>
                  </a:ext>
                </a:extLst>
              </a:tr>
              <a:tr h="305531">
                <a:tc>
                  <a:txBody>
                    <a:bodyPr/>
                    <a:lstStyle/>
                    <a:p>
                      <a:pPr algn="r" fontAlgn="ctr"/>
                      <a:r>
                        <a:rPr lang="tr-TR" sz="1000" b="1" i="0" u="none" strike="noStrike" dirty="0">
                          <a:effectLst/>
                          <a:latin typeface="Bookman Old Style" pitchFamily="18" charset="0"/>
                        </a:rPr>
                        <a:t>Ortaokullar (Resmi)</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1.179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11.336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24.793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386.666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357.141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743.807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29.252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66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647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4"/>
                  </a:ext>
                </a:extLst>
              </a:tr>
              <a:tr h="452820">
                <a:tc>
                  <a:txBody>
                    <a:bodyPr/>
                    <a:lstStyle/>
                    <a:p>
                      <a:pPr algn="r" fontAlgn="ctr"/>
                      <a:r>
                        <a:rPr lang="tr-TR" sz="1000" b="1" i="0" u="none" strike="noStrike" dirty="0">
                          <a:effectLst/>
                          <a:latin typeface="Bookman Old Style" pitchFamily="18" charset="0"/>
                        </a:rPr>
                        <a:t>İmam-Hatip Ortaokulları (Resmi)</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113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1.519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1.415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21.783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22.504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44.287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1.992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5"/>
                  </a:ext>
                </a:extLst>
              </a:tr>
              <a:tr h="445175">
                <a:tc>
                  <a:txBody>
                    <a:bodyPr/>
                    <a:lstStyle/>
                    <a:p>
                      <a:pPr algn="l" fontAlgn="ctr"/>
                      <a:r>
                        <a:rPr lang="tr-TR" sz="1000" b="1" i="0" u="none" strike="noStrike" dirty="0">
                          <a:effectLst/>
                          <a:latin typeface="Bookman Old Style" pitchFamily="18" charset="0"/>
                        </a:rPr>
                        <a:t>Özel İlköğretim Okulu</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616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7.280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5.966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58.391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52.504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110.726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13.449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chemeClr val="tx1"/>
                          </a:solidFill>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6"/>
                  </a:ext>
                </a:extLst>
              </a:tr>
              <a:tr h="305531">
                <a:tc>
                  <a:txBody>
                    <a:bodyPr/>
                    <a:lstStyle/>
                    <a:p>
                      <a:pPr algn="r" fontAlgn="ctr"/>
                      <a:r>
                        <a:rPr lang="tr-TR" sz="1000" b="1" i="0" u="none" strike="noStrike" dirty="0">
                          <a:effectLst/>
                          <a:latin typeface="Bookman Old Style" pitchFamily="18" charset="0"/>
                        </a:rPr>
                        <a:t>İlkokullar (Özel)</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330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4.240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3.151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30.558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27.581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58.139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7.056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7"/>
                  </a:ext>
                </a:extLst>
              </a:tr>
              <a:tr h="305531">
                <a:tc>
                  <a:txBody>
                    <a:bodyPr/>
                    <a:lstStyle/>
                    <a:p>
                      <a:pPr algn="r" fontAlgn="ctr"/>
                      <a:r>
                        <a:rPr lang="tr-TR" sz="1000" b="1" i="0" u="none" strike="noStrike" dirty="0">
                          <a:effectLst/>
                          <a:latin typeface="Bookman Old Style" pitchFamily="18" charset="0"/>
                        </a:rPr>
                        <a:t>Ortaokullar (Özel)</a:t>
                      </a:r>
                    </a:p>
                  </a:txBody>
                  <a:tcPr marL="85725"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286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3.040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2.815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27.833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24.754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52.587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rPr>
                        <a:t>6.393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rPr>
                        <a:t>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8"/>
                  </a:ext>
                </a:extLst>
              </a:tr>
            </a:tbl>
          </a:graphicData>
        </a:graphic>
      </p:graphicFrame>
      <p:sp>
        <p:nvSpPr>
          <p:cNvPr id="4" name="3 Metin kutusu"/>
          <p:cNvSpPr txBox="1"/>
          <p:nvPr/>
        </p:nvSpPr>
        <p:spPr>
          <a:xfrm>
            <a:off x="107631" y="601824"/>
            <a:ext cx="6642737" cy="369332"/>
          </a:xfrm>
          <a:prstGeom prst="rect">
            <a:avLst/>
          </a:prstGeom>
          <a:noFill/>
          <a:ln w="0">
            <a:noFill/>
          </a:ln>
        </p:spPr>
        <p:txBody>
          <a:bodyPr wrap="square" rtlCol="0">
            <a:spAutoFit/>
          </a:bodyPr>
          <a:lstStyle/>
          <a:p>
            <a:pPr algn="ctr"/>
            <a:r>
              <a:rPr lang="tr-TR" b="1" dirty="0">
                <a:solidFill>
                  <a:srgbClr val="FF0000"/>
                </a:solidFill>
                <a:latin typeface="Arial" panose="020B0604020202020204" pitchFamily="34" charset="0"/>
                <a:cs typeface="Arial" panose="020B0604020202020204" pitchFamily="34" charset="0"/>
              </a:rPr>
              <a:t>ÖRGÜN EĞİTİM DETAYI   1/2</a:t>
            </a:r>
          </a:p>
        </p:txBody>
      </p:sp>
      <p:sp>
        <p:nvSpPr>
          <p:cNvPr id="12" name="11 Metin kutusu"/>
          <p:cNvSpPr txBox="1"/>
          <p:nvPr/>
        </p:nvSpPr>
        <p:spPr>
          <a:xfrm>
            <a:off x="134635" y="9056031"/>
            <a:ext cx="5920233" cy="784830"/>
          </a:xfrm>
          <a:prstGeom prst="rect">
            <a:avLst/>
          </a:prstGeom>
          <a:noFill/>
        </p:spPr>
        <p:txBody>
          <a:bodyPr wrap="square" rtlCol="0">
            <a:spAutoFit/>
          </a:bodyPr>
          <a:lstStyle/>
          <a:p>
            <a:endParaRPr lang="tr-TR" sz="1200" b="1" dirty="0">
              <a:latin typeface="Arial" panose="020B0604020202020204" pitchFamily="34" charset="0"/>
              <a:cs typeface="Arial" panose="020B0604020202020204" pitchFamily="34" charset="0"/>
            </a:endParaRPr>
          </a:p>
          <a:p>
            <a:r>
              <a:rPr lang="tr-TR" sz="1200" b="1" dirty="0">
                <a:latin typeface="Arial" panose="020B0604020202020204" pitchFamily="34" charset="0"/>
                <a:cs typeface="Arial" panose="020B0604020202020204" pitchFamily="34" charset="0"/>
              </a:rPr>
              <a:t>* Boş bırakılan alanlarda İl Milli Eğitim’den tarafımıza bilgi ulaşamadığından doldurulamamıştır</a:t>
            </a:r>
            <a:r>
              <a:rPr lang="tr-TR" sz="900" dirty="0">
                <a:latin typeface="Bookman Old Style" pitchFamily="18" charset="0"/>
                <a:cs typeface="Arial" pitchFamily="34" charset="0"/>
              </a:rPr>
              <a:t>.</a:t>
            </a:r>
          </a:p>
          <a:p>
            <a:endParaRPr lang="tr-TR" sz="900" dirty="0"/>
          </a:p>
        </p:txBody>
      </p:sp>
      <p:sp>
        <p:nvSpPr>
          <p:cNvPr id="2" name="Slayt Numarası Yer Tutucusu 1">
            <a:extLst>
              <a:ext uri="{FF2B5EF4-FFF2-40B4-BE49-F238E27FC236}">
                <a16:creationId xmlns:a16="http://schemas.microsoft.com/office/drawing/2014/main" id="{F9955061-B54F-4FEF-A18E-7EC1FA99BAC9}"/>
              </a:ext>
            </a:extLst>
          </p:cNvPr>
          <p:cNvSpPr>
            <a:spLocks noGrp="1"/>
          </p:cNvSpPr>
          <p:nvPr>
            <p:ph type="sldNum" sz="quarter" idx="12"/>
          </p:nvPr>
        </p:nvSpPr>
        <p:spPr/>
        <p:txBody>
          <a:bodyPr/>
          <a:lstStyle/>
          <a:p>
            <a:pPr>
              <a:defRPr/>
            </a:pPr>
            <a:fld id="{B933E86D-47FE-4A98-B91B-91FFE54D33EE}" type="slidenum">
              <a:rPr lang="tr-TR" smtClean="0"/>
              <a:pPr>
                <a:defRPr/>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5"/>
          <p:cNvGraphicFramePr>
            <a:graphicFrameLocks noGrp="1"/>
          </p:cNvGraphicFramePr>
          <p:nvPr>
            <p:extLst>
              <p:ext uri="{D42A27DB-BD31-4B8C-83A1-F6EECF244321}">
                <p14:modId xmlns:p14="http://schemas.microsoft.com/office/powerpoint/2010/main" val="1930493037"/>
              </p:ext>
            </p:extLst>
          </p:nvPr>
        </p:nvGraphicFramePr>
        <p:xfrm>
          <a:off x="80624" y="945756"/>
          <a:ext cx="6696745" cy="7779145"/>
        </p:xfrm>
        <a:graphic>
          <a:graphicData uri="http://schemas.openxmlformats.org/drawingml/2006/table">
            <a:tbl>
              <a:tblPr/>
              <a:tblGrid>
                <a:gridCol w="1488730">
                  <a:extLst>
                    <a:ext uri="{9D8B030D-6E8A-4147-A177-3AD203B41FA5}">
                      <a16:colId xmlns:a16="http://schemas.microsoft.com/office/drawing/2014/main" val="20000"/>
                    </a:ext>
                  </a:extLst>
                </a:gridCol>
                <a:gridCol w="451715">
                  <a:extLst>
                    <a:ext uri="{9D8B030D-6E8A-4147-A177-3AD203B41FA5}">
                      <a16:colId xmlns:a16="http://schemas.microsoft.com/office/drawing/2014/main" val="20001"/>
                    </a:ext>
                  </a:extLst>
                </a:gridCol>
                <a:gridCol w="451715">
                  <a:extLst>
                    <a:ext uri="{9D8B030D-6E8A-4147-A177-3AD203B41FA5}">
                      <a16:colId xmlns:a16="http://schemas.microsoft.com/office/drawing/2014/main" val="20002"/>
                    </a:ext>
                  </a:extLst>
                </a:gridCol>
                <a:gridCol w="451715">
                  <a:extLst>
                    <a:ext uri="{9D8B030D-6E8A-4147-A177-3AD203B41FA5}">
                      <a16:colId xmlns:a16="http://schemas.microsoft.com/office/drawing/2014/main" val="20003"/>
                    </a:ext>
                  </a:extLst>
                </a:gridCol>
                <a:gridCol w="504857">
                  <a:extLst>
                    <a:ext uri="{9D8B030D-6E8A-4147-A177-3AD203B41FA5}">
                      <a16:colId xmlns:a16="http://schemas.microsoft.com/office/drawing/2014/main" val="20004"/>
                    </a:ext>
                  </a:extLst>
                </a:gridCol>
                <a:gridCol w="504857">
                  <a:extLst>
                    <a:ext uri="{9D8B030D-6E8A-4147-A177-3AD203B41FA5}">
                      <a16:colId xmlns:a16="http://schemas.microsoft.com/office/drawing/2014/main" val="20005"/>
                    </a:ext>
                  </a:extLst>
                </a:gridCol>
                <a:gridCol w="504857">
                  <a:extLst>
                    <a:ext uri="{9D8B030D-6E8A-4147-A177-3AD203B41FA5}">
                      <a16:colId xmlns:a16="http://schemas.microsoft.com/office/drawing/2014/main" val="20006"/>
                    </a:ext>
                  </a:extLst>
                </a:gridCol>
                <a:gridCol w="504857">
                  <a:extLst>
                    <a:ext uri="{9D8B030D-6E8A-4147-A177-3AD203B41FA5}">
                      <a16:colId xmlns:a16="http://schemas.microsoft.com/office/drawing/2014/main" val="20007"/>
                    </a:ext>
                  </a:extLst>
                </a:gridCol>
                <a:gridCol w="345429">
                  <a:extLst>
                    <a:ext uri="{9D8B030D-6E8A-4147-A177-3AD203B41FA5}">
                      <a16:colId xmlns:a16="http://schemas.microsoft.com/office/drawing/2014/main" val="20008"/>
                    </a:ext>
                  </a:extLst>
                </a:gridCol>
                <a:gridCol w="345429">
                  <a:extLst>
                    <a:ext uri="{9D8B030D-6E8A-4147-A177-3AD203B41FA5}">
                      <a16:colId xmlns:a16="http://schemas.microsoft.com/office/drawing/2014/main" val="20009"/>
                    </a:ext>
                  </a:extLst>
                </a:gridCol>
                <a:gridCol w="345429">
                  <a:extLst>
                    <a:ext uri="{9D8B030D-6E8A-4147-A177-3AD203B41FA5}">
                      <a16:colId xmlns:a16="http://schemas.microsoft.com/office/drawing/2014/main" val="20010"/>
                    </a:ext>
                  </a:extLst>
                </a:gridCol>
                <a:gridCol w="345429">
                  <a:extLst>
                    <a:ext uri="{9D8B030D-6E8A-4147-A177-3AD203B41FA5}">
                      <a16:colId xmlns:a16="http://schemas.microsoft.com/office/drawing/2014/main" val="20011"/>
                    </a:ext>
                  </a:extLst>
                </a:gridCol>
                <a:gridCol w="451726">
                  <a:extLst>
                    <a:ext uri="{9D8B030D-6E8A-4147-A177-3AD203B41FA5}">
                      <a16:colId xmlns:a16="http://schemas.microsoft.com/office/drawing/2014/main" val="20012"/>
                    </a:ext>
                  </a:extLst>
                </a:gridCol>
              </a:tblGrid>
              <a:tr h="1152404">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OKUL TÜRÜ</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Okul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Derslik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Şube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gridSpan="3">
                  <a:txBody>
                    <a:bodyPr/>
                    <a:lstStyle/>
                    <a:p>
                      <a:pPr algn="ctr" fontAlgn="ctr"/>
                      <a:r>
                        <a:rPr lang="tr-TR" sz="1000" b="1" i="0" u="none" strike="noStrike" dirty="0">
                          <a:solidFill>
                            <a:srgbClr val="000099"/>
                          </a:solidFill>
                          <a:effectLst/>
                          <a:latin typeface="Bookman Old Style" pitchFamily="18" charset="0"/>
                          <a:cs typeface="Arial" pitchFamily="34" charset="0"/>
                        </a:rPr>
                        <a:t>Öğrenci Sayısı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hMerge="1">
                  <a:txBody>
                    <a:bodyPr/>
                    <a:lstStyle/>
                    <a:p>
                      <a:endParaRPr lang="tr-TR"/>
                    </a:p>
                  </a:txBody>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Öğretmen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Derslik Başına Düşen Öğrenci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Şube Başına Düşen Öğrenci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Öğretmen Başına Düşen Öğrenci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İkili Öğretim Yapan Okul Sayısı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ctr"/>
                      <a:r>
                        <a:rPr lang="tr-TR" sz="1000" b="1" i="0" u="none" strike="noStrike" dirty="0">
                          <a:solidFill>
                            <a:srgbClr val="000099"/>
                          </a:solidFill>
                          <a:effectLst/>
                          <a:latin typeface="Bookman Old Style" pitchFamily="18" charset="0"/>
                          <a:cs typeface="Arial" pitchFamily="34" charset="0"/>
                        </a:rPr>
                        <a:t>İkili Öğretim Yapan Okulların Oranı</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86430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1000" b="1" i="0" u="none" strike="noStrike" dirty="0">
                          <a:solidFill>
                            <a:srgbClr val="000099"/>
                          </a:solidFill>
                          <a:effectLst/>
                          <a:latin typeface="Bookman Old Style" pitchFamily="18" charset="0"/>
                          <a:cs typeface="Arial" pitchFamily="34" charset="0"/>
                        </a:rPr>
                        <a:t>Erkek</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rgbClr val="000099"/>
                          </a:solidFill>
                          <a:effectLst/>
                          <a:latin typeface="Bookman Old Style" pitchFamily="18" charset="0"/>
                          <a:cs typeface="Arial" pitchFamily="34" charset="0"/>
                        </a:rPr>
                        <a:t>Kız</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solidFill>
                            <a:srgbClr val="000099"/>
                          </a:solidFill>
                          <a:effectLst/>
                          <a:latin typeface="Bookman Old Style" pitchFamily="18" charset="0"/>
                          <a:cs typeface="Arial" pitchFamily="34" charset="0"/>
                        </a:rPr>
                        <a:t>Toplam</a:t>
                      </a:r>
                    </a:p>
                  </a:txBody>
                  <a:tcPr marL="0" marR="0" marT="0" marB="0" vert="vert27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1"/>
                  </a:ext>
                </a:extLst>
              </a:tr>
              <a:tr h="480115">
                <a:tc>
                  <a:txBody>
                    <a:bodyPr/>
                    <a:lstStyle/>
                    <a:p>
                      <a:pPr algn="l" fontAlgn="ctr"/>
                      <a:r>
                        <a:rPr lang="tr-TR" sz="1000" b="1" i="0" u="none" strike="noStrike" dirty="0">
                          <a:effectLst/>
                          <a:latin typeface="Bookman Old Style" pitchFamily="18" charset="0"/>
                          <a:cs typeface="Arial" pitchFamily="34" charset="0"/>
                        </a:rPr>
                        <a:t>Ortaöğretim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1.231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20.695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29.586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379.932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366.384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746.306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41.583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36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181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2"/>
                  </a:ext>
                </a:extLst>
              </a:tr>
              <a:tr h="480327">
                <a:tc>
                  <a:txBody>
                    <a:bodyPr/>
                    <a:lstStyle/>
                    <a:p>
                      <a:pPr algn="r" fontAlgn="ctr"/>
                      <a:r>
                        <a:rPr lang="tr-TR" sz="1000" b="1" i="0" u="none" strike="noStrike" dirty="0">
                          <a:effectLst/>
                          <a:latin typeface="Bookman Old Style" pitchFamily="18" charset="0"/>
                          <a:cs typeface="Arial" pitchFamily="34" charset="0"/>
                        </a:rPr>
                        <a:t>Resmi Ortaöğretim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787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15.619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25.429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344.556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334.909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679.465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32.429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44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181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3"/>
                  </a:ext>
                </a:extLst>
              </a:tr>
              <a:tr h="480115">
                <a:tc>
                  <a:txBody>
                    <a:bodyPr/>
                    <a:lstStyle/>
                    <a:p>
                      <a:pPr algn="r" fontAlgn="ctr"/>
                      <a:r>
                        <a:rPr lang="tr-TR" sz="1000" b="1" i="0" u="none" strike="noStrike" dirty="0">
                          <a:effectLst/>
                          <a:latin typeface="Bookman Old Style" pitchFamily="18" charset="0"/>
                          <a:cs typeface="Arial" pitchFamily="34" charset="0"/>
                        </a:rPr>
                        <a:t>Özel Ortaöğretim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444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5.076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4.167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35.376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31.475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66.841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9.154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4"/>
                  </a:ext>
                </a:extLst>
              </a:tr>
              <a:tr h="480115">
                <a:tc>
                  <a:txBody>
                    <a:bodyPr/>
                    <a:lstStyle/>
                    <a:p>
                      <a:pPr algn="l" fontAlgn="ctr"/>
                      <a:r>
                        <a:rPr lang="tr-TR" sz="1000" b="1" i="0" u="none" strike="noStrike" dirty="0">
                          <a:effectLst/>
                          <a:latin typeface="Bookman Old Style" pitchFamily="18" charset="0"/>
                          <a:cs typeface="Arial" pitchFamily="34" charset="0"/>
                        </a:rPr>
                        <a:t>Genel Ortaöğretim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652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9.478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10.568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114.592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116.314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230.896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17.476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36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480327">
                <a:tc>
                  <a:txBody>
                    <a:bodyPr/>
                    <a:lstStyle/>
                    <a:p>
                      <a:pPr algn="r" fontAlgn="ctr"/>
                      <a:r>
                        <a:rPr lang="tr-TR" sz="1000" b="1" i="0" u="none" strike="noStrike" dirty="0">
                          <a:effectLst/>
                          <a:latin typeface="Bookman Old Style" pitchFamily="18" charset="0"/>
                          <a:cs typeface="Arial" pitchFamily="34" charset="0"/>
                        </a:rPr>
                        <a:t>Genel Ortaöğretim (Resmi)</a:t>
                      </a:r>
                    </a:p>
                  </a:txBody>
                  <a:tcPr marL="73209"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300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5.412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7.191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85.365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92.605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177.970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10.053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6"/>
                  </a:ext>
                </a:extLst>
              </a:tr>
              <a:tr h="480115">
                <a:tc>
                  <a:txBody>
                    <a:bodyPr/>
                    <a:lstStyle/>
                    <a:p>
                      <a:pPr algn="r" fontAlgn="ctr"/>
                      <a:r>
                        <a:rPr lang="tr-TR" sz="1000" b="1" i="0" u="none" strike="noStrike" dirty="0">
                          <a:effectLst/>
                          <a:latin typeface="Bookman Old Style" pitchFamily="18" charset="0"/>
                          <a:cs typeface="Arial" pitchFamily="34" charset="0"/>
                        </a:rPr>
                        <a:t>Genel Ortaöğretim (Özel)</a:t>
                      </a:r>
                    </a:p>
                  </a:txBody>
                  <a:tcPr marL="73209"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352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4.066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3.377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29.227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23.709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52.926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7.423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a:solidFill>
                            <a:srgbClr val="FF0000"/>
                          </a:solidFill>
                          <a:effectLst/>
                          <a:latin typeface="Bookman Old Style" pitchFamily="18" charset="0"/>
                          <a:cs typeface="Arial" pitchFamily="34" charset="0"/>
                        </a:rPr>
                        <a:t>7</a:t>
                      </a:r>
                      <a:endParaRPr lang="tr-TR" sz="1000" b="0" i="0" u="none" strike="noStrike" dirty="0">
                        <a:solidFill>
                          <a:srgbClr val="FF0000"/>
                        </a:solidFill>
                        <a:effectLst/>
                        <a:latin typeface="Bookman Old Style" pitchFamily="18" charset="0"/>
                        <a:cs typeface="Arial" pitchFamily="34" charset="0"/>
                      </a:endParaRP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7"/>
                  </a:ext>
                </a:extLst>
              </a:tr>
              <a:tr h="480327">
                <a:tc>
                  <a:txBody>
                    <a:bodyPr/>
                    <a:lstStyle/>
                    <a:p>
                      <a:pPr algn="l" fontAlgn="ctr"/>
                      <a:r>
                        <a:rPr lang="tr-TR" sz="1000" b="1" i="0" u="none" strike="noStrike" dirty="0">
                          <a:effectLst/>
                          <a:latin typeface="Bookman Old Style" pitchFamily="18" charset="0"/>
                          <a:cs typeface="Arial" pitchFamily="34" charset="0"/>
                        </a:rPr>
                        <a:t>Mesleki ve Teknik Ortaöğretim Toplamı</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579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11.217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19.028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265.340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250.070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515.410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24.107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46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145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8"/>
                  </a:ext>
                </a:extLst>
              </a:tr>
              <a:tr h="480327">
                <a:tc>
                  <a:txBody>
                    <a:bodyPr/>
                    <a:lstStyle/>
                    <a:p>
                      <a:pPr algn="r" fontAlgn="ctr"/>
                      <a:r>
                        <a:rPr lang="tr-TR" sz="1000" b="1" i="0" u="none" strike="noStrike" dirty="0">
                          <a:effectLst/>
                          <a:latin typeface="Bookman Old Style" pitchFamily="18" charset="0"/>
                          <a:cs typeface="Arial" pitchFamily="34" charset="0"/>
                        </a:rPr>
                        <a:t>Mesleki ve Teknik Ortaöğretim (Resmi)</a:t>
                      </a:r>
                    </a:p>
                  </a:txBody>
                  <a:tcPr marL="73209"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487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10.207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18.238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259.191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242.304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501.495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22.376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49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22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145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30%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09"/>
                  </a:ext>
                </a:extLst>
              </a:tr>
              <a:tr h="480327">
                <a:tc>
                  <a:txBody>
                    <a:bodyPr/>
                    <a:lstStyle/>
                    <a:p>
                      <a:pPr algn="r" fontAlgn="ctr"/>
                      <a:r>
                        <a:rPr lang="tr-TR" sz="1000" b="1" i="0" u="none" strike="noStrike" dirty="0">
                          <a:effectLst/>
                          <a:latin typeface="Bookman Old Style" pitchFamily="18" charset="0"/>
                          <a:cs typeface="Arial" pitchFamily="34" charset="0"/>
                        </a:rPr>
                        <a:t>Mesleki ve Teknik Ortaöğretim (Özel)</a:t>
                      </a:r>
                    </a:p>
                  </a:txBody>
                  <a:tcPr marL="73209"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92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1.010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790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6.149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7.766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13.915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1.731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18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solidFill>
                            <a:srgbClr val="FF0000"/>
                          </a:solidFill>
                          <a:effectLst/>
                          <a:latin typeface="Bookman Old Style" pitchFamily="18" charset="0"/>
                          <a:cs typeface="Arial" pitchFamily="34"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0"/>
                  </a:ext>
                </a:extLst>
              </a:tr>
              <a:tr h="480115">
                <a:tc>
                  <a:txBody>
                    <a:bodyPr/>
                    <a:lstStyle/>
                    <a:p>
                      <a:pPr algn="l" fontAlgn="ctr"/>
                      <a:r>
                        <a:rPr lang="tr-TR" sz="1000" b="1" i="0" u="none" strike="noStrike" dirty="0">
                          <a:effectLst/>
                          <a:latin typeface="Bookman Old Style" pitchFamily="18" charset="0"/>
                          <a:cs typeface="Arial" pitchFamily="34" charset="0"/>
                        </a:rPr>
                        <a:t>RESMİ ÖRGÜN EĞİTİM</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3.481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55.896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86.848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1.265.380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1.200.182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2.465.562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effectLst/>
                          <a:latin typeface="Bookman Old Style" pitchFamily="18" charset="0"/>
                          <a:cs typeface="Arial" pitchFamily="34" charset="0"/>
                        </a:rPr>
                        <a:t>97.551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44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28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25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1.565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45%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1"/>
                  </a:ext>
                </a:extLst>
              </a:tr>
              <a:tr h="480115">
                <a:tc>
                  <a:txBody>
                    <a:bodyPr/>
                    <a:lstStyle/>
                    <a:p>
                      <a:pPr algn="l" fontAlgn="ctr"/>
                      <a:r>
                        <a:rPr lang="tr-TR" sz="1000" b="1" i="0" u="none" strike="noStrike" dirty="0">
                          <a:effectLst/>
                          <a:latin typeface="Bookman Old Style" pitchFamily="18" charset="0"/>
                          <a:cs typeface="Arial" pitchFamily="34" charset="0"/>
                        </a:rPr>
                        <a:t>ÖZEL ÖRGÜN EĞİTİM</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1.901</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15.828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13.617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114.070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102.178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216.238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0" i="0" u="none" strike="noStrike" dirty="0">
                          <a:effectLst/>
                          <a:latin typeface="Bookman Old Style" pitchFamily="18" charset="0"/>
                          <a:cs typeface="Arial" pitchFamily="34" charset="0"/>
                        </a:rPr>
                        <a:t>25.943</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16</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8</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tc>
                  <a:txBody>
                    <a:bodyPr/>
                    <a:lstStyle/>
                    <a:p>
                      <a:pPr algn="ctr" fontAlgn="ctr"/>
                      <a:r>
                        <a:rPr lang="tr-TR" sz="1000" b="0" i="0" u="none" strike="noStrike" dirty="0">
                          <a:effectLst/>
                          <a:latin typeface="Bookman Old Style" pitchFamily="18" charset="0"/>
                          <a:cs typeface="Arial" pitchFamily="34" charset="0"/>
                        </a:rPr>
                        <a:t> </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noFill/>
                  </a:tcPr>
                </a:tc>
                <a:extLst>
                  <a:ext uri="{0D108BD9-81ED-4DB2-BD59-A6C34878D82A}">
                    <a16:rowId xmlns:a16="http://schemas.microsoft.com/office/drawing/2014/main" val="10012"/>
                  </a:ext>
                </a:extLst>
              </a:tr>
              <a:tr h="480115">
                <a:tc>
                  <a:txBody>
                    <a:bodyPr/>
                    <a:lstStyle/>
                    <a:p>
                      <a:pPr algn="l" fontAlgn="ctr"/>
                      <a:r>
                        <a:rPr lang="tr-TR" sz="1000" b="1" i="0" u="none" strike="noStrike" dirty="0">
                          <a:effectLst/>
                          <a:latin typeface="Bookman Old Style" pitchFamily="18" charset="0"/>
                          <a:cs typeface="Arial" pitchFamily="34" charset="0"/>
                        </a:rPr>
                        <a:t>ÖRGÜN EĞİTİM TOPLAMI</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5.382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71.724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100.465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1.379.450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1.302.360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2.681.800</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000" b="1" i="0" u="none" strike="noStrike" dirty="0">
                          <a:effectLst/>
                          <a:latin typeface="Bookman Old Style" pitchFamily="18" charset="0"/>
                          <a:cs typeface="Arial" pitchFamily="34" charset="0"/>
                        </a:rPr>
                        <a:t>123.494</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37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27</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22</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1.565</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000" b="1" i="0" u="none" strike="noStrike" dirty="0">
                          <a:effectLst/>
                          <a:latin typeface="Bookman Old Style" pitchFamily="18" charset="0"/>
                          <a:cs typeface="Arial" pitchFamily="34" charset="0"/>
                        </a:rPr>
                        <a:t>29%</a:t>
                      </a:r>
                    </a:p>
                  </a:txBody>
                  <a:tcPr marL="0" marR="0" marT="0" marB="0" anchor="ctr">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3"/>
                  </a:ext>
                </a:extLst>
              </a:tr>
            </a:tbl>
          </a:graphicData>
        </a:graphic>
      </p:graphicFrame>
      <p:sp>
        <p:nvSpPr>
          <p:cNvPr id="4" name="3 Metin kutusu"/>
          <p:cNvSpPr txBox="1"/>
          <p:nvPr/>
        </p:nvSpPr>
        <p:spPr>
          <a:xfrm>
            <a:off x="0" y="576424"/>
            <a:ext cx="6696743" cy="369332"/>
          </a:xfrm>
          <a:prstGeom prst="rect">
            <a:avLst/>
          </a:prstGeom>
          <a:noFill/>
          <a:ln>
            <a:noFill/>
          </a:ln>
        </p:spPr>
        <p:txBody>
          <a:bodyPr wrap="square" rtlCol="0">
            <a:spAutoFit/>
          </a:bodyPr>
          <a:lstStyle/>
          <a:p>
            <a:pPr algn="ctr"/>
            <a:r>
              <a:rPr lang="tr-TR" b="1" dirty="0">
                <a:solidFill>
                  <a:srgbClr val="FF0000"/>
                </a:solidFill>
                <a:latin typeface="Arial" panose="020B0604020202020204" pitchFamily="34" charset="0"/>
                <a:cs typeface="Arial" panose="020B0604020202020204" pitchFamily="34" charset="0"/>
              </a:rPr>
              <a:t>ÖRGÜN EĞİTİM DETAYI   2/2</a:t>
            </a:r>
          </a:p>
        </p:txBody>
      </p:sp>
      <p:sp>
        <p:nvSpPr>
          <p:cNvPr id="6" name="5 Metin kutusu"/>
          <p:cNvSpPr txBox="1"/>
          <p:nvPr/>
        </p:nvSpPr>
        <p:spPr>
          <a:xfrm flipV="1">
            <a:off x="160712" y="7329768"/>
            <a:ext cx="6107949" cy="230832"/>
          </a:xfrm>
          <a:prstGeom prst="rect">
            <a:avLst/>
          </a:prstGeom>
          <a:noFill/>
        </p:spPr>
        <p:txBody>
          <a:bodyPr wrap="square" rtlCol="0">
            <a:spAutoFit/>
          </a:bodyPr>
          <a:lstStyle/>
          <a:p>
            <a:r>
              <a:rPr lang="tr-TR" sz="900" dirty="0">
                <a:latin typeface="Arial" pitchFamily="34" charset="0"/>
                <a:cs typeface="Arial" pitchFamily="34" charset="0"/>
              </a:rPr>
              <a:t>*                           </a:t>
            </a:r>
            <a:endParaRPr lang="tr-TR" sz="900" dirty="0"/>
          </a:p>
        </p:txBody>
      </p:sp>
      <p:sp>
        <p:nvSpPr>
          <p:cNvPr id="7" name="6 Metin kutusu"/>
          <p:cNvSpPr txBox="1"/>
          <p:nvPr/>
        </p:nvSpPr>
        <p:spPr>
          <a:xfrm>
            <a:off x="80624" y="8873212"/>
            <a:ext cx="6858000" cy="577081"/>
          </a:xfrm>
          <a:prstGeom prst="rect">
            <a:avLst/>
          </a:prstGeom>
          <a:noFill/>
        </p:spPr>
        <p:txBody>
          <a:bodyPr wrap="square" rtlCol="0">
            <a:spAutoFit/>
          </a:bodyPr>
          <a:lstStyle/>
          <a:p>
            <a:pPr algn="l" fontAlgn="t"/>
            <a:r>
              <a:rPr lang="tr-TR" sz="1050" b="1" dirty="0">
                <a:latin typeface="Bookman Old Style" pitchFamily="18" charset="0"/>
                <a:cs typeface="Arial" pitchFamily="34" charset="0"/>
              </a:rPr>
              <a:t>Not: Anasınıflarında görev yapan 4.860 öğretmen ile 3.315 derslik hem okulöncesinde hem de diğer kademelerde de hesaplandığı için toplamdan düşülmüştür. </a:t>
            </a:r>
          </a:p>
          <a:p>
            <a:pPr algn="l" fontAlgn="t"/>
            <a:r>
              <a:rPr lang="tr-TR" sz="1050" b="1" dirty="0">
                <a:latin typeface="Bookman Old Style" pitchFamily="18" charset="0"/>
                <a:cs typeface="Arial" pitchFamily="34" charset="0"/>
              </a:rPr>
              <a:t>*Özel okullarda ikili eğitim yapılmamaktadır.</a:t>
            </a:r>
          </a:p>
        </p:txBody>
      </p:sp>
      <p:sp>
        <p:nvSpPr>
          <p:cNvPr id="2" name="Slayt Numarası Yer Tutucusu 1">
            <a:extLst>
              <a:ext uri="{FF2B5EF4-FFF2-40B4-BE49-F238E27FC236}">
                <a16:creationId xmlns:a16="http://schemas.microsoft.com/office/drawing/2014/main" id="{74A7FE85-0A19-40CD-A0C6-0FE273E244E8}"/>
              </a:ext>
            </a:extLst>
          </p:cNvPr>
          <p:cNvSpPr>
            <a:spLocks noGrp="1"/>
          </p:cNvSpPr>
          <p:nvPr>
            <p:ph type="sldNum" sz="quarter" idx="12"/>
          </p:nvPr>
        </p:nvSpPr>
        <p:spPr/>
        <p:txBody>
          <a:bodyPr/>
          <a:lstStyle/>
          <a:p>
            <a:pPr>
              <a:defRPr/>
            </a:pPr>
            <a:fld id="{B933E86D-47FE-4A98-B91B-91FFE54D33EE}" type="slidenum">
              <a:rPr lang="tr-TR" smtClean="0"/>
              <a:pPr>
                <a:defRPr/>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412750"/>
            <a:ext cx="6858000" cy="844154"/>
          </a:xfrm>
        </p:spPr>
        <p:txBody>
          <a:bodyPr/>
          <a:lstStyle/>
          <a:p>
            <a:pPr algn="ctr" eaLnBrk="1" hangingPunct="1"/>
            <a:r>
              <a:rPr lang="tr-TR" sz="1800" b="1" dirty="0">
                <a:solidFill>
                  <a:srgbClr val="FF3300"/>
                </a:solidFill>
                <a:latin typeface="Bookman Old Style" pitchFamily="18" charset="0"/>
                <a:cs typeface="Arial" pitchFamily="34" charset="0"/>
              </a:rPr>
              <a:t>2013-2014 YILI RESMİ OKULLARIN NORMAL</a:t>
            </a:r>
            <a:br>
              <a:rPr lang="tr-TR" sz="1800" b="1" dirty="0">
                <a:solidFill>
                  <a:srgbClr val="FF3300"/>
                </a:solidFill>
                <a:latin typeface="Bookman Old Style" pitchFamily="18" charset="0"/>
                <a:cs typeface="Arial" pitchFamily="34" charset="0"/>
              </a:rPr>
            </a:br>
            <a:r>
              <a:rPr lang="tr-TR" sz="1800" b="1" dirty="0">
                <a:solidFill>
                  <a:srgbClr val="FF3300"/>
                </a:solidFill>
                <a:latin typeface="Bookman Old Style" pitchFamily="18" charset="0"/>
                <a:cs typeface="Arial" pitchFamily="34" charset="0"/>
              </a:rPr>
              <a:t> VE İKİLİ ÖĞRETİM DURUMU</a:t>
            </a:r>
            <a:endParaRPr lang="tr-TR" sz="1800" dirty="0">
              <a:solidFill>
                <a:srgbClr val="FF33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3087891703"/>
              </p:ext>
            </p:extLst>
          </p:nvPr>
        </p:nvGraphicFramePr>
        <p:xfrm>
          <a:off x="165100" y="1016000"/>
          <a:ext cx="6504263" cy="8166100"/>
        </p:xfrm>
        <a:graphic>
          <a:graphicData uri="http://schemas.openxmlformats.org/drawingml/2006/table">
            <a:tbl>
              <a:tblPr/>
              <a:tblGrid>
                <a:gridCol w="799704">
                  <a:extLst>
                    <a:ext uri="{9D8B030D-6E8A-4147-A177-3AD203B41FA5}">
                      <a16:colId xmlns:a16="http://schemas.microsoft.com/office/drawing/2014/main" val="20000"/>
                    </a:ext>
                  </a:extLst>
                </a:gridCol>
                <a:gridCol w="746392">
                  <a:extLst>
                    <a:ext uri="{9D8B030D-6E8A-4147-A177-3AD203B41FA5}">
                      <a16:colId xmlns:a16="http://schemas.microsoft.com/office/drawing/2014/main" val="20001"/>
                    </a:ext>
                  </a:extLst>
                </a:gridCol>
                <a:gridCol w="586449">
                  <a:extLst>
                    <a:ext uri="{9D8B030D-6E8A-4147-A177-3AD203B41FA5}">
                      <a16:colId xmlns:a16="http://schemas.microsoft.com/office/drawing/2014/main" val="20002"/>
                    </a:ext>
                  </a:extLst>
                </a:gridCol>
                <a:gridCol w="644541">
                  <a:extLst>
                    <a:ext uri="{9D8B030D-6E8A-4147-A177-3AD203B41FA5}">
                      <a16:colId xmlns:a16="http://schemas.microsoft.com/office/drawing/2014/main" val="20003"/>
                    </a:ext>
                  </a:extLst>
                </a:gridCol>
                <a:gridCol w="831131">
                  <a:extLst>
                    <a:ext uri="{9D8B030D-6E8A-4147-A177-3AD203B41FA5}">
                      <a16:colId xmlns:a16="http://schemas.microsoft.com/office/drawing/2014/main" val="20004"/>
                    </a:ext>
                  </a:extLst>
                </a:gridCol>
                <a:gridCol w="763499">
                  <a:extLst>
                    <a:ext uri="{9D8B030D-6E8A-4147-A177-3AD203B41FA5}">
                      <a16:colId xmlns:a16="http://schemas.microsoft.com/office/drawing/2014/main" val="20005"/>
                    </a:ext>
                  </a:extLst>
                </a:gridCol>
                <a:gridCol w="680415">
                  <a:extLst>
                    <a:ext uri="{9D8B030D-6E8A-4147-A177-3AD203B41FA5}">
                      <a16:colId xmlns:a16="http://schemas.microsoft.com/office/drawing/2014/main" val="20006"/>
                    </a:ext>
                  </a:extLst>
                </a:gridCol>
                <a:gridCol w="726066">
                  <a:extLst>
                    <a:ext uri="{9D8B030D-6E8A-4147-A177-3AD203B41FA5}">
                      <a16:colId xmlns:a16="http://schemas.microsoft.com/office/drawing/2014/main" val="20007"/>
                    </a:ext>
                  </a:extLst>
                </a:gridCol>
                <a:gridCol w="726066">
                  <a:extLst>
                    <a:ext uri="{9D8B030D-6E8A-4147-A177-3AD203B41FA5}">
                      <a16:colId xmlns:a16="http://schemas.microsoft.com/office/drawing/2014/main" val="20008"/>
                    </a:ext>
                  </a:extLst>
                </a:gridCol>
              </a:tblGrid>
              <a:tr h="1736253">
                <a:tc gridSpan="2">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TÜRÜ</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KURUM </a:t>
                      </a:r>
                    </a:p>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SAYISI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SUBE </a:t>
                      </a:r>
                    </a:p>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SAYISI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DERSLİK </a:t>
                      </a:r>
                      <a:br>
                        <a:rPr lang="tr-TR" sz="1200" b="1" kern="1200" dirty="0">
                          <a:solidFill>
                            <a:srgbClr val="000099"/>
                          </a:solidFill>
                          <a:latin typeface="Bookman Old Style" pitchFamily="18" charset="0"/>
                          <a:ea typeface="Times New Roman"/>
                          <a:cs typeface="Arial" pitchFamily="34" charset="0"/>
                        </a:rPr>
                      </a:br>
                      <a:r>
                        <a:rPr lang="tr-TR" sz="1200" b="1" kern="1200" dirty="0">
                          <a:solidFill>
                            <a:srgbClr val="000099"/>
                          </a:solidFill>
                          <a:latin typeface="Bookman Old Style" pitchFamily="18" charset="0"/>
                          <a:ea typeface="Times New Roman"/>
                          <a:cs typeface="Arial" pitchFamily="34" charset="0"/>
                        </a:rPr>
                        <a:t>SAYISI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ÖĞRENCİ SAYISI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DERSLİK </a:t>
                      </a:r>
                    </a:p>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BAŞINA ÖĞRENCİ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ŞUBE </a:t>
                      </a:r>
                    </a:p>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BAŞINA ÖĞRENCİ </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İKİLİ ÖĞRETİM ORANI %</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460964">
                <a:tc rowSpan="3">
                  <a:txBody>
                    <a:bodyPr/>
                    <a:lstStyle/>
                    <a:p>
                      <a:pPr marL="0" marR="71755"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İLKÖĞRETİM</a:t>
                      </a:r>
                    </a:p>
                  </a:txBody>
                  <a:tcPr marL="29860" marR="29860" marT="0" marB="0" vert="vert27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İKİLİ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1.337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39.713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20.734</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1.176.035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57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30</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0" dirty="0">
                          <a:solidFill>
                            <a:schemeClr val="tx1"/>
                          </a:solidFill>
                          <a:latin typeface="Bookman Old Style" pitchFamily="18" charset="0"/>
                          <a:ea typeface="Times New Roman"/>
                          <a:cs typeface="Arial" pitchFamily="34" charset="0"/>
                        </a:rPr>
                        <a:t>52</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94498">
                <a:tc vMerge="1">
                  <a:txBody>
                    <a:bodyPr/>
                    <a:lstStyle/>
                    <a:p>
                      <a:endParaRPr lang="tr-TR"/>
                    </a:p>
                  </a:txBody>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NORMAL</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1.255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16.431</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19.028</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512.198</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31</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48</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68106">
                <a:tc vMerge="1">
                  <a:txBody>
                    <a:bodyPr/>
                    <a:lstStyle/>
                    <a:p>
                      <a:endParaRPr lang="tr-TR"/>
                    </a:p>
                  </a:txBody>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TOPLAM</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2.592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56.144</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39.762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1.688.233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42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30</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latin typeface="Bookman Old Style" pitchFamily="18" charset="0"/>
                          <a:ea typeface="Times New Roman"/>
                          <a:cs typeface="Arial" pitchFamily="34" charset="0"/>
                        </a:rPr>
                        <a:t>100</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r h="531350">
                <a:tc rowSpan="3">
                  <a:txBody>
                    <a:bodyPr/>
                    <a:lstStyle/>
                    <a:p>
                      <a:pPr marL="0" marR="71755" algn="ctr" defTabSz="914400" rtl="0" eaLnBrk="1" latinLnBrk="0" hangingPunct="1">
                        <a:spcAft>
                          <a:spcPts val="0"/>
                        </a:spcAft>
                      </a:pPr>
                      <a:r>
                        <a:rPr lang="tr-TR" sz="1200" b="1" kern="1200" dirty="0">
                          <a:solidFill>
                            <a:srgbClr val="000099"/>
                          </a:solidFill>
                          <a:latin typeface="Bookman Old Style" pitchFamily="18" charset="0"/>
                          <a:ea typeface="Times New Roman"/>
                          <a:cs typeface="Arial" pitchFamily="34" charset="0"/>
                        </a:rPr>
                        <a:t>ORTAÖĞRETİM</a:t>
                      </a:r>
                    </a:p>
                  </a:txBody>
                  <a:tcPr marL="29860" marR="29860" marT="0" marB="0" vert="vert27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a:solidFill>
                            <a:schemeClr val="tx1"/>
                          </a:solidFill>
                          <a:latin typeface="Bookman Old Style" pitchFamily="18" charset="0"/>
                          <a:ea typeface="Times New Roman"/>
                          <a:cs typeface="Arial" pitchFamily="34" charset="0"/>
                        </a:rPr>
                        <a:t>İKİLİ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36</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1.772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842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52.887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63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30</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0" dirty="0">
                          <a:solidFill>
                            <a:schemeClr val="tx1"/>
                          </a:solidFill>
                          <a:latin typeface="Bookman Old Style" pitchFamily="18" charset="0"/>
                          <a:ea typeface="Times New Roman"/>
                          <a:cs typeface="Arial" pitchFamily="34" charset="0"/>
                        </a:rPr>
                        <a:t>12</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94498">
                <a:tc vMerge="1">
                  <a:txBody>
                    <a:bodyPr/>
                    <a:lstStyle/>
                    <a:p>
                      <a:endParaRPr lang="tr-TR"/>
                    </a:p>
                  </a:txBody>
                  <a:tcPr/>
                </a:tc>
                <a:tc>
                  <a:txBody>
                    <a:bodyPr/>
                    <a:lstStyle/>
                    <a:p>
                      <a:pPr algn="ctr">
                        <a:spcAft>
                          <a:spcPts val="0"/>
                        </a:spcAft>
                      </a:pPr>
                      <a:r>
                        <a:rPr lang="tr-TR" sz="1200" b="1">
                          <a:solidFill>
                            <a:schemeClr val="tx1"/>
                          </a:solidFill>
                          <a:latin typeface="Bookman Old Style" pitchFamily="18" charset="0"/>
                          <a:ea typeface="Times New Roman"/>
                          <a:cs typeface="Arial" pitchFamily="34" charset="0"/>
                        </a:rPr>
                        <a:t>NORMAL</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264</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5.419</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4.570</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125.083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88</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882640">
                <a:tc vMerge="1">
                  <a:txBody>
                    <a:bodyPr/>
                    <a:lstStyle/>
                    <a:p>
                      <a:endParaRPr lang="tr-TR"/>
                    </a:p>
                  </a:txBody>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TOPLAM</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300</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7.191</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5.412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177.970</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33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25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latin typeface="Bookman Old Style" pitchFamily="18" charset="0"/>
                          <a:ea typeface="Times New Roman"/>
                          <a:cs typeface="Arial" pitchFamily="34" charset="0"/>
                        </a:rPr>
                        <a:t>100</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6"/>
                  </a:ext>
                </a:extLst>
              </a:tr>
              <a:tr h="554814">
                <a:tc rowSpan="3">
                  <a:txBody>
                    <a:bodyPr/>
                    <a:lstStyle/>
                    <a:p>
                      <a:pPr marL="0" marR="71755" algn="ctr" defTabSz="914400" rtl="0" eaLnBrk="1" latinLnBrk="0" hangingPunct="1">
                        <a:spcAft>
                          <a:spcPts val="0"/>
                        </a:spcAft>
                      </a:pPr>
                      <a:endParaRPr lang="tr-TR" sz="1200" b="1" kern="1200" dirty="0">
                        <a:solidFill>
                          <a:srgbClr val="000099"/>
                        </a:solidFill>
                        <a:latin typeface="Bookman Old Style" pitchFamily="18" charset="0"/>
                        <a:ea typeface="Times New Roman"/>
                        <a:cs typeface="Arial" pitchFamily="34" charset="0"/>
                      </a:endParaRPr>
                    </a:p>
                    <a:p>
                      <a:pPr marL="0" marR="71755" algn="ctr" defTabSz="914400" rtl="0" eaLnBrk="1" latinLnBrk="0" hangingPunct="1">
                        <a:spcAft>
                          <a:spcPts val="0"/>
                        </a:spcAft>
                      </a:pPr>
                      <a:r>
                        <a:rPr lang="tr-TR" sz="1200" b="1" kern="1200" dirty="0">
                          <a:solidFill>
                            <a:srgbClr val="000099"/>
                          </a:solidFill>
                          <a:effectLst/>
                          <a:latin typeface="Bookman Old Style" pitchFamily="18" charset="0"/>
                          <a:ea typeface="Times New Roman"/>
                          <a:cs typeface="Arial" pitchFamily="34" charset="0"/>
                        </a:rPr>
                        <a:t>MESLEKİ TEKNİK ORTAÖĞRETİMM</a:t>
                      </a:r>
                    </a:p>
                  </a:txBody>
                  <a:tcPr marL="29860" marR="29860" marT="0" marB="0" vert="vert27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a:solidFill>
                            <a:schemeClr val="tx1"/>
                          </a:solidFill>
                          <a:latin typeface="Bookman Old Style" pitchFamily="18" charset="0"/>
                          <a:ea typeface="Times New Roman"/>
                          <a:cs typeface="Arial" pitchFamily="34" charset="0"/>
                        </a:rPr>
                        <a:t>İKİLİ</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145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7.855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3.182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229.332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72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29</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0" dirty="0">
                          <a:solidFill>
                            <a:schemeClr val="tx1"/>
                          </a:solidFill>
                          <a:latin typeface="Bookman Old Style" pitchFamily="18" charset="0"/>
                          <a:ea typeface="Times New Roman"/>
                          <a:cs typeface="Arial" pitchFamily="34" charset="0"/>
                        </a:rPr>
                        <a:t>30</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694498">
                <a:tc vMerge="1">
                  <a:txBody>
                    <a:bodyPr/>
                    <a:lstStyle/>
                    <a:p>
                      <a:endParaRPr lang="tr-TR"/>
                    </a:p>
                  </a:txBody>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NORMAL</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342</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10.383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7.025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272.163</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39</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latinLnBrk="0" hangingPunct="1">
                        <a:lnSpc>
                          <a:spcPct val="115000"/>
                        </a:lnSpc>
                        <a:spcAft>
                          <a:spcPts val="0"/>
                        </a:spcAft>
                      </a:pPr>
                      <a:r>
                        <a:rPr lang="tr-TR" sz="1200" b="0" kern="1200" dirty="0">
                          <a:solidFill>
                            <a:schemeClr val="tx1"/>
                          </a:solidFill>
                          <a:latin typeface="Bookman Old Style" pitchFamily="18" charset="0"/>
                          <a:ea typeface="Times New Roman"/>
                          <a:cs typeface="Arial" pitchFamily="34" charset="0"/>
                        </a:rPr>
                        <a:t>26</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70</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048479">
                <a:tc vMerge="1">
                  <a:txBody>
                    <a:bodyPr/>
                    <a:lstStyle/>
                    <a:p>
                      <a:endParaRPr lang="tr-TR"/>
                    </a:p>
                  </a:txBody>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TOPLAM</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487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18.238</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10.207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501.495</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49</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latinLnBrk="0" hangingPunct="1">
                        <a:lnSpc>
                          <a:spcPct val="115000"/>
                        </a:lnSpc>
                        <a:spcAft>
                          <a:spcPts val="0"/>
                        </a:spcAft>
                      </a:pPr>
                      <a:r>
                        <a:rPr lang="tr-TR" sz="1200" b="1" kern="1200" dirty="0">
                          <a:solidFill>
                            <a:schemeClr val="tx1"/>
                          </a:solidFill>
                          <a:latin typeface="Bookman Old Style" pitchFamily="18" charset="0"/>
                          <a:ea typeface="Times New Roman"/>
                          <a:cs typeface="Arial" pitchFamily="34" charset="0"/>
                        </a:rPr>
                        <a:t>27</a:t>
                      </a: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100</a:t>
                      </a:r>
                    </a:p>
                  </a:txBody>
                  <a:tcPr marL="29860" marR="29860"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bl>
          </a:graphicData>
        </a:graphic>
      </p:graphicFrame>
      <p:sp>
        <p:nvSpPr>
          <p:cNvPr id="3" name="Slayt Numarası Yer Tutucusu 2">
            <a:extLst>
              <a:ext uri="{FF2B5EF4-FFF2-40B4-BE49-F238E27FC236}">
                <a16:creationId xmlns:a16="http://schemas.microsoft.com/office/drawing/2014/main" id="{1E709FE3-B87F-4C47-BB98-FD30EBBB94D3}"/>
              </a:ext>
            </a:extLst>
          </p:cNvPr>
          <p:cNvSpPr>
            <a:spLocks noGrp="1"/>
          </p:cNvSpPr>
          <p:nvPr>
            <p:ph type="sldNum" sz="quarter" idx="12"/>
          </p:nvPr>
        </p:nvSpPr>
        <p:spPr/>
        <p:txBody>
          <a:bodyPr/>
          <a:lstStyle/>
          <a:p>
            <a:pPr>
              <a:defRPr/>
            </a:pPr>
            <a:fld id="{B933E86D-47FE-4A98-B91B-91FFE54D33EE}" type="slidenum">
              <a:rPr lang="tr-TR" smtClean="0"/>
              <a:pPr>
                <a:defRPr/>
              </a:pPr>
              <a:t>23</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34632" y="274831"/>
            <a:ext cx="6588732" cy="594122"/>
          </a:xfrm>
          <a:prstGeom prst="rect">
            <a:avLst/>
          </a:prstGeom>
          <a:noFill/>
          <a:ln w="9525">
            <a:noFill/>
            <a:miter lim="800000"/>
            <a:headEnd/>
            <a:tailEnd/>
          </a:ln>
          <a:effectLst/>
        </p:spPr>
        <p:txBody>
          <a:bodyPr anchor="ctr" anchorCtr="1"/>
          <a:lstStyle/>
          <a:p>
            <a:pPr algn="ctr">
              <a:lnSpc>
                <a:spcPct val="100000"/>
              </a:lnSpc>
              <a:spcBef>
                <a:spcPct val="0"/>
              </a:spcBef>
              <a:buClrTx/>
              <a:buSzTx/>
              <a:buFontTx/>
              <a:buNone/>
              <a:defRPr/>
            </a:pPr>
            <a:r>
              <a:rPr lang="tr-TR" b="1" kern="0" dirty="0">
                <a:solidFill>
                  <a:srgbClr val="FF3300"/>
                </a:solidFill>
                <a:latin typeface="Bookman Old Style" pitchFamily="18" charset="0"/>
                <a:ea typeface="+mj-ea"/>
                <a:cs typeface="Arial" pitchFamily="34" charset="0"/>
              </a:rPr>
              <a:t>YÜKSEK ÖĞRENİM</a:t>
            </a:r>
          </a:p>
        </p:txBody>
      </p:sp>
      <p:graphicFrame>
        <p:nvGraphicFramePr>
          <p:cNvPr id="8" name="7 Tablo"/>
          <p:cNvGraphicFramePr>
            <a:graphicFrameLocks noGrp="1"/>
          </p:cNvGraphicFramePr>
          <p:nvPr>
            <p:extLst>
              <p:ext uri="{D42A27DB-BD31-4B8C-83A1-F6EECF244321}">
                <p14:modId xmlns:p14="http://schemas.microsoft.com/office/powerpoint/2010/main" val="1973803504"/>
              </p:ext>
            </p:extLst>
          </p:nvPr>
        </p:nvGraphicFramePr>
        <p:xfrm>
          <a:off x="134633" y="868952"/>
          <a:ext cx="6588732" cy="3363481"/>
        </p:xfrm>
        <a:graphic>
          <a:graphicData uri="http://schemas.openxmlformats.org/drawingml/2006/table">
            <a:tbl>
              <a:tblPr/>
              <a:tblGrid>
                <a:gridCol w="1098273">
                  <a:extLst>
                    <a:ext uri="{9D8B030D-6E8A-4147-A177-3AD203B41FA5}">
                      <a16:colId xmlns:a16="http://schemas.microsoft.com/office/drawing/2014/main" val="20000"/>
                    </a:ext>
                  </a:extLst>
                </a:gridCol>
                <a:gridCol w="791937">
                  <a:extLst>
                    <a:ext uri="{9D8B030D-6E8A-4147-A177-3AD203B41FA5}">
                      <a16:colId xmlns:a16="http://schemas.microsoft.com/office/drawing/2014/main" val="20001"/>
                    </a:ext>
                  </a:extLst>
                </a:gridCol>
                <a:gridCol w="702078">
                  <a:extLst>
                    <a:ext uri="{9D8B030D-6E8A-4147-A177-3AD203B41FA5}">
                      <a16:colId xmlns:a16="http://schemas.microsoft.com/office/drawing/2014/main" val="20002"/>
                    </a:ext>
                  </a:extLst>
                </a:gridCol>
                <a:gridCol w="972108">
                  <a:extLst>
                    <a:ext uri="{9D8B030D-6E8A-4147-A177-3AD203B41FA5}">
                      <a16:colId xmlns:a16="http://schemas.microsoft.com/office/drawing/2014/main" val="20003"/>
                    </a:ext>
                  </a:extLst>
                </a:gridCol>
                <a:gridCol w="810090">
                  <a:extLst>
                    <a:ext uri="{9D8B030D-6E8A-4147-A177-3AD203B41FA5}">
                      <a16:colId xmlns:a16="http://schemas.microsoft.com/office/drawing/2014/main" val="20004"/>
                    </a:ext>
                  </a:extLst>
                </a:gridCol>
                <a:gridCol w="756084">
                  <a:extLst>
                    <a:ext uri="{9D8B030D-6E8A-4147-A177-3AD203B41FA5}">
                      <a16:colId xmlns:a16="http://schemas.microsoft.com/office/drawing/2014/main" val="20005"/>
                    </a:ext>
                  </a:extLst>
                </a:gridCol>
                <a:gridCol w="909933">
                  <a:extLst>
                    <a:ext uri="{9D8B030D-6E8A-4147-A177-3AD203B41FA5}">
                      <a16:colId xmlns:a16="http://schemas.microsoft.com/office/drawing/2014/main" val="20006"/>
                    </a:ext>
                  </a:extLst>
                </a:gridCol>
                <a:gridCol w="548229">
                  <a:extLst>
                    <a:ext uri="{9D8B030D-6E8A-4147-A177-3AD203B41FA5}">
                      <a16:colId xmlns:a16="http://schemas.microsoft.com/office/drawing/2014/main" val="20007"/>
                    </a:ext>
                  </a:extLst>
                </a:gridCol>
              </a:tblGrid>
              <a:tr h="328231">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FF0000"/>
                          </a:solidFill>
                          <a:effectLst/>
                          <a:latin typeface="Bookman Old Style" pitchFamily="18" charset="0"/>
                          <a:cs typeface="Arial" pitchFamily="34" charset="0"/>
                        </a:rPr>
                        <a:t>YÜKSEK ÖĞRENİM KURUMU</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FF0000"/>
                          </a:solidFill>
                          <a:effectLst/>
                          <a:latin typeface="Bookman Old Style" pitchFamily="18" charset="0"/>
                          <a:cs typeface="Arial" pitchFamily="34" charset="0"/>
                        </a:rPr>
                        <a:t>TÜRKİYE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FF0000"/>
                          </a:solidFill>
                          <a:effectLst/>
                          <a:latin typeface="Bookman Old Style" pitchFamily="18" charset="0"/>
                          <a:cs typeface="Arial" pitchFamily="34" charset="0"/>
                        </a:rPr>
                        <a:t>İSTANBUL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İST.  PAYI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492347">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DEVLET</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VAKIF</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DEVLET</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VAKIF</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endParaRPr lang="tr-TR"/>
                    </a:p>
                  </a:txBody>
                  <a:tcPr/>
                </a:tc>
                <a:extLst>
                  <a:ext uri="{0D108BD9-81ED-4DB2-BD59-A6C34878D82A}">
                    <a16:rowId xmlns:a16="http://schemas.microsoft.com/office/drawing/2014/main" val="10001"/>
                  </a:ext>
                </a:extLst>
              </a:tr>
              <a:tr h="2696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ÜNİVERSİTE</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67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167</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9</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35</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44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26,3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709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FAKÜLTE</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763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1.063</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87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203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290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27,2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709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ENSTİTÜ</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294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96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390</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52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98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150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38,4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7090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Y. OKUL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927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94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1.022</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79</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923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ÖĞRETİM GÖREVLİSİ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118.306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18.584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136.890</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15.627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11.254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26.881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08154">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ÖĞRENCİ SAYISI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ÖRGÜN ÖĞRENCİ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hMerge="1">
                  <a:txBody>
                    <a:bodyPr/>
                    <a:lstStyle/>
                    <a:p>
                      <a:endParaRPr lang="tr-TR" dirty="0"/>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100" b="1" i="0" u="none" strike="noStrike" cap="none" normalizeH="0" baseline="0" dirty="0">
                          <a:ln>
                            <a:noFill/>
                          </a:ln>
                          <a:solidFill>
                            <a:schemeClr val="tx1"/>
                          </a:solidFill>
                          <a:effectLst/>
                          <a:latin typeface="Bookman Old Style" pitchFamily="18" charset="0"/>
                        </a:rPr>
                        <a:t>2.718.838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298.869</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100" b="0" i="0" u="none" strike="noStrike" dirty="0">
                          <a:solidFill>
                            <a:srgbClr val="000000"/>
                          </a:solidFill>
                          <a:latin typeface="Bookman Old Style" pitchFamily="18" charset="0"/>
                          <a:cs typeface="Arial" pitchFamily="34" charset="0"/>
                        </a:rPr>
                        <a:t>247.467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100" b="1" i="0" u="none" strike="noStrike" dirty="0">
                          <a:solidFill>
                            <a:schemeClr val="tx1"/>
                          </a:solidFill>
                          <a:latin typeface="Bookman Old Style" pitchFamily="18" charset="0"/>
                          <a:cs typeface="Arial" pitchFamily="34" charset="0"/>
                        </a:rPr>
                        <a:t>546.336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rowSpan="3">
                  <a:txBody>
                    <a:bodyPr/>
                    <a:lstStyle/>
                    <a:p>
                      <a:pPr algn="ct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22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43138">
                <a:tc v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AÖF PROGRAMI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100" b="1" i="0" u="none" strike="noStrike" cap="none" normalizeH="0" baseline="0" dirty="0">
                          <a:ln>
                            <a:noFill/>
                          </a:ln>
                          <a:solidFill>
                            <a:schemeClr val="tx1"/>
                          </a:solidFill>
                          <a:effectLst/>
                          <a:latin typeface="Bookman Old Style" pitchFamily="18" charset="0"/>
                        </a:rPr>
                        <a:t>2.475.449</a:t>
                      </a:r>
                      <a:endParaRPr kumimoji="0" lang="tr-TR" sz="1100" b="1" i="0" u="none" strike="noStrike" kern="1200" cap="none" normalizeH="0" baseline="0" dirty="0">
                        <a:ln>
                          <a:noFill/>
                        </a:ln>
                        <a:solidFill>
                          <a:schemeClr val="tx1"/>
                        </a:solidFill>
                        <a:effectLst/>
                        <a:latin typeface="Bookman Old Style" pitchFamily="18" charset="0"/>
                        <a:ea typeface="+mn-ea"/>
                        <a:cs typeface="+mn-cs"/>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AÖF PROGRAMI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   599.920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tr-TR" sz="1600" b="1" i="0" u="none" strike="noStrike" kern="1200" cap="none" normalizeH="0" baseline="0" dirty="0">
                        <a:ln>
                          <a:noFill/>
                        </a:ln>
                        <a:solidFill>
                          <a:schemeClr val="tx1"/>
                        </a:solidFill>
                        <a:effectLst/>
                        <a:latin typeface="Arial" pitchFamily="34" charset="0"/>
                        <a:ea typeface="+mn-ea"/>
                        <a:cs typeface="+mn-cs"/>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16807">
                <a:tc vMerge="1">
                  <a:txBody>
                    <a:bodyPr/>
                    <a:lstStyle/>
                    <a:p>
                      <a:endParaRPr lang="tr-TR"/>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TOPLAM ÖĞRENCİ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a:txBody>
                    <a:bodyPr/>
                    <a:lstStyle/>
                    <a:p>
                      <a:pPr algn="ctr"/>
                      <a:r>
                        <a:rPr kumimoji="0" lang="tr-TR" sz="1100" b="1" i="0" u="none" strike="noStrike" kern="1200" cap="none" normalizeH="0" baseline="0" dirty="0">
                          <a:ln>
                            <a:noFill/>
                          </a:ln>
                          <a:solidFill>
                            <a:schemeClr val="tx1"/>
                          </a:solidFill>
                          <a:effectLst/>
                          <a:latin typeface="Bookman Old Style" pitchFamily="18" charset="0"/>
                          <a:ea typeface="+mn-ea"/>
                          <a:cs typeface="+mn-cs"/>
                        </a:rPr>
                        <a:t>5.194.287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TOPLAM ÖĞRENCİ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kern="1200" cap="none" normalizeH="0" baseline="0" dirty="0">
                          <a:ln>
                            <a:noFill/>
                          </a:ln>
                          <a:solidFill>
                            <a:schemeClr val="tx1"/>
                          </a:solidFill>
                          <a:effectLst/>
                          <a:latin typeface="Bookman Old Style" pitchFamily="18" charset="0"/>
                          <a:ea typeface="+mn-ea"/>
                          <a:cs typeface="Arial" pitchFamily="34" charset="0"/>
                        </a:rPr>
                        <a:t>1.146.256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pPr algn="r"/>
                      <a:endParaRPr kumimoji="0" lang="tr-TR" sz="1800" b="1" i="0" u="none" strike="noStrike" kern="1200" cap="none" normalizeH="0" baseline="0" dirty="0">
                        <a:ln>
                          <a:noFill/>
                        </a:ln>
                        <a:solidFill>
                          <a:srgbClr val="000099"/>
                        </a:solidFill>
                        <a:effectLst/>
                        <a:latin typeface="Arial" pitchFamily="34" charset="0"/>
                        <a:ea typeface="+mn-ea"/>
                        <a:cs typeface="+mn-cs"/>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4 Metin kutusu"/>
          <p:cNvSpPr txBox="1"/>
          <p:nvPr/>
        </p:nvSpPr>
        <p:spPr>
          <a:xfrm>
            <a:off x="134633" y="4425775"/>
            <a:ext cx="6291318" cy="392415"/>
          </a:xfrm>
          <a:prstGeom prst="rect">
            <a:avLst/>
          </a:prstGeom>
          <a:noFill/>
        </p:spPr>
        <p:txBody>
          <a:bodyPr wrap="square" rtlCol="0">
            <a:spAutoFit/>
          </a:bodyPr>
          <a:lstStyle/>
          <a:p>
            <a:endParaRPr lang="tr-TR" sz="750" dirty="0">
              <a:latin typeface="Times New Roman" pitchFamily="18" charset="0"/>
              <a:cs typeface="Times New Roman" pitchFamily="18" charset="0"/>
            </a:endParaRPr>
          </a:p>
          <a:p>
            <a:r>
              <a:rPr lang="tr-TR" sz="1200" b="1" dirty="0">
                <a:latin typeface="Bookman Old Style" pitchFamily="18" charset="0"/>
                <a:cs typeface="Arial" pitchFamily="34" charset="0"/>
              </a:rPr>
              <a:t>* Kayıt yenilemesi yapmamış öğrenciler de toplama dahil edilmiştir.</a:t>
            </a:r>
          </a:p>
        </p:txBody>
      </p:sp>
      <p:sp>
        <p:nvSpPr>
          <p:cNvPr id="2" name="Dikdörtgen 1">
            <a:extLst>
              <a:ext uri="{FF2B5EF4-FFF2-40B4-BE49-F238E27FC236}">
                <a16:creationId xmlns:a16="http://schemas.microsoft.com/office/drawing/2014/main" id="{A171D687-A9EB-4B36-8EC8-BF7E4E5978AB}"/>
              </a:ext>
            </a:extLst>
          </p:cNvPr>
          <p:cNvSpPr/>
          <p:nvPr/>
        </p:nvSpPr>
        <p:spPr>
          <a:xfrm>
            <a:off x="134632" y="5011533"/>
            <a:ext cx="6588732"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DEVLET ÜNİVERSİTELERİ</a:t>
            </a:r>
            <a:endParaRPr lang="tr-TR" dirty="0"/>
          </a:p>
        </p:txBody>
      </p:sp>
      <p:graphicFrame>
        <p:nvGraphicFramePr>
          <p:cNvPr id="9" name="5 Tablo">
            <a:extLst>
              <a:ext uri="{FF2B5EF4-FFF2-40B4-BE49-F238E27FC236}">
                <a16:creationId xmlns:a16="http://schemas.microsoft.com/office/drawing/2014/main" id="{5CBE084F-CE99-411C-B368-D2F477628F0E}"/>
              </a:ext>
            </a:extLst>
          </p:cNvPr>
          <p:cNvGraphicFramePr>
            <a:graphicFrameLocks noGrp="1"/>
          </p:cNvGraphicFramePr>
          <p:nvPr>
            <p:extLst>
              <p:ext uri="{D42A27DB-BD31-4B8C-83A1-F6EECF244321}">
                <p14:modId xmlns:p14="http://schemas.microsoft.com/office/powerpoint/2010/main" val="8217180"/>
              </p:ext>
            </p:extLst>
          </p:nvPr>
        </p:nvGraphicFramePr>
        <p:xfrm>
          <a:off x="134632" y="5380865"/>
          <a:ext cx="6588732" cy="4250306"/>
        </p:xfrm>
        <a:graphic>
          <a:graphicData uri="http://schemas.openxmlformats.org/drawingml/2006/table">
            <a:tbl>
              <a:tblPr/>
              <a:tblGrid>
                <a:gridCol w="2077529">
                  <a:extLst>
                    <a:ext uri="{9D8B030D-6E8A-4147-A177-3AD203B41FA5}">
                      <a16:colId xmlns:a16="http://schemas.microsoft.com/office/drawing/2014/main" val="20000"/>
                    </a:ext>
                  </a:extLst>
                </a:gridCol>
                <a:gridCol w="831011">
                  <a:extLst>
                    <a:ext uri="{9D8B030D-6E8A-4147-A177-3AD203B41FA5}">
                      <a16:colId xmlns:a16="http://schemas.microsoft.com/office/drawing/2014/main" val="20001"/>
                    </a:ext>
                  </a:extLst>
                </a:gridCol>
                <a:gridCol w="765362">
                  <a:extLst>
                    <a:ext uri="{9D8B030D-6E8A-4147-A177-3AD203B41FA5}">
                      <a16:colId xmlns:a16="http://schemas.microsoft.com/office/drawing/2014/main" val="20002"/>
                    </a:ext>
                  </a:extLst>
                </a:gridCol>
                <a:gridCol w="971610">
                  <a:extLst>
                    <a:ext uri="{9D8B030D-6E8A-4147-A177-3AD203B41FA5}">
                      <a16:colId xmlns:a16="http://schemas.microsoft.com/office/drawing/2014/main" val="20003"/>
                    </a:ext>
                  </a:extLst>
                </a:gridCol>
                <a:gridCol w="971610">
                  <a:extLst>
                    <a:ext uri="{9D8B030D-6E8A-4147-A177-3AD203B41FA5}">
                      <a16:colId xmlns:a16="http://schemas.microsoft.com/office/drawing/2014/main" val="20004"/>
                    </a:ext>
                  </a:extLst>
                </a:gridCol>
                <a:gridCol w="971610">
                  <a:extLst>
                    <a:ext uri="{9D8B030D-6E8A-4147-A177-3AD203B41FA5}">
                      <a16:colId xmlns:a16="http://schemas.microsoft.com/office/drawing/2014/main" val="20005"/>
                    </a:ext>
                  </a:extLst>
                </a:gridCol>
              </a:tblGrid>
              <a:tr h="795516">
                <a:tc>
                  <a:txBody>
                    <a:bodyPr/>
                    <a:lstStyle/>
                    <a:p>
                      <a:pPr algn="ctr" rtl="0" fontAlgn="ctr"/>
                      <a:r>
                        <a:rPr lang="tr-TR" sz="1100" b="1" i="0" u="none" strike="noStrike" dirty="0">
                          <a:solidFill>
                            <a:srgbClr val="000099"/>
                          </a:solidFill>
                          <a:latin typeface="Bookman Old Style" pitchFamily="18" charset="0"/>
                        </a:rPr>
                        <a:t>ÜNİVERSİTE ADI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rtl="0" fontAlgn="ctr"/>
                      <a:r>
                        <a:rPr lang="tr-TR" sz="1100" b="1" i="0" u="none" strike="noStrike" dirty="0">
                          <a:solidFill>
                            <a:srgbClr val="000099"/>
                          </a:solidFill>
                          <a:latin typeface="Bookman Old Style" pitchFamily="18" charset="0"/>
                        </a:rPr>
                        <a:t>FAKÜLTE SAYISI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rtl="0" fontAlgn="ctr"/>
                      <a:r>
                        <a:rPr lang="tr-TR" sz="1100" b="1" i="0" u="none" strike="noStrike" dirty="0">
                          <a:solidFill>
                            <a:srgbClr val="000099"/>
                          </a:solidFill>
                          <a:latin typeface="Bookman Old Style" pitchFamily="18" charset="0"/>
                        </a:rPr>
                        <a:t>YÜKSEK OKUL  SAYISI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rtl="0" fontAlgn="ctr"/>
                      <a:r>
                        <a:rPr lang="tr-TR" sz="1100" b="1" i="0" u="none" strike="noStrike" dirty="0">
                          <a:solidFill>
                            <a:srgbClr val="000099"/>
                          </a:solidFill>
                          <a:latin typeface="Bookman Old Style" pitchFamily="18" charset="0"/>
                        </a:rPr>
                        <a:t>ENSTİTÜ SAYISI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rtl="0" fontAlgn="ctr"/>
                      <a:r>
                        <a:rPr lang="tr-TR" sz="1100" b="1" i="0" u="none" strike="noStrike" dirty="0">
                          <a:solidFill>
                            <a:srgbClr val="000099"/>
                          </a:solidFill>
                          <a:latin typeface="Bookman Old Style" pitchFamily="18" charset="0"/>
                        </a:rPr>
                        <a:t>ÖĞRETİM GÖREVLİSİ SAYISI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rtl="0" fontAlgn="ctr"/>
                      <a:r>
                        <a:rPr lang="tr-TR" sz="1100" b="1" i="0" u="none" strike="noStrike" dirty="0">
                          <a:solidFill>
                            <a:srgbClr val="000099"/>
                          </a:solidFill>
                          <a:latin typeface="Bookman Old Style" pitchFamily="18" charset="0"/>
                        </a:rPr>
                        <a:t>ÖĞRENCİ SAYISI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34373">
                <a:tc>
                  <a:txBody>
                    <a:bodyPr/>
                    <a:lstStyle/>
                    <a:p>
                      <a:pPr algn="l" rtl="0" fontAlgn="ctr"/>
                      <a:r>
                        <a:rPr lang="tr-TR" sz="1100" b="1" i="0" u="none" strike="noStrike" dirty="0">
                          <a:solidFill>
                            <a:schemeClr val="tx1"/>
                          </a:solidFill>
                          <a:latin typeface="Bookman Old Style" pitchFamily="18" charset="0"/>
                        </a:rPr>
                        <a:t>BOĞAZİÇİ ÜNİVERSİTESİ </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938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13.470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34373">
                <a:tc>
                  <a:txBody>
                    <a:bodyPr/>
                    <a:lstStyle/>
                    <a:p>
                      <a:pPr algn="l" rtl="0" fontAlgn="ctr"/>
                      <a:r>
                        <a:rPr lang="tr-TR" sz="1100" b="1" i="0" u="none" strike="noStrike" dirty="0">
                          <a:solidFill>
                            <a:schemeClr val="tx1"/>
                          </a:solidFill>
                          <a:latin typeface="Bookman Old Style" pitchFamily="18" charset="0"/>
                        </a:rPr>
                        <a:t>GALATASARAY ÜNİV.</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3.906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34373">
                <a:tc>
                  <a:txBody>
                    <a:bodyPr/>
                    <a:lstStyle/>
                    <a:p>
                      <a:pPr algn="l" rtl="0" fontAlgn="ctr"/>
                      <a:r>
                        <a:rPr lang="tr-TR" sz="1100" b="1" i="0" u="none" strike="noStrike" dirty="0">
                          <a:solidFill>
                            <a:schemeClr val="tx1"/>
                          </a:solidFill>
                          <a:latin typeface="Bookman Old Style" pitchFamily="18" charset="0"/>
                        </a:rPr>
                        <a:t>İSTANBUL ÜNİVERSİTESİ</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900" b="0" i="0" u="none" strike="noStrike" dirty="0">
                          <a:solidFill>
                            <a:schemeClr val="tx1"/>
                          </a:solidFill>
                          <a:latin typeface="Bookman Old Style" pitchFamily="18" charset="0"/>
                        </a:rPr>
                        <a:t>20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900" b="0" i="0" u="none" strike="noStrike" dirty="0">
                          <a:solidFill>
                            <a:schemeClr val="tx1"/>
                          </a:solidFill>
                          <a:latin typeface="Bookman Old Style" pitchFamily="18" charset="0"/>
                        </a:rPr>
                        <a:t>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900" b="0" i="0" u="none" strike="noStrike" dirty="0">
                          <a:solidFill>
                            <a:schemeClr val="tx1"/>
                          </a:solidFill>
                          <a:latin typeface="Bookman Old Style" pitchFamily="18" charset="0"/>
                        </a:rPr>
                        <a:t>17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900" b="0" i="0" u="none" strike="noStrike" dirty="0">
                          <a:solidFill>
                            <a:schemeClr val="tx1"/>
                          </a:solidFill>
                          <a:latin typeface="Bookman Old Style" pitchFamily="18" charset="0"/>
                        </a:rPr>
                        <a:t>5.296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900" b="0" i="0" u="none" strike="noStrike" dirty="0">
                          <a:solidFill>
                            <a:schemeClr val="tx1"/>
                          </a:solidFill>
                          <a:latin typeface="Bookman Old Style" pitchFamily="18" charset="0"/>
                        </a:rPr>
                        <a:t>132.331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34373">
                <a:tc>
                  <a:txBody>
                    <a:bodyPr/>
                    <a:lstStyle/>
                    <a:p>
                      <a:pPr algn="l" rtl="0" fontAlgn="ctr"/>
                      <a:r>
                        <a:rPr lang="tr-TR" sz="1100" b="1" i="0" u="none" strike="noStrike" dirty="0">
                          <a:solidFill>
                            <a:schemeClr val="tx1"/>
                          </a:solidFill>
                          <a:latin typeface="Bookman Old Style" pitchFamily="18" charset="0"/>
                        </a:rPr>
                        <a:t>İSTANBUL TEKNİK ÜNİV.</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2.159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30.894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499639">
                <a:tc>
                  <a:txBody>
                    <a:bodyPr/>
                    <a:lstStyle/>
                    <a:p>
                      <a:pPr algn="l" rtl="0" fontAlgn="ctr"/>
                      <a:r>
                        <a:rPr lang="tr-TR" sz="1100" b="1" i="0" u="none" strike="noStrike" dirty="0">
                          <a:solidFill>
                            <a:schemeClr val="tx1"/>
                          </a:solidFill>
                          <a:latin typeface="Bookman Old Style" pitchFamily="18" charset="0"/>
                        </a:rPr>
                        <a:t>MARMARAÜNİVERSİTESİ</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3.048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74.513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79505">
                <a:tc>
                  <a:txBody>
                    <a:bodyPr/>
                    <a:lstStyle/>
                    <a:p>
                      <a:pPr algn="l" rtl="0" fontAlgn="ctr"/>
                      <a:r>
                        <a:rPr lang="tr-TR" sz="1100" b="1" i="0" u="none" strike="noStrike" dirty="0">
                          <a:solidFill>
                            <a:schemeClr val="tx1"/>
                          </a:solidFill>
                          <a:latin typeface="Bookman Old Style" pitchFamily="18" charset="0"/>
                        </a:rPr>
                        <a:t>MİMARSİNAN ÜNİV.</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rgbClr val="000000"/>
                          </a:solidFill>
                          <a:latin typeface="Bookman Old Style" pitchFamily="18" charset="0"/>
                          <a:cs typeface="Arial" pitchFamily="34" charset="0"/>
                        </a:rPr>
                        <a:t>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a:solidFill>
                            <a:srgbClr val="000000"/>
                          </a:solidFill>
                          <a:latin typeface="Bookman Old Style" pitchFamily="18" charset="0"/>
                          <a:cs typeface="Arial" pitchFamily="34" charset="0"/>
                        </a:rPr>
                        <a:t>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rgbClr val="000000"/>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rgbClr val="000000"/>
                          </a:solidFill>
                          <a:latin typeface="Bookman Old Style" pitchFamily="18" charset="0"/>
                          <a:cs typeface="Arial" pitchFamily="34" charset="0"/>
                        </a:rPr>
                        <a:t>590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rgbClr val="000000"/>
                          </a:solidFill>
                          <a:latin typeface="Bookman Old Style" pitchFamily="18" charset="0"/>
                          <a:cs typeface="Arial" pitchFamily="34" charset="0"/>
                        </a:rPr>
                        <a:t>7.289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79505">
                <a:tc>
                  <a:txBody>
                    <a:bodyPr/>
                    <a:lstStyle/>
                    <a:p>
                      <a:pPr algn="l" rtl="0" fontAlgn="ctr"/>
                      <a:r>
                        <a:rPr lang="tr-TR" sz="1100" b="1" i="0" u="none" strike="noStrike" dirty="0">
                          <a:solidFill>
                            <a:schemeClr val="tx1"/>
                          </a:solidFill>
                          <a:latin typeface="Bookman Old Style" pitchFamily="18" charset="0"/>
                        </a:rPr>
                        <a:t>YILDIZ TEKNİK ÜNİV.</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2.336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34.096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279505">
                <a:tc>
                  <a:txBody>
                    <a:bodyPr/>
                    <a:lstStyle/>
                    <a:p>
                      <a:pPr algn="l" rtl="0" fontAlgn="ctr"/>
                      <a:r>
                        <a:rPr lang="tr-TR" sz="1100" b="1" i="0" u="none" strike="noStrike" dirty="0">
                          <a:solidFill>
                            <a:schemeClr val="tx1"/>
                          </a:solidFill>
                          <a:latin typeface="Bookman Old Style" pitchFamily="18" charset="0"/>
                        </a:rPr>
                        <a:t>TÜRK-ALMAN ÜNİV.</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499639">
                <a:tc>
                  <a:txBody>
                    <a:bodyPr/>
                    <a:lstStyle/>
                    <a:p>
                      <a:pPr algn="l" rtl="0" fontAlgn="ctr"/>
                      <a:r>
                        <a:rPr lang="tr-TR" sz="1100" b="1" i="0" u="none" strike="noStrike" dirty="0">
                          <a:solidFill>
                            <a:schemeClr val="tx1"/>
                          </a:solidFill>
                          <a:latin typeface="Bookman Old Style" pitchFamily="18" charset="0"/>
                        </a:rPr>
                        <a:t>İSTANBUL  MEDENİYET       ÜNİVERSİTESİ</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373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1.005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279505">
                <a:tc>
                  <a:txBody>
                    <a:bodyPr/>
                    <a:lstStyle/>
                    <a:p>
                      <a:pPr algn="l" rtl="0" fontAlgn="ctr"/>
                      <a:r>
                        <a:rPr lang="tr-TR" sz="1100" b="1" i="0" u="none" strike="noStrike" dirty="0">
                          <a:solidFill>
                            <a:schemeClr val="tx1"/>
                          </a:solidFill>
                          <a:latin typeface="Bookman Old Style" pitchFamily="18" charset="0"/>
                        </a:rPr>
                        <a:t>TOPLAM</a:t>
                      </a:r>
                    </a:p>
                  </a:txBody>
                  <a:tcPr marL="3719" marR="3719" marT="3719"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87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52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15.627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298.869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0"/>
                  </a:ext>
                </a:extLst>
              </a:tr>
            </a:tbl>
          </a:graphicData>
        </a:graphic>
      </p:graphicFrame>
      <p:sp>
        <p:nvSpPr>
          <p:cNvPr id="3" name="Slayt Numarası Yer Tutucusu 2">
            <a:extLst>
              <a:ext uri="{FF2B5EF4-FFF2-40B4-BE49-F238E27FC236}">
                <a16:creationId xmlns:a16="http://schemas.microsoft.com/office/drawing/2014/main" id="{FA6D8B38-00F5-4A34-804A-2777CB2E64D1}"/>
              </a:ext>
            </a:extLst>
          </p:cNvPr>
          <p:cNvSpPr>
            <a:spLocks noGrp="1"/>
          </p:cNvSpPr>
          <p:nvPr>
            <p:ph type="sldNum" sz="quarter" idx="12"/>
          </p:nvPr>
        </p:nvSpPr>
        <p:spPr/>
        <p:txBody>
          <a:bodyPr/>
          <a:lstStyle/>
          <a:p>
            <a:pPr>
              <a:defRPr/>
            </a:pPr>
            <a:fld id="{7F979C48-A748-48C9-B264-A35E2CA3DA99}" type="slidenum">
              <a:rPr lang="tr-TR" smtClean="0"/>
              <a:pPr>
                <a:defRPr/>
              </a:pPr>
              <a:t>24</a:t>
            </a:fld>
            <a:endParaRPr lang="tr-TR"/>
          </a:p>
        </p:txBody>
      </p:sp>
    </p:spTree>
  </p:cSld>
  <p:clrMapOvr>
    <a:masterClrMapping/>
  </p:clrMapOvr>
  <p:transition advClick="0" advTm="5000"/>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extLst>
              <p:ext uri="{D42A27DB-BD31-4B8C-83A1-F6EECF244321}">
                <p14:modId xmlns:p14="http://schemas.microsoft.com/office/powerpoint/2010/main" val="3562564157"/>
              </p:ext>
            </p:extLst>
          </p:nvPr>
        </p:nvGraphicFramePr>
        <p:xfrm>
          <a:off x="134634" y="629166"/>
          <a:ext cx="6509504" cy="9016999"/>
        </p:xfrm>
        <a:graphic>
          <a:graphicData uri="http://schemas.openxmlformats.org/drawingml/2006/table">
            <a:tbl>
              <a:tblPr/>
              <a:tblGrid>
                <a:gridCol w="1944216">
                  <a:extLst>
                    <a:ext uri="{9D8B030D-6E8A-4147-A177-3AD203B41FA5}">
                      <a16:colId xmlns:a16="http://schemas.microsoft.com/office/drawing/2014/main" val="20000"/>
                    </a:ext>
                  </a:extLst>
                </a:gridCol>
                <a:gridCol w="917335">
                  <a:extLst>
                    <a:ext uri="{9D8B030D-6E8A-4147-A177-3AD203B41FA5}">
                      <a16:colId xmlns:a16="http://schemas.microsoft.com/office/drawing/2014/main" val="20001"/>
                    </a:ext>
                  </a:extLst>
                </a:gridCol>
                <a:gridCol w="1197416">
                  <a:extLst>
                    <a:ext uri="{9D8B030D-6E8A-4147-A177-3AD203B41FA5}">
                      <a16:colId xmlns:a16="http://schemas.microsoft.com/office/drawing/2014/main" val="20002"/>
                    </a:ext>
                  </a:extLst>
                </a:gridCol>
                <a:gridCol w="993764">
                  <a:extLst>
                    <a:ext uri="{9D8B030D-6E8A-4147-A177-3AD203B41FA5}">
                      <a16:colId xmlns:a16="http://schemas.microsoft.com/office/drawing/2014/main" val="20003"/>
                    </a:ext>
                  </a:extLst>
                </a:gridCol>
                <a:gridCol w="892618">
                  <a:extLst>
                    <a:ext uri="{9D8B030D-6E8A-4147-A177-3AD203B41FA5}">
                      <a16:colId xmlns:a16="http://schemas.microsoft.com/office/drawing/2014/main" val="20004"/>
                    </a:ext>
                  </a:extLst>
                </a:gridCol>
                <a:gridCol w="564155">
                  <a:extLst>
                    <a:ext uri="{9D8B030D-6E8A-4147-A177-3AD203B41FA5}">
                      <a16:colId xmlns:a16="http://schemas.microsoft.com/office/drawing/2014/main" val="20005"/>
                    </a:ext>
                  </a:extLst>
                </a:gridCol>
              </a:tblGrid>
              <a:tr h="467307">
                <a:tc>
                  <a:txBody>
                    <a:bodyPr/>
                    <a:lstStyle/>
                    <a:p>
                      <a:pPr algn="ctr" rtl="0" fontAlgn="ctr"/>
                      <a:r>
                        <a:rPr lang="tr-TR" sz="1000" b="1" i="0" u="none" strike="noStrike" dirty="0">
                          <a:solidFill>
                            <a:srgbClr val="000099"/>
                          </a:solidFill>
                          <a:latin typeface="Bookman Old Style" pitchFamily="18" charset="0"/>
                          <a:cs typeface="Arial" pitchFamily="34" charset="0"/>
                        </a:rPr>
                        <a:t>ÜNİVERSİTE ADI </a:t>
                      </a:r>
                    </a:p>
                  </a:txBody>
                  <a:tcPr marL="7144" marR="7144" marT="7144" marB="0"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000" b="1" i="0" u="none" strike="noStrike" dirty="0">
                          <a:solidFill>
                            <a:srgbClr val="000099"/>
                          </a:solidFill>
                          <a:latin typeface="Bookman Old Style" pitchFamily="18" charset="0"/>
                          <a:cs typeface="Arial" pitchFamily="34" charset="0"/>
                        </a:rPr>
                        <a:t>FAKÜLTE SAYISI </a:t>
                      </a:r>
                    </a:p>
                  </a:txBody>
                  <a:tcPr marL="7144" marR="7144" marT="7144" marB="0"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000" b="1" i="0" u="none" strike="noStrike" dirty="0">
                          <a:solidFill>
                            <a:srgbClr val="000099"/>
                          </a:solidFill>
                          <a:latin typeface="Bookman Old Style" pitchFamily="18" charset="0"/>
                          <a:cs typeface="Arial" pitchFamily="34" charset="0"/>
                        </a:rPr>
                        <a:t>YÜKSEK OKUL  SAYISI </a:t>
                      </a:r>
                    </a:p>
                  </a:txBody>
                  <a:tcPr marL="7144" marR="7144" marT="7144" marB="0"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000" b="1" i="0" u="none" strike="noStrike" dirty="0">
                          <a:solidFill>
                            <a:srgbClr val="000099"/>
                          </a:solidFill>
                          <a:latin typeface="Bookman Old Style" pitchFamily="18" charset="0"/>
                          <a:cs typeface="Arial" pitchFamily="34" charset="0"/>
                        </a:rPr>
                        <a:t>ENSTİTÜ SAYISI </a:t>
                      </a:r>
                    </a:p>
                  </a:txBody>
                  <a:tcPr marL="7144" marR="7144" marT="7144" marB="0"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000" b="1" i="0" u="none" strike="noStrike" dirty="0">
                          <a:solidFill>
                            <a:srgbClr val="000099"/>
                          </a:solidFill>
                          <a:latin typeface="Bookman Old Style" pitchFamily="18" charset="0"/>
                          <a:cs typeface="Arial" pitchFamily="34" charset="0"/>
                        </a:rPr>
                        <a:t>ÖĞRETİM GÖREVLİSİ SAYISI </a:t>
                      </a:r>
                    </a:p>
                  </a:txBody>
                  <a:tcPr marL="7144" marR="7144" marT="7144" marB="0"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000" b="1" i="0" u="none" strike="noStrike" dirty="0">
                          <a:solidFill>
                            <a:srgbClr val="000099"/>
                          </a:solidFill>
                          <a:latin typeface="Bookman Old Style" pitchFamily="18" charset="0"/>
                          <a:cs typeface="Arial" pitchFamily="34" charset="0"/>
                        </a:rPr>
                        <a:t>ÖĞRENCİ SAYISI </a:t>
                      </a:r>
                    </a:p>
                  </a:txBody>
                  <a:tcPr marL="7144" marR="7144" marT="7144" marB="0" anchor="ctr">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12761">
                <a:tc>
                  <a:txBody>
                    <a:bodyPr/>
                    <a:lstStyle/>
                    <a:p>
                      <a:pPr algn="l" fontAlgn="b"/>
                      <a:r>
                        <a:rPr lang="tr-TR" sz="1000" b="0" i="0" u="none" strike="noStrike" dirty="0">
                          <a:solidFill>
                            <a:srgbClr val="000000"/>
                          </a:solidFill>
                          <a:latin typeface="Bookman Old Style" pitchFamily="18" charset="0"/>
                        </a:rPr>
                        <a:t>Acıbadem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366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1.328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12761">
                <a:tc>
                  <a:txBody>
                    <a:bodyPr/>
                    <a:lstStyle/>
                    <a:p>
                      <a:pPr algn="l" fontAlgn="b"/>
                      <a:r>
                        <a:rPr lang="tr-TR" sz="1000" b="0" i="0" u="none" strike="noStrike" dirty="0" err="1">
                          <a:solidFill>
                            <a:srgbClr val="000000"/>
                          </a:solidFill>
                          <a:latin typeface="Bookman Old Style" pitchFamily="18" charset="0"/>
                        </a:rPr>
                        <a:t>Arel</a:t>
                      </a:r>
                      <a:r>
                        <a:rPr lang="tr-TR" sz="1000" b="0" i="0" u="none" strike="noStrike" dirty="0">
                          <a:solidFill>
                            <a:srgbClr val="000000"/>
                          </a:solidFill>
                          <a:latin typeface="Bookman Old Style" pitchFamily="18" charset="0"/>
                        </a:rPr>
                        <a:t>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358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12.632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2761">
                <a:tc>
                  <a:txBody>
                    <a:bodyPr/>
                    <a:lstStyle/>
                    <a:p>
                      <a:pPr algn="l" fontAlgn="b"/>
                      <a:r>
                        <a:rPr lang="tr-TR" sz="1000" b="0" i="0" u="none" strike="noStrike" dirty="0">
                          <a:solidFill>
                            <a:srgbClr val="000000"/>
                          </a:solidFill>
                          <a:latin typeface="Bookman Old Style" pitchFamily="18" charset="0"/>
                        </a:rPr>
                        <a:t>Aydın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826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26.653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12761">
                <a:tc>
                  <a:txBody>
                    <a:bodyPr/>
                    <a:lstStyle/>
                    <a:p>
                      <a:pPr algn="l" fontAlgn="b"/>
                      <a:r>
                        <a:rPr lang="tr-TR" sz="1000" b="0" i="0" u="none" strike="noStrike" dirty="0" err="1">
                          <a:solidFill>
                            <a:srgbClr val="000000"/>
                          </a:solidFill>
                          <a:latin typeface="Bookman Old Style" pitchFamily="18" charset="0"/>
                        </a:rPr>
                        <a:t>Bahçeşehir</a:t>
                      </a:r>
                      <a:r>
                        <a:rPr lang="tr-TR" sz="1000" b="0" i="0" u="none" strike="noStrike" dirty="0">
                          <a:solidFill>
                            <a:srgbClr val="000000"/>
                          </a:solidFill>
                          <a:latin typeface="Bookman Old Style" pitchFamily="18" charset="0"/>
                        </a:rPr>
                        <a:t>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630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16.200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2761">
                <a:tc>
                  <a:txBody>
                    <a:bodyPr/>
                    <a:lstStyle/>
                    <a:p>
                      <a:pPr algn="l" fontAlgn="b"/>
                      <a:r>
                        <a:rPr lang="tr-TR" sz="1000" b="0" i="0" u="none" strike="noStrike" dirty="0" err="1">
                          <a:solidFill>
                            <a:srgbClr val="000000"/>
                          </a:solidFill>
                          <a:latin typeface="Bookman Old Style" pitchFamily="18" charset="0"/>
                        </a:rPr>
                        <a:t>Beykent</a:t>
                      </a:r>
                      <a:r>
                        <a:rPr lang="tr-TR" sz="1000" b="0" i="0" u="none" strike="noStrike" dirty="0">
                          <a:solidFill>
                            <a:srgbClr val="000000"/>
                          </a:solidFill>
                          <a:latin typeface="Bookman Old Style" pitchFamily="18" charset="0"/>
                        </a:rPr>
                        <a:t>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317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24.504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20643">
                <a:tc>
                  <a:txBody>
                    <a:bodyPr/>
                    <a:lstStyle/>
                    <a:p>
                      <a:pPr algn="l" fontAlgn="b"/>
                      <a:r>
                        <a:rPr lang="tr-TR" sz="1000" b="0" i="0" u="none" strike="noStrike" dirty="0" err="1">
                          <a:solidFill>
                            <a:srgbClr val="000000"/>
                          </a:solidFill>
                          <a:latin typeface="Bookman Old Style" pitchFamily="18" charset="0"/>
                        </a:rPr>
                        <a:t>Bezm</a:t>
                      </a:r>
                      <a:r>
                        <a:rPr lang="tr-TR" sz="1000" b="0" i="0" u="none" strike="noStrike" dirty="0">
                          <a:solidFill>
                            <a:srgbClr val="000000"/>
                          </a:solidFill>
                          <a:latin typeface="Bookman Old Style" pitchFamily="18" charset="0"/>
                        </a:rPr>
                        <a:t>-i Alem Vakıf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508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1.291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2761">
                <a:tc>
                  <a:txBody>
                    <a:bodyPr/>
                    <a:lstStyle/>
                    <a:p>
                      <a:pPr algn="l" fontAlgn="b"/>
                      <a:r>
                        <a:rPr lang="tr-TR" sz="1000" b="0" i="0" u="none" strike="noStrike" dirty="0">
                          <a:solidFill>
                            <a:srgbClr val="000000"/>
                          </a:solidFill>
                          <a:latin typeface="Bookman Old Style" pitchFamily="18" charset="0"/>
                        </a:rPr>
                        <a:t>Bilgi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560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16.235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2761">
                <a:tc>
                  <a:txBody>
                    <a:bodyPr/>
                    <a:lstStyle/>
                    <a:p>
                      <a:pPr algn="l" fontAlgn="b"/>
                      <a:r>
                        <a:rPr lang="tr-TR" sz="1000" b="0" i="0" u="none" strike="noStrike" dirty="0">
                          <a:solidFill>
                            <a:srgbClr val="000000"/>
                          </a:solidFill>
                          <a:latin typeface="Bookman Old Style" pitchFamily="18" charset="0"/>
                        </a:rPr>
                        <a:t>Doğuş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249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4.864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67307">
                <a:tc>
                  <a:txBody>
                    <a:bodyPr/>
                    <a:lstStyle/>
                    <a:p>
                      <a:pPr algn="l" fontAlgn="b"/>
                      <a:endParaRPr lang="tr-TR" sz="1000" b="0" i="0" u="none" strike="noStrike" dirty="0">
                        <a:solidFill>
                          <a:srgbClr val="000000"/>
                        </a:solidFill>
                        <a:latin typeface="Bookman Old Style" pitchFamily="18" charset="0"/>
                      </a:endParaRPr>
                    </a:p>
                    <a:p>
                      <a:pPr algn="l" fontAlgn="b"/>
                      <a:r>
                        <a:rPr lang="tr-TR" sz="1000" b="0" i="0" u="none" strike="noStrike" dirty="0">
                          <a:solidFill>
                            <a:srgbClr val="000000"/>
                          </a:solidFill>
                          <a:latin typeface="Bookman Old Style" pitchFamily="18" charset="0"/>
                        </a:rPr>
                        <a:t>Fatih Sultan Mehmet Vakıf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p>
                      <a:pPr algn="ctr" fontAlgn="b"/>
                      <a:endParaRPr lang="tr-TR" sz="1000" b="0" i="0" u="none" strike="noStrike" dirty="0">
                        <a:solidFill>
                          <a:srgbClr val="000000"/>
                        </a:solidFill>
                        <a:latin typeface="Bookman Old Style" pitchFamily="18" charset="0"/>
                      </a:endParaRP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p>
                      <a:pPr algn="ctr" fontAlgn="b"/>
                      <a:endParaRPr lang="tr-TR" sz="1000" b="0" i="0" u="none" strike="noStrike" dirty="0">
                        <a:solidFill>
                          <a:srgbClr val="000000"/>
                        </a:solidFill>
                        <a:latin typeface="Bookman Old Style" pitchFamily="18" charset="0"/>
                      </a:endParaRP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p>
                      <a:pPr algn="ctr" fontAlgn="b"/>
                      <a:endParaRPr lang="tr-TR" sz="1000" b="0" i="0" u="none" strike="noStrike" dirty="0">
                        <a:solidFill>
                          <a:srgbClr val="000000"/>
                        </a:solidFill>
                        <a:latin typeface="Bookman Old Style" pitchFamily="18" charset="0"/>
                      </a:endParaRP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endParaRPr lang="tr-TR" sz="1000" b="0" i="0" u="none" strike="noStrike" dirty="0">
                        <a:solidFill>
                          <a:srgbClr val="000000"/>
                        </a:solidFill>
                        <a:latin typeface="Bookman Old Style" pitchFamily="18" charset="0"/>
                      </a:endParaRPr>
                    </a:p>
                    <a:p>
                      <a:pPr algn="ctr" fontAlgn="b"/>
                      <a:r>
                        <a:rPr lang="tr-TR" sz="1000" b="0" i="0" u="none" strike="noStrike" dirty="0">
                          <a:solidFill>
                            <a:srgbClr val="000000"/>
                          </a:solidFill>
                          <a:latin typeface="Bookman Old Style" pitchFamily="18" charset="0"/>
                        </a:rPr>
                        <a:t>164</a:t>
                      </a:r>
                    </a:p>
                    <a:p>
                      <a:pPr algn="ctr" fontAlgn="b"/>
                      <a:endParaRPr lang="tr-TR" sz="1000" b="0" i="0" u="none" strike="noStrike" dirty="0">
                        <a:solidFill>
                          <a:srgbClr val="000000"/>
                        </a:solidFill>
                        <a:latin typeface="Bookman Old Style" pitchFamily="18" charset="0"/>
                      </a:endParaRP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2.500</a:t>
                      </a:r>
                    </a:p>
                    <a:p>
                      <a:pPr algn="ctr" fontAlgn="b"/>
                      <a:endParaRPr lang="tr-TR" sz="1000" b="0" i="0" u="none" strike="noStrike" dirty="0">
                        <a:solidFill>
                          <a:srgbClr val="000000"/>
                        </a:solidFill>
                        <a:latin typeface="Bookman Old Style" pitchFamily="18" charset="0"/>
                      </a:endParaRP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2761">
                <a:tc>
                  <a:txBody>
                    <a:bodyPr/>
                    <a:lstStyle/>
                    <a:p>
                      <a:pPr algn="l" fontAlgn="b"/>
                      <a:r>
                        <a:rPr lang="tr-TR" sz="1000" b="0" i="0" u="none" strike="noStrike">
                          <a:solidFill>
                            <a:srgbClr val="000000"/>
                          </a:solidFill>
                          <a:latin typeface="Bookman Old Style" pitchFamily="18" charset="0"/>
                        </a:rPr>
                        <a:t>Fatih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581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14.479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2761">
                <a:tc>
                  <a:txBody>
                    <a:bodyPr/>
                    <a:lstStyle/>
                    <a:p>
                      <a:pPr algn="l" fontAlgn="b"/>
                      <a:r>
                        <a:rPr lang="tr-TR" sz="1000" b="0" i="0" u="none" strike="noStrike">
                          <a:solidFill>
                            <a:srgbClr val="000000"/>
                          </a:solidFill>
                          <a:latin typeface="Bookman Old Style" pitchFamily="18" charset="0"/>
                        </a:rPr>
                        <a:t>Gedik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118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2.644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2761">
                <a:tc>
                  <a:txBody>
                    <a:bodyPr/>
                    <a:lstStyle/>
                    <a:p>
                      <a:pPr algn="l" fontAlgn="b"/>
                      <a:r>
                        <a:rPr lang="tr-TR" sz="1000" b="0" i="0" u="none" strike="noStrike">
                          <a:solidFill>
                            <a:srgbClr val="000000"/>
                          </a:solidFill>
                          <a:latin typeface="Bookman Old Style" pitchFamily="18" charset="0"/>
                        </a:rPr>
                        <a:t>Haliç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221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8.021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2761">
                <a:tc>
                  <a:txBody>
                    <a:bodyPr/>
                    <a:lstStyle/>
                    <a:p>
                      <a:pPr algn="l" fontAlgn="b"/>
                      <a:r>
                        <a:rPr lang="tr-TR" sz="1000" b="0" i="0" u="none" strike="noStrike">
                          <a:solidFill>
                            <a:srgbClr val="000000"/>
                          </a:solidFill>
                          <a:latin typeface="Bookman Old Style" pitchFamily="18" charset="0"/>
                        </a:rPr>
                        <a:t>Işık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234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4.390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2761">
                <a:tc>
                  <a:txBody>
                    <a:bodyPr/>
                    <a:lstStyle/>
                    <a:p>
                      <a:pPr algn="l" fontAlgn="b"/>
                      <a:r>
                        <a:rPr lang="tr-TR" sz="1000" b="0" i="0" u="none" strike="noStrike">
                          <a:solidFill>
                            <a:srgbClr val="000000"/>
                          </a:solidFill>
                          <a:latin typeface="Bookman Old Style" pitchFamily="18" charset="0"/>
                        </a:rPr>
                        <a:t>İstanbul 29 Mayıs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581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2761">
                <a:tc>
                  <a:txBody>
                    <a:bodyPr/>
                    <a:lstStyle/>
                    <a:p>
                      <a:pPr algn="l" fontAlgn="b"/>
                      <a:r>
                        <a:rPr lang="tr-TR" sz="1000" b="0" i="0" u="none" strike="noStrike">
                          <a:solidFill>
                            <a:srgbClr val="000000"/>
                          </a:solidFill>
                          <a:latin typeface="Bookman Old Style" pitchFamily="18" charset="0"/>
                        </a:rPr>
                        <a:t>İstanbul Bilim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251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2.987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12761">
                <a:tc>
                  <a:txBody>
                    <a:bodyPr/>
                    <a:lstStyle/>
                    <a:p>
                      <a:pPr algn="l" fontAlgn="b"/>
                      <a:r>
                        <a:rPr lang="tr-TR" sz="1000" b="0" i="0" u="none" strike="noStrike">
                          <a:solidFill>
                            <a:srgbClr val="000000"/>
                          </a:solidFill>
                          <a:latin typeface="Bookman Old Style" pitchFamily="18" charset="0"/>
                        </a:rPr>
                        <a:t>İstanbul Gelişim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269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7.920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13934">
                <a:tc>
                  <a:txBody>
                    <a:bodyPr/>
                    <a:lstStyle/>
                    <a:p>
                      <a:pPr algn="l" fontAlgn="b"/>
                      <a:r>
                        <a:rPr lang="tr-TR" sz="1000" b="0" i="0" u="none" strike="noStrike">
                          <a:solidFill>
                            <a:srgbClr val="000000"/>
                          </a:solidFill>
                          <a:latin typeface="Bookman Old Style" pitchFamily="18" charset="0"/>
                        </a:rPr>
                        <a:t>İstanbul Kemerburgaz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198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2.661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12761">
                <a:tc>
                  <a:txBody>
                    <a:bodyPr/>
                    <a:lstStyle/>
                    <a:p>
                      <a:pPr algn="l" fontAlgn="b"/>
                      <a:r>
                        <a:rPr lang="tr-TR" sz="1000" b="0" i="0" u="none" strike="noStrike">
                          <a:solidFill>
                            <a:srgbClr val="000000"/>
                          </a:solidFill>
                          <a:latin typeface="Bookman Old Style" pitchFamily="18" charset="0"/>
                        </a:rPr>
                        <a:t>İstanbul Medipol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346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3.052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12761">
                <a:tc>
                  <a:txBody>
                    <a:bodyPr/>
                    <a:lstStyle/>
                    <a:p>
                      <a:pPr algn="l" fontAlgn="b"/>
                      <a:r>
                        <a:rPr lang="tr-TR" sz="1000" b="0" i="0" u="none" strike="noStrike">
                          <a:solidFill>
                            <a:srgbClr val="000000"/>
                          </a:solidFill>
                          <a:latin typeface="Bookman Old Style" pitchFamily="18" charset="0"/>
                        </a:rPr>
                        <a:t>İstanbul Şehir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203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2.573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12761">
                <a:tc>
                  <a:txBody>
                    <a:bodyPr/>
                    <a:lstStyle/>
                    <a:p>
                      <a:pPr algn="l" fontAlgn="b"/>
                      <a:r>
                        <a:rPr lang="tr-TR" sz="1000" b="0" i="0" u="none" strike="noStrike">
                          <a:solidFill>
                            <a:srgbClr val="000000"/>
                          </a:solidFill>
                          <a:latin typeface="Bookman Old Style" pitchFamily="18" charset="0"/>
                        </a:rPr>
                        <a:t>İstanbul Ticaret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303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5.427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12761">
                <a:tc>
                  <a:txBody>
                    <a:bodyPr/>
                    <a:lstStyle/>
                    <a:p>
                      <a:pPr algn="l" fontAlgn="b"/>
                      <a:r>
                        <a:rPr lang="tr-TR" sz="1000" b="0" i="0" u="none" strike="noStrike">
                          <a:solidFill>
                            <a:srgbClr val="000000"/>
                          </a:solidFill>
                          <a:latin typeface="Bookman Old Style" pitchFamily="18" charset="0"/>
                        </a:rPr>
                        <a:t>Kadir Has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238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5.667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12761">
                <a:tc>
                  <a:txBody>
                    <a:bodyPr/>
                    <a:lstStyle/>
                    <a:p>
                      <a:pPr algn="l" fontAlgn="b"/>
                      <a:r>
                        <a:rPr lang="tr-TR" sz="1000" b="0" i="0" u="none" strike="noStrike">
                          <a:solidFill>
                            <a:srgbClr val="000000"/>
                          </a:solidFill>
                          <a:latin typeface="Bookman Old Style" pitchFamily="18" charset="0"/>
                        </a:rPr>
                        <a:t>Koç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491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5.970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212761">
                <a:tc>
                  <a:txBody>
                    <a:bodyPr/>
                    <a:lstStyle/>
                    <a:p>
                      <a:pPr algn="l" fontAlgn="b"/>
                      <a:r>
                        <a:rPr lang="tr-TR" sz="1000" b="0" i="0" u="none" strike="noStrike" dirty="0">
                          <a:solidFill>
                            <a:srgbClr val="000000"/>
                          </a:solidFill>
                          <a:latin typeface="Bookman Old Style" pitchFamily="18" charset="0"/>
                        </a:rPr>
                        <a:t>Kültür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560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8.956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212761">
                <a:tc>
                  <a:txBody>
                    <a:bodyPr/>
                    <a:lstStyle/>
                    <a:p>
                      <a:pPr algn="l" fontAlgn="b"/>
                      <a:r>
                        <a:rPr lang="tr-TR" sz="1000" b="0" i="0" u="none" strike="noStrike">
                          <a:solidFill>
                            <a:srgbClr val="000000"/>
                          </a:solidFill>
                          <a:latin typeface="Bookman Old Style" pitchFamily="18" charset="0"/>
                        </a:rPr>
                        <a:t>Maltepe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483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8.720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212761">
                <a:tc>
                  <a:txBody>
                    <a:bodyPr/>
                    <a:lstStyle/>
                    <a:p>
                      <a:pPr algn="l" fontAlgn="b"/>
                      <a:r>
                        <a:rPr lang="tr-TR" sz="1000" b="0" i="0" u="none" strike="noStrike">
                          <a:solidFill>
                            <a:srgbClr val="000000"/>
                          </a:solidFill>
                          <a:latin typeface="Bookman Old Style" pitchFamily="18" charset="0"/>
                        </a:rPr>
                        <a:t>Okan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463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14.345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r h="212761">
                <a:tc>
                  <a:txBody>
                    <a:bodyPr/>
                    <a:lstStyle/>
                    <a:p>
                      <a:pPr algn="l" fontAlgn="b"/>
                      <a:r>
                        <a:rPr lang="tr-TR" sz="1000" b="0" i="0" u="none" strike="noStrike">
                          <a:solidFill>
                            <a:srgbClr val="000000"/>
                          </a:solidFill>
                          <a:latin typeface="Bookman Old Style" pitchFamily="18" charset="0"/>
                        </a:rPr>
                        <a:t>Özyeğin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257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4.299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6"/>
                  </a:ext>
                </a:extLst>
              </a:tr>
              <a:tr h="212761">
                <a:tc>
                  <a:txBody>
                    <a:bodyPr/>
                    <a:lstStyle/>
                    <a:p>
                      <a:pPr algn="l" fontAlgn="b"/>
                      <a:r>
                        <a:rPr lang="tr-TR" sz="1000" b="0" i="0" u="none" strike="noStrike">
                          <a:solidFill>
                            <a:srgbClr val="000000"/>
                          </a:solidFill>
                          <a:latin typeface="Bookman Old Style" pitchFamily="18" charset="0"/>
                        </a:rPr>
                        <a:t>Piri Reis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95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1090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7"/>
                  </a:ext>
                </a:extLst>
              </a:tr>
              <a:tr h="212761">
                <a:tc>
                  <a:txBody>
                    <a:bodyPr/>
                    <a:lstStyle/>
                    <a:p>
                      <a:pPr algn="l" fontAlgn="b"/>
                      <a:r>
                        <a:rPr lang="tr-TR" sz="1000" b="0" i="0" u="none" strike="noStrike">
                          <a:solidFill>
                            <a:srgbClr val="000000"/>
                          </a:solidFill>
                          <a:latin typeface="Bookman Old Style" pitchFamily="18" charset="0"/>
                        </a:rPr>
                        <a:t>Sabahattin Zaim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71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1.423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8"/>
                  </a:ext>
                </a:extLst>
              </a:tr>
              <a:tr h="212761">
                <a:tc>
                  <a:txBody>
                    <a:bodyPr/>
                    <a:lstStyle/>
                    <a:p>
                      <a:pPr algn="l" fontAlgn="b"/>
                      <a:r>
                        <a:rPr lang="tr-TR" sz="1000" b="0" i="0" u="none" strike="noStrike">
                          <a:solidFill>
                            <a:srgbClr val="000000"/>
                          </a:solidFill>
                          <a:latin typeface="Bookman Old Style" pitchFamily="18" charset="0"/>
                        </a:rPr>
                        <a:t>Sabancı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254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4.013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9"/>
                  </a:ext>
                </a:extLst>
              </a:tr>
              <a:tr h="212761">
                <a:tc>
                  <a:txBody>
                    <a:bodyPr/>
                    <a:lstStyle/>
                    <a:p>
                      <a:pPr algn="l" fontAlgn="b"/>
                      <a:r>
                        <a:rPr lang="tr-TR" sz="1000" b="0" i="0" u="none" strike="noStrike">
                          <a:solidFill>
                            <a:srgbClr val="000000"/>
                          </a:solidFill>
                          <a:latin typeface="Bookman Old Style" pitchFamily="18" charset="0"/>
                        </a:rPr>
                        <a:t>Süleyman Şah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91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1.173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0"/>
                  </a:ext>
                </a:extLst>
              </a:tr>
              <a:tr h="212761">
                <a:tc>
                  <a:txBody>
                    <a:bodyPr/>
                    <a:lstStyle/>
                    <a:p>
                      <a:pPr algn="l" fontAlgn="b"/>
                      <a:r>
                        <a:rPr lang="tr-TR" sz="1000" b="0" i="0" u="none" strike="noStrike">
                          <a:solidFill>
                            <a:srgbClr val="000000"/>
                          </a:solidFill>
                          <a:latin typeface="Bookman Old Style" pitchFamily="18" charset="0"/>
                        </a:rPr>
                        <a:t>Üsküdar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157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2.867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1"/>
                  </a:ext>
                </a:extLst>
              </a:tr>
              <a:tr h="212761">
                <a:tc>
                  <a:txBody>
                    <a:bodyPr/>
                    <a:lstStyle/>
                    <a:p>
                      <a:pPr algn="l" fontAlgn="b"/>
                      <a:r>
                        <a:rPr lang="tr-TR" sz="1000" b="0" i="0" u="none" strike="noStrike">
                          <a:solidFill>
                            <a:srgbClr val="000000"/>
                          </a:solidFill>
                          <a:latin typeface="Bookman Old Style" pitchFamily="18" charset="0"/>
                        </a:rPr>
                        <a:t>Yeditepe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935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20.753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2"/>
                  </a:ext>
                </a:extLst>
              </a:tr>
              <a:tr h="212761">
                <a:tc>
                  <a:txBody>
                    <a:bodyPr/>
                    <a:lstStyle/>
                    <a:p>
                      <a:pPr algn="l" fontAlgn="b"/>
                      <a:r>
                        <a:rPr lang="tr-TR" sz="1000" b="0" i="0" u="none" strike="noStrike">
                          <a:solidFill>
                            <a:srgbClr val="000000"/>
                          </a:solidFill>
                          <a:latin typeface="Bookman Old Style" pitchFamily="18" charset="0"/>
                        </a:rPr>
                        <a:t>Yeni Yüzyıl Üniversitesi </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10</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214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4.468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3"/>
                  </a:ext>
                </a:extLst>
              </a:tr>
              <a:tr h="212761">
                <a:tc>
                  <a:txBody>
                    <a:bodyPr/>
                    <a:lstStyle/>
                    <a:p>
                      <a:pPr algn="l" fontAlgn="b"/>
                      <a:r>
                        <a:rPr lang="tr-TR" sz="1000" b="0" i="0" u="none" strike="noStrike">
                          <a:solidFill>
                            <a:srgbClr val="000000"/>
                          </a:solidFill>
                          <a:latin typeface="Bookman Old Style" pitchFamily="18" charset="0"/>
                        </a:rPr>
                        <a:t>Nişantaşı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1</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137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2.485</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4"/>
                  </a:ext>
                </a:extLst>
              </a:tr>
              <a:tr h="212761">
                <a:tc>
                  <a:txBody>
                    <a:bodyPr/>
                    <a:lstStyle/>
                    <a:p>
                      <a:pPr algn="l" fontAlgn="b"/>
                      <a:r>
                        <a:rPr lang="tr-TR" sz="1000" b="0" i="0" u="none" strike="noStrike" dirty="0" err="1">
                          <a:solidFill>
                            <a:srgbClr val="000000"/>
                          </a:solidFill>
                          <a:latin typeface="Bookman Old Style" pitchFamily="18" charset="0"/>
                        </a:rPr>
                        <a:t>Esenyurt</a:t>
                      </a:r>
                      <a:r>
                        <a:rPr lang="tr-TR" sz="1000" b="0" i="0" u="none" strike="noStrike" dirty="0">
                          <a:solidFill>
                            <a:srgbClr val="000000"/>
                          </a:solidFill>
                          <a:latin typeface="Bookman Old Style" pitchFamily="18" charset="0"/>
                        </a:rPr>
                        <a:t>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a:solidFill>
                            <a:srgbClr val="000000"/>
                          </a:solidFill>
                          <a:latin typeface="Bookman Old Style" pitchFamily="18" charset="0"/>
                        </a:rPr>
                        <a:t>52</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296</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5"/>
                  </a:ext>
                </a:extLst>
              </a:tr>
              <a:tr h="212761">
                <a:tc>
                  <a:txBody>
                    <a:bodyPr/>
                    <a:lstStyle/>
                    <a:p>
                      <a:pPr algn="l" fontAlgn="b"/>
                      <a:r>
                        <a:rPr lang="tr-TR" sz="1000" b="0" i="0" u="none" strike="noStrike" dirty="0">
                          <a:solidFill>
                            <a:srgbClr val="000000"/>
                          </a:solidFill>
                          <a:latin typeface="Bookman Old Style" pitchFamily="18" charset="0"/>
                        </a:rPr>
                        <a:t>MEF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6"/>
                  </a:ext>
                </a:extLst>
              </a:tr>
              <a:tr h="313934">
                <a:tc>
                  <a:txBody>
                    <a:bodyPr/>
                    <a:lstStyle/>
                    <a:p>
                      <a:pPr algn="l" fontAlgn="b"/>
                      <a:r>
                        <a:rPr lang="tr-TR" sz="1000" b="0" i="0" u="none" strike="noStrike" dirty="0">
                          <a:solidFill>
                            <a:srgbClr val="000000"/>
                          </a:solidFill>
                          <a:latin typeface="Bookman Old Style" pitchFamily="18" charset="0"/>
                        </a:rPr>
                        <a:t>Murat  </a:t>
                      </a:r>
                      <a:r>
                        <a:rPr lang="tr-TR" sz="1000" b="0" i="0" u="none" strike="noStrike" dirty="0" err="1">
                          <a:solidFill>
                            <a:srgbClr val="000000"/>
                          </a:solidFill>
                          <a:latin typeface="Bookman Old Style" pitchFamily="18" charset="0"/>
                        </a:rPr>
                        <a:t>Hüdavendigar</a:t>
                      </a:r>
                      <a:r>
                        <a:rPr lang="tr-TR" sz="1000" b="0" i="0" u="none" strike="noStrike" dirty="0">
                          <a:solidFill>
                            <a:srgbClr val="000000"/>
                          </a:solidFill>
                          <a:latin typeface="Bookman Old Style" pitchFamily="18" charset="0"/>
                        </a:rPr>
                        <a:t>  Üniversitesi</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000" b="0" i="0" u="none" strike="noStrike" dirty="0">
                          <a:solidFill>
                            <a:srgbClr val="000000"/>
                          </a:solidFill>
                          <a:latin typeface="Bookman Old Style" pitchFamily="18" charset="0"/>
                        </a:rPr>
                        <a:t>-</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7"/>
                  </a:ext>
                </a:extLst>
              </a:tr>
              <a:tr h="212761">
                <a:tc>
                  <a:txBody>
                    <a:bodyPr/>
                    <a:lstStyle/>
                    <a:p>
                      <a:pPr algn="l" fontAlgn="b"/>
                      <a:r>
                        <a:rPr lang="tr-TR" sz="1000" b="0" i="0" u="none" strike="noStrike" dirty="0">
                          <a:solidFill>
                            <a:srgbClr val="000000"/>
                          </a:solidFill>
                          <a:latin typeface="Bookman Old Style" pitchFamily="18" charset="0"/>
                        </a:rPr>
                        <a:t>TOPLAM</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000" b="0" i="0" u="none" strike="noStrike" dirty="0">
                          <a:solidFill>
                            <a:srgbClr val="000000"/>
                          </a:solidFill>
                          <a:latin typeface="Bookman Old Style" pitchFamily="18" charset="0"/>
                        </a:rPr>
                        <a:t>203</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000" b="0" i="0" u="none" strike="noStrike" dirty="0">
                          <a:solidFill>
                            <a:srgbClr val="000000"/>
                          </a:solidFill>
                          <a:latin typeface="Bookman Old Style" pitchFamily="18" charset="0"/>
                        </a:rPr>
                        <a:t>79</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000" b="0" i="0" u="none" strike="noStrike" dirty="0">
                          <a:solidFill>
                            <a:srgbClr val="000000"/>
                          </a:solidFill>
                          <a:latin typeface="Bookman Old Style" pitchFamily="18" charset="0"/>
                        </a:rPr>
                        <a:t>98</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000" b="0" i="0" u="none" strike="noStrike" dirty="0">
                          <a:solidFill>
                            <a:srgbClr val="000000"/>
                          </a:solidFill>
                          <a:latin typeface="Bookman Old Style" pitchFamily="18" charset="0"/>
                        </a:rPr>
                        <a:t>11.254</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000" b="0" i="0" u="none" strike="noStrike" dirty="0">
                          <a:solidFill>
                            <a:srgbClr val="000000"/>
                          </a:solidFill>
                          <a:latin typeface="Bookman Old Style" pitchFamily="18" charset="0"/>
                        </a:rPr>
                        <a:t>247.467</a:t>
                      </a:r>
                    </a:p>
                  </a:txBody>
                  <a:tcPr marL="7144" marR="7144" marT="7144" marB="0" anchor="b">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1270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38"/>
                  </a:ext>
                </a:extLst>
              </a:tr>
            </a:tbl>
          </a:graphicData>
        </a:graphic>
      </p:graphicFrame>
      <p:sp>
        <p:nvSpPr>
          <p:cNvPr id="3" name="Dikdörtgen 2">
            <a:extLst>
              <a:ext uri="{FF2B5EF4-FFF2-40B4-BE49-F238E27FC236}">
                <a16:creationId xmlns:a16="http://schemas.microsoft.com/office/drawing/2014/main" id="{C23AF038-9F58-431F-B1AB-51BB87CD45C3}"/>
              </a:ext>
            </a:extLst>
          </p:cNvPr>
          <p:cNvSpPr/>
          <p:nvPr/>
        </p:nvSpPr>
        <p:spPr>
          <a:xfrm>
            <a:off x="134634" y="259834"/>
            <a:ext cx="6509504" cy="369332"/>
          </a:xfrm>
          <a:prstGeom prst="rect">
            <a:avLst/>
          </a:prstGeom>
        </p:spPr>
        <p:txBody>
          <a:bodyPr wrap="square">
            <a:spAutoFit/>
          </a:bodyPr>
          <a:lstStyle/>
          <a:p>
            <a:pPr algn="ctr"/>
            <a:r>
              <a:rPr lang="tr-TR" b="1" dirty="0">
                <a:solidFill>
                  <a:srgbClr val="FF3300"/>
                </a:solidFill>
                <a:latin typeface="Arial" panose="020B0604020202020204" pitchFamily="34" charset="0"/>
                <a:cs typeface="Arial" panose="020B0604020202020204" pitchFamily="34" charset="0"/>
              </a:rPr>
              <a:t>VAKIF ÜNİVERSİTELERİ</a:t>
            </a:r>
            <a:endParaRPr lang="tr-TR" dirty="0">
              <a:latin typeface="Arial" panose="020B0604020202020204" pitchFamily="34" charset="0"/>
              <a:cs typeface="Arial" panose="020B0604020202020204" pitchFamily="34" charset="0"/>
            </a:endParaRPr>
          </a:p>
        </p:txBody>
      </p:sp>
      <p:sp>
        <p:nvSpPr>
          <p:cNvPr id="2" name="Slayt Numarası Yer Tutucusu 1">
            <a:extLst>
              <a:ext uri="{FF2B5EF4-FFF2-40B4-BE49-F238E27FC236}">
                <a16:creationId xmlns:a16="http://schemas.microsoft.com/office/drawing/2014/main" id="{6CC905E3-82F8-47B8-A4F4-A769822B3BDB}"/>
              </a:ext>
            </a:extLst>
          </p:cNvPr>
          <p:cNvSpPr>
            <a:spLocks noGrp="1"/>
          </p:cNvSpPr>
          <p:nvPr>
            <p:ph type="sldNum" sz="quarter" idx="12"/>
          </p:nvPr>
        </p:nvSpPr>
        <p:spPr/>
        <p:txBody>
          <a:bodyPr/>
          <a:lstStyle/>
          <a:p>
            <a:pPr>
              <a:defRPr/>
            </a:pPr>
            <a:fld id="{B933E86D-47FE-4A98-B91B-91FFE54D33EE}" type="slidenum">
              <a:rPr lang="tr-TR" smtClean="0"/>
              <a:pPr>
                <a:defRPr/>
              </a:pPr>
              <a:t>25</a:t>
            </a:fld>
            <a:endParaRPr lang="tr-T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idx="1"/>
          </p:nvPr>
        </p:nvSpPr>
        <p:spPr>
          <a:xfrm>
            <a:off x="201606" y="6810406"/>
            <a:ext cx="6454643" cy="2214246"/>
          </a:xfrm>
          <a:solidFill>
            <a:schemeClr val="bg1"/>
          </a:solidFill>
        </p:spPr>
        <p:txBody>
          <a:bodyPr>
            <a:normAutofit fontScale="55000" lnSpcReduction="20000"/>
          </a:bodyPr>
          <a:lstStyle/>
          <a:p>
            <a:pPr algn="just" eaLnBrk="1" hangingPunct="1">
              <a:lnSpc>
                <a:spcPct val="90000"/>
              </a:lnSpc>
            </a:pPr>
            <a:endParaRPr lang="tr-TR" sz="1950" dirty="0"/>
          </a:p>
          <a:p>
            <a:pPr algn="just" eaLnBrk="1" hangingPunct="1">
              <a:lnSpc>
                <a:spcPct val="120000"/>
              </a:lnSpc>
              <a:buSzPct val="150000"/>
            </a:pPr>
            <a:r>
              <a:rPr lang="tr-TR" sz="2200" b="1" dirty="0">
                <a:latin typeface="Arial" panose="020B0604020202020204" pitchFamily="34" charset="0"/>
                <a:cs typeface="Arial" panose="020B0604020202020204" pitchFamily="34" charset="0"/>
              </a:rPr>
              <a:t>Türkiye ve KKTC’deki resmi 345 yüksek öğrenim yurdunun yatak kapasitesi 308.000’dür. Bu yurtların 23 adedi İstanbul’da olup, toplam kapasitesi 16.576’dır. Bu öğrencilerin 9.774’si  kız, 6.802’si erkek öğrencidir. </a:t>
            </a:r>
          </a:p>
          <a:p>
            <a:pPr algn="just" eaLnBrk="1" hangingPunct="1">
              <a:lnSpc>
                <a:spcPct val="120000"/>
              </a:lnSpc>
              <a:buSzPct val="150000"/>
            </a:pPr>
            <a:r>
              <a:rPr lang="tr-TR" sz="2200" b="1" dirty="0">
                <a:latin typeface="Arial" panose="020B0604020202020204" pitchFamily="34" charset="0"/>
                <a:cs typeface="Arial" panose="020B0604020202020204" pitchFamily="34" charset="0"/>
              </a:rPr>
              <a:t>İlimizdeki 23 yurdun 14 tanesi kız, 7 tanesi erkek, 2 adedi de karma yurttur. </a:t>
            </a:r>
          </a:p>
          <a:p>
            <a:pPr algn="just" eaLnBrk="1" hangingPunct="1">
              <a:lnSpc>
                <a:spcPct val="120000"/>
              </a:lnSpc>
              <a:buSzPct val="150000"/>
            </a:pPr>
            <a:r>
              <a:rPr lang="tr-TR" sz="2200" b="1" dirty="0">
                <a:latin typeface="Arial" panose="020B0604020202020204" pitchFamily="34" charset="0"/>
                <a:cs typeface="Arial" panose="020B0604020202020204" pitchFamily="34" charset="0"/>
              </a:rPr>
              <a:t>Özel sektöre ait 110 erkek, 97 kız, 6 karma olmak üzere 213 adet yükseköğrenim yurdunda 24.251 kapasite  bulunmaktadır. </a:t>
            </a:r>
          </a:p>
          <a:p>
            <a:pPr algn="just" eaLnBrk="1" hangingPunct="1">
              <a:lnSpc>
                <a:spcPct val="120000"/>
              </a:lnSpc>
              <a:buSzPct val="150000"/>
            </a:pPr>
            <a:r>
              <a:rPr lang="tr-TR" sz="2200" b="1" dirty="0">
                <a:latin typeface="Arial" panose="020B0604020202020204" pitchFamily="34" charset="0"/>
                <a:cs typeface="Arial" panose="020B0604020202020204" pitchFamily="34" charset="0"/>
              </a:rPr>
              <a:t>Yurt-Kur’a ait 3 adet karma yurt bulunmakta olup, 1 adeti inşaat halinde olup, faaliyette değildir.</a:t>
            </a:r>
          </a:p>
        </p:txBody>
      </p:sp>
      <p:sp>
        <p:nvSpPr>
          <p:cNvPr id="4" name="Rectangle 2"/>
          <p:cNvSpPr txBox="1">
            <a:spLocks noChangeArrowheads="1"/>
          </p:cNvSpPr>
          <p:nvPr/>
        </p:nvSpPr>
        <p:spPr bwMode="auto">
          <a:xfrm>
            <a:off x="364622" y="377596"/>
            <a:ext cx="6210690" cy="594122"/>
          </a:xfrm>
          <a:prstGeom prst="rect">
            <a:avLst/>
          </a:prstGeom>
          <a:noFill/>
          <a:ln w="9525">
            <a:noFill/>
            <a:miter lim="800000"/>
            <a:headEnd/>
            <a:tailEnd/>
          </a:ln>
          <a:effectLst/>
        </p:spPr>
        <p:txBody>
          <a:bodyPr anchor="ctr" anchorCtr="1"/>
          <a:lstStyle/>
          <a:p>
            <a:pPr algn="ctr">
              <a:lnSpc>
                <a:spcPct val="100000"/>
              </a:lnSpc>
              <a:spcBef>
                <a:spcPct val="0"/>
              </a:spcBef>
              <a:buClrTx/>
              <a:buSzTx/>
              <a:buFontTx/>
              <a:buNone/>
              <a:defRPr/>
            </a:pPr>
            <a:r>
              <a:rPr lang="tr-TR" b="1" kern="0" dirty="0">
                <a:solidFill>
                  <a:srgbClr val="FF3300"/>
                </a:solidFill>
                <a:latin typeface="Arial" panose="020B0604020202020204" pitchFamily="34" charset="0"/>
                <a:ea typeface="+mj-ea"/>
                <a:cs typeface="Arial" panose="020B0604020202020204" pitchFamily="34" charset="0"/>
              </a:rPr>
              <a:t>    YÜKSEK ÖĞRENİM YURTLARI</a:t>
            </a:r>
          </a:p>
        </p:txBody>
      </p:sp>
      <p:graphicFrame>
        <p:nvGraphicFramePr>
          <p:cNvPr id="6" name="Group 47"/>
          <p:cNvGraphicFramePr>
            <a:graphicFrameLocks/>
          </p:cNvGraphicFramePr>
          <p:nvPr>
            <p:extLst>
              <p:ext uri="{D42A27DB-BD31-4B8C-83A1-F6EECF244321}">
                <p14:modId xmlns:p14="http://schemas.microsoft.com/office/powerpoint/2010/main" val="2909673263"/>
              </p:ext>
            </p:extLst>
          </p:nvPr>
        </p:nvGraphicFramePr>
        <p:xfrm>
          <a:off x="242647" y="971718"/>
          <a:ext cx="6372562" cy="5644981"/>
        </p:xfrm>
        <a:graphic>
          <a:graphicData uri="http://schemas.openxmlformats.org/drawingml/2006/table">
            <a:tbl>
              <a:tblPr/>
              <a:tblGrid>
                <a:gridCol w="988869">
                  <a:extLst>
                    <a:ext uri="{9D8B030D-6E8A-4147-A177-3AD203B41FA5}">
                      <a16:colId xmlns:a16="http://schemas.microsoft.com/office/drawing/2014/main" val="20000"/>
                    </a:ext>
                  </a:extLst>
                </a:gridCol>
                <a:gridCol w="1867864">
                  <a:extLst>
                    <a:ext uri="{9D8B030D-6E8A-4147-A177-3AD203B41FA5}">
                      <a16:colId xmlns:a16="http://schemas.microsoft.com/office/drawing/2014/main" val="20001"/>
                    </a:ext>
                  </a:extLst>
                </a:gridCol>
                <a:gridCol w="769120">
                  <a:extLst>
                    <a:ext uri="{9D8B030D-6E8A-4147-A177-3AD203B41FA5}">
                      <a16:colId xmlns:a16="http://schemas.microsoft.com/office/drawing/2014/main" val="20002"/>
                    </a:ext>
                  </a:extLst>
                </a:gridCol>
                <a:gridCol w="740958">
                  <a:extLst>
                    <a:ext uri="{9D8B030D-6E8A-4147-A177-3AD203B41FA5}">
                      <a16:colId xmlns:a16="http://schemas.microsoft.com/office/drawing/2014/main" val="20003"/>
                    </a:ext>
                  </a:extLst>
                </a:gridCol>
                <a:gridCol w="935745">
                  <a:extLst>
                    <a:ext uri="{9D8B030D-6E8A-4147-A177-3AD203B41FA5}">
                      <a16:colId xmlns:a16="http://schemas.microsoft.com/office/drawing/2014/main" val="20004"/>
                    </a:ext>
                  </a:extLst>
                </a:gridCol>
                <a:gridCol w="1070006">
                  <a:extLst>
                    <a:ext uri="{9D8B030D-6E8A-4147-A177-3AD203B41FA5}">
                      <a16:colId xmlns:a16="http://schemas.microsoft.com/office/drawing/2014/main" val="20005"/>
                    </a:ext>
                  </a:extLst>
                </a:gridCol>
              </a:tblGrid>
              <a:tr h="988015">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YURTLAR</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400" b="1" i="0" u="none" strike="noStrike" kern="1200" cap="none" normalizeH="0" baseline="0" dirty="0">
                        <a:ln>
                          <a:noFill/>
                        </a:ln>
                        <a:solidFill>
                          <a:srgbClr val="FF0000"/>
                        </a:solidFill>
                        <a:effectLst/>
                        <a:latin typeface="Times New Roman" pitchFamily="18" charset="0"/>
                        <a:ea typeface="+mn-ea"/>
                        <a:cs typeface="Times New Roman" pitchFamily="18" charset="0"/>
                      </a:endParaRPr>
                    </a:p>
                  </a:txBody>
                  <a:tcPr anchor="ctr" horzOverflow="overflow">
                    <a:lnL w="28575" cap="flat" cmpd="sng" algn="ctr">
                      <a:solidFill>
                        <a:srgbClr val="003399"/>
                      </a:solidFill>
                      <a:prstDash val="solid"/>
                      <a:round/>
                      <a:headEnd type="none" w="med" len="med"/>
                      <a:tailEnd type="none" w="med" len="med"/>
                    </a:lnL>
                    <a:lnR w="28575" cap="flat" cmpd="sng" algn="ctr">
                      <a:solidFill>
                        <a:srgbClr val="003399"/>
                      </a:solidFill>
                      <a:prstDash val="solid"/>
                      <a:round/>
                      <a:headEnd type="none" w="med" len="med"/>
                      <a:tailEnd type="none" w="med" len="med"/>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ERKEK</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KIZ</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KARMA</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823346">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İSTANBUL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YURT SAYISI (KAMU)</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6672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rgbClr val="000099"/>
                        </a:solidFill>
                        <a:effectLst/>
                        <a:latin typeface="Times New Roman" pitchFamily="18" charset="0"/>
                        <a:cs typeface="Times New Roman" pitchFamily="18" charset="0"/>
                      </a:endParaRPr>
                    </a:p>
                  </a:txBody>
                  <a:tcPr anchor="ctr" horzOverflow="overflow">
                    <a:lnL w="28575" cap="flat" cmpd="sng" algn="ctr">
                      <a:solidFill>
                        <a:srgbClr val="003399"/>
                      </a:solidFill>
                      <a:prstDash val="solid"/>
                      <a:round/>
                      <a:headEnd type="none" w="med" len="med"/>
                      <a:tailEnd type="none" w="med" len="med"/>
                    </a:lnL>
                    <a:lnR w="28575" cap="flat" cmpd="sng" algn="ctr">
                      <a:solidFill>
                        <a:srgbClr val="003399"/>
                      </a:solidFill>
                      <a:prstDash val="solid"/>
                      <a:round/>
                      <a:headEnd type="none" w="med" len="med"/>
                      <a:tailEnd type="none" w="med" len="med"/>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KAPASİTE (KAMU)</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3.705</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7.740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2.328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13.773</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6672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rgbClr val="000099"/>
                        </a:solidFill>
                        <a:effectLst/>
                        <a:latin typeface="Times New Roman" pitchFamily="18" charset="0"/>
                        <a:cs typeface="Times New Roman" pitchFamily="18" charset="0"/>
                      </a:endParaRPr>
                    </a:p>
                  </a:txBody>
                  <a:tcPr anchor="ctr" horzOverflow="overflow">
                    <a:lnL w="28575" cap="flat" cmpd="sng" algn="ctr">
                      <a:solidFill>
                        <a:srgbClr val="003399"/>
                      </a:solidFill>
                      <a:prstDash val="solid"/>
                      <a:round/>
                      <a:headEnd type="none" w="med" len="med"/>
                      <a:tailEnd type="none" w="med" len="med"/>
                    </a:lnL>
                    <a:lnR w="28575" cap="flat" cmpd="sng" algn="ctr">
                      <a:solidFill>
                        <a:srgbClr val="003399"/>
                      </a:solidFill>
                      <a:prstDash val="solid"/>
                      <a:round/>
                      <a:headEnd type="none" w="med" len="med"/>
                      <a:tailEnd type="none" w="med" len="med"/>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YURT SAYISI (ÖZEL)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110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97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213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6672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rgbClr val="000099"/>
                        </a:solidFill>
                        <a:effectLst/>
                        <a:latin typeface="Times New Roman" pitchFamily="18" charset="0"/>
                        <a:cs typeface="Times New Roman" pitchFamily="18" charset="0"/>
                      </a:endParaRPr>
                    </a:p>
                  </a:txBody>
                  <a:tcPr anchor="ctr" horzOverflow="overflow">
                    <a:lnL w="28575" cap="flat" cmpd="sng" algn="ctr">
                      <a:solidFill>
                        <a:srgbClr val="003399"/>
                      </a:solidFill>
                      <a:prstDash val="solid"/>
                      <a:round/>
                      <a:headEnd type="none" w="med" len="med"/>
                      <a:tailEnd type="none" w="med" len="med"/>
                    </a:lnL>
                    <a:lnR w="28575" cap="flat" cmpd="sng" algn="ctr">
                      <a:solidFill>
                        <a:srgbClr val="003399"/>
                      </a:solidFill>
                      <a:prstDash val="solid"/>
                      <a:round/>
                      <a:headEnd type="none" w="med" len="med"/>
                      <a:tailEnd type="none" w="med" len="med"/>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KAPASİTE (ÖZEL)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11.717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9.364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3.170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24.251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66724">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TÜRKİYE</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YURT SAYISI (KAMU)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200" dirty="0">
                          <a:latin typeface="Bookman Old Style" pitchFamily="18" charset="0"/>
                        </a:rPr>
                        <a:t>-</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373</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766724">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rgbClr val="000099"/>
                        </a:solidFill>
                        <a:effectLst/>
                        <a:latin typeface="Times New Roman" pitchFamily="18" charset="0"/>
                        <a:cs typeface="Times New Roman" pitchFamily="18" charset="0"/>
                      </a:endParaRPr>
                    </a:p>
                  </a:txBody>
                  <a:tcPr anchor="ctr" horzOverflow="overflow">
                    <a:lnL w="28575" cap="flat" cmpd="sng" algn="ctr">
                      <a:solidFill>
                        <a:srgbClr val="003399"/>
                      </a:solidFill>
                      <a:prstDash val="solid"/>
                      <a:round/>
                      <a:headEnd type="none" w="med" len="med"/>
                      <a:tailEnd type="none" w="med" len="med"/>
                    </a:lnL>
                    <a:lnR w="28575" cap="flat" cmpd="sng" algn="ctr">
                      <a:solidFill>
                        <a:srgbClr val="003399"/>
                      </a:solidFill>
                      <a:prstDash val="solid"/>
                      <a:round/>
                      <a:headEnd type="none" w="med" len="med"/>
                      <a:tailEnd type="none" w="med" len="med"/>
                    </a:lnR>
                    <a:lnT w="28575"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KAPASİTE (KAMU)</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200" dirty="0">
                          <a:latin typeface="Bookman Old Style" pitchFamily="18" charset="0"/>
                        </a:rPr>
                        <a:t>-</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310.255</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2" name="Slayt Numarası Yer Tutucusu 1">
            <a:extLst>
              <a:ext uri="{FF2B5EF4-FFF2-40B4-BE49-F238E27FC236}">
                <a16:creationId xmlns:a16="http://schemas.microsoft.com/office/drawing/2014/main" id="{D5733AA8-1DDB-4B84-AD44-C8C806D1B558}"/>
              </a:ext>
            </a:extLst>
          </p:cNvPr>
          <p:cNvSpPr>
            <a:spLocks noGrp="1"/>
          </p:cNvSpPr>
          <p:nvPr>
            <p:ph type="sldNum" sz="quarter" idx="12"/>
          </p:nvPr>
        </p:nvSpPr>
        <p:spPr/>
        <p:txBody>
          <a:bodyPr/>
          <a:lstStyle/>
          <a:p>
            <a:pPr>
              <a:defRPr/>
            </a:pPr>
            <a:fld id="{7F979C48-A748-48C9-B264-A35E2CA3DA99}" type="slidenum">
              <a:rPr lang="tr-TR" smtClean="0"/>
              <a:pPr>
                <a:defRPr/>
              </a:pPr>
              <a:t>26</a:t>
            </a:fld>
            <a:endParaRPr lang="tr-T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1 Başlık"/>
          <p:cNvSpPr>
            <a:spLocks noGrp="1"/>
          </p:cNvSpPr>
          <p:nvPr>
            <p:ph type="title"/>
          </p:nvPr>
        </p:nvSpPr>
        <p:spPr>
          <a:xfrm>
            <a:off x="0" y="400050"/>
            <a:ext cx="6857999" cy="897564"/>
          </a:xfrm>
        </p:spPr>
        <p:txBody>
          <a:bodyPr/>
          <a:lstStyle/>
          <a:p>
            <a:pPr algn="ctr" eaLnBrk="1" hangingPunct="1"/>
            <a:r>
              <a:rPr lang="tr-TR" sz="1800" b="1" dirty="0">
                <a:solidFill>
                  <a:srgbClr val="FF3300"/>
                </a:solidFill>
                <a:latin typeface="Bookman Old Style" pitchFamily="18" charset="0"/>
                <a:cs typeface="Arial" pitchFamily="34" charset="0"/>
              </a:rPr>
              <a:t>TOPLU TAŞIMA TÜRLERİNE GÖRE DAĞILIM(*)</a:t>
            </a:r>
          </a:p>
        </p:txBody>
      </p:sp>
      <p:graphicFrame>
        <p:nvGraphicFramePr>
          <p:cNvPr id="5" name="Group 3"/>
          <p:cNvGraphicFramePr>
            <a:graphicFrameLocks noGrp="1"/>
          </p:cNvGraphicFramePr>
          <p:nvPr>
            <p:extLst>
              <p:ext uri="{D42A27DB-BD31-4B8C-83A1-F6EECF244321}">
                <p14:modId xmlns:p14="http://schemas.microsoft.com/office/powerpoint/2010/main" val="1089179700"/>
              </p:ext>
            </p:extLst>
          </p:nvPr>
        </p:nvGraphicFramePr>
        <p:xfrm>
          <a:off x="203199" y="848832"/>
          <a:ext cx="6502401" cy="1998222"/>
        </p:xfrm>
        <a:graphic>
          <a:graphicData uri="http://schemas.openxmlformats.org/drawingml/2006/table">
            <a:tbl>
              <a:tblPr/>
              <a:tblGrid>
                <a:gridCol w="2814023">
                  <a:extLst>
                    <a:ext uri="{9D8B030D-6E8A-4147-A177-3AD203B41FA5}">
                      <a16:colId xmlns:a16="http://schemas.microsoft.com/office/drawing/2014/main" val="20000"/>
                    </a:ext>
                  </a:extLst>
                </a:gridCol>
                <a:gridCol w="2520895">
                  <a:extLst>
                    <a:ext uri="{9D8B030D-6E8A-4147-A177-3AD203B41FA5}">
                      <a16:colId xmlns:a16="http://schemas.microsoft.com/office/drawing/2014/main" val="20001"/>
                    </a:ext>
                  </a:extLst>
                </a:gridCol>
                <a:gridCol w="1167483">
                  <a:extLst>
                    <a:ext uri="{9D8B030D-6E8A-4147-A177-3AD203B41FA5}">
                      <a16:colId xmlns:a16="http://schemas.microsoft.com/office/drawing/2014/main" val="20002"/>
                    </a:ext>
                  </a:extLst>
                </a:gridCol>
              </a:tblGrid>
              <a:tr h="64877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500" b="1" i="0" u="none" strike="noStrike" kern="1200" cap="none" normalizeH="0" baseline="0" dirty="0">
                        <a:ln>
                          <a:noFill/>
                        </a:ln>
                        <a:solidFill>
                          <a:srgbClr val="FFC000"/>
                        </a:solidFill>
                        <a:effectLst/>
                        <a:latin typeface="Bookman Old Style"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kern="1200" cap="none" normalizeH="0" baseline="0" dirty="0">
                          <a:ln>
                            <a:noFill/>
                          </a:ln>
                          <a:solidFill>
                            <a:srgbClr val="FFC000"/>
                          </a:solidFill>
                          <a:effectLst/>
                          <a:latin typeface="Bookman Old Style" pitchFamily="18" charset="0"/>
                          <a:ea typeface="+mn-ea"/>
                          <a:cs typeface="+mn-cs"/>
                        </a:rPr>
                        <a:t>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kern="1200" cap="none" normalizeH="0" baseline="0" dirty="0">
                          <a:ln>
                            <a:noFill/>
                          </a:ln>
                          <a:solidFill>
                            <a:srgbClr val="000099"/>
                          </a:solidFill>
                          <a:effectLst/>
                          <a:latin typeface="Bookman Old Style" pitchFamily="18" charset="0"/>
                          <a:ea typeface="+mn-ea"/>
                          <a:cs typeface="+mn-cs"/>
                        </a:rPr>
                        <a:t>GÜNDE TAŞINAN KİŞİ SAYISI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kern="1200" cap="none" normalizeH="0" baseline="0" dirty="0">
                          <a:ln>
                            <a:noFill/>
                          </a:ln>
                          <a:solidFill>
                            <a:srgbClr val="000099"/>
                          </a:solidFill>
                          <a:effectLst/>
                          <a:latin typeface="Bookman Old Style" pitchFamily="18" charset="0"/>
                          <a:ea typeface="+mn-ea"/>
                          <a:cs typeface="+mn-cs"/>
                        </a:rPr>
                        <a:t>PAY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373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KARA YOLU ULAŞIMI</a:t>
                      </a:r>
                      <a:endParaRPr kumimoji="0" lang="tr-TR" sz="1500" b="1" i="0" u="none" strike="noStrike" cap="none" normalizeH="0" baseline="0" dirty="0">
                        <a:ln>
                          <a:noFill/>
                        </a:ln>
                        <a:solidFill>
                          <a:schemeClr val="tx1"/>
                        </a:solidFill>
                        <a:effectLst/>
                        <a:latin typeface="Bookman Old Style" pitchFamily="18" charset="0"/>
                      </a:endParaRPr>
                    </a:p>
                  </a:txBody>
                  <a:tcPr marL="68580" marR="68580" marT="34290" marB="3429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3.079.081</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68,0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373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DENİZ ULAŞIMI</a:t>
                      </a:r>
                      <a:endParaRPr kumimoji="0" lang="tr-TR" sz="1500" b="1" i="0" u="none" strike="noStrike" cap="none" normalizeH="0" baseline="0" dirty="0">
                        <a:ln>
                          <a:noFill/>
                        </a:ln>
                        <a:solidFill>
                          <a:schemeClr val="tx1"/>
                        </a:solidFill>
                        <a:effectLst/>
                        <a:latin typeface="Bookman Old Style" pitchFamily="18" charset="0"/>
                      </a:endParaRPr>
                    </a:p>
                  </a:txBody>
                  <a:tcPr marL="68580" marR="68580" marT="34290" marB="3429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280.708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6,2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373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RAYLI ULAŞIM</a:t>
                      </a:r>
                      <a:endParaRPr kumimoji="0" lang="tr-TR" sz="1500" b="1" i="0" u="none" strike="noStrike" cap="none" normalizeH="0" baseline="0" dirty="0">
                        <a:ln>
                          <a:noFill/>
                        </a:ln>
                        <a:solidFill>
                          <a:schemeClr val="tx1"/>
                        </a:solidFill>
                        <a:effectLst/>
                        <a:latin typeface="Bookman Old Style" pitchFamily="18" charset="0"/>
                      </a:endParaRPr>
                    </a:p>
                  </a:txBody>
                  <a:tcPr marL="68580" marR="68580" marT="34290" marB="3429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1.166.641</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25,8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373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Bookman Old Style" pitchFamily="18" charset="0"/>
                          <a:cs typeface="Times New Roman" pitchFamily="18" charset="0"/>
                        </a:rPr>
                        <a:t>TOPLAM</a:t>
                      </a:r>
                      <a:endParaRPr kumimoji="0" lang="tr-TR" sz="1600" b="1" i="0" u="none" strike="noStrike" cap="none" normalizeH="0" baseline="0" dirty="0">
                        <a:ln>
                          <a:noFill/>
                        </a:ln>
                        <a:solidFill>
                          <a:schemeClr val="tx1"/>
                        </a:solidFill>
                        <a:effectLst/>
                        <a:latin typeface="Bookman Old Style" pitchFamily="18" charset="0"/>
                      </a:endParaRPr>
                    </a:p>
                  </a:txBody>
                  <a:tcPr marL="68580" marR="68580" marT="34290" marB="3429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Bookman Old Style" pitchFamily="18" charset="0"/>
                        </a:rPr>
                        <a:t>4.526.430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chemeClr val="tx1"/>
                          </a:solidFill>
                          <a:effectLst/>
                          <a:latin typeface="Bookman Old Style" pitchFamily="18" charset="0"/>
                        </a:rPr>
                        <a:t>100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sp>
        <p:nvSpPr>
          <p:cNvPr id="111649" name="7 Metin kutusu"/>
          <p:cNvSpPr txBox="1">
            <a:spLocks noChangeArrowheads="1"/>
          </p:cNvSpPr>
          <p:nvPr/>
        </p:nvSpPr>
        <p:spPr bwMode="auto">
          <a:xfrm>
            <a:off x="233676" y="3157336"/>
            <a:ext cx="6156684" cy="276999"/>
          </a:xfrm>
          <a:prstGeom prst="rect">
            <a:avLst/>
          </a:prstGeom>
          <a:noFill/>
          <a:ln w="9525">
            <a:noFill/>
            <a:miter lim="800000"/>
            <a:headEnd/>
            <a:tailEnd/>
          </a:ln>
        </p:spPr>
        <p:txBody>
          <a:bodyPr wrap="square">
            <a:spAutoFit/>
          </a:bodyPr>
          <a:lstStyle/>
          <a:p>
            <a:r>
              <a:rPr lang="tr-TR" sz="1200" b="1" dirty="0">
                <a:latin typeface="Arial" panose="020B0604020202020204" pitchFamily="34" charset="0"/>
                <a:cs typeface="Arial" panose="020B0604020202020204" pitchFamily="34" charset="0"/>
              </a:rPr>
              <a:t>(*) Sadece  toplu  taşıma yapan  bütün araçlarla  taşınan  kişi  sayısını  kapsar.</a:t>
            </a:r>
          </a:p>
        </p:txBody>
      </p:sp>
      <p:sp>
        <p:nvSpPr>
          <p:cNvPr id="2" name="Dikdörtgen 1">
            <a:extLst>
              <a:ext uri="{FF2B5EF4-FFF2-40B4-BE49-F238E27FC236}">
                <a16:creationId xmlns:a16="http://schemas.microsoft.com/office/drawing/2014/main" id="{AAA5FF48-A351-4CC0-A575-2250F16CFA99}"/>
              </a:ext>
            </a:extLst>
          </p:cNvPr>
          <p:cNvSpPr/>
          <p:nvPr/>
        </p:nvSpPr>
        <p:spPr>
          <a:xfrm>
            <a:off x="203199" y="3744617"/>
            <a:ext cx="6502401"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TOPLU  ULAŞIM  TAŞINAN  YOLCU  SAYISI  </a:t>
            </a:r>
          </a:p>
        </p:txBody>
      </p:sp>
      <p:graphicFrame>
        <p:nvGraphicFramePr>
          <p:cNvPr id="10" name="4 Tablo">
            <a:extLst>
              <a:ext uri="{FF2B5EF4-FFF2-40B4-BE49-F238E27FC236}">
                <a16:creationId xmlns:a16="http://schemas.microsoft.com/office/drawing/2014/main" id="{04FED8C7-4E97-4278-BB0C-6E33EBE7FBA7}"/>
              </a:ext>
            </a:extLst>
          </p:cNvPr>
          <p:cNvGraphicFramePr>
            <a:graphicFrameLocks noGrp="1"/>
          </p:cNvGraphicFramePr>
          <p:nvPr>
            <p:extLst>
              <p:ext uri="{D42A27DB-BD31-4B8C-83A1-F6EECF244321}">
                <p14:modId xmlns:p14="http://schemas.microsoft.com/office/powerpoint/2010/main" val="2225312730"/>
              </p:ext>
            </p:extLst>
          </p:nvPr>
        </p:nvGraphicFramePr>
        <p:xfrm>
          <a:off x="203200" y="4424231"/>
          <a:ext cx="6502401" cy="5081717"/>
        </p:xfrm>
        <a:graphic>
          <a:graphicData uri="http://schemas.openxmlformats.org/drawingml/2006/table">
            <a:tbl>
              <a:tblPr/>
              <a:tblGrid>
                <a:gridCol w="1888647">
                  <a:extLst>
                    <a:ext uri="{9D8B030D-6E8A-4147-A177-3AD203B41FA5}">
                      <a16:colId xmlns:a16="http://schemas.microsoft.com/office/drawing/2014/main" val="20000"/>
                    </a:ext>
                  </a:extLst>
                </a:gridCol>
                <a:gridCol w="1191438">
                  <a:extLst>
                    <a:ext uri="{9D8B030D-6E8A-4147-A177-3AD203B41FA5}">
                      <a16:colId xmlns:a16="http://schemas.microsoft.com/office/drawing/2014/main" val="20001"/>
                    </a:ext>
                  </a:extLst>
                </a:gridCol>
                <a:gridCol w="1140772">
                  <a:extLst>
                    <a:ext uri="{9D8B030D-6E8A-4147-A177-3AD203B41FA5}">
                      <a16:colId xmlns:a16="http://schemas.microsoft.com/office/drawing/2014/main" val="20002"/>
                    </a:ext>
                  </a:extLst>
                </a:gridCol>
                <a:gridCol w="1140772">
                  <a:extLst>
                    <a:ext uri="{9D8B030D-6E8A-4147-A177-3AD203B41FA5}">
                      <a16:colId xmlns:a16="http://schemas.microsoft.com/office/drawing/2014/main" val="20003"/>
                    </a:ext>
                  </a:extLst>
                </a:gridCol>
                <a:gridCol w="1140772">
                  <a:extLst>
                    <a:ext uri="{9D8B030D-6E8A-4147-A177-3AD203B41FA5}">
                      <a16:colId xmlns:a16="http://schemas.microsoft.com/office/drawing/2014/main" val="20004"/>
                    </a:ext>
                  </a:extLst>
                </a:gridCol>
              </a:tblGrid>
              <a:tr h="308983">
                <a:tc>
                  <a:txBody>
                    <a:bodyPr/>
                    <a:lstStyle/>
                    <a:p>
                      <a:pPr algn="l" fontAlgn="b"/>
                      <a:r>
                        <a:rPr lang="tr-TR" sz="1200" b="1" i="0" u="none" strike="noStrike" dirty="0">
                          <a:solidFill>
                            <a:srgbClr val="000099"/>
                          </a:solidFill>
                          <a:latin typeface="Bookman Old Style" pitchFamily="18" charset="0"/>
                          <a:cs typeface="Arial" pitchFamily="34" charset="0"/>
                        </a:rPr>
                        <a:t>ULAŞIM TÜRÜ</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200" b="1" i="0" u="none" strike="noStrike" dirty="0">
                          <a:solidFill>
                            <a:srgbClr val="000099"/>
                          </a:solidFill>
                          <a:latin typeface="Bookman Old Style" pitchFamily="18" charset="0"/>
                          <a:cs typeface="Arial" pitchFamily="34" charset="0"/>
                        </a:rPr>
                        <a:t>2010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200" b="1" i="0" u="none" strike="noStrike" dirty="0">
                          <a:solidFill>
                            <a:srgbClr val="000099"/>
                          </a:solidFill>
                          <a:latin typeface="Bookman Old Style" pitchFamily="18" charset="0"/>
                          <a:cs typeface="Arial" pitchFamily="34" charset="0"/>
                        </a:rPr>
                        <a:t>2011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200" b="1" i="0" u="none" strike="noStrike" dirty="0">
                          <a:solidFill>
                            <a:srgbClr val="000099"/>
                          </a:solidFill>
                          <a:latin typeface="Bookman Old Style" pitchFamily="18" charset="0"/>
                          <a:cs typeface="Arial" pitchFamily="34" charset="0"/>
                        </a:rPr>
                        <a:t>2012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lang="tr-TR" sz="1200" b="1" i="0" u="none" strike="noStrike" dirty="0">
                          <a:solidFill>
                            <a:srgbClr val="000099"/>
                          </a:solidFill>
                          <a:latin typeface="Bookman Old Style" pitchFamily="18" charset="0"/>
                          <a:cs typeface="Arial" pitchFamily="34" charset="0"/>
                        </a:rPr>
                        <a:t>2013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METRO (YER ALTI)</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70.906.312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85.503.921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184.734.574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248.137.950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92686">
                <a:tc>
                  <a:txBody>
                    <a:bodyPr/>
                    <a:lstStyle/>
                    <a:p>
                      <a:pPr algn="r" fontAlgn="b"/>
                      <a:r>
                        <a:rPr lang="tr-TR" sz="1100" b="1" i="0" u="none" strike="noStrike" dirty="0">
                          <a:solidFill>
                            <a:schemeClr val="tx1"/>
                          </a:solidFill>
                          <a:latin typeface="Bookman Old Style" pitchFamily="18" charset="0"/>
                          <a:cs typeface="Arial" pitchFamily="34" charset="0"/>
                        </a:rPr>
                        <a:t>HAFİF RAYLI(YER ÜSTÜ)</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197.533.786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207.909.373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149.163.951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156.727.350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BANLİYÖ*</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48.677.532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52.723.304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50.304.093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tr-TR" sz="1100" b="0" i="0" u="none" strike="noStrike" dirty="0">
                          <a:solidFill>
                            <a:schemeClr val="tx1"/>
                          </a:solidFill>
                          <a:latin typeface="Bookman Old Style" pitchFamily="18" charset="0"/>
                          <a:cs typeface="Arial" pitchFamily="34" charset="0"/>
                        </a:rPr>
                        <a:t>17.201.748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MARMARAY*</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0" i="0" u="none" strike="noStrike" dirty="0">
                          <a:solidFill>
                            <a:schemeClr val="tx1"/>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tr-TR" sz="1100" b="0" i="0" u="none" strike="noStrike" dirty="0">
                          <a:solidFill>
                            <a:schemeClr val="tx1"/>
                          </a:solidFill>
                          <a:latin typeface="Bookman Old Style" pitchFamily="18" charset="0"/>
                          <a:cs typeface="Arial" pitchFamily="34" charset="0"/>
                        </a:rPr>
                        <a:t>3.757.029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84933">
                <a:tc>
                  <a:txBody>
                    <a:bodyPr/>
                    <a:lstStyle/>
                    <a:p>
                      <a:pPr algn="l" fontAlgn="b"/>
                      <a:r>
                        <a:rPr lang="tr-TR" sz="1100" b="1" i="0" u="none" strike="noStrike" dirty="0">
                          <a:solidFill>
                            <a:srgbClr val="FF0000"/>
                          </a:solidFill>
                          <a:latin typeface="Bookman Old Style" pitchFamily="18" charset="0"/>
                          <a:cs typeface="Arial" pitchFamily="34" charset="0"/>
                        </a:rPr>
                        <a:t>RAYLI SİSTEM İLE TAŞINAN YOLCU TOPLAMI</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317.117.630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346.136.598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384.202.618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425.824.087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5"/>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İETT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160.723.512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173.076.087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272.621.352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221.047.740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METROBÜS</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365.537.866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331.728.538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197.398.896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229.846.812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ÖZEL HALK OTOBÜSÜ</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252.026.778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380.427.538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575.515.152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672.970.062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84933">
                <a:tc>
                  <a:txBody>
                    <a:bodyPr/>
                    <a:lstStyle/>
                    <a:p>
                      <a:pPr algn="l" fontAlgn="b"/>
                      <a:r>
                        <a:rPr lang="tr-TR" sz="1100" b="1" i="0" u="none" strike="noStrike" dirty="0">
                          <a:solidFill>
                            <a:srgbClr val="FF0000"/>
                          </a:solidFill>
                          <a:latin typeface="Bookman Old Style" pitchFamily="18" charset="0"/>
                          <a:cs typeface="Arial" pitchFamily="34" charset="0"/>
                        </a:rPr>
                        <a:t>LASTİKLİ ARAÇLAR İLE TAŞINAN YOLCU   TOPLAM</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778.288.156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885.232.163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1.045.535.400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1.123.864.614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ŞEHİR HATLARI</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43.622.508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43.793.249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50.217.951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53.557.914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İDO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18.066.253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17.584.735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14.588.831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13.131.665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DENTUR</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a:solidFill>
                            <a:schemeClr val="tx1"/>
                          </a:solidFill>
                          <a:latin typeface="Bookman Old Style" pitchFamily="18" charset="0"/>
                          <a:cs typeface="Arial" pitchFamily="34" charset="0"/>
                        </a:rPr>
                        <a:t>20.893.565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21.213.670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19.702.737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18.952.598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56136">
                <a:tc>
                  <a:txBody>
                    <a:bodyPr/>
                    <a:lstStyle/>
                    <a:p>
                      <a:pPr algn="r" fontAlgn="b"/>
                      <a:r>
                        <a:rPr lang="tr-TR" sz="1100" b="1" i="0" u="none" strike="noStrike" dirty="0">
                          <a:solidFill>
                            <a:schemeClr val="tx1"/>
                          </a:solidFill>
                          <a:latin typeface="Bookman Old Style" pitchFamily="18" charset="0"/>
                          <a:cs typeface="Arial" pitchFamily="34" charset="0"/>
                        </a:rPr>
                        <a:t>TURYOL</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17.108.101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17.981.554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16.512.269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100" b="0" i="0" u="none" strike="noStrike" dirty="0">
                          <a:solidFill>
                            <a:schemeClr val="tx1"/>
                          </a:solidFill>
                          <a:latin typeface="Bookman Old Style" pitchFamily="18" charset="0"/>
                          <a:cs typeface="Arial" pitchFamily="34" charset="0"/>
                        </a:rPr>
                        <a:t>16.816.527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392686">
                <a:tc>
                  <a:txBody>
                    <a:bodyPr/>
                    <a:lstStyle/>
                    <a:p>
                      <a:pPr algn="l" fontAlgn="b"/>
                      <a:r>
                        <a:rPr lang="tr-TR" sz="1100" b="1" i="0" u="none" strike="noStrike" dirty="0">
                          <a:solidFill>
                            <a:srgbClr val="FF0000"/>
                          </a:solidFill>
                          <a:latin typeface="Bookman Old Style" pitchFamily="18" charset="0"/>
                          <a:cs typeface="Arial" pitchFamily="34" charset="0"/>
                        </a:rPr>
                        <a:t>DENİZ</a:t>
                      </a:r>
                      <a:r>
                        <a:rPr lang="tr-TR" sz="1100" b="1" i="0" u="none" strike="noStrike" baseline="0" dirty="0">
                          <a:solidFill>
                            <a:srgbClr val="FF0000"/>
                          </a:solidFill>
                          <a:latin typeface="Bookman Old Style" pitchFamily="18" charset="0"/>
                          <a:cs typeface="Arial" pitchFamily="34" charset="0"/>
                        </a:rPr>
                        <a:t> ARAÇLARI İLE TAŞINAN YOLCU</a:t>
                      </a:r>
                      <a:endParaRPr lang="tr-TR" sz="1100" b="1" i="0" u="none" strike="noStrike" dirty="0">
                        <a:solidFill>
                          <a:srgbClr val="FF0000"/>
                        </a:solidFill>
                        <a:latin typeface="Bookman Old Style" pitchFamily="18" charset="0"/>
                        <a:cs typeface="Arial" pitchFamily="34" charset="0"/>
                      </a:endParaRP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99.690.427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100.573.208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101.021.788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102.458.704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4"/>
                  </a:ext>
                </a:extLst>
              </a:tr>
              <a:tr h="256136">
                <a:tc>
                  <a:txBody>
                    <a:bodyPr/>
                    <a:lstStyle/>
                    <a:p>
                      <a:pPr algn="l" fontAlgn="b"/>
                      <a:r>
                        <a:rPr lang="tr-TR" sz="1100" b="1" i="0" u="none" strike="noStrike" dirty="0">
                          <a:solidFill>
                            <a:srgbClr val="FF0000"/>
                          </a:solidFill>
                          <a:latin typeface="Bookman Old Style" pitchFamily="18" charset="0"/>
                          <a:cs typeface="Arial" pitchFamily="34" charset="0"/>
                        </a:rPr>
                        <a:t>GENEL TOPLAM</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1.195.096.213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1.331.941.969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1.530.759.806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100" b="1" i="0" u="none" strike="noStrike" dirty="0">
                          <a:solidFill>
                            <a:srgbClr val="FF0000"/>
                          </a:solidFill>
                          <a:latin typeface="Bookman Old Style" pitchFamily="18" charset="0"/>
                          <a:cs typeface="Arial" pitchFamily="34" charset="0"/>
                        </a:rPr>
                        <a:t>1.652.147.405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5"/>
                  </a:ext>
                </a:extLst>
              </a:tr>
            </a:tbl>
          </a:graphicData>
        </a:graphic>
      </p:graphicFrame>
      <p:sp>
        <p:nvSpPr>
          <p:cNvPr id="3" name="Slayt Numarası Yer Tutucusu 2">
            <a:extLst>
              <a:ext uri="{FF2B5EF4-FFF2-40B4-BE49-F238E27FC236}">
                <a16:creationId xmlns:a16="http://schemas.microsoft.com/office/drawing/2014/main" id="{3AC54E92-6CE0-4169-A8D0-E18BFA43215D}"/>
              </a:ext>
            </a:extLst>
          </p:cNvPr>
          <p:cNvSpPr>
            <a:spLocks noGrp="1"/>
          </p:cNvSpPr>
          <p:nvPr>
            <p:ph type="sldNum" sz="quarter" idx="12"/>
          </p:nvPr>
        </p:nvSpPr>
        <p:spPr/>
        <p:txBody>
          <a:bodyPr/>
          <a:lstStyle/>
          <a:p>
            <a:pPr>
              <a:defRPr/>
            </a:pPr>
            <a:fld id="{7F979C48-A748-48C9-B264-A35E2CA3DA99}" type="slidenum">
              <a:rPr lang="tr-TR" smtClean="0"/>
              <a:pPr>
                <a:defRPr/>
              </a:pPr>
              <a:t>27</a:t>
            </a:fld>
            <a:endParaRPr lang="tr-T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516130"/>
            <a:ext cx="6857999" cy="594122"/>
          </a:xfrm>
        </p:spPr>
        <p:txBody>
          <a:bodyPr/>
          <a:lstStyle/>
          <a:p>
            <a:pPr algn="ctr" eaLnBrk="1" hangingPunct="1"/>
            <a:r>
              <a:rPr lang="tr-TR" sz="1800" b="1" dirty="0">
                <a:solidFill>
                  <a:srgbClr val="FF3300"/>
                </a:solidFill>
                <a:latin typeface="Arial" panose="020B0604020202020204" pitchFamily="34" charset="0"/>
                <a:cs typeface="Arial" panose="020B0604020202020204" pitchFamily="34" charset="0"/>
              </a:rPr>
              <a:t>KARAYOLU TAŞIMACILIĞI</a:t>
            </a:r>
            <a:endParaRPr lang="tr-TR" sz="1500" dirty="0">
              <a:solidFill>
                <a:srgbClr val="FF3300"/>
              </a:solidFill>
              <a:latin typeface="Arial" panose="020B0604020202020204" pitchFamily="34" charset="0"/>
              <a:cs typeface="Arial" panose="020B0604020202020204" pitchFamily="34" charset="0"/>
            </a:endParaRPr>
          </a:p>
        </p:txBody>
      </p:sp>
      <p:graphicFrame>
        <p:nvGraphicFramePr>
          <p:cNvPr id="7" name="6 Tablo"/>
          <p:cNvGraphicFramePr>
            <a:graphicFrameLocks noGrp="1"/>
          </p:cNvGraphicFramePr>
          <p:nvPr>
            <p:extLst>
              <p:ext uri="{D42A27DB-BD31-4B8C-83A1-F6EECF244321}">
                <p14:modId xmlns:p14="http://schemas.microsoft.com/office/powerpoint/2010/main" val="672852467"/>
              </p:ext>
            </p:extLst>
          </p:nvPr>
        </p:nvGraphicFramePr>
        <p:xfrm>
          <a:off x="350657" y="948303"/>
          <a:ext cx="6156685" cy="3670642"/>
        </p:xfrm>
        <a:graphic>
          <a:graphicData uri="http://schemas.openxmlformats.org/drawingml/2006/table">
            <a:tbl>
              <a:tblPr/>
              <a:tblGrid>
                <a:gridCol w="2799617">
                  <a:extLst>
                    <a:ext uri="{9D8B030D-6E8A-4147-A177-3AD203B41FA5}">
                      <a16:colId xmlns:a16="http://schemas.microsoft.com/office/drawing/2014/main" val="20000"/>
                    </a:ext>
                  </a:extLst>
                </a:gridCol>
                <a:gridCol w="764780">
                  <a:extLst>
                    <a:ext uri="{9D8B030D-6E8A-4147-A177-3AD203B41FA5}">
                      <a16:colId xmlns:a16="http://schemas.microsoft.com/office/drawing/2014/main" val="20001"/>
                    </a:ext>
                  </a:extLst>
                </a:gridCol>
                <a:gridCol w="756084">
                  <a:extLst>
                    <a:ext uri="{9D8B030D-6E8A-4147-A177-3AD203B41FA5}">
                      <a16:colId xmlns:a16="http://schemas.microsoft.com/office/drawing/2014/main" val="20002"/>
                    </a:ext>
                  </a:extLst>
                </a:gridCol>
                <a:gridCol w="810090">
                  <a:extLst>
                    <a:ext uri="{9D8B030D-6E8A-4147-A177-3AD203B41FA5}">
                      <a16:colId xmlns:a16="http://schemas.microsoft.com/office/drawing/2014/main" val="20003"/>
                    </a:ext>
                  </a:extLst>
                </a:gridCol>
                <a:gridCol w="1026114">
                  <a:extLst>
                    <a:ext uri="{9D8B030D-6E8A-4147-A177-3AD203B41FA5}">
                      <a16:colId xmlns:a16="http://schemas.microsoft.com/office/drawing/2014/main" val="20004"/>
                    </a:ext>
                  </a:extLst>
                </a:gridCol>
              </a:tblGrid>
              <a:tr h="594066">
                <a:tc>
                  <a:txBody>
                    <a:bodyPr/>
                    <a:lstStyle/>
                    <a:p>
                      <a:pPr algn="ctr" fontAlgn="b"/>
                      <a:r>
                        <a:rPr lang="tr-TR" sz="1500" b="1" i="0" u="none" strike="noStrike" dirty="0">
                          <a:solidFill>
                            <a:srgbClr val="000099"/>
                          </a:solidFill>
                          <a:latin typeface="Bookman Old Style" pitchFamily="18" charset="0"/>
                          <a:cs typeface="Arial" pitchFamily="34" charset="0"/>
                        </a:rPr>
                        <a:t>ULAŞIM  -                                                               TOPLU TAŞIMA ARAÇLARI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TAKSİ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17.384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17.384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17.395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17.395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9340">
                <a:tc>
                  <a:txBody>
                    <a:bodyPr/>
                    <a:lstStyle/>
                    <a:p>
                      <a:pPr algn="l" fontAlgn="b"/>
                      <a:r>
                        <a:rPr lang="tr-TR" sz="1400" b="1" i="0" u="none" strike="noStrike" dirty="0">
                          <a:solidFill>
                            <a:srgbClr val="000000"/>
                          </a:solidFill>
                          <a:latin typeface="Bookman Old Style" pitchFamily="18" charset="0"/>
                          <a:cs typeface="Arial" pitchFamily="34" charset="0"/>
                        </a:rPr>
                        <a:t>TAKSİ/DOLMUŞ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a:solidFill>
                            <a:srgbClr val="000000"/>
                          </a:solidFill>
                          <a:latin typeface="Bookman Old Style" pitchFamily="18" charset="0"/>
                          <a:cs typeface="Arial" pitchFamily="34" charset="0"/>
                        </a:rPr>
                        <a:t>572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572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572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572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MİNİBÜS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6.531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6.528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6.363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6.363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SERVİS ARACI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37.092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38.900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42.864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64.671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ÖZEL HALK OTOBÜS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2.387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2.059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2.701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2.153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İETT OTOBÜS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2.610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2.766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2.152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2.599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OTOBÜS</a:t>
                      </a:r>
                      <a:r>
                        <a:rPr lang="tr-TR" sz="1400" b="1" i="0" u="none" strike="noStrike" baseline="0" dirty="0">
                          <a:solidFill>
                            <a:srgbClr val="000000"/>
                          </a:solidFill>
                          <a:latin typeface="Bookman Old Style" pitchFamily="18" charset="0"/>
                          <a:cs typeface="Arial" pitchFamily="34" charset="0"/>
                        </a:rPr>
                        <a:t> A.Ş. (Erguvan Otobüs)</a:t>
                      </a:r>
                      <a:endParaRPr lang="tr-TR" sz="1400" b="1" i="0" u="none" strike="noStrike" dirty="0">
                        <a:solidFill>
                          <a:srgbClr val="000000"/>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953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METROBÜS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410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460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36256">
                <a:tc>
                  <a:txBody>
                    <a:bodyPr/>
                    <a:lstStyle/>
                    <a:p>
                      <a:pPr algn="l" fontAlgn="b"/>
                      <a:r>
                        <a:rPr lang="tr-TR" sz="1400" b="1" i="0" u="none" strike="noStrike" dirty="0">
                          <a:solidFill>
                            <a:srgbClr val="000000"/>
                          </a:solidFill>
                          <a:latin typeface="Bookman Old Style" pitchFamily="18" charset="0"/>
                          <a:cs typeface="Arial" pitchFamily="34" charset="0"/>
                        </a:rPr>
                        <a:t>TOPLAM</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66.576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68.209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72.457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95.166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9"/>
                  </a:ext>
                </a:extLst>
              </a:tr>
            </a:tbl>
          </a:graphicData>
        </a:graphic>
      </p:graphicFrame>
      <p:sp>
        <p:nvSpPr>
          <p:cNvPr id="3" name="Dikdörtgen 2">
            <a:extLst>
              <a:ext uri="{FF2B5EF4-FFF2-40B4-BE49-F238E27FC236}">
                <a16:creationId xmlns:a16="http://schemas.microsoft.com/office/drawing/2014/main" id="{9C813FEF-112B-4010-A069-0E9D77D09CE9}"/>
              </a:ext>
            </a:extLst>
          </p:cNvPr>
          <p:cNvSpPr/>
          <p:nvPr/>
        </p:nvSpPr>
        <p:spPr>
          <a:xfrm>
            <a:off x="1" y="4825391"/>
            <a:ext cx="6857998" cy="923330"/>
          </a:xfrm>
          <a:prstGeom prst="rect">
            <a:avLst/>
          </a:prstGeom>
        </p:spPr>
        <p:txBody>
          <a:bodyPr wrap="square">
            <a:spAutoFit/>
          </a:bodyPr>
          <a:lstStyle/>
          <a:p>
            <a:pPr algn="ctr"/>
            <a:r>
              <a:rPr lang="tr-TR" b="1" dirty="0">
                <a:solidFill>
                  <a:srgbClr val="FF0000"/>
                </a:solidFill>
                <a:latin typeface="Bookman Old Style" pitchFamily="18" charset="0"/>
                <a:cs typeface="Arial" pitchFamily="34" charset="0"/>
              </a:rPr>
              <a:t>DENİZ ULAŞIMI </a:t>
            </a:r>
          </a:p>
          <a:p>
            <a:pPr algn="ctr"/>
            <a:r>
              <a:rPr lang="tr-TR" b="1" dirty="0">
                <a:solidFill>
                  <a:srgbClr val="FF0000"/>
                </a:solidFill>
                <a:latin typeface="Bookman Old Style" pitchFamily="18" charset="0"/>
                <a:cs typeface="Arial" pitchFamily="34" charset="0"/>
              </a:rPr>
              <a:t>ARAÇ- İSKELE-HAT-TAŞINAN</a:t>
            </a:r>
          </a:p>
          <a:p>
            <a:pPr algn="ctr"/>
            <a:r>
              <a:rPr lang="tr-TR" b="1" dirty="0">
                <a:solidFill>
                  <a:srgbClr val="FF0000"/>
                </a:solidFill>
                <a:latin typeface="Bookman Old Style" pitchFamily="18" charset="0"/>
                <a:cs typeface="Arial" pitchFamily="34" charset="0"/>
              </a:rPr>
              <a:t> ARAÇ  VE YOLCU  SAYILARI</a:t>
            </a:r>
          </a:p>
        </p:txBody>
      </p:sp>
      <p:graphicFrame>
        <p:nvGraphicFramePr>
          <p:cNvPr id="8" name="2 Tablo">
            <a:extLst>
              <a:ext uri="{FF2B5EF4-FFF2-40B4-BE49-F238E27FC236}">
                <a16:creationId xmlns:a16="http://schemas.microsoft.com/office/drawing/2014/main" id="{5CE78904-C667-4135-ADB5-C8888B2786CC}"/>
              </a:ext>
            </a:extLst>
          </p:cNvPr>
          <p:cNvGraphicFramePr>
            <a:graphicFrameLocks noGrp="1"/>
          </p:cNvGraphicFramePr>
          <p:nvPr>
            <p:extLst>
              <p:ext uri="{D42A27DB-BD31-4B8C-83A1-F6EECF244321}">
                <p14:modId xmlns:p14="http://schemas.microsoft.com/office/powerpoint/2010/main" val="1343805470"/>
              </p:ext>
            </p:extLst>
          </p:nvPr>
        </p:nvGraphicFramePr>
        <p:xfrm>
          <a:off x="350657" y="5955167"/>
          <a:ext cx="6156684" cy="3411841"/>
        </p:xfrm>
        <a:graphic>
          <a:graphicData uri="http://schemas.openxmlformats.org/drawingml/2006/table">
            <a:tbl>
              <a:tblPr firstRow="1" bandRow="1">
                <a:tableStyleId>{21E4AEA4-8DFA-4A89-87EB-49C32662AFE0}</a:tableStyleId>
              </a:tblPr>
              <a:tblGrid>
                <a:gridCol w="3128542">
                  <a:extLst>
                    <a:ext uri="{9D8B030D-6E8A-4147-A177-3AD203B41FA5}">
                      <a16:colId xmlns:a16="http://schemas.microsoft.com/office/drawing/2014/main" val="20000"/>
                    </a:ext>
                  </a:extLst>
                </a:gridCol>
                <a:gridCol w="3028142">
                  <a:extLst>
                    <a:ext uri="{9D8B030D-6E8A-4147-A177-3AD203B41FA5}">
                      <a16:colId xmlns:a16="http://schemas.microsoft.com/office/drawing/2014/main" val="20001"/>
                    </a:ext>
                  </a:extLst>
                </a:gridCol>
              </a:tblGrid>
              <a:tr h="562856">
                <a:tc>
                  <a:txBody>
                    <a:bodyPr/>
                    <a:lstStyle/>
                    <a:p>
                      <a:pPr algn="ctr"/>
                      <a:r>
                        <a:rPr lang="tr-TR" sz="1400" b="1" dirty="0">
                          <a:solidFill>
                            <a:srgbClr val="000099"/>
                          </a:solidFill>
                          <a:latin typeface="Bookman Old Style" pitchFamily="18" charset="0"/>
                          <a:cs typeface="Arial" pitchFamily="34" charset="0"/>
                        </a:rPr>
                        <a:t>TÜR</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rgbClr val="000099"/>
                          </a:solidFill>
                          <a:latin typeface="Bookman Old Style" pitchFamily="18" charset="0"/>
                          <a:cs typeface="Arial" pitchFamily="34" charset="0"/>
                        </a:rPr>
                        <a:t>SAYI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55825">
                <a:tc>
                  <a:txBody>
                    <a:bodyPr/>
                    <a:lstStyle/>
                    <a:p>
                      <a:r>
                        <a:rPr lang="tr-TR" sz="1400" b="1" dirty="0">
                          <a:solidFill>
                            <a:schemeClr val="tx1"/>
                          </a:solidFill>
                          <a:latin typeface="Bookman Old Style" pitchFamily="18" charset="0"/>
                          <a:cs typeface="Arial" pitchFamily="34" charset="0"/>
                        </a:rPr>
                        <a:t>GEMİ  SAYISI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400" b="1" dirty="0">
                          <a:solidFill>
                            <a:schemeClr val="tx1"/>
                          </a:solidFill>
                          <a:latin typeface="Bookman Old Style" pitchFamily="18" charset="0"/>
                          <a:cs typeface="Arial" pitchFamily="34" charset="0"/>
                        </a:rPr>
                        <a:t>64  (İDO 30, ŞH 34)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5825">
                <a:tc>
                  <a:txBody>
                    <a:bodyPr/>
                    <a:lstStyle/>
                    <a:p>
                      <a:r>
                        <a:rPr lang="tr-TR" sz="1400" b="1" dirty="0">
                          <a:solidFill>
                            <a:schemeClr val="tx1"/>
                          </a:solidFill>
                          <a:latin typeface="Bookman Old Style" pitchFamily="18" charset="0"/>
                          <a:cs typeface="Arial" pitchFamily="34" charset="0"/>
                        </a:rPr>
                        <a:t>İSKELE</a:t>
                      </a:r>
                      <a:r>
                        <a:rPr lang="tr-TR" sz="1400" b="1" baseline="0" dirty="0">
                          <a:solidFill>
                            <a:schemeClr val="tx1"/>
                          </a:solidFill>
                          <a:latin typeface="Bookman Old Style" pitchFamily="18" charset="0"/>
                          <a:cs typeface="Arial" pitchFamily="34" charset="0"/>
                        </a:rPr>
                        <a:t>  SAYISI</a:t>
                      </a:r>
                      <a:endParaRPr lang="tr-TR" sz="1400" b="1" dirty="0">
                        <a:solidFill>
                          <a:schemeClr val="tx1"/>
                        </a:solidFill>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400" b="1" dirty="0">
                          <a:solidFill>
                            <a:schemeClr val="tx1"/>
                          </a:solidFill>
                          <a:latin typeface="Bookman Old Style" pitchFamily="18" charset="0"/>
                          <a:cs typeface="Arial" pitchFamily="34" charset="0"/>
                        </a:rPr>
                        <a:t>60  (İDO 17, ŞH 43)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55825">
                <a:tc>
                  <a:txBody>
                    <a:bodyPr/>
                    <a:lstStyle/>
                    <a:p>
                      <a:r>
                        <a:rPr lang="tr-TR" sz="1400" b="1" dirty="0">
                          <a:solidFill>
                            <a:schemeClr val="tx1"/>
                          </a:solidFill>
                          <a:latin typeface="Bookman Old Style" pitchFamily="18" charset="0"/>
                          <a:cs typeface="Arial" pitchFamily="34" charset="0"/>
                        </a:rPr>
                        <a:t>HAT SAYISI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400" b="1" dirty="0">
                          <a:solidFill>
                            <a:schemeClr val="tx1"/>
                          </a:solidFill>
                          <a:latin typeface="Bookman Old Style" pitchFamily="18" charset="0"/>
                          <a:cs typeface="Arial" pitchFamily="34" charset="0"/>
                        </a:rPr>
                        <a:t>22  (İDO 7, ŞH 15)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55825">
                <a:tc>
                  <a:txBody>
                    <a:bodyPr/>
                    <a:lstStyle/>
                    <a:p>
                      <a:r>
                        <a:rPr lang="tr-TR" sz="1400" b="1" dirty="0">
                          <a:solidFill>
                            <a:schemeClr val="tx1"/>
                          </a:solidFill>
                          <a:latin typeface="Bookman Old Style" pitchFamily="18" charset="0"/>
                          <a:cs typeface="Arial" pitchFamily="34" charset="0"/>
                        </a:rPr>
                        <a:t>TAŞINAN ARAÇ</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400" b="1" dirty="0">
                          <a:solidFill>
                            <a:schemeClr val="tx1"/>
                          </a:solidFill>
                          <a:latin typeface="Bookman Old Style" pitchFamily="18" charset="0"/>
                          <a:cs typeface="Arial" pitchFamily="34" charset="0"/>
                        </a:rPr>
                        <a:t>7.526 (Günlük)</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55825">
                <a:tc>
                  <a:txBody>
                    <a:bodyPr/>
                    <a:lstStyle/>
                    <a:p>
                      <a:r>
                        <a:rPr lang="tr-TR" sz="1400" b="1" dirty="0">
                          <a:solidFill>
                            <a:schemeClr val="tx1"/>
                          </a:solidFill>
                          <a:latin typeface="Bookman Old Style" pitchFamily="18" charset="0"/>
                          <a:cs typeface="Arial" pitchFamily="34" charset="0"/>
                        </a:rPr>
                        <a:t>İDO+ŞH  (YOLCU) </a:t>
                      </a:r>
                      <a:endParaRPr lang="tr-TR" sz="900" b="1" dirty="0">
                        <a:solidFill>
                          <a:schemeClr val="tx1"/>
                        </a:solidFill>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400" b="0" dirty="0">
                          <a:solidFill>
                            <a:schemeClr val="tx1"/>
                          </a:solidFill>
                          <a:latin typeface="Bookman Old Style" pitchFamily="18" charset="0"/>
                          <a:cs typeface="Arial" pitchFamily="34" charset="0"/>
                        </a:rPr>
                        <a:t>182.711 (Günlük) </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14035">
                <a:tc>
                  <a:txBody>
                    <a:bodyPr/>
                    <a:lstStyle/>
                    <a:p>
                      <a:r>
                        <a:rPr lang="tr-TR" sz="1400" b="1" dirty="0">
                          <a:solidFill>
                            <a:schemeClr val="tx1"/>
                          </a:solidFill>
                          <a:latin typeface="Bookman Old Style" pitchFamily="18" charset="0"/>
                          <a:cs typeface="Arial" pitchFamily="34" charset="0"/>
                        </a:rPr>
                        <a:t>DENİZ MOTORU (DENTUR-TURYOL</a:t>
                      </a:r>
                      <a:r>
                        <a:rPr lang="tr-TR" sz="1400" b="1" baseline="0" dirty="0">
                          <a:solidFill>
                            <a:schemeClr val="tx1"/>
                          </a:solidFill>
                          <a:latin typeface="Bookman Old Style" pitchFamily="18" charset="0"/>
                          <a:cs typeface="Arial" pitchFamily="34" charset="0"/>
                        </a:rPr>
                        <a:t> </a:t>
                      </a:r>
                      <a:r>
                        <a:rPr lang="tr-TR" sz="1400" b="1" dirty="0">
                          <a:solidFill>
                            <a:schemeClr val="tx1"/>
                          </a:solidFill>
                          <a:latin typeface="Bookman Old Style" pitchFamily="18" charset="0"/>
                          <a:cs typeface="Arial" pitchFamily="34" charset="0"/>
                        </a:rPr>
                        <a:t>YOLCU) </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400" b="0" dirty="0">
                          <a:solidFill>
                            <a:schemeClr val="tx1"/>
                          </a:solidFill>
                          <a:latin typeface="Bookman Old Style" pitchFamily="18" charset="0"/>
                          <a:cs typeface="Arial" pitchFamily="34" charset="0"/>
                        </a:rPr>
                        <a:t>97.998 (Günlük) </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55825">
                <a:tc>
                  <a:txBody>
                    <a:bodyPr/>
                    <a:lstStyle/>
                    <a:p>
                      <a:r>
                        <a:rPr lang="tr-TR" sz="1400" b="1" dirty="0">
                          <a:solidFill>
                            <a:schemeClr val="tx1"/>
                          </a:solidFill>
                          <a:latin typeface="Bookman Old Style" pitchFamily="18" charset="0"/>
                          <a:cs typeface="Arial" pitchFamily="34" charset="0"/>
                        </a:rPr>
                        <a:t>TOPLAM (YOLCU)</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400" b="1" dirty="0">
                          <a:solidFill>
                            <a:schemeClr val="tx1"/>
                          </a:solidFill>
                          <a:latin typeface="Bookman Old Style" pitchFamily="18" charset="0"/>
                          <a:cs typeface="Arial" pitchFamily="34" charset="0"/>
                        </a:rPr>
                        <a:t>280.709 (Günlük)              </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7"/>
                  </a:ext>
                </a:extLst>
              </a:tr>
            </a:tbl>
          </a:graphicData>
        </a:graphic>
      </p:graphicFrame>
      <p:sp>
        <p:nvSpPr>
          <p:cNvPr id="4" name="Slayt Numarası Yer Tutucusu 3">
            <a:extLst>
              <a:ext uri="{FF2B5EF4-FFF2-40B4-BE49-F238E27FC236}">
                <a16:creationId xmlns:a16="http://schemas.microsoft.com/office/drawing/2014/main" id="{E48F5C55-BA23-4E4E-953A-648BDDF32506}"/>
              </a:ext>
            </a:extLst>
          </p:cNvPr>
          <p:cNvSpPr>
            <a:spLocks noGrp="1"/>
          </p:cNvSpPr>
          <p:nvPr>
            <p:ph type="sldNum" sz="quarter" idx="12"/>
          </p:nvPr>
        </p:nvSpPr>
        <p:spPr/>
        <p:txBody>
          <a:bodyPr/>
          <a:lstStyle/>
          <a:p>
            <a:pPr>
              <a:defRPr/>
            </a:pPr>
            <a:fld id="{B933E86D-47FE-4A98-B91B-91FFE54D33EE}" type="slidenum">
              <a:rPr lang="tr-TR" smtClean="0"/>
              <a:pPr>
                <a:defRPr/>
              </a:pPr>
              <a:t>28</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extLst>
              <p:ext uri="{D42A27DB-BD31-4B8C-83A1-F6EECF244321}">
                <p14:modId xmlns:p14="http://schemas.microsoft.com/office/powerpoint/2010/main" val="493426595"/>
              </p:ext>
            </p:extLst>
          </p:nvPr>
        </p:nvGraphicFramePr>
        <p:xfrm>
          <a:off x="266700" y="882936"/>
          <a:ext cx="6348653" cy="2144422"/>
        </p:xfrm>
        <a:graphic>
          <a:graphicData uri="http://schemas.openxmlformats.org/drawingml/2006/table">
            <a:tbl>
              <a:tblPr/>
              <a:tblGrid>
                <a:gridCol w="3409462">
                  <a:extLst>
                    <a:ext uri="{9D8B030D-6E8A-4147-A177-3AD203B41FA5}">
                      <a16:colId xmlns:a16="http://schemas.microsoft.com/office/drawing/2014/main" val="20000"/>
                    </a:ext>
                  </a:extLst>
                </a:gridCol>
                <a:gridCol w="999325">
                  <a:extLst>
                    <a:ext uri="{9D8B030D-6E8A-4147-A177-3AD203B41FA5}">
                      <a16:colId xmlns:a16="http://schemas.microsoft.com/office/drawing/2014/main" val="20001"/>
                    </a:ext>
                  </a:extLst>
                </a:gridCol>
                <a:gridCol w="999325">
                  <a:extLst>
                    <a:ext uri="{9D8B030D-6E8A-4147-A177-3AD203B41FA5}">
                      <a16:colId xmlns:a16="http://schemas.microsoft.com/office/drawing/2014/main" val="20002"/>
                    </a:ext>
                  </a:extLst>
                </a:gridCol>
                <a:gridCol w="940541">
                  <a:extLst>
                    <a:ext uri="{9D8B030D-6E8A-4147-A177-3AD203B41FA5}">
                      <a16:colId xmlns:a16="http://schemas.microsoft.com/office/drawing/2014/main" val="20003"/>
                    </a:ext>
                  </a:extLst>
                </a:gridCol>
              </a:tblGrid>
              <a:tr h="696104">
                <a:tc>
                  <a:txBody>
                    <a:bodyPr/>
                    <a:lstStyle/>
                    <a:p>
                      <a:pPr algn="just" fontAlgn="b"/>
                      <a:endParaRPr lang="tr-TR" sz="1500" b="1" i="0" u="none" strike="noStrike" dirty="0">
                        <a:solidFill>
                          <a:srgbClr val="000099"/>
                        </a:solidFill>
                        <a:latin typeface="Bookman Old Style" pitchFamily="18" charset="0"/>
                        <a:cs typeface="Arial" pitchFamily="34" charset="0"/>
                      </a:endParaRPr>
                    </a:p>
                    <a:p>
                      <a:pPr algn="ctr" fontAlgn="b"/>
                      <a:r>
                        <a:rPr lang="tr-TR" sz="1500" b="1" i="0" u="none" strike="noStrike" dirty="0">
                          <a:solidFill>
                            <a:srgbClr val="000099"/>
                          </a:solidFill>
                          <a:latin typeface="Bookman Old Style" pitchFamily="18" charset="0"/>
                          <a:cs typeface="Arial" pitchFamily="34" charset="0"/>
                        </a:rPr>
                        <a:t>BOĞAZ TRAFİĞİ</a:t>
                      </a:r>
                    </a:p>
                    <a:p>
                      <a:pPr algn="just" fontAlgn="b"/>
                      <a:endParaRPr lang="tr-TR" sz="1500" b="1" i="0" u="none" strike="noStrike" dirty="0">
                        <a:solidFill>
                          <a:srgbClr val="000099"/>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000099"/>
                          </a:solidFill>
                          <a:latin typeface="Bookman Old Style" pitchFamily="18" charset="0"/>
                          <a:cs typeface="Arial" pitchFamily="34" charset="0"/>
                        </a:rPr>
                        <a:t>2013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74409">
                <a:tc>
                  <a:txBody>
                    <a:bodyPr/>
                    <a:lstStyle/>
                    <a:p>
                      <a:pPr algn="just" fontAlgn="b"/>
                      <a:r>
                        <a:rPr lang="tr-TR" sz="1200" b="1" i="0" u="none" strike="noStrike" dirty="0">
                          <a:solidFill>
                            <a:srgbClr val="000000"/>
                          </a:solidFill>
                          <a:latin typeface="Bookman Old Style" pitchFamily="18" charset="0"/>
                          <a:cs typeface="Arial" pitchFamily="34" charset="0"/>
                        </a:rPr>
                        <a:t>BOĞAZDAN GEÇEN YÜK GEMİSİ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rgbClr val="000000"/>
                          </a:solidFill>
                          <a:latin typeface="Bookman Old Style" pitchFamily="18" charset="0"/>
                          <a:cs typeface="Arial" pitchFamily="34" charset="0"/>
                        </a:rPr>
                        <a:t>39.590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chemeClr val="tx1"/>
                          </a:solidFill>
                          <a:latin typeface="Bookman Old Style" pitchFamily="18" charset="0"/>
                          <a:cs typeface="Arial" pitchFamily="34" charset="0"/>
                        </a:rPr>
                        <a:t>38.594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chemeClr val="tx1"/>
                          </a:solidFill>
                          <a:latin typeface="Bookman Old Style" pitchFamily="18" charset="0"/>
                          <a:cs typeface="Arial" pitchFamily="34" charset="0"/>
                        </a:rPr>
                        <a:t>36.419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5091">
                <a:tc>
                  <a:txBody>
                    <a:bodyPr/>
                    <a:lstStyle/>
                    <a:p>
                      <a:pPr algn="just" fontAlgn="b"/>
                      <a:r>
                        <a:rPr lang="tr-TR" sz="1200" b="1" i="0" u="none" strike="noStrike" dirty="0">
                          <a:solidFill>
                            <a:srgbClr val="000000"/>
                          </a:solidFill>
                          <a:latin typeface="Bookman Old Style" pitchFamily="18" charset="0"/>
                          <a:cs typeface="Arial" pitchFamily="34" charset="0"/>
                        </a:rPr>
                        <a:t>BOĞAZDAN GEÇEN TANKER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rgbClr val="000000"/>
                          </a:solidFill>
                          <a:latin typeface="Bookman Old Style" pitchFamily="18" charset="0"/>
                          <a:cs typeface="Arial" pitchFamily="34" charset="0"/>
                        </a:rPr>
                        <a:t>9.103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chemeClr val="tx1"/>
                          </a:solidFill>
                          <a:latin typeface="Bookman Old Style" pitchFamily="18" charset="0"/>
                          <a:cs typeface="Arial" pitchFamily="34" charset="0"/>
                        </a:rPr>
                        <a:t>9.027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chemeClr val="tx1"/>
                          </a:solidFill>
                          <a:latin typeface="Bookman Old Style" pitchFamily="18" charset="0"/>
                          <a:cs typeface="Arial" pitchFamily="34" charset="0"/>
                        </a:rPr>
                        <a:t>9.006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4409">
                <a:tc>
                  <a:txBody>
                    <a:bodyPr/>
                    <a:lstStyle/>
                    <a:p>
                      <a:pPr algn="just" fontAlgn="b"/>
                      <a:r>
                        <a:rPr lang="tr-TR" sz="1200" b="1" i="0" u="none" strike="noStrike" dirty="0">
                          <a:solidFill>
                            <a:srgbClr val="000000"/>
                          </a:solidFill>
                          <a:latin typeface="Bookman Old Style" pitchFamily="18" charset="0"/>
                          <a:cs typeface="Arial" pitchFamily="34" charset="0"/>
                        </a:rPr>
                        <a:t>BOĞAZDAN GEÇEN</a:t>
                      </a:r>
                      <a:r>
                        <a:rPr lang="tr-TR" sz="1200" b="1" i="0" u="none" strike="noStrike" baseline="0" dirty="0">
                          <a:solidFill>
                            <a:srgbClr val="000000"/>
                          </a:solidFill>
                          <a:latin typeface="Bookman Old Style" pitchFamily="18" charset="0"/>
                          <a:cs typeface="Arial" pitchFamily="34" charset="0"/>
                        </a:rPr>
                        <a:t> DİĞER GEMİ SAYISI</a:t>
                      </a:r>
                      <a:endParaRPr lang="tr-TR" sz="1200" b="1" i="0" u="none" strike="noStrike" dirty="0">
                        <a:solidFill>
                          <a:srgbClr val="000000"/>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rgbClr val="000000"/>
                          </a:solidFill>
                          <a:latin typeface="Bookman Old Style" pitchFamily="18" charset="0"/>
                          <a:cs typeface="Arial" pitchFamily="34" charset="0"/>
                        </a:rPr>
                        <a:t>1.105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chemeClr val="tx1"/>
                          </a:solidFill>
                          <a:latin typeface="Bookman Old Style" pitchFamily="18" charset="0"/>
                          <a:cs typeface="Arial" pitchFamily="34" charset="0"/>
                        </a:rPr>
                        <a:t>708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chemeClr val="tx1"/>
                          </a:solidFill>
                          <a:latin typeface="Bookman Old Style" pitchFamily="18" charset="0"/>
                          <a:cs typeface="Arial" pitchFamily="34" charset="0"/>
                        </a:rPr>
                        <a:t>1.103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4409">
                <a:tc>
                  <a:txBody>
                    <a:bodyPr/>
                    <a:lstStyle/>
                    <a:p>
                      <a:pPr algn="just" fontAlgn="b"/>
                      <a:r>
                        <a:rPr lang="tr-TR" sz="1200" b="1" i="0" u="none" strike="noStrike" dirty="0">
                          <a:solidFill>
                            <a:srgbClr val="000000"/>
                          </a:solidFill>
                          <a:latin typeface="Bookman Old Style" pitchFamily="18" charset="0"/>
                          <a:cs typeface="Arial" pitchFamily="34" charset="0"/>
                        </a:rPr>
                        <a:t>BOĞAZDAN GEÇEN TOPLAM GEMİ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49.798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48.329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46.528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4"/>
                  </a:ext>
                </a:extLst>
              </a:tr>
            </a:tbl>
          </a:graphicData>
        </a:graphic>
      </p:graphicFrame>
      <p:sp>
        <p:nvSpPr>
          <p:cNvPr id="4" name="Rectangle 2"/>
          <p:cNvSpPr txBox="1">
            <a:spLocks noChangeArrowheads="1"/>
          </p:cNvSpPr>
          <p:nvPr/>
        </p:nvSpPr>
        <p:spPr bwMode="auto">
          <a:xfrm>
            <a:off x="377661" y="309724"/>
            <a:ext cx="6102678" cy="573212"/>
          </a:xfrm>
          <a:prstGeom prst="rect">
            <a:avLst/>
          </a:prstGeom>
          <a:noFill/>
          <a:ln w="9525">
            <a:noFill/>
            <a:miter lim="800000"/>
            <a:headEnd/>
            <a:tailEnd/>
          </a:ln>
          <a:effectLst/>
        </p:spPr>
        <p:txBody>
          <a:bodyPr anchor="ctr" anchorCtr="1"/>
          <a:lstStyle/>
          <a:p>
            <a:pPr algn="ctr" eaLnBrk="0" hangingPunct="0">
              <a:lnSpc>
                <a:spcPct val="100000"/>
              </a:lnSpc>
              <a:spcBef>
                <a:spcPct val="0"/>
              </a:spcBef>
              <a:buClrTx/>
              <a:buSzTx/>
              <a:buFontTx/>
              <a:buNone/>
              <a:defRPr/>
            </a:pPr>
            <a:r>
              <a:rPr lang="tr-TR" b="1" kern="0" dirty="0">
                <a:solidFill>
                  <a:srgbClr val="FF3300"/>
                </a:solidFill>
                <a:latin typeface="Arial" panose="020B0604020202020204" pitchFamily="34" charset="0"/>
                <a:ea typeface="+mj-ea"/>
                <a:cs typeface="Arial" panose="020B0604020202020204" pitchFamily="34" charset="0"/>
              </a:rPr>
              <a:t>TRANSİT BOĞAZ GEMİ TRAFİĞİ</a:t>
            </a:r>
          </a:p>
        </p:txBody>
      </p:sp>
      <p:sp>
        <p:nvSpPr>
          <p:cNvPr id="5" name="Dikdörtgen 4">
            <a:extLst>
              <a:ext uri="{FF2B5EF4-FFF2-40B4-BE49-F238E27FC236}">
                <a16:creationId xmlns:a16="http://schemas.microsoft.com/office/drawing/2014/main" id="{09AF71AD-28D6-459E-B7E0-99986D061FDE}"/>
              </a:ext>
            </a:extLst>
          </p:cNvPr>
          <p:cNvSpPr/>
          <p:nvPr/>
        </p:nvSpPr>
        <p:spPr>
          <a:xfrm>
            <a:off x="0" y="3415904"/>
            <a:ext cx="6857999" cy="369332"/>
          </a:xfrm>
          <a:prstGeom prst="rect">
            <a:avLst/>
          </a:prstGeom>
        </p:spPr>
        <p:txBody>
          <a:bodyPr wrap="square">
            <a:spAutoFit/>
          </a:bodyPr>
          <a:lstStyle/>
          <a:p>
            <a:pPr algn="ctr"/>
            <a:r>
              <a:rPr lang="tr-TR" dirty="0">
                <a:solidFill>
                  <a:srgbClr val="FF3300"/>
                </a:solidFill>
                <a:latin typeface="Arial" pitchFamily="34" charset="0"/>
                <a:cs typeface="Arial" pitchFamily="34" charset="0"/>
              </a:rPr>
              <a:t> </a:t>
            </a:r>
            <a:r>
              <a:rPr lang="tr-TR" b="1" dirty="0">
                <a:solidFill>
                  <a:srgbClr val="FF3300"/>
                </a:solidFill>
                <a:latin typeface="Bookman Old Style" pitchFamily="18" charset="0"/>
                <a:cs typeface="Arial" pitchFamily="34" charset="0"/>
              </a:rPr>
              <a:t>KARA YOLLARI</a:t>
            </a:r>
            <a:endParaRPr lang="tr-TR" dirty="0"/>
          </a:p>
        </p:txBody>
      </p:sp>
      <p:sp>
        <p:nvSpPr>
          <p:cNvPr id="6" name="Dikdörtgen 5">
            <a:extLst>
              <a:ext uri="{FF2B5EF4-FFF2-40B4-BE49-F238E27FC236}">
                <a16:creationId xmlns:a16="http://schemas.microsoft.com/office/drawing/2014/main" id="{68101A17-7F9C-4FAC-B70E-4DAC8083A9CE}"/>
              </a:ext>
            </a:extLst>
          </p:cNvPr>
          <p:cNvSpPr/>
          <p:nvPr/>
        </p:nvSpPr>
        <p:spPr>
          <a:xfrm>
            <a:off x="131687" y="3804738"/>
            <a:ext cx="6348652" cy="738087"/>
          </a:xfrm>
          <a:prstGeom prst="rect">
            <a:avLst/>
          </a:prstGeom>
        </p:spPr>
        <p:txBody>
          <a:bodyPr wrap="square">
            <a:spAutoFit/>
          </a:bodyPr>
          <a:lstStyle/>
          <a:p>
            <a:pPr marL="139304" indent="0" algn="just">
              <a:lnSpc>
                <a:spcPct val="120000"/>
              </a:lnSpc>
              <a:spcBef>
                <a:spcPts val="0"/>
              </a:spcBef>
              <a:buClr>
                <a:srgbClr val="003399"/>
              </a:buClr>
              <a:buNone/>
              <a:defRPr/>
            </a:pPr>
            <a:r>
              <a:rPr lang="tr-TR" sz="1200" b="1" dirty="0">
                <a:latin typeface="Arial" panose="020B0604020202020204" pitchFamily="34" charset="0"/>
                <a:cs typeface="Arial" panose="020B0604020202020204" pitchFamily="34" charset="0"/>
              </a:rPr>
              <a:t>Karayolları 1. Bölge Müdürlüğü sorumluluk alanında toplam 2.101 km. devlet yolunun 375 km’si, 1.422 km. il yolunun 173 km’si  ve  737 km. otoyolun 293 km’si İlimiz sınırları içerisindedir.  </a:t>
            </a:r>
          </a:p>
        </p:txBody>
      </p:sp>
      <p:graphicFrame>
        <p:nvGraphicFramePr>
          <p:cNvPr id="9" name="6 Tablo">
            <a:extLst>
              <a:ext uri="{FF2B5EF4-FFF2-40B4-BE49-F238E27FC236}">
                <a16:creationId xmlns:a16="http://schemas.microsoft.com/office/drawing/2014/main" id="{2C69EAE7-56EB-406F-BD2E-1DD0FC747F04}"/>
              </a:ext>
            </a:extLst>
          </p:cNvPr>
          <p:cNvGraphicFramePr>
            <a:graphicFrameLocks noGrp="1"/>
          </p:cNvGraphicFramePr>
          <p:nvPr>
            <p:extLst>
              <p:ext uri="{D42A27DB-BD31-4B8C-83A1-F6EECF244321}">
                <p14:modId xmlns:p14="http://schemas.microsoft.com/office/powerpoint/2010/main" val="2042982197"/>
              </p:ext>
            </p:extLst>
          </p:nvPr>
        </p:nvGraphicFramePr>
        <p:xfrm>
          <a:off x="266701" y="4953000"/>
          <a:ext cx="6348653" cy="4070063"/>
        </p:xfrm>
        <a:graphic>
          <a:graphicData uri="http://schemas.openxmlformats.org/drawingml/2006/table">
            <a:tbl>
              <a:tblPr firstRow="1" bandRow="1">
                <a:tableStyleId>{5C22544A-7EE6-4342-B048-85BDC9FD1C3A}</a:tableStyleId>
              </a:tblPr>
              <a:tblGrid>
                <a:gridCol w="2341563">
                  <a:extLst>
                    <a:ext uri="{9D8B030D-6E8A-4147-A177-3AD203B41FA5}">
                      <a16:colId xmlns:a16="http://schemas.microsoft.com/office/drawing/2014/main" val="20000"/>
                    </a:ext>
                  </a:extLst>
                </a:gridCol>
                <a:gridCol w="1303609">
                  <a:extLst>
                    <a:ext uri="{9D8B030D-6E8A-4147-A177-3AD203B41FA5}">
                      <a16:colId xmlns:a16="http://schemas.microsoft.com/office/drawing/2014/main" val="20001"/>
                    </a:ext>
                  </a:extLst>
                </a:gridCol>
                <a:gridCol w="1381779">
                  <a:extLst>
                    <a:ext uri="{9D8B030D-6E8A-4147-A177-3AD203B41FA5}">
                      <a16:colId xmlns:a16="http://schemas.microsoft.com/office/drawing/2014/main" val="20002"/>
                    </a:ext>
                  </a:extLst>
                </a:gridCol>
                <a:gridCol w="1321702">
                  <a:extLst>
                    <a:ext uri="{9D8B030D-6E8A-4147-A177-3AD203B41FA5}">
                      <a16:colId xmlns:a16="http://schemas.microsoft.com/office/drawing/2014/main" val="20003"/>
                    </a:ext>
                  </a:extLst>
                </a:gridCol>
              </a:tblGrid>
              <a:tr h="683985">
                <a:tc gridSpan="4">
                  <a:txBody>
                    <a:bodyPr/>
                    <a:lstStyle/>
                    <a:p>
                      <a:pPr algn="ctr"/>
                      <a:r>
                        <a:rPr lang="tr-TR" sz="1400" b="1" dirty="0">
                          <a:solidFill>
                            <a:srgbClr val="FF0000"/>
                          </a:solidFill>
                          <a:latin typeface="Bookman Old Style" pitchFamily="18" charset="0"/>
                          <a:cs typeface="Arial" pitchFamily="34" charset="0"/>
                        </a:rPr>
                        <a:t>KÖPRÜLERDEN YILLIK GEÇEN ARAÇ (OGS+KGS)+(HGS)</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dirty="0"/>
                    </a:p>
                  </a:txBody>
                  <a:tcPr/>
                </a:tc>
                <a:tc hMerge="1">
                  <a:txBody>
                    <a:bodyPr/>
                    <a:lstStyle/>
                    <a:p>
                      <a:pPr algn="ctr"/>
                      <a:endParaRPr lang="tr-TR" dirty="0">
                        <a:solidFill>
                          <a:srgbClr val="FF0000"/>
                        </a:solidFill>
                      </a:endParaRPr>
                    </a:p>
                  </a:txBody>
                  <a:tcPr>
                    <a:lnL w="12700" cap="flat" cmpd="sng" algn="ctr">
                      <a:solidFill>
                        <a:srgbClr val="0066FF"/>
                      </a:solidFill>
                      <a:prstDash val="solid"/>
                      <a:round/>
                      <a:headEnd type="none" w="med" len="med"/>
                      <a:tailEnd type="none" w="med" len="med"/>
                    </a:lnL>
                    <a:lnR w="12700" cap="flat" cmpd="sng" algn="ctr">
                      <a:solidFill>
                        <a:srgbClr val="0066FF"/>
                      </a:solidFill>
                      <a:prstDash val="solid"/>
                      <a:round/>
                      <a:headEnd type="none" w="med" len="med"/>
                      <a:tailEnd type="none" w="med" len="med"/>
                    </a:lnR>
                    <a:lnT w="12700" cap="flat" cmpd="sng" algn="ctr">
                      <a:solidFill>
                        <a:srgbClr val="0066FF"/>
                      </a:solidFill>
                      <a:prstDash val="solid"/>
                      <a:round/>
                      <a:headEnd type="none" w="med" len="med"/>
                      <a:tailEnd type="none" w="med" len="med"/>
                    </a:lnT>
                    <a:lnB w="12700" cap="flat" cmpd="sng" algn="ctr">
                      <a:solidFill>
                        <a:srgbClr val="0066FF"/>
                      </a:solidFill>
                      <a:prstDash val="solid"/>
                      <a:round/>
                      <a:headEnd type="none" w="med" len="med"/>
                      <a:tailEnd type="none" w="med" len="med"/>
                    </a:lnB>
                    <a:solidFill>
                      <a:schemeClr val="bg1">
                        <a:lumMod val="20000"/>
                        <a:lumOff val="80000"/>
                      </a:schemeClr>
                    </a:solidFill>
                  </a:tcPr>
                </a:tc>
                <a:tc hMerge="1">
                  <a:txBody>
                    <a:bodyPr/>
                    <a:lstStyle/>
                    <a:p>
                      <a:pPr algn="ctr"/>
                      <a:endParaRPr lang="tr-TR" sz="1800" b="1" dirty="0">
                        <a:solidFill>
                          <a:srgbClr val="000099"/>
                        </a:solidFill>
                        <a:latin typeface="Arial" pitchFamily="34" charset="0"/>
                        <a:cs typeface="Arial" pitchFamily="34" charset="0"/>
                      </a:endParaRPr>
                    </a:p>
                  </a:txBody>
                  <a:tcP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2"/>
                    </a:solidFill>
                  </a:tcPr>
                </a:tc>
                <a:extLst>
                  <a:ext uri="{0D108BD9-81ED-4DB2-BD59-A6C34878D82A}">
                    <a16:rowId xmlns:a16="http://schemas.microsoft.com/office/drawing/2014/main" val="10000"/>
                  </a:ext>
                </a:extLst>
              </a:tr>
              <a:tr h="785842">
                <a:tc>
                  <a:txBody>
                    <a:bodyPr/>
                    <a:lstStyle/>
                    <a:p>
                      <a:pPr marL="0" marR="0" lvl="0" indent="0" algn="l" defTabSz="914400" rtl="0" fontAlgn="base" latinLnBrk="0">
                        <a:lnSpc>
                          <a:spcPct val="100000"/>
                        </a:lnSpc>
                        <a:spcBef>
                          <a:spcPct val="0"/>
                        </a:spcBef>
                        <a:spcAft>
                          <a:spcPct val="0"/>
                        </a:spcAft>
                        <a:buClrTx/>
                        <a:buSzTx/>
                        <a:buFontTx/>
                        <a:buNone/>
                        <a:tabLst/>
                      </a:pPr>
                      <a:endParaRPr kumimoji="0" lang="tr-TR" sz="1200" b="1" i="0" u="none" strike="noStrike" kern="1200" cap="none" normalizeH="0" baseline="0" dirty="0">
                        <a:ln>
                          <a:noFill/>
                        </a:ln>
                        <a:solidFill>
                          <a:srgbClr val="0066FF"/>
                        </a:solidFill>
                        <a:effectLst/>
                        <a:latin typeface="Bookman Old Style" pitchFamily="18" charset="0"/>
                        <a:ea typeface="+mn-ea"/>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200" b="1" dirty="0">
                          <a:solidFill>
                            <a:srgbClr val="000099"/>
                          </a:solidFill>
                          <a:latin typeface="Bookman Old Style" pitchFamily="18" charset="0"/>
                          <a:cs typeface="Arial" pitchFamily="34" charset="0"/>
                        </a:rPr>
                        <a:t>2011</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tr-TR" sz="1200" b="1" kern="1200" dirty="0">
                          <a:solidFill>
                            <a:srgbClr val="000099"/>
                          </a:solidFill>
                          <a:latin typeface="Bookman Old Style" pitchFamily="18" charset="0"/>
                          <a:ea typeface="+mn-ea"/>
                          <a:cs typeface="Arial" pitchFamily="34" charset="0"/>
                        </a:rPr>
                        <a:t>2012 </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tr-TR" sz="1200" b="1" kern="1200" dirty="0">
                          <a:solidFill>
                            <a:srgbClr val="000099"/>
                          </a:solidFill>
                          <a:latin typeface="Bookman Old Style" pitchFamily="18" charset="0"/>
                          <a:ea typeface="+mn-ea"/>
                          <a:cs typeface="Arial" pitchFamily="34" charset="0"/>
                        </a:rPr>
                        <a:t>2013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1"/>
                  </a:ext>
                </a:extLst>
              </a:tr>
              <a:tr h="503215">
                <a:tc>
                  <a:txBody>
                    <a:bodyPr/>
                    <a:lstStyle/>
                    <a:p>
                      <a:r>
                        <a:rPr lang="tr-TR" sz="1200" b="1" dirty="0">
                          <a:latin typeface="Bookman Old Style" pitchFamily="18" charset="0"/>
                          <a:cs typeface="Arial" pitchFamily="34" charset="0"/>
                        </a:rPr>
                        <a:t>BOĞAZİÇİ KÖPRÜSÜ</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r"/>
                      <a:r>
                        <a:rPr lang="tr-TR" sz="1200" b="0" dirty="0">
                          <a:solidFill>
                            <a:schemeClr val="tx1"/>
                          </a:solidFill>
                          <a:latin typeface="Bookman Old Style" pitchFamily="18" charset="0"/>
                          <a:cs typeface="Arial" pitchFamily="34" charset="0"/>
                        </a:rPr>
                        <a:t>34.245.008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marL="0" algn="r" defTabSz="914400" rtl="0" eaLnBrk="1" latinLnBrk="0" hangingPunct="1"/>
                      <a:r>
                        <a:rPr lang="tr-TR" sz="1200" b="0" kern="1200" dirty="0">
                          <a:solidFill>
                            <a:schemeClr val="tx1"/>
                          </a:solidFill>
                          <a:latin typeface="Bookman Old Style" pitchFamily="18" charset="0"/>
                          <a:ea typeface="+mn-ea"/>
                          <a:cs typeface="Arial" pitchFamily="34" charset="0"/>
                        </a:rPr>
                        <a:t>35.099.580</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latinLnBrk="0" hangingPunct="1"/>
                      <a:r>
                        <a:rPr lang="tr-TR" sz="1200" b="0" kern="1200" dirty="0">
                          <a:solidFill>
                            <a:schemeClr val="tx1"/>
                          </a:solidFill>
                          <a:latin typeface="Bookman Old Style" pitchFamily="18" charset="0"/>
                          <a:ea typeface="+mn-ea"/>
                          <a:cs typeface="Arial" pitchFamily="34" charset="0"/>
                        </a:rPr>
                        <a:t>33.739.443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03215">
                <a:tc>
                  <a:txBody>
                    <a:bodyPr/>
                    <a:lstStyle/>
                    <a:p>
                      <a:r>
                        <a:rPr lang="tr-TR" sz="1200" b="1" dirty="0">
                          <a:latin typeface="Bookman Old Style" pitchFamily="18" charset="0"/>
                          <a:cs typeface="Arial" pitchFamily="34" charset="0"/>
                        </a:rPr>
                        <a:t>FSM KÖPRÜSÜ</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r"/>
                      <a:r>
                        <a:rPr lang="tr-TR" sz="1200" b="0" dirty="0">
                          <a:solidFill>
                            <a:schemeClr val="tx1"/>
                          </a:solidFill>
                          <a:latin typeface="Bookman Old Style" pitchFamily="18" charset="0"/>
                          <a:cs typeface="Arial" pitchFamily="34" charset="0"/>
                        </a:rPr>
                        <a:t>41.739.518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marL="0" algn="r" defTabSz="914400" rtl="0" eaLnBrk="1" latinLnBrk="0" hangingPunct="1"/>
                      <a:r>
                        <a:rPr lang="tr-TR" sz="1200" b="0" kern="1200" dirty="0">
                          <a:solidFill>
                            <a:schemeClr val="tx1"/>
                          </a:solidFill>
                          <a:latin typeface="Bookman Old Style" pitchFamily="18" charset="0"/>
                          <a:ea typeface="+mn-ea"/>
                          <a:cs typeface="Arial" pitchFamily="34" charset="0"/>
                        </a:rPr>
                        <a:t>37.895.033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latinLnBrk="0" hangingPunct="1"/>
                      <a:r>
                        <a:rPr lang="tr-TR" sz="1200" b="0" kern="1200" dirty="0">
                          <a:solidFill>
                            <a:schemeClr val="tx1"/>
                          </a:solidFill>
                          <a:latin typeface="Bookman Old Style" pitchFamily="18" charset="0"/>
                          <a:ea typeface="+mn-ea"/>
                          <a:cs typeface="Arial" pitchFamily="34" charset="0"/>
                        </a:rPr>
                        <a:t>41.583.665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796903">
                <a:tc>
                  <a:txBody>
                    <a:bodyPr/>
                    <a:lstStyle/>
                    <a:p>
                      <a:r>
                        <a:rPr lang="tr-TR" sz="1200" b="1" dirty="0">
                          <a:latin typeface="Bookman Old Style" pitchFamily="18" charset="0"/>
                          <a:cs typeface="Arial" pitchFamily="34" charset="0"/>
                        </a:rPr>
                        <a:t>TOPLAM</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a:r>
                        <a:rPr lang="tr-TR" sz="1200" b="1" dirty="0">
                          <a:solidFill>
                            <a:schemeClr val="tx1"/>
                          </a:solidFill>
                          <a:latin typeface="Bookman Old Style" pitchFamily="18" charset="0"/>
                          <a:cs typeface="Arial" pitchFamily="34" charset="0"/>
                        </a:rPr>
                        <a:t>75.984.526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r>
                        <a:rPr lang="tr-TR" sz="1200" b="1" kern="1200" dirty="0">
                          <a:solidFill>
                            <a:schemeClr val="tx1"/>
                          </a:solidFill>
                          <a:latin typeface="Bookman Old Style" pitchFamily="18" charset="0"/>
                          <a:ea typeface="+mn-ea"/>
                          <a:cs typeface="Arial" pitchFamily="34" charset="0"/>
                        </a:rPr>
                        <a:t>72.994.613</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r" defTabSz="914400" rtl="0" eaLnBrk="1" latinLnBrk="0" hangingPunct="1"/>
                      <a:r>
                        <a:rPr lang="tr-TR" sz="1200" b="1" kern="1200" dirty="0">
                          <a:solidFill>
                            <a:schemeClr val="tx1"/>
                          </a:solidFill>
                          <a:latin typeface="Bookman Old Style" pitchFamily="18" charset="0"/>
                          <a:ea typeface="+mn-ea"/>
                          <a:cs typeface="Arial" pitchFamily="34" charset="0"/>
                        </a:rPr>
                        <a:t>75.323.108</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4"/>
                  </a:ext>
                </a:extLst>
              </a:tr>
              <a:tr h="796903">
                <a:tc>
                  <a:txBody>
                    <a:bodyPr/>
                    <a:lstStyle/>
                    <a:p>
                      <a:r>
                        <a:rPr lang="tr-TR" sz="1200" b="1" dirty="0">
                          <a:latin typeface="Bookman Old Style" pitchFamily="18" charset="0"/>
                          <a:cs typeface="Arial" pitchFamily="34" charset="0"/>
                        </a:rPr>
                        <a:t>KÖPRÜ GELİRLERİ (TL)</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algn="r"/>
                      <a:r>
                        <a:rPr lang="tr-TR" sz="1200" b="1" dirty="0">
                          <a:solidFill>
                            <a:schemeClr val="tx1"/>
                          </a:solidFill>
                          <a:latin typeface="Bookman Old Style" pitchFamily="18" charset="0"/>
                          <a:cs typeface="Arial" pitchFamily="34" charset="0"/>
                        </a:rPr>
                        <a:t>283.614.535</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noFill/>
                  </a:tcPr>
                </a:tc>
                <a:tc>
                  <a:txBody>
                    <a:bodyPr/>
                    <a:lstStyle/>
                    <a:p>
                      <a:pPr marL="0" algn="r" defTabSz="914400" rtl="0" eaLnBrk="1" latinLnBrk="0" hangingPunct="1"/>
                      <a:r>
                        <a:rPr lang="tr-TR" sz="1200" b="1" kern="1200" dirty="0">
                          <a:solidFill>
                            <a:schemeClr val="tx1"/>
                          </a:solidFill>
                          <a:latin typeface="Bookman Old Style" pitchFamily="18" charset="0"/>
                          <a:ea typeface="+mn-ea"/>
                          <a:cs typeface="Arial" pitchFamily="34" charset="0"/>
                        </a:rPr>
                        <a:t>275.213.084</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r" defTabSz="914400" rtl="0" eaLnBrk="1" latinLnBrk="0" hangingPunct="1"/>
                      <a:r>
                        <a:rPr lang="tr-TR" sz="1200" b="1" kern="1200" dirty="0">
                          <a:solidFill>
                            <a:schemeClr val="tx1"/>
                          </a:solidFill>
                          <a:latin typeface="Bookman Old Style" pitchFamily="18" charset="0"/>
                          <a:ea typeface="+mn-ea"/>
                          <a:cs typeface="Arial" pitchFamily="34" charset="0"/>
                        </a:rPr>
                        <a:t>280.773.096</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bl>
          </a:graphicData>
        </a:graphic>
      </p:graphicFrame>
      <p:sp>
        <p:nvSpPr>
          <p:cNvPr id="2" name="Slayt Numarası Yer Tutucusu 1">
            <a:extLst>
              <a:ext uri="{FF2B5EF4-FFF2-40B4-BE49-F238E27FC236}">
                <a16:creationId xmlns:a16="http://schemas.microsoft.com/office/drawing/2014/main" id="{41AAA5D1-2C96-423D-9DAB-B75B62360F49}"/>
              </a:ext>
            </a:extLst>
          </p:cNvPr>
          <p:cNvSpPr>
            <a:spLocks noGrp="1"/>
          </p:cNvSpPr>
          <p:nvPr>
            <p:ph type="sldNum" sz="quarter" idx="12"/>
          </p:nvPr>
        </p:nvSpPr>
        <p:spPr/>
        <p:txBody>
          <a:bodyPr/>
          <a:lstStyle/>
          <a:p>
            <a:pPr>
              <a:defRPr/>
            </a:pPr>
            <a:fld id="{B933E86D-47FE-4A98-B91B-91FFE54D33EE}" type="slidenum">
              <a:rPr lang="tr-TR" smtClean="0"/>
              <a:pPr>
                <a:defRPr/>
              </a:pPr>
              <a:t>29</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1" y="132362"/>
            <a:ext cx="6858000" cy="571634"/>
          </a:xfrm>
          <a:prstGeom prst="rect">
            <a:avLst/>
          </a:prstGeom>
          <a:solidFill>
            <a:srgbClr val="484848"/>
          </a:solidFill>
          <a:ln>
            <a:noFill/>
          </a:ln>
          <a:effectLst>
            <a:outerShdw blurRad="50800" dist="38100" dir="5400000" algn="t" rotWithShape="0">
              <a:prstClr val="black">
                <a:alpha val="40000"/>
              </a:prstClr>
            </a:outerShd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2800" b="1" i="1" u="none" strike="noStrike" kern="1200" cap="none" spc="0" normalizeH="0" baseline="0" noProof="0" dirty="0">
                <a:ln>
                  <a:noFill/>
                </a:ln>
                <a:solidFill>
                  <a:srgbClr val="F6C995"/>
                </a:solidFill>
                <a:effectLst/>
                <a:uLnTx/>
                <a:uFillTx/>
                <a:latin typeface="Century Gothic" panose="020B0502020202020204" pitchFamily="34" charset="0"/>
                <a:ea typeface="+mn-ea"/>
                <a:cs typeface="+mn-cs"/>
              </a:rPr>
              <a:t>                                  </a:t>
            </a:r>
            <a:r>
              <a:rPr kumimoji="0" lang="tr-TR" sz="2800" b="1" i="1" u="none" strike="noStrike" kern="1200" cap="none" spc="0" normalizeH="0" baseline="0" noProof="0" dirty="0">
                <a:ln>
                  <a:noFill/>
                </a:ln>
                <a:solidFill>
                  <a:srgbClr val="FFFFFF"/>
                </a:solidFill>
                <a:effectLst/>
                <a:uLnTx/>
                <a:uFillTx/>
                <a:latin typeface="Century Gothic" panose="020B0502020202020204" pitchFamily="34" charset="0"/>
                <a:ea typeface="+mn-ea"/>
                <a:cs typeface="+mn-cs"/>
              </a:rPr>
              <a:t>İÇİNDEKİLER</a:t>
            </a:r>
          </a:p>
        </p:txBody>
      </p:sp>
      <p:sp>
        <p:nvSpPr>
          <p:cNvPr id="4" name="Dikdörtgen 3"/>
          <p:cNvSpPr/>
          <p:nvPr/>
        </p:nvSpPr>
        <p:spPr>
          <a:xfrm>
            <a:off x="0" y="9376108"/>
            <a:ext cx="6858000" cy="412377"/>
          </a:xfrm>
          <a:prstGeom prst="rect">
            <a:avLst/>
          </a:prstGeom>
          <a:solidFill>
            <a:schemeClr val="accent5">
              <a:lumMod val="40000"/>
              <a:lumOff val="6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tr-TR" sz="1100" b="1" i="1" u="none" strike="noStrike" kern="1200" cap="none" spc="0" normalizeH="0" baseline="0" noProof="0" dirty="0">
                <a:ln>
                  <a:noFill/>
                </a:ln>
                <a:solidFill>
                  <a:srgbClr val="484848"/>
                </a:solidFill>
                <a:effectLst/>
                <a:uLnTx/>
                <a:uFillTx/>
                <a:latin typeface="Calibri" panose="020F0502020204030204"/>
                <a:ea typeface="+mn-ea"/>
                <a:cs typeface="+mn-cs"/>
              </a:rPr>
              <a:t>İl Planlama ve Koordinasyon Müdürlüğü</a:t>
            </a:r>
          </a:p>
        </p:txBody>
      </p:sp>
      <p:sp>
        <p:nvSpPr>
          <p:cNvPr id="7" name="Dikdörtgen 6"/>
          <p:cNvSpPr/>
          <p:nvPr/>
        </p:nvSpPr>
        <p:spPr>
          <a:xfrm>
            <a:off x="363068" y="1874147"/>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dirty="0" smtClean="0">
                <a:solidFill>
                  <a:srgbClr val="484848"/>
                </a:solidFill>
                <a:latin typeface="Calibri" panose="020F0502020204030204"/>
              </a:rPr>
              <a:t>46</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9" name="Düz Bağlayıcı 8"/>
          <p:cNvCxnSpPr/>
          <p:nvPr/>
        </p:nvCxnSpPr>
        <p:spPr>
          <a:xfrm flipV="1">
            <a:off x="241137" y="2568383"/>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11" name="Dikdörtgen 10"/>
          <p:cNvSpPr/>
          <p:nvPr/>
        </p:nvSpPr>
        <p:spPr>
          <a:xfrm>
            <a:off x="363068" y="2701142"/>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48</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12" name="Düz Bağlayıcı 11"/>
          <p:cNvCxnSpPr/>
          <p:nvPr/>
        </p:nvCxnSpPr>
        <p:spPr>
          <a:xfrm flipV="1">
            <a:off x="241137" y="3409031"/>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13" name="Dikdörtgen 12"/>
          <p:cNvSpPr>
            <a:spLocks noChangeAspect="1"/>
          </p:cNvSpPr>
          <p:nvPr/>
        </p:nvSpPr>
        <p:spPr>
          <a:xfrm>
            <a:off x="363068" y="3580282"/>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50</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14" name="Metin kutusu 13"/>
          <p:cNvSpPr txBox="1"/>
          <p:nvPr/>
        </p:nvSpPr>
        <p:spPr>
          <a:xfrm>
            <a:off x="1344705" y="3775104"/>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noProof="0" dirty="0">
                <a:solidFill>
                  <a:srgbClr val="484848"/>
                </a:solidFill>
                <a:latin typeface="Calibri" panose="020F0502020204030204"/>
              </a:rPr>
              <a:t>FİZİKİ ve TEKNİK ALTYAPI</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15" name="Metin kutusu 14"/>
          <p:cNvSpPr txBox="1"/>
          <p:nvPr/>
        </p:nvSpPr>
        <p:spPr>
          <a:xfrm>
            <a:off x="1344705" y="2837186"/>
            <a:ext cx="40754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noProof="0" dirty="0">
                <a:solidFill>
                  <a:srgbClr val="484848"/>
                </a:solidFill>
                <a:latin typeface="Calibri" panose="020F0502020204030204"/>
              </a:rPr>
              <a:t>TARIM, ORMAN ve HAYVANCILIK</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16" name="Düz Bağlayıcı 15"/>
          <p:cNvCxnSpPr/>
          <p:nvPr/>
        </p:nvCxnSpPr>
        <p:spPr>
          <a:xfrm flipV="1">
            <a:off x="241137" y="4371015"/>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17" name="Metin kutusu 16"/>
          <p:cNvSpPr txBox="1"/>
          <p:nvPr/>
        </p:nvSpPr>
        <p:spPr>
          <a:xfrm>
            <a:off x="1344705" y="2024678"/>
            <a:ext cx="40610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noProof="0" dirty="0">
                <a:solidFill>
                  <a:srgbClr val="484848"/>
                </a:solidFill>
                <a:latin typeface="Calibri" panose="020F0502020204030204"/>
              </a:rPr>
              <a:t>SANAYİ VE TEKNOLOJİ</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23" name="Dikdörtgen 22"/>
          <p:cNvSpPr/>
          <p:nvPr/>
        </p:nvSpPr>
        <p:spPr>
          <a:xfrm>
            <a:off x="363068" y="4452753"/>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51</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36" name="Düz Bağlayıcı 35"/>
          <p:cNvCxnSpPr/>
          <p:nvPr/>
        </p:nvCxnSpPr>
        <p:spPr>
          <a:xfrm flipV="1">
            <a:off x="241137" y="5202587"/>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47" name="Dikdörtgen 46"/>
          <p:cNvSpPr/>
          <p:nvPr/>
        </p:nvSpPr>
        <p:spPr>
          <a:xfrm>
            <a:off x="363065" y="1037193"/>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44</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cxnSp>
        <p:nvCxnSpPr>
          <p:cNvPr id="48" name="Düz Bağlayıcı 47"/>
          <p:cNvCxnSpPr/>
          <p:nvPr/>
        </p:nvCxnSpPr>
        <p:spPr>
          <a:xfrm flipV="1">
            <a:off x="241137" y="1771052"/>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49" name="Metin kutusu 48"/>
          <p:cNvSpPr txBox="1"/>
          <p:nvPr/>
        </p:nvSpPr>
        <p:spPr>
          <a:xfrm>
            <a:off x="1360625" y="1160782"/>
            <a:ext cx="191844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1" i="1" noProof="0" dirty="0">
                <a:solidFill>
                  <a:srgbClr val="484848"/>
                </a:solidFill>
                <a:latin typeface="Calibri" panose="020F0502020204030204"/>
              </a:rPr>
              <a:t>SPOR</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50" name="Metin kutusu 49"/>
          <p:cNvSpPr txBox="1"/>
          <p:nvPr/>
        </p:nvSpPr>
        <p:spPr>
          <a:xfrm>
            <a:off x="1300054" y="4600874"/>
            <a:ext cx="4061013" cy="369332"/>
          </a:xfrm>
          <a:prstGeom prst="rect">
            <a:avLst/>
          </a:prstGeom>
          <a:noFill/>
        </p:spPr>
        <p:txBody>
          <a:bodyPr wrap="square" rtlCol="0">
            <a:spAutoFit/>
          </a:bodyPr>
          <a:lstStyle/>
          <a:p>
            <a:pPr lvl="0">
              <a:defRPr/>
            </a:pPr>
            <a:r>
              <a:rPr lang="tr-TR" b="1" i="1" dirty="0">
                <a:solidFill>
                  <a:srgbClr val="484848"/>
                </a:solidFill>
              </a:rPr>
              <a:t>İLETİŞİM, HABERLEŞME ve ENERJİ</a:t>
            </a:r>
          </a:p>
        </p:txBody>
      </p:sp>
      <p:cxnSp>
        <p:nvCxnSpPr>
          <p:cNvPr id="52" name="Düz Bağlayıcı 51"/>
          <p:cNvCxnSpPr/>
          <p:nvPr/>
        </p:nvCxnSpPr>
        <p:spPr>
          <a:xfrm flipV="1">
            <a:off x="241137" y="6043905"/>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cxnSp>
        <p:nvCxnSpPr>
          <p:cNvPr id="56" name="Düz Bağlayıcı 55"/>
          <p:cNvCxnSpPr/>
          <p:nvPr/>
        </p:nvCxnSpPr>
        <p:spPr>
          <a:xfrm flipV="1">
            <a:off x="241137" y="6922716"/>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cxnSp>
        <p:nvCxnSpPr>
          <p:cNvPr id="58" name="Düz Bağlayıcı 57"/>
          <p:cNvCxnSpPr/>
          <p:nvPr/>
        </p:nvCxnSpPr>
        <p:spPr>
          <a:xfrm flipV="1">
            <a:off x="241137" y="7623677"/>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cxnSp>
        <p:nvCxnSpPr>
          <p:cNvPr id="61" name="Düz Bağlayıcı 60"/>
          <p:cNvCxnSpPr/>
          <p:nvPr/>
        </p:nvCxnSpPr>
        <p:spPr>
          <a:xfrm flipV="1">
            <a:off x="241137" y="8543050"/>
            <a:ext cx="6199096" cy="13447"/>
          </a:xfrm>
          <a:prstGeom prst="line">
            <a:avLst/>
          </a:prstGeom>
          <a:ln>
            <a:solidFill>
              <a:srgbClr val="484848"/>
            </a:solidFill>
          </a:ln>
        </p:spPr>
        <p:style>
          <a:lnRef idx="1">
            <a:schemeClr val="accent1"/>
          </a:lnRef>
          <a:fillRef idx="0">
            <a:schemeClr val="accent1"/>
          </a:fillRef>
          <a:effectRef idx="0">
            <a:schemeClr val="accent1"/>
          </a:effectRef>
          <a:fontRef idx="minor">
            <a:schemeClr val="tx1"/>
          </a:fontRef>
        </p:style>
      </p:cxnSp>
      <p:sp>
        <p:nvSpPr>
          <p:cNvPr id="35" name="Dikdörtgen 34"/>
          <p:cNvSpPr/>
          <p:nvPr/>
        </p:nvSpPr>
        <p:spPr>
          <a:xfrm>
            <a:off x="1326558" y="5471645"/>
            <a:ext cx="3429000" cy="369332"/>
          </a:xfrm>
          <a:prstGeom prst="rect">
            <a:avLst/>
          </a:prstGeom>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rPr>
              <a:t>KAMU</a:t>
            </a:r>
            <a:r>
              <a:rPr kumimoji="0" lang="tr-TR" sz="1800" b="1" i="1" u="none" strike="noStrike" kern="1200" cap="none" spc="0" normalizeH="0" noProof="0" dirty="0">
                <a:ln>
                  <a:noFill/>
                </a:ln>
                <a:solidFill>
                  <a:srgbClr val="484848"/>
                </a:solidFill>
                <a:effectLst/>
                <a:uLnTx/>
                <a:uFillTx/>
                <a:latin typeface="Calibri" panose="020F0502020204030204"/>
                <a:ea typeface="+mn-ea"/>
                <a:cs typeface="+mn-cs"/>
              </a:rPr>
              <a:t> YATIRIMLARI</a:t>
            </a:r>
            <a:endParaRPr kumimoji="0" lang="tr-TR" sz="18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
        <p:nvSpPr>
          <p:cNvPr id="28" name="Dikdörtgen 27"/>
          <p:cNvSpPr>
            <a:spLocks noChangeAspect="1"/>
          </p:cNvSpPr>
          <p:nvPr/>
        </p:nvSpPr>
        <p:spPr>
          <a:xfrm>
            <a:off x="378986" y="5342904"/>
            <a:ext cx="766483" cy="652185"/>
          </a:xfrm>
          <a:prstGeom prst="rect">
            <a:avLst/>
          </a:prstGeom>
          <a:solidFill>
            <a:schemeClr val="accent5">
              <a:lumMod val="40000"/>
              <a:lumOff val="6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3600" b="1" i="1" noProof="0" dirty="0" smtClean="0">
                <a:solidFill>
                  <a:srgbClr val="484848"/>
                </a:solidFill>
                <a:latin typeface="Calibri" panose="020F0502020204030204"/>
              </a:rPr>
              <a:t>53</a:t>
            </a:r>
            <a:endParaRPr kumimoji="0" lang="tr-TR" sz="3600" b="1" i="1" u="none" strike="noStrike" kern="1200" cap="none" spc="0" normalizeH="0" baseline="0" noProof="0" dirty="0">
              <a:ln>
                <a:noFill/>
              </a:ln>
              <a:solidFill>
                <a:srgbClr val="484848"/>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6579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34634" y="262130"/>
            <a:ext cx="6588730" cy="411194"/>
          </a:xfrm>
        </p:spPr>
        <p:txBody>
          <a:bodyPr>
            <a:normAutofit/>
          </a:bodyPr>
          <a:lstStyle/>
          <a:p>
            <a:pPr algn="ctr" eaLnBrk="1" hangingPunct="1"/>
            <a:r>
              <a:rPr lang="tr-TR" sz="1800" b="1" dirty="0">
                <a:solidFill>
                  <a:srgbClr val="FF3300"/>
                </a:solidFill>
                <a:latin typeface="Arial" panose="020B0604020202020204" pitchFamily="34" charset="0"/>
                <a:cs typeface="Arial" panose="020B0604020202020204" pitchFamily="34" charset="0"/>
              </a:rPr>
              <a:t>HAVA YOLU ULAŞIMI</a:t>
            </a:r>
          </a:p>
        </p:txBody>
      </p:sp>
      <p:graphicFrame>
        <p:nvGraphicFramePr>
          <p:cNvPr id="6" name="5 Tablo"/>
          <p:cNvGraphicFramePr>
            <a:graphicFrameLocks noGrp="1"/>
          </p:cNvGraphicFramePr>
          <p:nvPr>
            <p:extLst>
              <p:ext uri="{D42A27DB-BD31-4B8C-83A1-F6EECF244321}">
                <p14:modId xmlns:p14="http://schemas.microsoft.com/office/powerpoint/2010/main" val="2880330492"/>
              </p:ext>
            </p:extLst>
          </p:nvPr>
        </p:nvGraphicFramePr>
        <p:xfrm>
          <a:off x="134634" y="673324"/>
          <a:ext cx="6588732" cy="1608661"/>
        </p:xfrm>
        <a:graphic>
          <a:graphicData uri="http://schemas.openxmlformats.org/drawingml/2006/table">
            <a:tbl>
              <a:tblPr/>
              <a:tblGrid>
                <a:gridCol w="2430270">
                  <a:extLst>
                    <a:ext uri="{9D8B030D-6E8A-4147-A177-3AD203B41FA5}">
                      <a16:colId xmlns:a16="http://schemas.microsoft.com/office/drawing/2014/main" val="20000"/>
                    </a:ext>
                  </a:extLst>
                </a:gridCol>
                <a:gridCol w="1026114">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972108">
                  <a:extLst>
                    <a:ext uri="{9D8B030D-6E8A-4147-A177-3AD203B41FA5}">
                      <a16:colId xmlns:a16="http://schemas.microsoft.com/office/drawing/2014/main" val="20004"/>
                    </a:ext>
                  </a:extLst>
                </a:gridCol>
              </a:tblGrid>
              <a:tr h="660130">
                <a:tc>
                  <a:txBody>
                    <a:bodyPr/>
                    <a:lstStyle/>
                    <a:p>
                      <a:pPr algn="ctr" fontAlgn="b"/>
                      <a:r>
                        <a:rPr lang="tr-TR" sz="1400" b="1" i="0" u="none" strike="noStrike" dirty="0">
                          <a:solidFill>
                            <a:srgbClr val="000099"/>
                          </a:solidFill>
                          <a:latin typeface="Bookman Old Style" pitchFamily="18" charset="0"/>
                          <a:cs typeface="Arial" pitchFamily="34" charset="0"/>
                        </a:rPr>
                        <a:t>HAVAYOLU ULAŞIMI-</a:t>
                      </a:r>
                    </a:p>
                    <a:p>
                      <a:pPr algn="ctr" fontAlgn="b"/>
                      <a:r>
                        <a:rPr lang="tr-TR" sz="1400" b="1" i="0" u="none" strike="noStrike" dirty="0">
                          <a:solidFill>
                            <a:srgbClr val="000099"/>
                          </a:solidFill>
                          <a:latin typeface="Bookman Old Style" pitchFamily="18" charset="0"/>
                          <a:cs typeface="Arial" pitchFamily="34" charset="0"/>
                        </a:rPr>
                        <a:t>2 HAVALİMANI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400" b="1" i="0" u="none" strike="noStrike" kern="1200" dirty="0">
                          <a:solidFill>
                            <a:srgbClr val="000099"/>
                          </a:solidFill>
                          <a:latin typeface="Bookman Old Style" pitchFamily="18" charset="0"/>
                          <a:ea typeface="+mn-ea"/>
                          <a:cs typeface="Arial" pitchFamily="34" charset="0"/>
                        </a:rPr>
                        <a:t>2012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400" b="1" i="0" u="none" strike="noStrike" kern="1200" dirty="0">
                          <a:solidFill>
                            <a:srgbClr val="000099"/>
                          </a:solidFill>
                          <a:latin typeface="Bookman Old Style" pitchFamily="18" charset="0"/>
                          <a:ea typeface="+mn-ea"/>
                          <a:cs typeface="Arial" pitchFamily="34" charset="0"/>
                        </a:rPr>
                        <a:t>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11978">
                <a:tc>
                  <a:txBody>
                    <a:bodyPr/>
                    <a:lstStyle/>
                    <a:p>
                      <a:pPr algn="just" fontAlgn="b"/>
                      <a:r>
                        <a:rPr lang="tr-TR" sz="1200" b="1" i="0" u="none" strike="noStrike" dirty="0">
                          <a:solidFill>
                            <a:srgbClr val="000000"/>
                          </a:solidFill>
                          <a:latin typeface="Bookman Old Style" pitchFamily="18" charset="0"/>
                          <a:cs typeface="Arial" pitchFamily="34" charset="0"/>
                        </a:rPr>
                        <a:t>İÇHATLAR YOLCU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rgbClr val="000000"/>
                          </a:solidFill>
                          <a:latin typeface="Bookman Old Style" pitchFamily="18" charset="0"/>
                          <a:cs typeface="Arial" pitchFamily="34" charset="0"/>
                        </a:rPr>
                        <a:t>19.465.854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rgbClr val="000000"/>
                          </a:solidFill>
                          <a:latin typeface="Bookman Old Style" pitchFamily="18" charset="0"/>
                          <a:cs typeface="Arial" pitchFamily="34" charset="0"/>
                        </a:rPr>
                        <a:t>22.662.889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kern="1200" dirty="0">
                          <a:solidFill>
                            <a:schemeClr val="tx1"/>
                          </a:solidFill>
                          <a:latin typeface="Bookman Old Style" pitchFamily="18" charset="0"/>
                          <a:ea typeface="+mn-ea"/>
                          <a:cs typeface="Arial" pitchFamily="34" charset="0"/>
                        </a:rPr>
                        <a:t>24.625.323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kern="1200" dirty="0">
                          <a:solidFill>
                            <a:schemeClr val="tx1"/>
                          </a:solidFill>
                          <a:latin typeface="Bookman Old Style" pitchFamily="18" charset="0"/>
                          <a:ea typeface="+mn-ea"/>
                          <a:cs typeface="Arial" pitchFamily="34" charset="0"/>
                        </a:rPr>
                        <a:t>28.592.922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0030">
                <a:tc>
                  <a:txBody>
                    <a:bodyPr/>
                    <a:lstStyle/>
                    <a:p>
                      <a:pPr algn="just" fontAlgn="b"/>
                      <a:r>
                        <a:rPr lang="tr-TR" sz="1200" b="1" i="0" u="none" strike="noStrike" dirty="0">
                          <a:solidFill>
                            <a:srgbClr val="000000"/>
                          </a:solidFill>
                          <a:latin typeface="Bookman Old Style" pitchFamily="18" charset="0"/>
                          <a:cs typeface="Arial" pitchFamily="34" charset="0"/>
                        </a:rPr>
                        <a:t>DIŞ HATLAR YOLCU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rgbClr val="000000"/>
                          </a:solidFill>
                          <a:latin typeface="Bookman Old Style" pitchFamily="18" charset="0"/>
                          <a:cs typeface="Arial" pitchFamily="34" charset="0"/>
                        </a:rPr>
                        <a:t>24.275.991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rgbClr val="000000"/>
                          </a:solidFill>
                          <a:latin typeface="Bookman Old Style" pitchFamily="18" charset="0"/>
                          <a:cs typeface="Arial" pitchFamily="34" charset="0"/>
                        </a:rPr>
                        <a:t>28.403.519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kern="1200" dirty="0">
                          <a:solidFill>
                            <a:schemeClr val="tx1"/>
                          </a:solidFill>
                          <a:latin typeface="Bookman Old Style" pitchFamily="18" charset="0"/>
                          <a:ea typeface="+mn-ea"/>
                          <a:cs typeface="Arial" pitchFamily="34" charset="0"/>
                        </a:rPr>
                        <a:t>34.664.574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r" fontAlgn="b"/>
                      <a:r>
                        <a:rPr lang="tr-TR" sz="1200" b="0" i="0" u="none" strike="noStrike" kern="1200" dirty="0">
                          <a:solidFill>
                            <a:schemeClr val="tx1"/>
                          </a:solidFill>
                          <a:latin typeface="Bookman Old Style" pitchFamily="18" charset="0"/>
                          <a:ea typeface="+mn-ea"/>
                          <a:cs typeface="Arial" pitchFamily="34" charset="0"/>
                        </a:rPr>
                        <a:t>40.698.828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66523">
                <a:tc>
                  <a:txBody>
                    <a:bodyPr/>
                    <a:lstStyle/>
                    <a:p>
                      <a:pPr algn="just" fontAlgn="b"/>
                      <a:r>
                        <a:rPr lang="tr-TR" sz="1200" b="1" i="0" u="none" strike="noStrike" dirty="0">
                          <a:solidFill>
                            <a:srgbClr val="000000"/>
                          </a:solidFill>
                          <a:latin typeface="Bookman Old Style" pitchFamily="18" charset="0"/>
                          <a:cs typeface="Arial" pitchFamily="34" charset="0"/>
                        </a:rPr>
                        <a:t>TOPLAM YOLCU SAYISI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000000"/>
                          </a:solidFill>
                          <a:latin typeface="Bookman Old Style" pitchFamily="18" charset="0"/>
                          <a:cs typeface="Arial" pitchFamily="34" charset="0"/>
                        </a:rPr>
                        <a:t>43.741.845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dirty="0">
                          <a:solidFill>
                            <a:srgbClr val="000000"/>
                          </a:solidFill>
                          <a:latin typeface="Bookman Old Style" pitchFamily="18" charset="0"/>
                          <a:cs typeface="Arial" pitchFamily="34" charset="0"/>
                        </a:rPr>
                        <a:t>51.066.408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kern="1200" dirty="0">
                          <a:solidFill>
                            <a:schemeClr val="tx1"/>
                          </a:solidFill>
                          <a:latin typeface="Bookman Old Style" pitchFamily="18" charset="0"/>
                          <a:ea typeface="+mn-ea"/>
                          <a:cs typeface="Arial" pitchFamily="34" charset="0"/>
                        </a:rPr>
                        <a:t>59.289.897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r" fontAlgn="b"/>
                      <a:r>
                        <a:rPr lang="tr-TR" sz="1200" b="1" i="0" u="none" strike="noStrike" kern="1200" dirty="0">
                          <a:solidFill>
                            <a:schemeClr val="tx1"/>
                          </a:solidFill>
                          <a:latin typeface="Bookman Old Style" pitchFamily="18" charset="0"/>
                          <a:ea typeface="+mn-ea"/>
                          <a:cs typeface="Arial" pitchFamily="34" charset="0"/>
                        </a:rPr>
                        <a:t>69.291.750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9" name="Rectangle 2"/>
          <p:cNvSpPr txBox="1">
            <a:spLocks noChangeArrowheads="1"/>
          </p:cNvSpPr>
          <p:nvPr/>
        </p:nvSpPr>
        <p:spPr bwMode="auto">
          <a:xfrm>
            <a:off x="134634" y="2375679"/>
            <a:ext cx="6210690" cy="918418"/>
          </a:xfrm>
          <a:prstGeom prst="rect">
            <a:avLst/>
          </a:prstGeom>
          <a:noFill/>
          <a:ln w="9525">
            <a:noFill/>
            <a:miter lim="800000"/>
            <a:headEnd/>
            <a:tailEnd/>
          </a:ln>
        </p:spPr>
        <p:txBody>
          <a:bodyPr vert="horz" wrap="square" lIns="68580" tIns="34290" rIns="68580" bIns="34290" numCol="1" anchor="ctr" anchorCtr="0" compatLnSpc="1">
            <a:prstTxWarp prst="textNoShape">
              <a:avLst/>
            </a:prstTxWarp>
          </a:bodyPr>
          <a:lstStyle/>
          <a:p>
            <a:pPr lvl="0">
              <a:lnSpc>
                <a:spcPct val="100000"/>
              </a:lnSpc>
              <a:spcBef>
                <a:spcPct val="0"/>
              </a:spcBef>
              <a:buClrTx/>
              <a:buSzTx/>
              <a:defRPr/>
            </a:pPr>
            <a:r>
              <a:rPr lang="tr-TR" sz="1200" b="1" dirty="0">
                <a:latin typeface="Arial" panose="020B0604020202020204" pitchFamily="34" charset="0"/>
                <a:ea typeface="+mj-ea"/>
                <a:cs typeface="Arial" panose="020B0604020202020204" pitchFamily="34" charset="0"/>
              </a:rPr>
              <a:t>Ayrıca 2013 Yılında;</a:t>
            </a:r>
          </a:p>
          <a:p>
            <a:pPr lvl="0">
              <a:lnSpc>
                <a:spcPct val="100000"/>
              </a:lnSpc>
              <a:spcBef>
                <a:spcPct val="0"/>
              </a:spcBef>
              <a:buClrTx/>
              <a:buSzTx/>
              <a:defRPr/>
            </a:pPr>
            <a:r>
              <a:rPr lang="tr-TR" sz="1200" b="1" dirty="0">
                <a:latin typeface="Arial" panose="020B0604020202020204" pitchFamily="34" charset="0"/>
                <a:ea typeface="+mj-ea"/>
                <a:cs typeface="Arial" panose="020B0604020202020204" pitchFamily="34" charset="0"/>
              </a:rPr>
              <a:t>Atatürk Havalimanında </a:t>
            </a:r>
            <a:r>
              <a:rPr lang="tr-TR" sz="1200" b="1" dirty="0">
                <a:latin typeface="Arial" panose="020B0604020202020204" pitchFamily="34" charset="0"/>
                <a:cs typeface="Arial" panose="020B0604020202020204" pitchFamily="34" charset="0"/>
              </a:rPr>
              <a:t>9.885.673</a:t>
            </a:r>
            <a:r>
              <a:rPr lang="tr-TR" sz="1200" b="1" dirty="0">
                <a:latin typeface="Arial" panose="020B0604020202020204" pitchFamily="34" charset="0"/>
                <a:ea typeface="+mj-ea"/>
                <a:cs typeface="Arial" panose="020B0604020202020204" pitchFamily="34" charset="0"/>
              </a:rPr>
              <a:t>, Sabiha Gökçen Havalimanında 1.464.275 olmak üzere toplam  11.349.948 transfer ve transit yolculuk </a:t>
            </a:r>
            <a:r>
              <a:rPr lang="tr-TR" sz="1200" b="1" dirty="0">
                <a:latin typeface="Arial" panose="020B0604020202020204" pitchFamily="34" charset="0"/>
                <a:cs typeface="Arial" panose="020B0604020202020204" pitchFamily="34" charset="0"/>
              </a:rPr>
              <a:t>yapılmıştır.</a:t>
            </a:r>
            <a:endParaRPr lang="tr-TR" sz="1200" b="1" dirty="0">
              <a:latin typeface="Arial" panose="020B0604020202020204" pitchFamily="34" charset="0"/>
              <a:ea typeface="+mj-ea"/>
              <a:cs typeface="Arial" panose="020B0604020202020204" pitchFamily="34" charset="0"/>
            </a:endParaRPr>
          </a:p>
        </p:txBody>
      </p:sp>
      <p:graphicFrame>
        <p:nvGraphicFramePr>
          <p:cNvPr id="8" name="Group 4">
            <a:extLst>
              <a:ext uri="{FF2B5EF4-FFF2-40B4-BE49-F238E27FC236}">
                <a16:creationId xmlns:a16="http://schemas.microsoft.com/office/drawing/2014/main" id="{86F60CFF-4B72-4E67-AB37-5A17275A2770}"/>
              </a:ext>
            </a:extLst>
          </p:cNvPr>
          <p:cNvGraphicFramePr>
            <a:graphicFrameLocks noGrp="1"/>
          </p:cNvGraphicFramePr>
          <p:nvPr>
            <p:extLst>
              <p:ext uri="{D42A27DB-BD31-4B8C-83A1-F6EECF244321}">
                <p14:modId xmlns:p14="http://schemas.microsoft.com/office/powerpoint/2010/main" val="728023721"/>
              </p:ext>
            </p:extLst>
          </p:nvPr>
        </p:nvGraphicFramePr>
        <p:xfrm>
          <a:off x="134634" y="3576955"/>
          <a:ext cx="6588733" cy="2094676"/>
        </p:xfrm>
        <a:graphic>
          <a:graphicData uri="http://schemas.openxmlformats.org/drawingml/2006/table">
            <a:tbl>
              <a:tblPr/>
              <a:tblGrid>
                <a:gridCol w="1833125">
                  <a:extLst>
                    <a:ext uri="{9D8B030D-6E8A-4147-A177-3AD203B41FA5}">
                      <a16:colId xmlns:a16="http://schemas.microsoft.com/office/drawing/2014/main" val="20000"/>
                    </a:ext>
                  </a:extLst>
                </a:gridCol>
                <a:gridCol w="1586455">
                  <a:extLst>
                    <a:ext uri="{9D8B030D-6E8A-4147-A177-3AD203B41FA5}">
                      <a16:colId xmlns:a16="http://schemas.microsoft.com/office/drawing/2014/main" val="20001"/>
                    </a:ext>
                  </a:extLst>
                </a:gridCol>
                <a:gridCol w="1583951">
                  <a:extLst>
                    <a:ext uri="{9D8B030D-6E8A-4147-A177-3AD203B41FA5}">
                      <a16:colId xmlns:a16="http://schemas.microsoft.com/office/drawing/2014/main" val="20002"/>
                    </a:ext>
                  </a:extLst>
                </a:gridCol>
                <a:gridCol w="1585202">
                  <a:extLst>
                    <a:ext uri="{9D8B030D-6E8A-4147-A177-3AD203B41FA5}">
                      <a16:colId xmlns:a16="http://schemas.microsoft.com/office/drawing/2014/main" val="20003"/>
                    </a:ext>
                  </a:extLst>
                </a:gridCol>
              </a:tblGrid>
              <a:tr h="45720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rPr>
                        <a:t>ATATÜRK HAVA LİMANI YOLCU TRAFİĞİ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rPr>
                        <a:t>(2013 YILI)</a:t>
                      </a:r>
                    </a:p>
                  </a:txBody>
                  <a:tcPr marL="68580" marR="68580" marT="34290" marB="3429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8443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rgbClr val="0066FF"/>
                        </a:solidFill>
                        <a:effectLst/>
                        <a:latin typeface="Bookman Old Style"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a:ln>
                            <a:noFill/>
                          </a:ln>
                          <a:solidFill>
                            <a:srgbClr val="0066FF"/>
                          </a:solidFill>
                          <a:effectLst/>
                          <a:latin typeface="Bookman Old Style" pitchFamily="18" charset="0"/>
                          <a:cs typeface="Times New Roman" pitchFamily="18" charset="0"/>
                        </a:rPr>
                        <a:t> </a:t>
                      </a:r>
                      <a:endParaRPr kumimoji="0" lang="tr-TR" sz="1200" b="1" i="0" u="none" strike="noStrike" cap="none" normalizeH="0" baseline="0" dirty="0">
                        <a:ln>
                          <a:noFill/>
                        </a:ln>
                        <a:solidFill>
                          <a:srgbClr val="0066FF"/>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GELEN</a:t>
                      </a:r>
                      <a:endParaRPr kumimoji="0" lang="tr-TR" sz="1200" b="1" i="0" u="none" strike="noStrike" cap="none" normalizeH="0" baseline="0" dirty="0">
                        <a:ln>
                          <a:noFill/>
                        </a:ln>
                        <a:solidFill>
                          <a:srgbClr val="000099"/>
                        </a:solidFill>
                        <a:effectLst/>
                        <a:latin typeface="Bookman Old Style" pitchFamily="18" charset="0"/>
                      </a:endParaRPr>
                    </a:p>
                  </a:txBody>
                  <a:tcPr marL="54000" marR="68580" marT="4050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GİDEN</a:t>
                      </a:r>
                      <a:endParaRPr kumimoji="0" lang="tr-TR" sz="1200" b="1" i="0" u="none" strike="noStrike" cap="none" normalizeH="0" baseline="0" dirty="0">
                        <a:ln>
                          <a:noFill/>
                        </a:ln>
                        <a:solidFill>
                          <a:srgbClr val="000099"/>
                        </a:solidFill>
                        <a:effectLst/>
                        <a:latin typeface="Bookman Old Style" pitchFamily="18" charset="0"/>
                      </a:endParaRPr>
                    </a:p>
                  </a:txBody>
                  <a:tcPr marL="54000" marR="68580" marT="4050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1200" b="1" i="0" u="none" strike="noStrike" cap="none" normalizeH="0" baseline="0" dirty="0">
                        <a:ln>
                          <a:noFill/>
                        </a:ln>
                        <a:solidFill>
                          <a:srgbClr val="000099"/>
                        </a:solidFill>
                        <a:effectLst/>
                        <a:latin typeface="Bookman Old Style" pitchFamily="18" charset="0"/>
                      </a:endParaRPr>
                    </a:p>
                  </a:txBody>
                  <a:tcPr marL="54000" marR="68580" marT="4050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517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İÇ HATLAR</a:t>
                      </a:r>
                      <a:endParaRPr kumimoji="0" lang="tr-TR" sz="1200" b="1"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8.584.908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8.653.066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17.237.974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3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DIŞ HATLAR</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16.875.230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17.152.796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34.028.026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17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cs typeface="Times New Roman" pitchFamily="18" charset="0"/>
                        </a:rPr>
                        <a:t>TOPLAM</a:t>
                      </a:r>
                      <a:endParaRPr kumimoji="0" lang="tr-TR" sz="1300" b="1"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rPr>
                        <a:t>25.460.138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rPr>
                        <a:t>25.805.862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rPr>
                        <a:t>51.266.000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graphicFrame>
        <p:nvGraphicFramePr>
          <p:cNvPr id="10" name="Group 4">
            <a:extLst>
              <a:ext uri="{FF2B5EF4-FFF2-40B4-BE49-F238E27FC236}">
                <a16:creationId xmlns:a16="http://schemas.microsoft.com/office/drawing/2014/main" id="{07776F42-BEEE-42A6-9ACA-EE3901BEC8EB}"/>
              </a:ext>
            </a:extLst>
          </p:cNvPr>
          <p:cNvGraphicFramePr>
            <a:graphicFrameLocks noGrp="1"/>
          </p:cNvGraphicFramePr>
          <p:nvPr>
            <p:extLst>
              <p:ext uri="{D42A27DB-BD31-4B8C-83A1-F6EECF244321}">
                <p14:modId xmlns:p14="http://schemas.microsoft.com/office/powerpoint/2010/main" val="4167922710"/>
              </p:ext>
            </p:extLst>
          </p:nvPr>
        </p:nvGraphicFramePr>
        <p:xfrm>
          <a:off x="134634" y="6159501"/>
          <a:ext cx="6588731" cy="1889523"/>
        </p:xfrm>
        <a:graphic>
          <a:graphicData uri="http://schemas.openxmlformats.org/drawingml/2006/table">
            <a:tbl>
              <a:tblPr/>
              <a:tblGrid>
                <a:gridCol w="1833125">
                  <a:extLst>
                    <a:ext uri="{9D8B030D-6E8A-4147-A177-3AD203B41FA5}">
                      <a16:colId xmlns:a16="http://schemas.microsoft.com/office/drawing/2014/main" val="20000"/>
                    </a:ext>
                  </a:extLst>
                </a:gridCol>
                <a:gridCol w="1586454">
                  <a:extLst>
                    <a:ext uri="{9D8B030D-6E8A-4147-A177-3AD203B41FA5}">
                      <a16:colId xmlns:a16="http://schemas.microsoft.com/office/drawing/2014/main" val="20001"/>
                    </a:ext>
                  </a:extLst>
                </a:gridCol>
                <a:gridCol w="1583951">
                  <a:extLst>
                    <a:ext uri="{9D8B030D-6E8A-4147-A177-3AD203B41FA5}">
                      <a16:colId xmlns:a16="http://schemas.microsoft.com/office/drawing/2014/main" val="20002"/>
                    </a:ext>
                  </a:extLst>
                </a:gridCol>
                <a:gridCol w="1585201">
                  <a:extLst>
                    <a:ext uri="{9D8B030D-6E8A-4147-A177-3AD203B41FA5}">
                      <a16:colId xmlns:a16="http://schemas.microsoft.com/office/drawing/2014/main" val="20003"/>
                    </a:ext>
                  </a:extLst>
                </a:gridCol>
              </a:tblGrid>
              <a:tr h="45720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rPr>
                        <a:t>SABİHA GÖKÇEN HAVA LİMANI YOLCU TRAFİĞİ</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rPr>
                        <a:t>( 2013 YILI)</a:t>
                      </a:r>
                      <a:endParaRPr kumimoji="0" lang="tr-TR" sz="1600" b="0" i="0" u="none" strike="noStrike" cap="none" normalizeH="0" baseline="0" dirty="0">
                        <a:ln>
                          <a:noFill/>
                        </a:ln>
                        <a:solidFill>
                          <a:srgbClr val="FF0000"/>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3434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a:ln>
                          <a:noFill/>
                        </a:ln>
                        <a:solidFill>
                          <a:srgbClr val="0066FF"/>
                        </a:solidFill>
                        <a:effectLst/>
                        <a:latin typeface="Bookman Old Style"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a:ln>
                            <a:noFill/>
                          </a:ln>
                          <a:solidFill>
                            <a:srgbClr val="0066FF"/>
                          </a:solidFill>
                          <a:effectLst/>
                          <a:latin typeface="Bookman Old Style" pitchFamily="18" charset="0"/>
                          <a:cs typeface="Times New Roman" pitchFamily="18" charset="0"/>
                        </a:rPr>
                        <a:t> </a:t>
                      </a:r>
                      <a:endParaRPr kumimoji="0" lang="tr-TR" sz="1200" b="0" i="0" u="none" strike="noStrike" cap="none" normalizeH="0" baseline="0" dirty="0">
                        <a:ln>
                          <a:noFill/>
                        </a:ln>
                        <a:solidFill>
                          <a:srgbClr val="0066FF"/>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GELEN</a:t>
                      </a:r>
                      <a:endParaRPr kumimoji="0" lang="tr-TR" sz="1200" b="0" i="0" u="none" strike="noStrike" cap="none" normalizeH="0" baseline="0" dirty="0">
                        <a:ln>
                          <a:noFill/>
                        </a:ln>
                        <a:solidFill>
                          <a:srgbClr val="000099"/>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GİDEN</a:t>
                      </a:r>
                      <a:endParaRPr kumimoji="0" lang="tr-TR" sz="1200" b="0" i="0" u="none" strike="noStrike" cap="none" normalizeH="0" baseline="0" dirty="0">
                        <a:ln>
                          <a:noFill/>
                        </a:ln>
                        <a:solidFill>
                          <a:srgbClr val="000099"/>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1200" b="0" i="0" u="none" strike="noStrike" cap="none" normalizeH="0" baseline="0" dirty="0">
                        <a:ln>
                          <a:noFill/>
                        </a:ln>
                        <a:solidFill>
                          <a:srgbClr val="000099"/>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İÇ HATLAR</a:t>
                      </a:r>
                      <a:endParaRPr kumimoji="0" lang="tr-TR" sz="1200" b="1"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6.013.371</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5.341.577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11.354.948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88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Times New Roman" pitchFamily="18" charset="0"/>
                        </a:rPr>
                        <a:t>DIŞ HATLAR</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3.391.380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3.279.422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rPr>
                        <a:t>6.670.802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cs typeface="Times New Roman" pitchFamily="18" charset="0"/>
                        </a:rPr>
                        <a:t>TOPLAM</a:t>
                      </a:r>
                      <a:endParaRPr kumimoji="0" lang="tr-TR" sz="1300" b="0" i="0" u="none" strike="noStrike" cap="none" normalizeH="0" baseline="0" dirty="0">
                        <a:ln>
                          <a:noFill/>
                        </a:ln>
                        <a:solidFill>
                          <a:schemeClr val="tx1"/>
                        </a:solidFill>
                        <a:effectLst/>
                        <a:latin typeface="Bookman Old Style" pitchFamily="18"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rPr>
                        <a:t>9.404.751</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rPr>
                        <a:t>8.620.999</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rPr>
                        <a:t>18.025.750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sp>
        <p:nvSpPr>
          <p:cNvPr id="2" name="Dikdörtgen 1">
            <a:extLst>
              <a:ext uri="{FF2B5EF4-FFF2-40B4-BE49-F238E27FC236}">
                <a16:creationId xmlns:a16="http://schemas.microsoft.com/office/drawing/2014/main" id="{C41CF628-43B6-451F-8BA8-57178200CF49}"/>
              </a:ext>
            </a:extLst>
          </p:cNvPr>
          <p:cNvSpPr/>
          <p:nvPr/>
        </p:nvSpPr>
        <p:spPr>
          <a:xfrm>
            <a:off x="134634" y="8166542"/>
            <a:ext cx="6588730" cy="461665"/>
          </a:xfrm>
          <a:prstGeom prst="rect">
            <a:avLst/>
          </a:prstGeom>
        </p:spPr>
        <p:txBody>
          <a:bodyPr wrap="square">
            <a:spAutoFit/>
          </a:bodyPr>
          <a:lstStyle/>
          <a:p>
            <a:pPr lvl="0">
              <a:lnSpc>
                <a:spcPct val="100000"/>
              </a:lnSpc>
              <a:defRPr/>
            </a:pPr>
            <a:r>
              <a:rPr lang="tr-TR" altLang="ja-JP" sz="1200" b="1" dirty="0">
                <a:effectLst>
                  <a:outerShdw blurRad="38100" dist="38100" dir="2700000" algn="tl">
                    <a:srgbClr val="FFFFFF"/>
                  </a:outerShdw>
                </a:effectLst>
                <a:latin typeface="Arial" panose="020B0604020202020204" pitchFamily="34" charset="0"/>
                <a:cs typeface="Arial" panose="020B0604020202020204" pitchFamily="34" charset="0"/>
              </a:rPr>
              <a:t>Her iki havalimanında </a:t>
            </a:r>
            <a:r>
              <a:rPr lang="tr-TR" sz="1200" b="1" dirty="0">
                <a:latin typeface="Arial" panose="020B0604020202020204" pitchFamily="34" charset="0"/>
                <a:cs typeface="Arial" panose="020B0604020202020204" pitchFamily="34" charset="0"/>
              </a:rPr>
              <a:t>2013 Yılında </a:t>
            </a:r>
            <a:r>
              <a:rPr lang="tr-TR" altLang="ja-JP" sz="1200" b="1" dirty="0">
                <a:effectLst>
                  <a:outerShdw blurRad="38100" dist="38100" dir="2700000" algn="tl">
                    <a:srgbClr val="FFFFFF"/>
                  </a:outerShdw>
                </a:effectLst>
                <a:latin typeface="Arial" panose="020B0604020202020204" pitchFamily="34" charset="0"/>
                <a:cs typeface="Arial" panose="020B0604020202020204" pitchFamily="34" charset="0"/>
              </a:rPr>
              <a:t>yaklaşık 69.291.750 milyon gelen-giden yolcu trafiği olmuştur</a:t>
            </a:r>
            <a:r>
              <a:rPr lang="tr-TR" altLang="ja-JP" sz="1200" b="1" dirty="0">
                <a:effectLst>
                  <a:outerShdw blurRad="38100" dist="38100" dir="2700000" algn="tl">
                    <a:srgbClr val="FFFFFF"/>
                  </a:outerShdw>
                </a:effectLst>
                <a:latin typeface="Bookman Old Style" pitchFamily="18" charset="0"/>
                <a:cs typeface="Arial" pitchFamily="34" charset="0"/>
              </a:rPr>
              <a:t>.</a:t>
            </a:r>
            <a:endParaRPr lang="tr-TR" altLang="ja-JP" sz="2400" b="1" dirty="0">
              <a:effectLst>
                <a:outerShdw blurRad="38100" dist="38100" dir="2700000" algn="tl">
                  <a:srgbClr val="FFFFFF"/>
                </a:outerShdw>
              </a:effectLst>
              <a:latin typeface="Bookman Old Style" pitchFamily="18" charset="0"/>
              <a:cs typeface="Arial" pitchFamily="34" charset="0"/>
            </a:endParaRPr>
          </a:p>
        </p:txBody>
      </p:sp>
      <p:sp>
        <p:nvSpPr>
          <p:cNvPr id="3" name="Slayt Numarası Yer Tutucusu 2">
            <a:extLst>
              <a:ext uri="{FF2B5EF4-FFF2-40B4-BE49-F238E27FC236}">
                <a16:creationId xmlns:a16="http://schemas.microsoft.com/office/drawing/2014/main" id="{CD3F6D32-F0C0-408D-B688-B959973F0A0F}"/>
              </a:ext>
            </a:extLst>
          </p:cNvPr>
          <p:cNvSpPr>
            <a:spLocks noGrp="1"/>
          </p:cNvSpPr>
          <p:nvPr>
            <p:ph type="sldNum" sz="quarter" idx="12"/>
          </p:nvPr>
        </p:nvSpPr>
        <p:spPr/>
        <p:txBody>
          <a:bodyPr/>
          <a:lstStyle/>
          <a:p>
            <a:pPr>
              <a:defRPr/>
            </a:pPr>
            <a:fld id="{7F979C48-A748-48C9-B264-A35E2CA3DA99}" type="slidenum">
              <a:rPr lang="tr-TR" smtClean="0"/>
              <a:pPr>
                <a:defRPr/>
              </a:pPr>
              <a:t>30</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01957" y="258543"/>
            <a:ext cx="6454086" cy="249492"/>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800" b="1" dirty="0">
                <a:solidFill>
                  <a:srgbClr val="FF3300"/>
                </a:solidFill>
                <a:latin typeface="Arial" panose="020B0604020202020204" pitchFamily="34" charset="0"/>
                <a:cs typeface="Arial" panose="020B0604020202020204" pitchFamily="34" charset="0"/>
              </a:rPr>
              <a:t>SAĞLIK GENEL BİLGİLER</a:t>
            </a:r>
          </a:p>
        </p:txBody>
      </p:sp>
      <p:graphicFrame>
        <p:nvGraphicFramePr>
          <p:cNvPr id="5" name="5 Tablo"/>
          <p:cNvGraphicFramePr>
            <a:graphicFrameLocks noGrp="1"/>
          </p:cNvGraphicFramePr>
          <p:nvPr>
            <p:extLst>
              <p:ext uri="{D42A27DB-BD31-4B8C-83A1-F6EECF244321}">
                <p14:modId xmlns:p14="http://schemas.microsoft.com/office/powerpoint/2010/main" val="1998807601"/>
              </p:ext>
            </p:extLst>
          </p:nvPr>
        </p:nvGraphicFramePr>
        <p:xfrm>
          <a:off x="177800" y="685800"/>
          <a:ext cx="6545565" cy="8228190"/>
        </p:xfrm>
        <a:graphic>
          <a:graphicData uri="http://schemas.openxmlformats.org/drawingml/2006/table">
            <a:tbl>
              <a:tblPr/>
              <a:tblGrid>
                <a:gridCol w="3033311">
                  <a:extLst>
                    <a:ext uri="{9D8B030D-6E8A-4147-A177-3AD203B41FA5}">
                      <a16:colId xmlns:a16="http://schemas.microsoft.com/office/drawing/2014/main" val="20000"/>
                    </a:ext>
                  </a:extLst>
                </a:gridCol>
                <a:gridCol w="1167173">
                  <a:extLst>
                    <a:ext uri="{9D8B030D-6E8A-4147-A177-3AD203B41FA5}">
                      <a16:colId xmlns:a16="http://schemas.microsoft.com/office/drawing/2014/main" val="20001"/>
                    </a:ext>
                  </a:extLst>
                </a:gridCol>
                <a:gridCol w="1175055">
                  <a:extLst>
                    <a:ext uri="{9D8B030D-6E8A-4147-A177-3AD203B41FA5}">
                      <a16:colId xmlns:a16="http://schemas.microsoft.com/office/drawing/2014/main" val="20002"/>
                    </a:ext>
                  </a:extLst>
                </a:gridCol>
                <a:gridCol w="1170026">
                  <a:extLst>
                    <a:ext uri="{9D8B030D-6E8A-4147-A177-3AD203B41FA5}">
                      <a16:colId xmlns:a16="http://schemas.microsoft.com/office/drawing/2014/main" val="20003"/>
                    </a:ext>
                  </a:extLst>
                </a:gridCol>
              </a:tblGrid>
              <a:tr h="388682">
                <a:tc>
                  <a:txBody>
                    <a:bodyPr/>
                    <a:lstStyle/>
                    <a:p>
                      <a:pPr algn="ctr" fontAlgn="b"/>
                      <a:r>
                        <a:rPr lang="tr-TR" sz="1100" b="1" i="0" u="none" strike="noStrike" dirty="0">
                          <a:solidFill>
                            <a:srgbClr val="000099"/>
                          </a:solidFill>
                          <a:latin typeface="Bookman Old Style" pitchFamily="18" charset="0"/>
                          <a:cs typeface="Arial" pitchFamily="34" charset="0"/>
                        </a:rPr>
                        <a:t>SAĞLIK</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2011</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100" b="1" i="0" u="none" strike="noStrike" kern="1200" dirty="0">
                          <a:solidFill>
                            <a:srgbClr val="000099"/>
                          </a:solidFill>
                          <a:latin typeface="Bookman Old Style" pitchFamily="18" charset="0"/>
                          <a:ea typeface="+mn-ea"/>
                          <a:cs typeface="Arial" pitchFamily="34" charset="0"/>
                        </a:rPr>
                        <a:t>2012</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100" b="1" i="0" u="none" strike="noStrike" kern="1200" dirty="0">
                          <a:solidFill>
                            <a:srgbClr val="000099"/>
                          </a:solidFill>
                          <a:latin typeface="Bookman Old Style" pitchFamily="18" charset="0"/>
                          <a:ea typeface="+mn-ea"/>
                          <a:cs typeface="Arial" pitchFamily="34" charset="0"/>
                        </a:rPr>
                        <a:t>2013</a:t>
                      </a:r>
                      <a:r>
                        <a:rPr lang="tr-TR" sz="1100" b="1" i="0" u="none" strike="noStrike" kern="1200" baseline="0" dirty="0">
                          <a:solidFill>
                            <a:srgbClr val="000099"/>
                          </a:solidFill>
                          <a:latin typeface="Bookman Old Style" pitchFamily="18" charset="0"/>
                          <a:ea typeface="+mn-ea"/>
                          <a:cs typeface="Arial" pitchFamily="34" charset="0"/>
                        </a:rPr>
                        <a:t>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259227">
                <a:tc>
                  <a:txBody>
                    <a:bodyPr/>
                    <a:lstStyle/>
                    <a:p>
                      <a:pPr algn="just" fontAlgn="b"/>
                      <a:r>
                        <a:rPr lang="tr-TR" sz="1100" b="1" i="0" u="none" strike="noStrike" dirty="0">
                          <a:solidFill>
                            <a:srgbClr val="000000"/>
                          </a:solidFill>
                          <a:latin typeface="Bookman Old Style" pitchFamily="18" charset="0"/>
                          <a:cs typeface="Arial" pitchFamily="34" charset="0"/>
                        </a:rPr>
                        <a:t>HEKİM SAYISI (Diş Hekimi Dahil)</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latin typeface="Bookman Old Style" pitchFamily="18" charset="0"/>
                          <a:cs typeface="Arial" pitchFamily="34" charset="0"/>
                        </a:rPr>
                        <a:t>30.342</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latin typeface="Bookman Old Style" pitchFamily="18" charset="0"/>
                          <a:cs typeface="Arial" pitchFamily="34" charset="0"/>
                        </a:rPr>
                        <a:t>31.446</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32.231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9141">
                <a:tc>
                  <a:txBody>
                    <a:bodyPr/>
                    <a:lstStyle/>
                    <a:p>
                      <a:pPr algn="just" fontAlgn="b"/>
                      <a:r>
                        <a:rPr lang="tr-TR" sz="1100" b="1" i="0" u="none" strike="noStrike" dirty="0">
                          <a:solidFill>
                            <a:srgbClr val="000000"/>
                          </a:solidFill>
                          <a:latin typeface="Bookman Old Style" pitchFamily="18" charset="0"/>
                          <a:cs typeface="Arial" pitchFamily="34" charset="0"/>
                        </a:rPr>
                        <a:t>HASTANE YATAK SAYISI </a:t>
                      </a:r>
                      <a:r>
                        <a:rPr lang="tr-TR" sz="1100" b="1" i="0" u="none" strike="noStrike" dirty="0">
                          <a:solidFill>
                            <a:srgbClr val="FF0000"/>
                          </a:solidFill>
                          <a:latin typeface="Bookman Old Style" pitchFamily="18" charset="0"/>
                          <a:cs typeface="Arial" pitchFamily="34" charset="0"/>
                        </a:rPr>
                        <a:t>³</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latin typeface="Bookman Old Style" pitchFamily="18" charset="0"/>
                          <a:cs typeface="Arial" pitchFamily="34" charset="0"/>
                        </a:rPr>
                        <a:t>30.379</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31.010</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33.256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0289">
                <a:tc>
                  <a:txBody>
                    <a:bodyPr/>
                    <a:lstStyle/>
                    <a:p>
                      <a:pPr algn="just" fontAlgn="b"/>
                      <a:r>
                        <a:rPr lang="tr-TR" sz="1100" b="1" i="0" u="none" strike="noStrike" dirty="0">
                          <a:solidFill>
                            <a:srgbClr val="000000"/>
                          </a:solidFill>
                          <a:latin typeface="Bookman Old Style" pitchFamily="18" charset="0"/>
                          <a:cs typeface="Arial" pitchFamily="34" charset="0"/>
                        </a:rPr>
                        <a:t>YATARAK TEDAVİ GÖREN HASTA </a:t>
                      </a:r>
                      <a:r>
                        <a:rPr lang="tr-TR" sz="1100" b="1" i="0" u="none" strike="noStrike" dirty="0">
                          <a:solidFill>
                            <a:srgbClr val="FF0000"/>
                          </a:solidFill>
                          <a:latin typeface="Bookman Old Style" pitchFamily="18" charset="0"/>
                          <a:cs typeface="Arial" pitchFamily="34" charset="0"/>
                        </a:rPr>
                        <a:t>³</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latin typeface="Bookman Old Style" pitchFamily="18" charset="0"/>
                          <a:cs typeface="Arial" pitchFamily="34" charset="0"/>
                        </a:rPr>
                        <a:t>1.804.206</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latin typeface="Bookman Old Style" pitchFamily="18" charset="0"/>
                          <a:cs typeface="Arial" pitchFamily="34" charset="0"/>
                        </a:rPr>
                        <a:t>1.714.202</a:t>
                      </a:r>
                      <a:r>
                        <a:rPr lang="tr-TR" sz="1100" b="1" dirty="0">
                          <a:solidFill>
                            <a:srgbClr val="FF0000"/>
                          </a:solidFill>
                          <a:latin typeface="Bookman Old Style" pitchFamily="18" charset="0"/>
                          <a:cs typeface="Arial" pitchFamily="34" charset="0"/>
                        </a:rPr>
                        <a:t>¹</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2.164.406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92584">
                <a:tc>
                  <a:txBody>
                    <a:bodyPr/>
                    <a:lstStyle/>
                    <a:p>
                      <a:pPr algn="just" fontAlgn="b"/>
                      <a:r>
                        <a:rPr lang="tr-TR" sz="1100" b="1" i="0" u="none" strike="noStrike" dirty="0">
                          <a:solidFill>
                            <a:srgbClr val="000000"/>
                          </a:solidFill>
                          <a:latin typeface="Bookman Old Style" pitchFamily="18" charset="0"/>
                          <a:cs typeface="Arial" pitchFamily="34" charset="0"/>
                        </a:rPr>
                        <a:t>112 İLE TAŞINAN HASTA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rgbClr val="000000"/>
                          </a:solidFill>
                          <a:latin typeface="Bookman Old Style" pitchFamily="18" charset="0"/>
                          <a:cs typeface="Arial" pitchFamily="34" charset="0"/>
                        </a:rPr>
                        <a:t>358.871</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100" b="1" i="0" u="none" strike="noStrike" kern="1200" dirty="0">
                          <a:solidFill>
                            <a:schemeClr val="tx1"/>
                          </a:solidFill>
                          <a:latin typeface="Bookman Old Style" pitchFamily="18" charset="0"/>
                          <a:ea typeface="+mn-ea"/>
                          <a:cs typeface="Arial" pitchFamily="34" charset="0"/>
                        </a:rPr>
                        <a:t>429.814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464.680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NORMAL POLİKLİNİKTE</a:t>
                      </a:r>
                      <a:r>
                        <a:rPr lang="tr-TR" sz="1100" b="1" i="0" u="none" strike="noStrike" baseline="0" dirty="0">
                          <a:solidFill>
                            <a:schemeClr val="tx1"/>
                          </a:solidFill>
                          <a:latin typeface="Bookman Old Style" pitchFamily="18" charset="0"/>
                          <a:cs typeface="Arial" pitchFamily="34" charset="0"/>
                        </a:rPr>
                        <a:t> MUAYENE OLAN KİŞİ</a:t>
                      </a:r>
                      <a:r>
                        <a:rPr lang="tr-TR" sz="1100" b="1" i="0" u="none" strike="noStrike" baseline="0" dirty="0">
                          <a:solidFill>
                            <a:srgbClr val="FF0000"/>
                          </a:solidFill>
                          <a:latin typeface="Bookman Old Style" pitchFamily="18" charset="0"/>
                          <a:cs typeface="Arial" pitchFamily="34" charset="0"/>
                        </a:rPr>
                        <a:t> ³</a:t>
                      </a:r>
                      <a:endParaRPr lang="tr-TR" sz="1100" b="1" i="0" u="none" strike="noStrike" dirty="0">
                        <a:solidFill>
                          <a:srgbClr val="FF0000"/>
                        </a:solidFill>
                        <a:latin typeface="Bookman Old Style" pitchFamily="18" charset="0"/>
                        <a:cs typeface="Arial" pitchFamily="34" charset="0"/>
                      </a:endParaRP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44.081.984</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44.694.953 </a:t>
                      </a:r>
                      <a:r>
                        <a:rPr lang="tr-TR" sz="1100" b="1" dirty="0">
                          <a:solidFill>
                            <a:srgbClr val="FF0000"/>
                          </a:solidFill>
                          <a:latin typeface="Bookman Old Style" pitchFamily="18" charset="0"/>
                          <a:cs typeface="Arial" pitchFamily="34" charset="0"/>
                        </a:rPr>
                        <a:t>¹</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62.496.193 </a:t>
                      </a:r>
                      <a:r>
                        <a:rPr lang="tr-TR" sz="1100" b="1" i="0" u="none" strike="noStrike" dirty="0">
                          <a:solidFill>
                            <a:srgbClr val="FF0000"/>
                          </a:solidFill>
                          <a:latin typeface="Bookman Old Style" pitchFamily="18" charset="0"/>
                          <a:cs typeface="Arial" pitchFamily="34" charset="0"/>
                        </a:rPr>
                        <a:t>²</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98571">
                <a:tc>
                  <a:txBody>
                    <a:bodyPr/>
                    <a:lstStyle/>
                    <a:p>
                      <a:pPr algn="just" fontAlgn="b"/>
                      <a:r>
                        <a:rPr lang="tr-TR" sz="1100" b="1" i="0" u="none" strike="noStrike" dirty="0">
                          <a:solidFill>
                            <a:schemeClr val="tx1"/>
                          </a:solidFill>
                          <a:latin typeface="Bookman Old Style" pitchFamily="18" charset="0"/>
                          <a:cs typeface="Arial" pitchFamily="34" charset="0"/>
                        </a:rPr>
                        <a:t>ACİL POLİKLİNİKTE</a:t>
                      </a:r>
                      <a:r>
                        <a:rPr lang="tr-TR" sz="1100" b="1" i="0" u="none" strike="noStrike" baseline="0" dirty="0">
                          <a:solidFill>
                            <a:schemeClr val="tx1"/>
                          </a:solidFill>
                          <a:latin typeface="Bookman Old Style" pitchFamily="18" charset="0"/>
                          <a:cs typeface="Arial" pitchFamily="34" charset="0"/>
                        </a:rPr>
                        <a:t> MUAYENE OLAN KİŞİ</a:t>
                      </a:r>
                      <a:r>
                        <a:rPr lang="tr-TR" sz="1100" b="1" i="0" u="none" strike="noStrike" baseline="0" dirty="0">
                          <a:solidFill>
                            <a:srgbClr val="FF0000"/>
                          </a:solidFill>
                          <a:latin typeface="Bookman Old Style" pitchFamily="18" charset="0"/>
                          <a:cs typeface="Arial" pitchFamily="34" charset="0"/>
                        </a:rPr>
                        <a:t> ³</a:t>
                      </a:r>
                      <a:endParaRPr lang="tr-TR" sz="1100" b="1" i="0" u="none" strike="noStrike" dirty="0">
                        <a:solidFill>
                          <a:srgbClr val="FF0000"/>
                        </a:solidFill>
                        <a:latin typeface="Bookman Old Style" pitchFamily="18" charset="0"/>
                        <a:cs typeface="Arial" pitchFamily="34" charset="0"/>
                      </a:endParaRP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11.007.950</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11.467.562</a:t>
                      </a:r>
                      <a:r>
                        <a:rPr lang="tr-TR" sz="1100" b="1" dirty="0">
                          <a:solidFill>
                            <a:srgbClr val="FF0000"/>
                          </a:solidFill>
                          <a:latin typeface="Bookman Old Style" pitchFamily="18" charset="0"/>
                          <a:cs typeface="Arial" pitchFamily="34" charset="0"/>
                        </a:rPr>
                        <a:t>¹</a:t>
                      </a:r>
                      <a:r>
                        <a:rPr lang="tr-TR" sz="1100" b="1" dirty="0">
                          <a:solidFill>
                            <a:schemeClr val="tx1"/>
                          </a:solidFill>
                          <a:latin typeface="Bookman Old Style" pitchFamily="18" charset="0"/>
                          <a:cs typeface="Arial" pitchFamily="34" charset="0"/>
                        </a:rPr>
                        <a:t>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13.012.919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TOPLAM AMELİYAT</a:t>
                      </a:r>
                      <a:r>
                        <a:rPr lang="tr-TR" sz="1100" b="1" i="0" u="none" strike="noStrike" dirty="0">
                          <a:solidFill>
                            <a:srgbClr val="FF0000"/>
                          </a:solidFill>
                          <a:latin typeface="Bookman Old Style" pitchFamily="18" charset="0"/>
                          <a:cs typeface="Arial" pitchFamily="34" charset="0"/>
                        </a:rPr>
                        <a:t> ³</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2.094.487</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1.602.976</a:t>
                      </a:r>
                      <a:r>
                        <a:rPr lang="tr-TR" sz="1100" b="1" dirty="0">
                          <a:solidFill>
                            <a:srgbClr val="FF0000"/>
                          </a:solidFill>
                          <a:latin typeface="Bookman Old Style" pitchFamily="18" charset="0"/>
                          <a:cs typeface="Arial" pitchFamily="34" charset="0"/>
                        </a:rPr>
                        <a:t>¹</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1.887.808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ORGAN BAĞIŞI YAPAN</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6.123</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5.473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7.133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ORGAN NAKLİ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1.602</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1.327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1.405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KALP NAKLİ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33</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AKCİĞER NAKLİ</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6</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26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KARACİĞER NAKLİ</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272</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305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384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BÖBREK NAKLİ</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r>
                        <a:rPr lang="tr-TR" sz="1100" b="1" dirty="0">
                          <a:solidFill>
                            <a:schemeClr val="tx1"/>
                          </a:solidFill>
                          <a:latin typeface="Bookman Old Style" pitchFamily="18" charset="0"/>
                          <a:cs typeface="Arial" pitchFamily="34" charset="0"/>
                        </a:rPr>
                        <a:t>1291</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chemeClr val="tx1"/>
                          </a:solidFill>
                          <a:latin typeface="Bookman Old Style" pitchFamily="18" charset="0"/>
                          <a:cs typeface="Arial" pitchFamily="34" charset="0"/>
                        </a:rPr>
                        <a:t>989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solidFill>
                            <a:srgbClr val="000000"/>
                          </a:solidFill>
                          <a:latin typeface="Bookman Old Style" pitchFamily="18" charset="0"/>
                          <a:cs typeface="Arial" pitchFamily="34" charset="0"/>
                        </a:rPr>
                        <a:t>985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OBEZİTE ORANI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 38,7</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endParaRPr lang="tr-TR" sz="1100" b="1" i="0" u="none" strike="noStrike" kern="1200" dirty="0">
                        <a:solidFill>
                          <a:schemeClr val="tx1"/>
                        </a:solidFill>
                        <a:latin typeface="Bookman Old Style" pitchFamily="18" charset="0"/>
                        <a:ea typeface="+mn-ea"/>
                        <a:cs typeface="Arial" pitchFamily="34" charset="0"/>
                      </a:endParaRP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12,8%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OBEZİTE KADIN ORANI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 45,1</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endParaRPr lang="tr-TR" sz="1100" b="1" i="0" u="none" strike="noStrike" kern="1200" dirty="0">
                        <a:solidFill>
                          <a:schemeClr val="tx1"/>
                        </a:solidFill>
                        <a:latin typeface="Bookman Old Style" pitchFamily="18" charset="0"/>
                        <a:ea typeface="+mn-ea"/>
                        <a:cs typeface="Arial" pitchFamily="34" charset="0"/>
                      </a:endParaRP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9,7%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92584">
                <a:tc>
                  <a:txBody>
                    <a:bodyPr/>
                    <a:lstStyle/>
                    <a:p>
                      <a:pPr algn="just" fontAlgn="b"/>
                      <a:r>
                        <a:rPr lang="tr-TR" sz="1100" b="1" i="0" u="none" strike="noStrike" dirty="0">
                          <a:solidFill>
                            <a:schemeClr val="tx1"/>
                          </a:solidFill>
                          <a:latin typeface="Bookman Old Style" pitchFamily="18" charset="0"/>
                          <a:cs typeface="Arial" pitchFamily="34" charset="0"/>
                        </a:rPr>
                        <a:t>OBEZİTE ERKEK ORANI  </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 24,8</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100" b="1" i="0" u="none" strike="noStrike" kern="1200" dirty="0">
                          <a:solidFill>
                            <a:schemeClr val="tx1"/>
                          </a:solidFill>
                          <a:latin typeface="Bookman Old Style" pitchFamily="18" charset="0"/>
                          <a:ea typeface="+mn-ea"/>
                          <a:cs typeface="Arial" pitchFamily="34" charset="0"/>
                        </a:rPr>
                        <a:t>7,3%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505621">
                <a:tc rowSpan="2">
                  <a:txBody>
                    <a:bodyPr/>
                    <a:lstStyle/>
                    <a:p>
                      <a:pPr algn="l" fontAlgn="b"/>
                      <a:r>
                        <a:rPr lang="tr-TR" sz="1100" b="1" i="0" u="none" strike="noStrike" dirty="0">
                          <a:solidFill>
                            <a:schemeClr val="tx1"/>
                          </a:solidFill>
                          <a:latin typeface="Bookman Old Style" pitchFamily="18" charset="0"/>
                          <a:cs typeface="Arial" pitchFamily="34" charset="0"/>
                        </a:rPr>
                        <a:t>ÖLEN BEBEK  / BEBEK ÖLÜM HIZI (1000'DE) </a:t>
                      </a:r>
                    </a:p>
                    <a:p>
                      <a:pPr algn="l" fontAlgn="b"/>
                      <a:r>
                        <a:rPr lang="tr-TR" sz="1100" b="1" i="0" u="none" strike="noStrike" dirty="0">
                          <a:solidFill>
                            <a:schemeClr val="tx1"/>
                          </a:solidFill>
                          <a:latin typeface="Bookman Old Style" pitchFamily="18" charset="0"/>
                          <a:cs typeface="Arial" pitchFamily="34" charset="0"/>
                        </a:rPr>
                        <a:t>(0-1 YAŞ)</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rowSpan="2">
                  <a:txBody>
                    <a:bodyPr/>
                    <a:lstStyle/>
                    <a:p>
                      <a:pPr algn="ctr" fontAlgn="b"/>
                      <a:r>
                        <a:rPr lang="tr-TR" sz="1100" b="1" i="0" u="none" strike="noStrike" dirty="0">
                          <a:solidFill>
                            <a:schemeClr val="tx1"/>
                          </a:solidFill>
                          <a:effectLst/>
                          <a:latin typeface="Bookman Old Style" pitchFamily="18" charset="0"/>
                          <a:cs typeface="Arial" pitchFamily="34" charset="0"/>
                        </a:rPr>
                        <a:t>1.485 / ‰ 6,5</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(22 hafta ve üzeri)</a:t>
                      </a:r>
                    </a:p>
                    <a:p>
                      <a:pPr algn="ctr" fontAlgn="b"/>
                      <a:r>
                        <a:rPr lang="tr-TR" sz="1100" b="1" i="0" u="none" strike="noStrike" dirty="0">
                          <a:solidFill>
                            <a:schemeClr val="tx1"/>
                          </a:solidFill>
                          <a:effectLst/>
                          <a:latin typeface="Bookman Old Style" pitchFamily="18" charset="0"/>
                          <a:cs typeface="Arial" pitchFamily="34" charset="0"/>
                        </a:rPr>
                        <a:t>1.765 / ‰ 7,9</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(22 hafta ve üzeri)</a:t>
                      </a:r>
                    </a:p>
                    <a:p>
                      <a:pPr algn="ctr" rtl="0" fontAlgn="ctr"/>
                      <a:r>
                        <a:rPr lang="tr-TR" sz="1100" b="1" i="0" u="none" strike="noStrike" dirty="0">
                          <a:latin typeface="Bookman Old Style" pitchFamily="18" charset="0"/>
                          <a:cs typeface="Arial" pitchFamily="34" charset="0"/>
                        </a:rPr>
                        <a:t>1.693</a:t>
                      </a:r>
                      <a:r>
                        <a:rPr lang="tr-TR" sz="1100" b="1" i="0" u="none" strike="noStrike" baseline="0" dirty="0">
                          <a:latin typeface="Bookman Old Style" pitchFamily="18" charset="0"/>
                          <a:cs typeface="Arial" pitchFamily="34" charset="0"/>
                        </a:rPr>
                        <a:t> / </a:t>
                      </a:r>
                      <a:r>
                        <a:rPr lang="tr-TR" sz="1100" b="1" i="0" u="none" strike="noStrike" dirty="0">
                          <a:solidFill>
                            <a:schemeClr val="tx1"/>
                          </a:solidFill>
                          <a:effectLst/>
                          <a:latin typeface="Bookman Old Style" pitchFamily="18" charset="0"/>
                          <a:cs typeface="Arial" pitchFamily="34" charset="0"/>
                        </a:rPr>
                        <a:t>‰</a:t>
                      </a:r>
                      <a:r>
                        <a:rPr lang="tr-TR" sz="1100" b="1" i="0" u="none" strike="noStrike" baseline="0" dirty="0">
                          <a:latin typeface="Bookman Old Style" pitchFamily="18" charset="0"/>
                          <a:cs typeface="Arial" pitchFamily="34" charset="0"/>
                        </a:rPr>
                        <a:t> 8,2</a:t>
                      </a:r>
                      <a:endParaRPr lang="tr-TR" sz="1100" b="1" i="0" u="none" strike="noStrike" dirty="0">
                        <a:latin typeface="Bookman Old Style" pitchFamily="18" charset="0"/>
                        <a:cs typeface="Arial" pitchFamily="34" charset="0"/>
                      </a:endParaRP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505621">
                <a:tc vMerge="1">
                  <a:txBody>
                    <a:bodyPr/>
                    <a:lstStyle/>
                    <a:p>
                      <a:pPr algn="l" fontAlgn="b"/>
                      <a:endParaRPr lang="tr-TR" sz="1100" b="1" i="0" u="none" strike="noStrike" dirty="0">
                        <a:solidFill>
                          <a:schemeClr val="tx1"/>
                        </a:solidFill>
                        <a:latin typeface="Arial" pitchFamily="34" charset="0"/>
                        <a:cs typeface="Arial" pitchFamily="34" charset="0"/>
                      </a:endParaRPr>
                    </a:p>
                  </a:txBody>
                  <a:tcPr marL="6184" marR="6184" marT="618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2"/>
                    </a:solidFill>
                  </a:tcPr>
                </a:tc>
                <a:tc vMerge="1">
                  <a:txBody>
                    <a:bodyPr/>
                    <a:lstStyle/>
                    <a:p>
                      <a:pPr algn="r" fontAlgn="b"/>
                      <a:endParaRPr lang="tr-TR" sz="1100" b="1" i="0" u="none" strike="noStrike" dirty="0">
                        <a:solidFill>
                          <a:schemeClr val="tx1"/>
                        </a:solidFill>
                        <a:effectLst/>
                        <a:latin typeface="Arial" pitchFamily="34" charset="0"/>
                        <a:cs typeface="Arial" pitchFamily="34" charset="0"/>
                      </a:endParaRPr>
                    </a:p>
                  </a:txBody>
                  <a:tcPr marL="7995" marR="7995" marT="7995"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(28 hafta ve üzeri)</a:t>
                      </a:r>
                    </a:p>
                    <a:p>
                      <a:pPr algn="ctr" fontAlgn="b"/>
                      <a:r>
                        <a:rPr lang="tr-TR" sz="1100" b="1" i="0" u="none" strike="noStrike" dirty="0">
                          <a:solidFill>
                            <a:schemeClr val="tx1"/>
                          </a:solidFill>
                          <a:effectLst/>
                          <a:latin typeface="Bookman Old Style" pitchFamily="18" charset="0"/>
                          <a:cs typeface="Arial" pitchFamily="34" charset="0"/>
                        </a:rPr>
                        <a:t>1.210 / ‰ 5,7</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(28 hafta ve üzeri)</a:t>
                      </a:r>
                    </a:p>
                    <a:p>
                      <a:pPr algn="ctr" rtl="0" fontAlgn="ctr"/>
                      <a:r>
                        <a:rPr lang="tr-TR" sz="1100" b="1" i="0" u="none" strike="noStrike" dirty="0">
                          <a:latin typeface="Bookman Old Style" pitchFamily="18" charset="0"/>
                          <a:cs typeface="Arial" pitchFamily="34" charset="0"/>
                        </a:rPr>
                        <a:t>1.229 / </a:t>
                      </a:r>
                      <a:r>
                        <a:rPr lang="tr-TR" sz="1100" b="1" i="0" u="none" strike="noStrike" dirty="0">
                          <a:solidFill>
                            <a:schemeClr val="tx1"/>
                          </a:solidFill>
                          <a:effectLst/>
                          <a:latin typeface="Bookman Old Style" pitchFamily="18" charset="0"/>
                          <a:cs typeface="Arial" pitchFamily="34" charset="0"/>
                        </a:rPr>
                        <a:t>‰</a:t>
                      </a:r>
                      <a:r>
                        <a:rPr lang="tr-TR" sz="1100" b="1" i="0" u="none" strike="noStrike" dirty="0">
                          <a:latin typeface="Bookman Old Style" pitchFamily="18" charset="0"/>
                          <a:cs typeface="Arial" pitchFamily="34" charset="0"/>
                        </a:rPr>
                        <a:t> 5,9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321355">
                <a:tc>
                  <a:txBody>
                    <a:bodyPr/>
                    <a:lstStyle/>
                    <a:p>
                      <a:pPr algn="l" fontAlgn="b"/>
                      <a:r>
                        <a:rPr lang="tr-TR" sz="1100" b="1" i="0" u="none" strike="noStrike" dirty="0">
                          <a:solidFill>
                            <a:schemeClr val="tx1"/>
                          </a:solidFill>
                          <a:latin typeface="Bookman Old Style" pitchFamily="18" charset="0"/>
                          <a:cs typeface="Arial" pitchFamily="34" charset="0"/>
                        </a:rPr>
                        <a:t>OECD BEBEK ÖLÜM HIZI (1000' DE)  (0-1 YAŞ)</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gridSpan="2">
                  <a:txBody>
                    <a:bodyPr/>
                    <a:lstStyle/>
                    <a:p>
                      <a:pPr algn="ctr" fontAlgn="b"/>
                      <a:r>
                        <a:rPr lang="tr-TR" sz="1100" b="1" i="0" u="none" strike="noStrike" dirty="0">
                          <a:solidFill>
                            <a:schemeClr val="tx1"/>
                          </a:solidFill>
                          <a:effectLst/>
                          <a:latin typeface="Bookman Old Style" pitchFamily="18" charset="0"/>
                          <a:cs typeface="Arial" pitchFamily="34" charset="0"/>
                        </a:rPr>
                        <a:t>‰ 4,3</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pPr marL="0" algn="ctr" defTabSz="914400" rtl="0" eaLnBrk="1" fontAlgn="b" latinLnBrk="0" hangingPunct="1"/>
                      <a:endParaRPr lang="tr-TR" sz="1400" b="0" i="0" u="none" strike="noStrike" kern="1200" dirty="0">
                        <a:solidFill>
                          <a:srgbClr val="000000"/>
                        </a:solidFill>
                        <a:latin typeface="Times New Roman"/>
                        <a:ea typeface="+mn-ea"/>
                        <a:cs typeface="+mn-cs"/>
                      </a:endParaRPr>
                    </a:p>
                  </a:txBody>
                  <a:tcPr marL="6184" marR="6184" marT="6184" marB="0" anchor="ctr">
                    <a:lnL w="12700" cap="flat" cmpd="sng" algn="ctr">
                      <a:solidFill>
                        <a:srgbClr val="6699FF"/>
                      </a:solidFill>
                      <a:prstDash val="solid"/>
                      <a:round/>
                      <a:headEnd type="none" w="med" len="med"/>
                      <a:tailEnd type="none" w="med" len="med"/>
                    </a:lnL>
                    <a:lnR w="12700" cap="flat" cmpd="sng" algn="ctr">
                      <a:solidFill>
                        <a:srgbClr val="6699FF"/>
                      </a:solidFill>
                      <a:prstDash val="solid"/>
                      <a:round/>
                      <a:headEnd type="none" w="med" len="med"/>
                      <a:tailEnd type="none" w="med" len="med"/>
                    </a:lnR>
                    <a:lnT w="12700" cap="flat" cmpd="sng" algn="ctr">
                      <a:solidFill>
                        <a:srgbClr val="6699FF"/>
                      </a:solidFill>
                      <a:prstDash val="solid"/>
                      <a:round/>
                      <a:headEnd type="none" w="med" len="med"/>
                      <a:tailEnd type="none" w="med" len="med"/>
                    </a:lnT>
                    <a:lnB w="12700" cap="flat" cmpd="sng" algn="ctr">
                      <a:solidFill>
                        <a:srgbClr val="6699FF"/>
                      </a:solidFill>
                      <a:prstDash val="solid"/>
                      <a:round/>
                      <a:headEnd type="none" w="med" len="med"/>
                      <a:tailEnd type="none" w="med" len="med"/>
                    </a:lnB>
                  </a:tcPr>
                </a:tc>
                <a:tc>
                  <a:txBody>
                    <a:bodyPr/>
                    <a:lstStyle/>
                    <a:p>
                      <a:pPr algn="ctr" rtl="0" fontAlgn="ctr"/>
                      <a:r>
                        <a:rPr lang="tr-TR" sz="1100" b="1" i="0" u="none" strike="noStrike" dirty="0">
                          <a:latin typeface="Bookman Old Style" pitchFamily="18" charset="0"/>
                          <a:cs typeface="Arial" pitchFamily="34" charset="0"/>
                        </a:rPr>
                        <a:t>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503556">
                <a:tc>
                  <a:txBody>
                    <a:bodyPr/>
                    <a:lstStyle/>
                    <a:p>
                      <a:pPr algn="l" fontAlgn="b"/>
                      <a:r>
                        <a:rPr lang="tr-TR" sz="1100" b="1" i="0" u="none" strike="noStrike" dirty="0">
                          <a:solidFill>
                            <a:srgbClr val="000000"/>
                          </a:solidFill>
                          <a:latin typeface="Bookman Old Style" pitchFamily="18" charset="0"/>
                          <a:cs typeface="Arial" pitchFamily="34" charset="0"/>
                        </a:rPr>
                        <a:t>ÖLEN ANNE SAYISI / ANNE ÖLÜM ORANI (100.000’DE)</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effectLst/>
                          <a:latin typeface="Bookman Old Style" pitchFamily="18" charset="0"/>
                          <a:cs typeface="Arial" pitchFamily="34" charset="0"/>
                        </a:rPr>
                        <a:t>24 / yüzbinde 10,6</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effectLst/>
                          <a:latin typeface="Bookman Old Style" pitchFamily="18" charset="0"/>
                          <a:cs typeface="Arial" pitchFamily="34" charset="0"/>
                        </a:rPr>
                        <a:t>35 / yüz binde</a:t>
                      </a:r>
                      <a:r>
                        <a:rPr lang="tr-TR" sz="1100" b="1" i="0" u="none" strike="noStrike" baseline="0" dirty="0">
                          <a:effectLst/>
                          <a:latin typeface="Bookman Old Style" pitchFamily="18" charset="0"/>
                          <a:cs typeface="Arial" pitchFamily="34" charset="0"/>
                        </a:rPr>
                        <a:t> </a:t>
                      </a:r>
                      <a:r>
                        <a:rPr lang="tr-TR" sz="1100" b="1" i="0" u="none" strike="noStrike" dirty="0">
                          <a:effectLst/>
                          <a:latin typeface="Bookman Old Style" pitchFamily="18" charset="0"/>
                          <a:cs typeface="Arial" pitchFamily="34" charset="0"/>
                        </a:rPr>
                        <a:t>13,1</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31 / yüzbinde</a:t>
                      </a:r>
                      <a:r>
                        <a:rPr lang="tr-TR" sz="1100" b="1" i="0" u="none" strike="noStrike" baseline="0" dirty="0">
                          <a:latin typeface="Bookman Old Style" pitchFamily="18" charset="0"/>
                          <a:cs typeface="Arial" pitchFamily="34" charset="0"/>
                        </a:rPr>
                        <a:t> 13,8</a:t>
                      </a:r>
                      <a:endParaRPr lang="tr-TR" sz="1100" b="1" i="0" u="none" strike="noStrike" dirty="0">
                        <a:latin typeface="Bookman Old Style" pitchFamily="18" charset="0"/>
                        <a:cs typeface="Arial" pitchFamily="34" charset="0"/>
                      </a:endParaRP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292584">
                <a:tc>
                  <a:txBody>
                    <a:bodyPr/>
                    <a:lstStyle/>
                    <a:p>
                      <a:pPr algn="l" fontAlgn="b"/>
                      <a:r>
                        <a:rPr lang="tr-TR" sz="1100" b="1" i="0" u="none" strike="noStrike" dirty="0">
                          <a:solidFill>
                            <a:srgbClr val="000000"/>
                          </a:solidFill>
                          <a:latin typeface="Bookman Old Style" pitchFamily="18" charset="0"/>
                          <a:cs typeface="Arial" pitchFamily="34" charset="0"/>
                        </a:rPr>
                        <a:t>NORMAL DOĞUM</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effectLst/>
                          <a:latin typeface="Bookman Old Style" pitchFamily="18" charset="0"/>
                          <a:cs typeface="Arial" pitchFamily="34" charset="0"/>
                        </a:rPr>
                        <a:t>91.743</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100" b="1" i="0" u="none" strike="noStrike" dirty="0">
                          <a:effectLst/>
                          <a:latin typeface="Bookman Old Style" pitchFamily="18" charset="0"/>
                          <a:cs typeface="Arial" pitchFamily="34" charset="0"/>
                        </a:rPr>
                        <a:t>97.891</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98.411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292584">
                <a:tc>
                  <a:txBody>
                    <a:bodyPr/>
                    <a:lstStyle/>
                    <a:p>
                      <a:pPr algn="l" fontAlgn="b"/>
                      <a:r>
                        <a:rPr lang="tr-TR" sz="1100" b="1" i="0" u="none" strike="noStrike" dirty="0">
                          <a:solidFill>
                            <a:srgbClr val="000000"/>
                          </a:solidFill>
                          <a:latin typeface="Bookman Old Style" pitchFamily="18" charset="0"/>
                          <a:cs typeface="Arial" pitchFamily="34" charset="0"/>
                        </a:rPr>
                        <a:t>SEZARYEN DOĞUM</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effectLst/>
                          <a:latin typeface="Bookman Old Style" pitchFamily="18" charset="0"/>
                          <a:cs typeface="Arial" pitchFamily="34" charset="0"/>
                        </a:rPr>
                        <a:t>120.922</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100" b="1" i="0" u="none" strike="noStrike" dirty="0">
                          <a:effectLst/>
                          <a:latin typeface="Bookman Old Style" pitchFamily="18" charset="0"/>
                          <a:cs typeface="Arial" pitchFamily="34" charset="0"/>
                        </a:rPr>
                        <a:t>129.037</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128.718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292584">
                <a:tc>
                  <a:txBody>
                    <a:bodyPr/>
                    <a:lstStyle/>
                    <a:p>
                      <a:pPr algn="l" fontAlgn="b"/>
                      <a:r>
                        <a:rPr lang="tr-TR" sz="1100" b="1" i="0" u="none" strike="noStrike" dirty="0">
                          <a:solidFill>
                            <a:srgbClr val="000000"/>
                          </a:solidFill>
                          <a:latin typeface="Bookman Old Style" pitchFamily="18" charset="0"/>
                          <a:cs typeface="Arial" pitchFamily="34" charset="0"/>
                        </a:rPr>
                        <a:t>SEZARYEN DIŞI MÜDAHALELİ DOĞUM</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effectLst/>
                          <a:latin typeface="Bookman Old Style" pitchFamily="18" charset="0"/>
                          <a:cs typeface="Arial" pitchFamily="34" charset="0"/>
                        </a:rPr>
                        <a:t>3.988</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100" b="1" i="0" u="none" strike="noStrike" dirty="0">
                          <a:effectLst/>
                          <a:latin typeface="Bookman Old Style" pitchFamily="18" charset="0"/>
                          <a:cs typeface="Arial" pitchFamily="34" charset="0"/>
                        </a:rPr>
                        <a:t>2.210</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1.301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292584">
                <a:tc>
                  <a:txBody>
                    <a:bodyPr/>
                    <a:lstStyle/>
                    <a:p>
                      <a:pPr algn="l" fontAlgn="b"/>
                      <a:r>
                        <a:rPr lang="tr-TR" sz="1100" b="1" i="0" u="none" strike="noStrike" dirty="0">
                          <a:solidFill>
                            <a:srgbClr val="000000"/>
                          </a:solidFill>
                          <a:latin typeface="Bookman Old Style" pitchFamily="18" charset="0"/>
                          <a:cs typeface="Arial" pitchFamily="34" charset="0"/>
                        </a:rPr>
                        <a:t>HASTANEDE TOPLAM DOĞUM SAYISI</a:t>
                      </a:r>
                    </a:p>
                  </a:txBody>
                  <a:tcPr marL="4638" marR="4638" marT="4638"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effectLst/>
                          <a:latin typeface="Bookman Old Style" pitchFamily="18" charset="0"/>
                          <a:cs typeface="Arial" pitchFamily="34" charset="0"/>
                        </a:rPr>
                        <a:t>216.653</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effectLst/>
                          <a:latin typeface="Bookman Old Style" pitchFamily="18" charset="0"/>
                          <a:cs typeface="Arial" pitchFamily="34" charset="0"/>
                        </a:rPr>
                        <a:t>229.138</a:t>
                      </a:r>
                    </a:p>
                  </a:txBody>
                  <a:tcPr marL="5996" marR="5996" marT="599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rtl="0" fontAlgn="ctr"/>
                      <a:r>
                        <a:rPr lang="tr-TR" sz="1100" b="1" i="0" u="none" strike="noStrike" dirty="0">
                          <a:latin typeface="Bookman Old Style" pitchFamily="18" charset="0"/>
                          <a:cs typeface="Arial" pitchFamily="34" charset="0"/>
                        </a:rPr>
                        <a:t>228.430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bl>
          </a:graphicData>
        </a:graphic>
      </p:graphicFrame>
      <p:sp>
        <p:nvSpPr>
          <p:cNvPr id="6" name="Metin kutusu 1"/>
          <p:cNvSpPr txBox="1"/>
          <p:nvPr/>
        </p:nvSpPr>
        <p:spPr>
          <a:xfrm>
            <a:off x="80628" y="8945246"/>
            <a:ext cx="6287610" cy="830997"/>
          </a:xfrm>
          <a:prstGeom prst="rect">
            <a:avLst/>
          </a:prstGeom>
          <a:noFill/>
        </p:spPr>
        <p:txBody>
          <a:bodyPr wrap="square" rtlCol="0">
            <a:spAutoFit/>
          </a:bodyPr>
          <a:lstStyle/>
          <a:p>
            <a:r>
              <a:rPr lang="tr-TR" sz="1200" b="1" dirty="0">
                <a:solidFill>
                  <a:srgbClr val="FF0000"/>
                </a:solidFill>
                <a:latin typeface="Arial" panose="020B0604020202020204" pitchFamily="34" charset="0"/>
                <a:cs typeface="Arial" panose="020B0604020202020204" pitchFamily="34" charset="0"/>
              </a:rPr>
              <a:t>(1)</a:t>
            </a:r>
            <a:r>
              <a:rPr lang="tr-TR" sz="1200" b="1" dirty="0">
                <a:solidFill>
                  <a:prstClr val="black"/>
                </a:solidFill>
                <a:latin typeface="Arial" panose="020B0604020202020204" pitchFamily="34" charset="0"/>
                <a:cs typeface="Arial" panose="020B0604020202020204" pitchFamily="34" charset="0"/>
              </a:rPr>
              <a:t> İ.Ü. Cerrahpaşa Hastanesi verileri dahil değildir.  </a:t>
            </a:r>
          </a:p>
          <a:p>
            <a:r>
              <a:rPr lang="tr-TR" sz="1200" b="1" dirty="0">
                <a:solidFill>
                  <a:srgbClr val="FF0000"/>
                </a:solidFill>
                <a:latin typeface="Arial" panose="020B0604020202020204" pitchFamily="34" charset="0"/>
                <a:cs typeface="Arial" panose="020B0604020202020204" pitchFamily="34" charset="0"/>
              </a:rPr>
              <a:t>(2) </a:t>
            </a:r>
            <a:r>
              <a:rPr lang="tr-TR" sz="1200" b="1" dirty="0">
                <a:solidFill>
                  <a:prstClr val="black"/>
                </a:solidFill>
                <a:latin typeface="Arial" panose="020B0604020202020204" pitchFamily="34" charset="0"/>
                <a:cs typeface="Arial" panose="020B0604020202020204" pitchFamily="34" charset="0"/>
              </a:rPr>
              <a:t>Acil ve normal poliklinik toplamlarıdır. Aile hekimliği poliklinik sayıları dahil değildir. </a:t>
            </a:r>
          </a:p>
          <a:p>
            <a:r>
              <a:rPr lang="tr-TR" sz="1200" b="1" dirty="0">
                <a:solidFill>
                  <a:srgbClr val="FF0000"/>
                </a:solidFill>
                <a:latin typeface="Arial" panose="020B0604020202020204" pitchFamily="34" charset="0"/>
                <a:cs typeface="Arial" panose="020B0604020202020204" pitchFamily="34" charset="0"/>
              </a:rPr>
              <a:t>(3) </a:t>
            </a:r>
            <a:r>
              <a:rPr lang="tr-TR" sz="1200" b="1" dirty="0">
                <a:solidFill>
                  <a:prstClr val="black"/>
                </a:solidFill>
                <a:latin typeface="Arial" panose="020B0604020202020204" pitchFamily="34" charset="0"/>
                <a:cs typeface="Arial" panose="020B0604020202020204" pitchFamily="34" charset="0"/>
              </a:rPr>
              <a:t>Sağlık Bakanlığı, özel, üniversite hastaneleri sayılarının toplamıdır. </a:t>
            </a:r>
          </a:p>
        </p:txBody>
      </p:sp>
      <p:sp>
        <p:nvSpPr>
          <p:cNvPr id="2" name="Slayt Numarası Yer Tutucusu 1">
            <a:extLst>
              <a:ext uri="{FF2B5EF4-FFF2-40B4-BE49-F238E27FC236}">
                <a16:creationId xmlns:a16="http://schemas.microsoft.com/office/drawing/2014/main" id="{B942DCD4-CD0E-415D-857C-F59EA25251DE}"/>
              </a:ext>
            </a:extLst>
          </p:cNvPr>
          <p:cNvSpPr>
            <a:spLocks noGrp="1"/>
          </p:cNvSpPr>
          <p:nvPr>
            <p:ph type="sldNum" sz="quarter" idx="12"/>
          </p:nvPr>
        </p:nvSpPr>
        <p:spPr/>
        <p:txBody>
          <a:bodyPr/>
          <a:lstStyle/>
          <a:p>
            <a:pPr>
              <a:defRPr/>
            </a:pPr>
            <a:fld id="{7F979C48-A748-48C9-B264-A35E2CA3DA99}" type="slidenum">
              <a:rPr lang="tr-TR" smtClean="0"/>
              <a:pPr>
                <a:defRPr/>
              </a:pPr>
              <a:t>31</a:t>
            </a:fld>
            <a:endParaRPr lang="tr-TR"/>
          </a:p>
        </p:txBody>
      </p:sp>
    </p:spTree>
    <p:extLst>
      <p:ext uri="{BB962C8B-B14F-4D97-AF65-F5344CB8AC3E}">
        <p14:creationId xmlns:p14="http://schemas.microsoft.com/office/powerpoint/2010/main" val="4513604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3"/>
          <p:cNvGraphicFramePr>
            <a:graphicFrameLocks noGrp="1"/>
          </p:cNvGraphicFramePr>
          <p:nvPr>
            <p:extLst>
              <p:ext uri="{D42A27DB-BD31-4B8C-83A1-F6EECF244321}">
                <p14:modId xmlns:p14="http://schemas.microsoft.com/office/powerpoint/2010/main" val="197802837"/>
              </p:ext>
            </p:extLst>
          </p:nvPr>
        </p:nvGraphicFramePr>
        <p:xfrm>
          <a:off x="296652" y="3390900"/>
          <a:ext cx="6264696" cy="2739721"/>
        </p:xfrm>
        <a:graphic>
          <a:graphicData uri="http://schemas.openxmlformats.org/drawingml/2006/table">
            <a:tbl>
              <a:tblPr/>
              <a:tblGrid>
                <a:gridCol w="3680224">
                  <a:extLst>
                    <a:ext uri="{9D8B030D-6E8A-4147-A177-3AD203B41FA5}">
                      <a16:colId xmlns:a16="http://schemas.microsoft.com/office/drawing/2014/main" val="20000"/>
                    </a:ext>
                  </a:extLst>
                </a:gridCol>
                <a:gridCol w="1313075">
                  <a:extLst>
                    <a:ext uri="{9D8B030D-6E8A-4147-A177-3AD203B41FA5}">
                      <a16:colId xmlns:a16="http://schemas.microsoft.com/office/drawing/2014/main" val="20001"/>
                    </a:ext>
                  </a:extLst>
                </a:gridCol>
                <a:gridCol w="1271397">
                  <a:extLst>
                    <a:ext uri="{9D8B030D-6E8A-4147-A177-3AD203B41FA5}">
                      <a16:colId xmlns:a16="http://schemas.microsoft.com/office/drawing/2014/main" val="20002"/>
                    </a:ext>
                  </a:extLst>
                </a:gridCol>
              </a:tblGrid>
              <a:tr h="415974">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kern="1200" cap="none" normalizeH="0" baseline="0" dirty="0">
                          <a:ln>
                            <a:noFill/>
                          </a:ln>
                          <a:solidFill>
                            <a:srgbClr val="FF0000"/>
                          </a:solidFill>
                          <a:effectLst/>
                          <a:latin typeface="Bookman Old Style" pitchFamily="18" charset="0"/>
                          <a:ea typeface="+mn-ea"/>
                          <a:cs typeface="Arial" pitchFamily="34" charset="0"/>
                        </a:rPr>
                        <a:t>SAĞLIK HİZMETLERİNİN KİŞİ BAŞINA DAĞILIMI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2453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endParaRPr kumimoji="0" lang="tr-TR" sz="1200" b="1" i="0" u="none" strike="noStrike" kern="1200" cap="none" normalizeH="0" baseline="0" dirty="0">
                        <a:ln>
                          <a:noFill/>
                        </a:ln>
                        <a:solidFill>
                          <a:srgbClr val="FF0000"/>
                        </a:solidFill>
                        <a:effectLst/>
                        <a:latin typeface="Bookman Old Style" pitchFamily="18" charset="0"/>
                        <a:ea typeface="+mn-ea"/>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İSTANBUL</a:t>
                      </a:r>
                    </a:p>
                    <a:p>
                      <a:pPr marL="342900" marR="0" lvl="0" indent="-342900" algn="ctr" defTabSz="914400" rtl="0" eaLnBrk="1" fontAlgn="base" latinLnBrk="0" hangingPunct="1">
                        <a:lnSpc>
                          <a:spcPct val="100000"/>
                        </a:lnSpc>
                        <a:spcBef>
                          <a:spcPct val="0"/>
                        </a:spcBef>
                        <a:spcAft>
                          <a:spcPct val="0"/>
                        </a:spcAft>
                        <a:buClrTx/>
                        <a:buSzTx/>
                        <a:buFontTx/>
                        <a:buNone/>
                        <a:tabLst/>
                        <a:defRPr/>
                      </a:pPr>
                      <a:r>
                        <a:rPr lang="tr-TR" sz="1200" b="1" kern="1200" dirty="0">
                          <a:solidFill>
                            <a:schemeClr val="tx1"/>
                          </a:solidFill>
                          <a:effectLst/>
                          <a:latin typeface="Bookman Old Style" pitchFamily="18" charset="0"/>
                          <a:ea typeface="+mn-ea"/>
                          <a:cs typeface="Arial" pitchFamily="34" charset="0"/>
                        </a:rPr>
                        <a:t>(Nüfus:14.160.467)</a:t>
                      </a:r>
                      <a:endParaRPr lang="tr-TR" sz="1200" kern="1200" dirty="0">
                        <a:solidFill>
                          <a:schemeClr val="tx1"/>
                        </a:solidFill>
                        <a:effectLst/>
                        <a:latin typeface="Bookman Old Style" pitchFamily="18" charset="0"/>
                        <a:ea typeface="+mn-ea"/>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TÜRKİYE</a:t>
                      </a:r>
                    </a:p>
                    <a:p>
                      <a:pPr marL="342900" marR="0" lvl="0" indent="-342900" algn="ctr" defTabSz="914400" rtl="0" eaLnBrk="1" fontAlgn="base" latinLnBrk="0" hangingPunct="1">
                        <a:lnSpc>
                          <a:spcPct val="100000"/>
                        </a:lnSpc>
                        <a:spcBef>
                          <a:spcPct val="0"/>
                        </a:spcBef>
                        <a:spcAft>
                          <a:spcPct val="0"/>
                        </a:spcAft>
                        <a:buClrTx/>
                        <a:buSzTx/>
                        <a:buFontTx/>
                        <a:buNone/>
                        <a:tabLst/>
                      </a:pPr>
                      <a:r>
                        <a:rPr lang="tr-TR" sz="1200" b="1" kern="1200" dirty="0">
                          <a:solidFill>
                            <a:schemeClr val="tx1"/>
                          </a:solidFill>
                          <a:effectLst/>
                          <a:latin typeface="Bookman Old Style" pitchFamily="18" charset="0"/>
                          <a:ea typeface="+mn-ea"/>
                          <a:cs typeface="Arial" pitchFamily="34" charset="0"/>
                        </a:rPr>
                        <a:t>(Nüfus:76.667.864)</a:t>
                      </a:r>
                      <a:endPar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549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YATAK BAŞINA DÜŞEN KİŞİ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cs typeface="Arial" pitchFamily="34" charset="0"/>
                        </a:rPr>
                        <a:t>433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200" b="1" dirty="0">
                          <a:solidFill>
                            <a:schemeClr val="tx1"/>
                          </a:solidFill>
                          <a:latin typeface="Bookman Old Style" pitchFamily="18" charset="0"/>
                          <a:cs typeface="Arial" pitchFamily="34" charset="0"/>
                        </a:rPr>
                        <a:t>375</a:t>
                      </a:r>
                    </a:p>
                  </a:txBody>
                  <a:tcPr marL="68573" marR="54000"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63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defRPr/>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DOKTOR BAŞINA DÜŞEN KİŞİ (Diş hek. hariç)</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cs typeface="Arial" pitchFamily="34" charset="0"/>
                        </a:rPr>
                        <a:t>528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200" b="1" dirty="0">
                          <a:solidFill>
                            <a:schemeClr val="tx1"/>
                          </a:solidFill>
                          <a:latin typeface="Bookman Old Style" pitchFamily="18" charset="0"/>
                          <a:cs typeface="Arial" pitchFamily="34" charset="0"/>
                        </a:rPr>
                        <a:t>586</a:t>
                      </a:r>
                    </a:p>
                  </a:txBody>
                  <a:tcPr marL="68573" marR="54000"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549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HEMŞİRE BAŞINA DÜŞEN KİŞİ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cs typeface="Arial" pitchFamily="34" charset="0"/>
                        </a:rPr>
                        <a:t>656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200" b="1" dirty="0">
                          <a:latin typeface="Bookman Old Style" pitchFamily="18" charset="0"/>
                          <a:cs typeface="Arial" pitchFamily="34" charset="0"/>
                        </a:rPr>
                        <a:t>569</a:t>
                      </a:r>
                    </a:p>
                  </a:txBody>
                  <a:tcPr marL="68573" marR="54000"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5496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EBE+HEMŞİRE BAŞINA DÜŞEN KİŞİ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519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r>
                        <a:rPr lang="tr-TR" sz="1200" b="1" dirty="0">
                          <a:solidFill>
                            <a:schemeClr val="tx1"/>
                          </a:solidFill>
                          <a:latin typeface="Bookman Old Style" pitchFamily="18" charset="0"/>
                          <a:cs typeface="Arial" pitchFamily="34" charset="0"/>
                        </a:rPr>
                        <a:t>408</a:t>
                      </a:r>
                    </a:p>
                  </a:txBody>
                  <a:tcPr marL="68573" marR="54000"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graphicFrame>
        <p:nvGraphicFramePr>
          <p:cNvPr id="6" name="Group 3"/>
          <p:cNvGraphicFramePr>
            <a:graphicFrameLocks noGrp="1"/>
          </p:cNvGraphicFramePr>
          <p:nvPr>
            <p:extLst>
              <p:ext uri="{D42A27DB-BD31-4B8C-83A1-F6EECF244321}">
                <p14:modId xmlns:p14="http://schemas.microsoft.com/office/powerpoint/2010/main" val="3770201742"/>
              </p:ext>
            </p:extLst>
          </p:nvPr>
        </p:nvGraphicFramePr>
        <p:xfrm>
          <a:off x="296652" y="962027"/>
          <a:ext cx="6264696" cy="2155230"/>
        </p:xfrm>
        <a:graphic>
          <a:graphicData uri="http://schemas.openxmlformats.org/drawingml/2006/table">
            <a:tbl>
              <a:tblPr/>
              <a:tblGrid>
                <a:gridCol w="2788652">
                  <a:extLst>
                    <a:ext uri="{9D8B030D-6E8A-4147-A177-3AD203B41FA5}">
                      <a16:colId xmlns:a16="http://schemas.microsoft.com/office/drawing/2014/main" val="20000"/>
                    </a:ext>
                  </a:extLst>
                </a:gridCol>
                <a:gridCol w="1032834">
                  <a:extLst>
                    <a:ext uri="{9D8B030D-6E8A-4147-A177-3AD203B41FA5}">
                      <a16:colId xmlns:a16="http://schemas.microsoft.com/office/drawing/2014/main" val="20001"/>
                    </a:ext>
                  </a:extLst>
                </a:gridCol>
                <a:gridCol w="1084476">
                  <a:extLst>
                    <a:ext uri="{9D8B030D-6E8A-4147-A177-3AD203B41FA5}">
                      <a16:colId xmlns:a16="http://schemas.microsoft.com/office/drawing/2014/main" val="20002"/>
                    </a:ext>
                  </a:extLst>
                </a:gridCol>
                <a:gridCol w="1358734">
                  <a:extLst>
                    <a:ext uri="{9D8B030D-6E8A-4147-A177-3AD203B41FA5}">
                      <a16:colId xmlns:a16="http://schemas.microsoft.com/office/drawing/2014/main" val="20003"/>
                    </a:ext>
                  </a:extLst>
                </a:gridCol>
              </a:tblGrid>
              <a:tr h="425148">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cs typeface="Arial" pitchFamily="34" charset="0"/>
                        </a:rPr>
                        <a:t>SAĞLIK İLE İLGİLİ GENEL GÖSTERGELER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62137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a:ln>
                          <a:noFill/>
                        </a:ln>
                        <a:solidFill>
                          <a:srgbClr val="FF3300"/>
                        </a:solidFill>
                        <a:effectLst/>
                        <a:latin typeface="Bookman Old Style" pitchFamily="18" charset="0"/>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İSTANBUL</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TÜRKİYE</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 PAYI %</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5973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HASTANE SAYISI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230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1.514 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15,2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59739">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YATAK SAYISI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  33.256 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201.802 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16,4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8923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HEKİM SAYISI (Diş </a:t>
                      </a: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hek</a:t>
                      </a: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 dahil)</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 32.231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150.243 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latin typeface="Bookman Old Style" pitchFamily="18" charset="0"/>
                          <a:cs typeface="Arial" pitchFamily="34" charset="0"/>
                        </a:rPr>
                        <a:t>21,4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graphicFrame>
        <p:nvGraphicFramePr>
          <p:cNvPr id="7" name="6 Tablo"/>
          <p:cNvGraphicFramePr>
            <a:graphicFrameLocks noGrp="1"/>
          </p:cNvGraphicFramePr>
          <p:nvPr>
            <p:extLst>
              <p:ext uri="{D42A27DB-BD31-4B8C-83A1-F6EECF244321}">
                <p14:modId xmlns:p14="http://schemas.microsoft.com/office/powerpoint/2010/main" val="3056984912"/>
              </p:ext>
            </p:extLst>
          </p:nvPr>
        </p:nvGraphicFramePr>
        <p:xfrm>
          <a:off x="296651" y="6438900"/>
          <a:ext cx="6264697" cy="2348946"/>
        </p:xfrm>
        <a:graphic>
          <a:graphicData uri="http://schemas.openxmlformats.org/drawingml/2006/table">
            <a:tbl>
              <a:tblPr/>
              <a:tblGrid>
                <a:gridCol w="3049188">
                  <a:extLst>
                    <a:ext uri="{9D8B030D-6E8A-4147-A177-3AD203B41FA5}">
                      <a16:colId xmlns:a16="http://schemas.microsoft.com/office/drawing/2014/main" val="20000"/>
                    </a:ext>
                  </a:extLst>
                </a:gridCol>
                <a:gridCol w="1104017">
                  <a:extLst>
                    <a:ext uri="{9D8B030D-6E8A-4147-A177-3AD203B41FA5}">
                      <a16:colId xmlns:a16="http://schemas.microsoft.com/office/drawing/2014/main" val="20001"/>
                    </a:ext>
                  </a:extLst>
                </a:gridCol>
                <a:gridCol w="946300">
                  <a:extLst>
                    <a:ext uri="{9D8B030D-6E8A-4147-A177-3AD203B41FA5}">
                      <a16:colId xmlns:a16="http://schemas.microsoft.com/office/drawing/2014/main" val="20002"/>
                    </a:ext>
                  </a:extLst>
                </a:gridCol>
                <a:gridCol w="1165192">
                  <a:extLst>
                    <a:ext uri="{9D8B030D-6E8A-4147-A177-3AD203B41FA5}">
                      <a16:colId xmlns:a16="http://schemas.microsoft.com/office/drawing/2014/main" val="20003"/>
                    </a:ext>
                  </a:extLst>
                </a:gridCol>
              </a:tblGrid>
              <a:tr h="423574">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cs typeface="Arial" pitchFamily="34" charset="0"/>
                        </a:rPr>
                        <a:t>112 ACİL HİZMETLERİ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anchor="ct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hMerge="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275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rgbClr val="000099"/>
                        </a:solidFill>
                        <a:effectLst/>
                        <a:latin typeface="Bookman Old Style" pitchFamily="18" charset="0"/>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AVRUPA</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ANADOLU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727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112 İSTASYONU</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59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171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27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AMBULANS SAYISI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177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71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248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27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TAŞINAN VAKA SAYISI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283.948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180.732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464.680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727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İLK 10 DAKİKA ULAŞILAN HASTA ORANI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74,3</a:t>
                      </a:r>
                    </a:p>
                  </a:txBody>
                  <a:tcPr marL="7144" marR="54000"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75,9</a:t>
                      </a:r>
                    </a:p>
                  </a:txBody>
                  <a:tcPr marL="7144" marR="54000"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74,9</a:t>
                      </a:r>
                    </a:p>
                  </a:txBody>
                  <a:tcPr marL="7144" marR="54000"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2" name="Slayt Numarası Yer Tutucusu 1">
            <a:extLst>
              <a:ext uri="{FF2B5EF4-FFF2-40B4-BE49-F238E27FC236}">
                <a16:creationId xmlns:a16="http://schemas.microsoft.com/office/drawing/2014/main" id="{4381494C-B9DF-42DB-9E04-D20EED0F4DBA}"/>
              </a:ext>
            </a:extLst>
          </p:cNvPr>
          <p:cNvSpPr>
            <a:spLocks noGrp="1"/>
          </p:cNvSpPr>
          <p:nvPr>
            <p:ph type="sldNum" sz="quarter" idx="12"/>
          </p:nvPr>
        </p:nvSpPr>
        <p:spPr/>
        <p:txBody>
          <a:bodyPr/>
          <a:lstStyle/>
          <a:p>
            <a:pPr>
              <a:defRPr/>
            </a:pPr>
            <a:fld id="{7F979C48-A748-48C9-B264-A35E2CA3DA99}" type="slidenum">
              <a:rPr lang="tr-TR" smtClean="0"/>
              <a:pPr>
                <a:defRPr/>
              </a:pPr>
              <a:t>32</a:t>
            </a:fld>
            <a:endParaRPr lang="tr-TR"/>
          </a:p>
        </p:txBody>
      </p:sp>
    </p:spTree>
    <p:extLst>
      <p:ext uri="{BB962C8B-B14F-4D97-AF65-F5344CB8AC3E}">
        <p14:creationId xmlns:p14="http://schemas.microsoft.com/office/powerpoint/2010/main" val="1549885066"/>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47"/>
          <p:cNvGraphicFramePr>
            <a:graphicFrameLocks/>
          </p:cNvGraphicFramePr>
          <p:nvPr>
            <p:extLst>
              <p:ext uri="{D42A27DB-BD31-4B8C-83A1-F6EECF244321}">
                <p14:modId xmlns:p14="http://schemas.microsoft.com/office/powerpoint/2010/main" val="3918804110"/>
              </p:ext>
            </p:extLst>
          </p:nvPr>
        </p:nvGraphicFramePr>
        <p:xfrm>
          <a:off x="242645" y="7315200"/>
          <a:ext cx="6372708" cy="2200826"/>
        </p:xfrm>
        <a:graphic>
          <a:graphicData uri="http://schemas.openxmlformats.org/drawingml/2006/table">
            <a:tbl>
              <a:tblPr/>
              <a:tblGrid>
                <a:gridCol w="1532531">
                  <a:extLst>
                    <a:ext uri="{9D8B030D-6E8A-4147-A177-3AD203B41FA5}">
                      <a16:colId xmlns:a16="http://schemas.microsoft.com/office/drawing/2014/main" val="20000"/>
                    </a:ext>
                  </a:extLst>
                </a:gridCol>
                <a:gridCol w="884702">
                  <a:extLst>
                    <a:ext uri="{9D8B030D-6E8A-4147-A177-3AD203B41FA5}">
                      <a16:colId xmlns:a16="http://schemas.microsoft.com/office/drawing/2014/main" val="20001"/>
                    </a:ext>
                  </a:extLst>
                </a:gridCol>
                <a:gridCol w="1088434">
                  <a:extLst>
                    <a:ext uri="{9D8B030D-6E8A-4147-A177-3AD203B41FA5}">
                      <a16:colId xmlns:a16="http://schemas.microsoft.com/office/drawing/2014/main" val="20002"/>
                    </a:ext>
                  </a:extLst>
                </a:gridCol>
                <a:gridCol w="956092">
                  <a:extLst>
                    <a:ext uri="{9D8B030D-6E8A-4147-A177-3AD203B41FA5}">
                      <a16:colId xmlns:a16="http://schemas.microsoft.com/office/drawing/2014/main" val="20003"/>
                    </a:ext>
                  </a:extLst>
                </a:gridCol>
                <a:gridCol w="956092">
                  <a:extLst>
                    <a:ext uri="{9D8B030D-6E8A-4147-A177-3AD203B41FA5}">
                      <a16:colId xmlns:a16="http://schemas.microsoft.com/office/drawing/2014/main" val="20004"/>
                    </a:ext>
                  </a:extLst>
                </a:gridCol>
                <a:gridCol w="954857">
                  <a:extLst>
                    <a:ext uri="{9D8B030D-6E8A-4147-A177-3AD203B41FA5}">
                      <a16:colId xmlns:a16="http://schemas.microsoft.com/office/drawing/2014/main" val="20005"/>
                    </a:ext>
                  </a:extLst>
                </a:gridCol>
              </a:tblGrid>
              <a:tr h="381000">
                <a:tc grid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cs typeface="Arial" pitchFamily="34" charset="0"/>
                        </a:rPr>
                        <a:t>POLİKLİNİK  DAĞILIMI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8400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a:ln>
                          <a:noFill/>
                        </a:ln>
                        <a:solidFill>
                          <a:srgbClr val="FF0000"/>
                        </a:solidFill>
                        <a:effectLst/>
                        <a:latin typeface="Bookman Old Style" pitchFamily="18" charset="0"/>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DEVLET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ÜNİVERSİTE</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ÖZEL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AİLE HEK.</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5734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NORMAL POLİKLİNİK</a:t>
                      </a:r>
                    </a:p>
                  </a:txBody>
                  <a:tcPr marL="54000" marR="27000"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30.251.702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3.611.319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15.620.7769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38.975.836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b"/>
                      <a:r>
                        <a:rPr lang="tr-TR" sz="1200" b="0" i="0" u="none" strike="noStrike" dirty="0">
                          <a:solidFill>
                            <a:srgbClr val="000000"/>
                          </a:solidFill>
                          <a:latin typeface="Bookman Old Style" pitchFamily="18" charset="0"/>
                          <a:cs typeface="Arial" pitchFamily="34" charset="0"/>
                        </a:rPr>
                        <a:t>88.459.633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894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ACİL POLİKLİNİK</a:t>
                      </a:r>
                    </a:p>
                  </a:txBody>
                  <a:tcPr marL="54000" marR="27000"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11.093.825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505.080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1.414.431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ctr"/>
                      <a:r>
                        <a:rPr lang="tr-TR" sz="1200" b="0" i="0" u="none" strike="noStrike" dirty="0">
                          <a:solidFill>
                            <a:srgbClr val="000000"/>
                          </a:solidFill>
                          <a:latin typeface="Bookman Old Style" pitchFamily="18" charset="0"/>
                          <a:cs typeface="Arial" pitchFamily="34" charset="0"/>
                        </a:rPr>
                        <a:t>- </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rtl="0" fontAlgn="b"/>
                      <a:r>
                        <a:rPr lang="tr-TR" sz="1200" b="0" i="0" u="none" strike="noStrike" dirty="0">
                          <a:solidFill>
                            <a:srgbClr val="000000"/>
                          </a:solidFill>
                          <a:latin typeface="Bookman Old Style" pitchFamily="18" charset="0"/>
                          <a:cs typeface="Arial" pitchFamily="34" charset="0"/>
                        </a:rPr>
                        <a:t>13.013.336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3111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TOPLAM</a:t>
                      </a:r>
                    </a:p>
                  </a:txBody>
                  <a:tcPr marL="54000"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rtl="0" fontAlgn="ctr"/>
                      <a:r>
                        <a:rPr lang="tr-TR" sz="1200" b="1" i="0" u="none" strike="noStrike" dirty="0">
                          <a:solidFill>
                            <a:srgbClr val="000000"/>
                          </a:solidFill>
                          <a:latin typeface="Bookman Old Style" pitchFamily="18" charset="0"/>
                          <a:cs typeface="Arial" pitchFamily="34" charset="0"/>
                        </a:rPr>
                        <a:t>41.345.527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rtl="0" fontAlgn="ctr"/>
                      <a:r>
                        <a:rPr lang="tr-TR" sz="1200" b="1" i="0" u="none" strike="noStrike" dirty="0">
                          <a:solidFill>
                            <a:srgbClr val="000000"/>
                          </a:solidFill>
                          <a:latin typeface="Bookman Old Style" pitchFamily="18" charset="0"/>
                          <a:cs typeface="Arial" pitchFamily="34" charset="0"/>
                        </a:rPr>
                        <a:t>4.116.399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rtl="0" fontAlgn="ctr"/>
                      <a:r>
                        <a:rPr lang="tr-TR" sz="1200" b="1" i="0" u="none" strike="noStrike" dirty="0">
                          <a:solidFill>
                            <a:srgbClr val="000000"/>
                          </a:solidFill>
                          <a:latin typeface="Bookman Old Style" pitchFamily="18" charset="0"/>
                          <a:cs typeface="Arial" pitchFamily="34" charset="0"/>
                        </a:rPr>
                        <a:t>17.035.207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rtl="0" fontAlgn="ctr"/>
                      <a:r>
                        <a:rPr lang="tr-TR" sz="1200" b="1" i="0" u="none" strike="noStrike" dirty="0">
                          <a:solidFill>
                            <a:srgbClr val="000000"/>
                          </a:solidFill>
                          <a:latin typeface="Bookman Old Style" pitchFamily="18" charset="0"/>
                          <a:cs typeface="Arial" pitchFamily="34" charset="0"/>
                        </a:rPr>
                        <a:t>38.975.836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rtl="0" fontAlgn="b"/>
                      <a:r>
                        <a:rPr lang="tr-TR" sz="1200" b="1" i="0" u="none" strike="noStrike" dirty="0">
                          <a:solidFill>
                            <a:srgbClr val="000000"/>
                          </a:solidFill>
                          <a:latin typeface="Bookman Old Style" pitchFamily="18" charset="0"/>
                          <a:cs typeface="Arial" pitchFamily="34" charset="0"/>
                        </a:rPr>
                        <a:t>101.472.969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graphicFrame>
        <p:nvGraphicFramePr>
          <p:cNvPr id="9" name="Group 47"/>
          <p:cNvGraphicFramePr>
            <a:graphicFrameLocks/>
          </p:cNvGraphicFramePr>
          <p:nvPr>
            <p:extLst>
              <p:ext uri="{D42A27DB-BD31-4B8C-83A1-F6EECF244321}">
                <p14:modId xmlns:p14="http://schemas.microsoft.com/office/powerpoint/2010/main" val="3767243207"/>
              </p:ext>
            </p:extLst>
          </p:nvPr>
        </p:nvGraphicFramePr>
        <p:xfrm>
          <a:off x="242646" y="481801"/>
          <a:ext cx="6372709" cy="6376200"/>
        </p:xfrm>
        <a:graphic>
          <a:graphicData uri="http://schemas.openxmlformats.org/drawingml/2006/table">
            <a:tbl>
              <a:tblPr/>
              <a:tblGrid>
                <a:gridCol w="1022650">
                  <a:extLst>
                    <a:ext uri="{9D8B030D-6E8A-4147-A177-3AD203B41FA5}">
                      <a16:colId xmlns:a16="http://schemas.microsoft.com/office/drawing/2014/main" val="20000"/>
                    </a:ext>
                  </a:extLst>
                </a:gridCol>
                <a:gridCol w="578738">
                  <a:extLst>
                    <a:ext uri="{9D8B030D-6E8A-4147-A177-3AD203B41FA5}">
                      <a16:colId xmlns:a16="http://schemas.microsoft.com/office/drawing/2014/main" val="20001"/>
                    </a:ext>
                  </a:extLst>
                </a:gridCol>
                <a:gridCol w="990901">
                  <a:extLst>
                    <a:ext uri="{9D8B030D-6E8A-4147-A177-3AD203B41FA5}">
                      <a16:colId xmlns:a16="http://schemas.microsoft.com/office/drawing/2014/main" val="20002"/>
                    </a:ext>
                  </a:extLst>
                </a:gridCol>
                <a:gridCol w="972108">
                  <a:extLst>
                    <a:ext uri="{9D8B030D-6E8A-4147-A177-3AD203B41FA5}">
                      <a16:colId xmlns:a16="http://schemas.microsoft.com/office/drawing/2014/main" val="20003"/>
                    </a:ext>
                  </a:extLst>
                </a:gridCol>
                <a:gridCol w="918102">
                  <a:extLst>
                    <a:ext uri="{9D8B030D-6E8A-4147-A177-3AD203B41FA5}">
                      <a16:colId xmlns:a16="http://schemas.microsoft.com/office/drawing/2014/main" val="20004"/>
                    </a:ext>
                  </a:extLst>
                </a:gridCol>
                <a:gridCol w="918102">
                  <a:extLst>
                    <a:ext uri="{9D8B030D-6E8A-4147-A177-3AD203B41FA5}">
                      <a16:colId xmlns:a16="http://schemas.microsoft.com/office/drawing/2014/main" val="20005"/>
                    </a:ext>
                  </a:extLst>
                </a:gridCol>
                <a:gridCol w="972108">
                  <a:extLst>
                    <a:ext uri="{9D8B030D-6E8A-4147-A177-3AD203B41FA5}">
                      <a16:colId xmlns:a16="http://schemas.microsoft.com/office/drawing/2014/main" val="20006"/>
                    </a:ext>
                  </a:extLst>
                </a:gridCol>
              </a:tblGrid>
              <a:tr h="633991">
                <a:tc grid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kern="1200" cap="none" normalizeH="0" baseline="0" dirty="0">
                          <a:ln>
                            <a:noFill/>
                          </a:ln>
                          <a:solidFill>
                            <a:srgbClr val="FF0000"/>
                          </a:solidFill>
                          <a:effectLst/>
                          <a:latin typeface="Bookman Old Style" pitchFamily="18" charset="0"/>
                          <a:ea typeface="+mn-ea"/>
                          <a:cs typeface="Arial" pitchFamily="34" charset="0"/>
                        </a:rPr>
                        <a:t>DOKTORLARIN DAĞILIMI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735932">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200" b="0" i="0" u="none" strike="noStrike" cap="none" normalizeH="0" baseline="0" dirty="0">
                        <a:ln>
                          <a:noFill/>
                        </a:ln>
                        <a:solidFill>
                          <a:srgbClr val="FF0000"/>
                        </a:solidFill>
                        <a:effectLst/>
                        <a:latin typeface="Bookman Old Style" pitchFamily="18" charset="0"/>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dirty="0">
                        <a:ln>
                          <a:noFill/>
                        </a:ln>
                        <a:solidFill>
                          <a:srgbClr val="FF0000"/>
                        </a:solidFill>
                        <a:effectLst/>
                        <a:latin typeface="Arial" pitchFamily="34" charset="0"/>
                      </a:endParaRPr>
                    </a:p>
                  </a:txBody>
                  <a:tcPr anchor="ct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solidFill>
                      <a:schemeClr val="bg2">
                        <a:alpha val="68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UZMAN HEKİM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PRATİSYEN</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ASİSTAN</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DİŞ HEKİMİ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735932">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SAĞLIK</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BAKANLIĞI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HAST.</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6.012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369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3.894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803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11.410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35932">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AİLE SAĞ.</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285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3.236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3.533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35932">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anchor="ct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HALK SAĞ.</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44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282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328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04141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1" i="0" u="none" strike="noStrike" cap="none" normalizeH="0" baseline="0" dirty="0">
                        <a:ln>
                          <a:noFill/>
                        </a:ln>
                        <a:solidFill>
                          <a:srgbClr val="000099"/>
                        </a:solidFill>
                        <a:effectLst/>
                        <a:latin typeface="Arial" pitchFamily="34" charset="0"/>
                        <a:cs typeface="Arial" pitchFamily="34" charset="0"/>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lnTlToBr>
                      <a:noFill/>
                    </a:lnTlToBr>
                    <a:lnBlToTr>
                      <a:noFill/>
                    </a:lnBlToTr>
                    <a:solidFill>
                      <a:schemeClr val="bg1"/>
                    </a:solidFill>
                  </a:tcPr>
                </a:tc>
                <a:tc>
                  <a:txBody>
                    <a:bodyPr/>
                    <a:lstStyle/>
                    <a:p>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Sağlık MÜD.</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252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288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1704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ÖZEL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anchor="ct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7.247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828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4.865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12.940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524570">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ÜNİVERSİTE</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hMerge="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anchor="ct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2.384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34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1.388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258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cs typeface="Arial" pitchFamily="34" charset="0"/>
                        </a:rPr>
                        <a:t>4.064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615452">
                <a:tc gridSpan="2">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Arial" pitchFamily="34" charset="0"/>
                      </a:endParaRPr>
                    </a:p>
                  </a:txBody>
                  <a:tcPr anchor="ctr" horzOverflow="overflow">
                    <a:lnL w="12700" cap="flat" cmpd="sng" algn="ctr">
                      <a:solidFill>
                        <a:srgbClr val="0066CC"/>
                      </a:solidFill>
                      <a:prstDash val="solid"/>
                      <a:round/>
                      <a:headEnd type="none" w="med" len="med"/>
                      <a:tailEnd type="none" w="med" len="med"/>
                    </a:lnL>
                    <a:lnR w="12700" cap="flat" cmpd="sng" algn="ctr">
                      <a:solidFill>
                        <a:srgbClr val="0066CC"/>
                      </a:solidFill>
                      <a:prstDash val="solid"/>
                      <a:round/>
                      <a:headEnd type="none" w="med" len="med"/>
                      <a:tailEnd type="none" w="med" len="med"/>
                    </a:lnR>
                    <a:lnT w="12700" cap="flat" cmpd="sng" algn="ctr">
                      <a:solidFill>
                        <a:srgbClr val="0066CC"/>
                      </a:solidFill>
                      <a:prstDash val="solid"/>
                      <a:round/>
                      <a:headEnd type="none" w="med" len="med"/>
                      <a:tailEnd type="none" w="med" len="med"/>
                    </a:lnT>
                    <a:lnB w="12700" cap="flat" cmpd="sng" algn="ctr">
                      <a:solidFill>
                        <a:srgbClr val="0066CC"/>
                      </a:solidFill>
                      <a:prstDash val="solid"/>
                      <a:round/>
                      <a:headEnd type="none" w="med" len="med"/>
                      <a:tailEnd type="none" w="med" len="med"/>
                    </a:lnB>
                    <a:lnTlToBr>
                      <a:noFill/>
                    </a:lnTlToBr>
                    <a:lnBlToTr>
                      <a:noFill/>
                    </a:lnBlToTr>
                    <a:no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15.984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5.001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5.282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5.964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200" b="1" i="0" u="none" strike="noStrike" dirty="0">
                          <a:solidFill>
                            <a:srgbClr val="000000"/>
                          </a:solidFill>
                          <a:latin typeface="Bookman Old Style" pitchFamily="18" charset="0"/>
                          <a:cs typeface="Arial" pitchFamily="34" charset="0"/>
                        </a:rPr>
                        <a:t>32.231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8"/>
                  </a:ext>
                </a:extLst>
              </a:tr>
            </a:tbl>
          </a:graphicData>
        </a:graphic>
      </p:graphicFrame>
      <p:sp>
        <p:nvSpPr>
          <p:cNvPr id="2" name="Slayt Numarası Yer Tutucusu 1">
            <a:extLst>
              <a:ext uri="{FF2B5EF4-FFF2-40B4-BE49-F238E27FC236}">
                <a16:creationId xmlns:a16="http://schemas.microsoft.com/office/drawing/2014/main" id="{35150522-A597-4DC3-83E8-EA7AB47B2C88}"/>
              </a:ext>
            </a:extLst>
          </p:cNvPr>
          <p:cNvSpPr>
            <a:spLocks noGrp="1"/>
          </p:cNvSpPr>
          <p:nvPr>
            <p:ph type="sldNum" sz="quarter" idx="12"/>
          </p:nvPr>
        </p:nvSpPr>
        <p:spPr/>
        <p:txBody>
          <a:bodyPr/>
          <a:lstStyle/>
          <a:p>
            <a:pPr>
              <a:defRPr/>
            </a:pPr>
            <a:fld id="{7F979C48-A748-48C9-B264-A35E2CA3DA99}" type="slidenum">
              <a:rPr lang="tr-TR" smtClean="0"/>
              <a:pPr>
                <a:defRPr/>
              </a:pPr>
              <a:t>33</a:t>
            </a:fld>
            <a:endParaRPr lang="tr-TR"/>
          </a:p>
        </p:txBody>
      </p:sp>
    </p:spTree>
    <p:extLst>
      <p:ext uri="{BB962C8B-B14F-4D97-AF65-F5344CB8AC3E}">
        <p14:creationId xmlns:p14="http://schemas.microsoft.com/office/powerpoint/2010/main" val="1613933270"/>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215263" y="662782"/>
            <a:ext cx="6508103" cy="583406"/>
          </a:xfrm>
        </p:spPr>
        <p:txBody>
          <a:bodyPr>
            <a:noAutofit/>
          </a:bodyPr>
          <a:lstStyle/>
          <a:p>
            <a:pPr algn="ctr" eaLnBrk="1" hangingPunct="1"/>
            <a:r>
              <a:rPr lang="tr-TR" sz="1800" b="1" dirty="0">
                <a:solidFill>
                  <a:srgbClr val="FF3300"/>
                </a:solidFill>
                <a:latin typeface="Bookman Old Style" pitchFamily="18" charset="0"/>
                <a:cs typeface="Arial" pitchFamily="34" charset="0"/>
              </a:rPr>
              <a:t>YILLARA GÖRE HASTANE SAYILARI</a:t>
            </a:r>
            <a:endParaRPr lang="tr-TR" sz="1800" dirty="0">
              <a:solidFill>
                <a:srgbClr val="FF3300"/>
              </a:solidFill>
              <a:latin typeface="Bookman Old Style" pitchFamily="18" charset="0"/>
              <a:cs typeface="Arial" pitchFamily="34" charset="0"/>
            </a:endParaRPr>
          </a:p>
        </p:txBody>
      </p:sp>
      <p:graphicFrame>
        <p:nvGraphicFramePr>
          <p:cNvPr id="7" name="5 Tablo"/>
          <p:cNvGraphicFramePr>
            <a:graphicFrameLocks noGrp="1"/>
          </p:cNvGraphicFramePr>
          <p:nvPr>
            <p:extLst>
              <p:ext uri="{D42A27DB-BD31-4B8C-83A1-F6EECF244321}">
                <p14:modId xmlns:p14="http://schemas.microsoft.com/office/powerpoint/2010/main" val="3833708510"/>
              </p:ext>
            </p:extLst>
          </p:nvPr>
        </p:nvGraphicFramePr>
        <p:xfrm>
          <a:off x="107631" y="1107114"/>
          <a:ext cx="6642737" cy="8136100"/>
        </p:xfrm>
        <a:graphic>
          <a:graphicData uri="http://schemas.openxmlformats.org/drawingml/2006/table">
            <a:tbl>
              <a:tblPr/>
              <a:tblGrid>
                <a:gridCol w="1404156">
                  <a:extLst>
                    <a:ext uri="{9D8B030D-6E8A-4147-A177-3AD203B41FA5}">
                      <a16:colId xmlns:a16="http://schemas.microsoft.com/office/drawing/2014/main" val="20000"/>
                    </a:ext>
                  </a:extLst>
                </a:gridCol>
                <a:gridCol w="501230">
                  <a:extLst>
                    <a:ext uri="{9D8B030D-6E8A-4147-A177-3AD203B41FA5}">
                      <a16:colId xmlns:a16="http://schemas.microsoft.com/office/drawing/2014/main" val="20001"/>
                    </a:ext>
                  </a:extLst>
                </a:gridCol>
                <a:gridCol w="490071">
                  <a:extLst>
                    <a:ext uri="{9D8B030D-6E8A-4147-A177-3AD203B41FA5}">
                      <a16:colId xmlns:a16="http://schemas.microsoft.com/office/drawing/2014/main" val="20002"/>
                    </a:ext>
                  </a:extLst>
                </a:gridCol>
                <a:gridCol w="540656">
                  <a:extLst>
                    <a:ext uri="{9D8B030D-6E8A-4147-A177-3AD203B41FA5}">
                      <a16:colId xmlns:a16="http://schemas.microsoft.com/office/drawing/2014/main" val="20003"/>
                    </a:ext>
                  </a:extLst>
                </a:gridCol>
                <a:gridCol w="562972">
                  <a:extLst>
                    <a:ext uri="{9D8B030D-6E8A-4147-A177-3AD203B41FA5}">
                      <a16:colId xmlns:a16="http://schemas.microsoft.com/office/drawing/2014/main" val="20004"/>
                    </a:ext>
                  </a:extLst>
                </a:gridCol>
                <a:gridCol w="475489">
                  <a:extLst>
                    <a:ext uri="{9D8B030D-6E8A-4147-A177-3AD203B41FA5}">
                      <a16:colId xmlns:a16="http://schemas.microsoft.com/office/drawing/2014/main" val="20005"/>
                    </a:ext>
                  </a:extLst>
                </a:gridCol>
                <a:gridCol w="555237">
                  <a:extLst>
                    <a:ext uri="{9D8B030D-6E8A-4147-A177-3AD203B41FA5}">
                      <a16:colId xmlns:a16="http://schemas.microsoft.com/office/drawing/2014/main" val="20006"/>
                    </a:ext>
                  </a:extLst>
                </a:gridCol>
                <a:gridCol w="487988">
                  <a:extLst>
                    <a:ext uri="{9D8B030D-6E8A-4147-A177-3AD203B41FA5}">
                      <a16:colId xmlns:a16="http://schemas.microsoft.com/office/drawing/2014/main" val="20007"/>
                    </a:ext>
                  </a:extLst>
                </a:gridCol>
                <a:gridCol w="487988">
                  <a:extLst>
                    <a:ext uri="{9D8B030D-6E8A-4147-A177-3AD203B41FA5}">
                      <a16:colId xmlns:a16="http://schemas.microsoft.com/office/drawing/2014/main" val="20008"/>
                    </a:ext>
                  </a:extLst>
                </a:gridCol>
                <a:gridCol w="486797">
                  <a:extLst>
                    <a:ext uri="{9D8B030D-6E8A-4147-A177-3AD203B41FA5}">
                      <a16:colId xmlns:a16="http://schemas.microsoft.com/office/drawing/2014/main" val="20009"/>
                    </a:ext>
                  </a:extLst>
                </a:gridCol>
                <a:gridCol w="650153">
                  <a:extLst>
                    <a:ext uri="{9D8B030D-6E8A-4147-A177-3AD203B41FA5}">
                      <a16:colId xmlns:a16="http://schemas.microsoft.com/office/drawing/2014/main" val="20010"/>
                    </a:ext>
                  </a:extLst>
                </a:gridCol>
              </a:tblGrid>
              <a:tr h="81361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BAĞLI OLDUĞU KURUM</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10">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YILLAR</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600" b="1" i="0" u="none" strike="noStrike" cap="none" normalizeH="0" baseline="0" dirty="0">
                        <a:ln>
                          <a:noFill/>
                        </a:ln>
                        <a:solidFill>
                          <a:srgbClr val="000099"/>
                        </a:solidFill>
                        <a:effectLst/>
                        <a:latin typeface="Bookman Old Style" pitchFamily="18" charset="0"/>
                        <a:cs typeface="Arial" pitchFamily="34" charset="0"/>
                      </a:endParaRPr>
                    </a:p>
                  </a:txBody>
                  <a:tcPr marL="42333" marR="42333"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813610">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2004</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2005</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2006</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2007</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2008</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2009</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2010</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2011</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2012</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2013</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SAĞLIK BAKANLIĞI</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33</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51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52</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52</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52</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53</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52</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Bookman Old Style" pitchFamily="18" charset="0"/>
                          <a:cs typeface="Arial" pitchFamily="34" charset="0"/>
                        </a:rPr>
                        <a:t>55</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SSK GENEL MÜD.</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13</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3"/>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ÜNİVERSİTELER</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10</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12</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DİĞER KAMU KUR.</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VAKIF  HASTANESİ</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ÖZEL HASTANELER</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136</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137</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136</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141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142</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rgbClr val="000000"/>
                          </a:solidFill>
                          <a:effectLst/>
                          <a:latin typeface="Bookman Old Style" pitchFamily="18" charset="0"/>
                          <a:cs typeface="Arial" pitchFamily="34" charset="0"/>
                        </a:rPr>
                        <a:t>151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154</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151</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153</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159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ASKERİ HASTANELER</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rgbClr val="000000"/>
                          </a:solidFill>
                          <a:effectLst/>
                          <a:latin typeface="Bookman Old Style" pitchFamily="18" charset="0"/>
                          <a:cs typeface="Arial" pitchFamily="34" charset="0"/>
                        </a:rPr>
                        <a:t>3</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81361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31750" marR="317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192</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194</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194</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199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205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215</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216</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216</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219</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230</a:t>
                      </a:r>
                    </a:p>
                  </a:txBody>
                  <a:tcPr marL="7144" marR="7144" marT="7144"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9"/>
                  </a:ext>
                </a:extLst>
              </a:tr>
            </a:tbl>
          </a:graphicData>
        </a:graphic>
      </p:graphicFrame>
      <p:sp>
        <p:nvSpPr>
          <p:cNvPr id="3" name="Slayt Numarası Yer Tutucusu 2">
            <a:extLst>
              <a:ext uri="{FF2B5EF4-FFF2-40B4-BE49-F238E27FC236}">
                <a16:creationId xmlns:a16="http://schemas.microsoft.com/office/drawing/2014/main" id="{9F830527-7657-4B25-AEA3-1C5CD46C7A70}"/>
              </a:ext>
            </a:extLst>
          </p:cNvPr>
          <p:cNvSpPr>
            <a:spLocks noGrp="1"/>
          </p:cNvSpPr>
          <p:nvPr>
            <p:ph type="sldNum" sz="quarter" idx="12"/>
          </p:nvPr>
        </p:nvSpPr>
        <p:spPr/>
        <p:txBody>
          <a:bodyPr/>
          <a:lstStyle/>
          <a:p>
            <a:pPr>
              <a:defRPr/>
            </a:pPr>
            <a:fld id="{B933E86D-47FE-4A98-B91B-91FFE54D33EE}" type="slidenum">
              <a:rPr lang="tr-TR" smtClean="0"/>
              <a:pPr>
                <a:defRPr/>
              </a:pPr>
              <a:t>34</a:t>
            </a:fld>
            <a:endParaRPr lang="tr-T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350658" y="2381250"/>
            <a:ext cx="6210690" cy="303498"/>
          </a:xfrm>
        </p:spPr>
        <p:txBody>
          <a:bodyPr>
            <a:noAutofit/>
          </a:bodyPr>
          <a:lstStyle/>
          <a:p>
            <a:pPr eaLnBrk="1" hangingPunct="1"/>
            <a:endParaRPr lang="tr-TR" sz="1600" b="1" dirty="0">
              <a:solidFill>
                <a:srgbClr val="FF3300"/>
              </a:solidFill>
              <a:latin typeface="Arial" pitchFamily="34"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1742962026"/>
              </p:ext>
            </p:extLst>
          </p:nvPr>
        </p:nvGraphicFramePr>
        <p:xfrm>
          <a:off x="134634" y="1284603"/>
          <a:ext cx="6588733" cy="4366897"/>
        </p:xfrm>
        <a:graphic>
          <a:graphicData uri="http://schemas.openxmlformats.org/drawingml/2006/table">
            <a:tbl>
              <a:tblPr/>
              <a:tblGrid>
                <a:gridCol w="1899873">
                  <a:extLst>
                    <a:ext uri="{9D8B030D-6E8A-4147-A177-3AD203B41FA5}">
                      <a16:colId xmlns:a16="http://schemas.microsoft.com/office/drawing/2014/main" val="20000"/>
                    </a:ext>
                  </a:extLst>
                </a:gridCol>
                <a:gridCol w="525326">
                  <a:extLst>
                    <a:ext uri="{9D8B030D-6E8A-4147-A177-3AD203B41FA5}">
                      <a16:colId xmlns:a16="http://schemas.microsoft.com/office/drawing/2014/main" val="20001"/>
                    </a:ext>
                  </a:extLst>
                </a:gridCol>
                <a:gridCol w="527772">
                  <a:extLst>
                    <a:ext uri="{9D8B030D-6E8A-4147-A177-3AD203B41FA5}">
                      <a16:colId xmlns:a16="http://schemas.microsoft.com/office/drawing/2014/main" val="20002"/>
                    </a:ext>
                  </a:extLst>
                </a:gridCol>
                <a:gridCol w="586412">
                  <a:extLst>
                    <a:ext uri="{9D8B030D-6E8A-4147-A177-3AD203B41FA5}">
                      <a16:colId xmlns:a16="http://schemas.microsoft.com/office/drawing/2014/main" val="20003"/>
                    </a:ext>
                  </a:extLst>
                </a:gridCol>
                <a:gridCol w="527772">
                  <a:extLst>
                    <a:ext uri="{9D8B030D-6E8A-4147-A177-3AD203B41FA5}">
                      <a16:colId xmlns:a16="http://schemas.microsoft.com/office/drawing/2014/main" val="20004"/>
                    </a:ext>
                  </a:extLst>
                </a:gridCol>
                <a:gridCol w="487673">
                  <a:extLst>
                    <a:ext uri="{9D8B030D-6E8A-4147-A177-3AD203B41FA5}">
                      <a16:colId xmlns:a16="http://schemas.microsoft.com/office/drawing/2014/main" val="20005"/>
                    </a:ext>
                  </a:extLst>
                </a:gridCol>
                <a:gridCol w="527648">
                  <a:extLst>
                    <a:ext uri="{9D8B030D-6E8A-4147-A177-3AD203B41FA5}">
                      <a16:colId xmlns:a16="http://schemas.microsoft.com/office/drawing/2014/main" val="20006"/>
                    </a:ext>
                  </a:extLst>
                </a:gridCol>
                <a:gridCol w="484154">
                  <a:extLst>
                    <a:ext uri="{9D8B030D-6E8A-4147-A177-3AD203B41FA5}">
                      <a16:colId xmlns:a16="http://schemas.microsoft.com/office/drawing/2014/main" val="20007"/>
                    </a:ext>
                  </a:extLst>
                </a:gridCol>
                <a:gridCol w="591744">
                  <a:extLst>
                    <a:ext uri="{9D8B030D-6E8A-4147-A177-3AD203B41FA5}">
                      <a16:colId xmlns:a16="http://schemas.microsoft.com/office/drawing/2014/main" val="20008"/>
                    </a:ext>
                  </a:extLst>
                </a:gridCol>
                <a:gridCol w="430359">
                  <a:extLst>
                    <a:ext uri="{9D8B030D-6E8A-4147-A177-3AD203B41FA5}">
                      <a16:colId xmlns:a16="http://schemas.microsoft.com/office/drawing/2014/main" val="20009"/>
                    </a:ext>
                  </a:extLst>
                </a:gridCol>
              </a:tblGrid>
              <a:tr h="38876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BAĞLI OLDUĞU KURUM</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9">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YILLAR</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400" b="0" i="0" u="none" strike="noStrike" cap="none" normalizeH="0" baseline="0" dirty="0">
                        <a:ln>
                          <a:noFill/>
                        </a:ln>
                        <a:solidFill>
                          <a:schemeClr val="tx1"/>
                        </a:solidFill>
                        <a:effectLst/>
                        <a:latin typeface="Times New Roman" pitchFamily="18" charset="0"/>
                        <a:cs typeface="Times New Roman" pitchFamily="18" charset="0"/>
                      </a:endParaRPr>
                    </a:p>
                  </a:txBody>
                  <a:tcPr marL="44450" marR="44450" marT="0" marB="0" anchor="ctr" horzOverflow="overflow">
                    <a:lnL w="12700" cap="flat" cmpd="sng" algn="ctr">
                      <a:solidFill>
                        <a:srgbClr val="0033CC"/>
                      </a:solidFill>
                      <a:prstDash val="solid"/>
                      <a:round/>
                      <a:headEnd type="none" w="med" len="med"/>
                      <a:tailEnd type="none" w="med" len="med"/>
                    </a:lnL>
                    <a:lnR w="12700" cap="flat" cmpd="sng" algn="ctr">
                      <a:solidFill>
                        <a:srgbClr val="0033CC"/>
                      </a:solidFill>
                      <a:prstDash val="solid"/>
                      <a:round/>
                      <a:headEnd type="none" w="med" len="med"/>
                      <a:tailEnd type="none" w="med" len="med"/>
                    </a:lnR>
                    <a:lnT w="12700" cap="flat" cmpd="sng" algn="ctr">
                      <a:solidFill>
                        <a:srgbClr val="0033CC"/>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a:noFill/>
                    </a:lnTlToBr>
                    <a:lnBlToTr>
                      <a:noFill/>
                    </a:lnBlToTr>
                    <a:solidFill>
                      <a:schemeClr val="bg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700" b="0" i="0" u="none" strike="noStrike" cap="none" normalizeH="0" baseline="0" dirty="0">
                        <a:ln>
                          <a:noFill/>
                        </a:ln>
                        <a:solidFill>
                          <a:srgbClr val="000099"/>
                        </a:solidFill>
                        <a:effectLst/>
                        <a:latin typeface="Bookman Old Style" pitchFamily="18" charset="0"/>
                        <a:cs typeface="Arial" pitchFamily="34" charset="0"/>
                      </a:endParaRPr>
                    </a:p>
                  </a:txBody>
                  <a:tcPr marL="44450" marR="44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543265">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2006</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2008</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2009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2011</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2012 </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2013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54277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SAĞLIK BAKANLIĞI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19.882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20.070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13.812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15.578</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15.060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15.321</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15.480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15.557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rPr>
                        <a:t>15.437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87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ÜNİVERSİTELER</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5.620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5.620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3.780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4.197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4.732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4.960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4.270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4.211</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rPr>
                        <a:t>4.281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618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DİĞER KAMU KUR.</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a:ln>
                            <a:noFill/>
                          </a:ln>
                          <a:solidFill>
                            <a:schemeClr val="tx1"/>
                          </a:solidFill>
                          <a:effectLst/>
                          <a:latin typeface="Bookman Old Style" pitchFamily="18" charset="0"/>
                          <a:cs typeface="Arial" pitchFamily="34" charset="0"/>
                        </a:rPr>
                        <a:t>555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100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rPr>
                        <a:t>100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44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VAKIF HASTANESİ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a:ln>
                          <a:noFill/>
                        </a:ln>
                        <a:solidFill>
                          <a:schemeClr val="tx1"/>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0" i="0" u="none" strike="noStrike" cap="none" normalizeH="0" baseline="0" dirty="0">
                        <a:ln>
                          <a:noFill/>
                        </a:ln>
                        <a:solidFill>
                          <a:schemeClr val="tx1"/>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759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651</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910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rPr>
                        <a:t>-</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700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ÖZEL HASTANELER</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8.538</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8.709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8.136</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9.786</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9.786</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10.220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10.529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11.142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rPr>
                        <a:t>12.202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64203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ASKERİ HASTANELER</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rtl="0" fontAlgn="ctr"/>
                      <a:r>
                        <a:rPr lang="tr-TR" sz="1200" b="0" i="0" u="none" strike="noStrike" dirty="0">
                          <a:solidFill>
                            <a:srgbClr val="000000"/>
                          </a:solidFill>
                          <a:latin typeface="Bookman Old Style" pitchFamily="18" charset="0"/>
                        </a:rPr>
                        <a:t>1.236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586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TOPLAM</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34.595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34.954</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27.042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30.767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31.043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31.056</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30.379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31.010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rtl="0" fontAlgn="ctr"/>
                      <a:r>
                        <a:rPr lang="tr-TR" sz="1200" b="1" i="0" u="none" strike="noStrike" dirty="0">
                          <a:solidFill>
                            <a:srgbClr val="000000"/>
                          </a:solidFill>
                          <a:latin typeface="Bookman Old Style" pitchFamily="18" charset="0"/>
                        </a:rPr>
                        <a:t>33.256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8"/>
                  </a:ext>
                </a:extLst>
              </a:tr>
            </a:tbl>
          </a:graphicData>
        </a:graphic>
      </p:graphicFrame>
      <p:sp>
        <p:nvSpPr>
          <p:cNvPr id="9" name="1 Başlık"/>
          <p:cNvSpPr txBox="1">
            <a:spLocks/>
          </p:cNvSpPr>
          <p:nvPr/>
        </p:nvSpPr>
        <p:spPr>
          <a:xfrm>
            <a:off x="404664" y="5975536"/>
            <a:ext cx="6048672" cy="378042"/>
          </a:xfrm>
          <a:prstGeom prst="rect">
            <a:avLst/>
          </a:prstGeom>
        </p:spPr>
        <p:txBody>
          <a:bodyPr vert="horz" lIns="68580" tIns="34290" rIns="68580" bIns="3429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800" b="1" dirty="0">
                <a:solidFill>
                  <a:srgbClr val="FF3300"/>
                </a:solidFill>
                <a:latin typeface="Arial" panose="020B0604020202020204" pitchFamily="34" charset="0"/>
                <a:cs typeface="Arial" panose="020B0604020202020204" pitchFamily="34" charset="0"/>
              </a:rPr>
              <a:t>YOĞUN BAKIM YATAK SAYILARI</a:t>
            </a:r>
          </a:p>
        </p:txBody>
      </p:sp>
      <p:graphicFrame>
        <p:nvGraphicFramePr>
          <p:cNvPr id="7" name="6 Tablo"/>
          <p:cNvGraphicFramePr>
            <a:graphicFrameLocks noGrp="1"/>
          </p:cNvGraphicFramePr>
          <p:nvPr>
            <p:extLst>
              <p:ext uri="{D42A27DB-BD31-4B8C-83A1-F6EECF244321}">
                <p14:modId xmlns:p14="http://schemas.microsoft.com/office/powerpoint/2010/main" val="2056643456"/>
              </p:ext>
            </p:extLst>
          </p:nvPr>
        </p:nvGraphicFramePr>
        <p:xfrm>
          <a:off x="134633" y="6502400"/>
          <a:ext cx="6588731" cy="2667000"/>
        </p:xfrm>
        <a:graphic>
          <a:graphicData uri="http://schemas.openxmlformats.org/drawingml/2006/table">
            <a:tbl>
              <a:tblPr/>
              <a:tblGrid>
                <a:gridCol w="1458162">
                  <a:extLst>
                    <a:ext uri="{9D8B030D-6E8A-4147-A177-3AD203B41FA5}">
                      <a16:colId xmlns:a16="http://schemas.microsoft.com/office/drawing/2014/main" val="20000"/>
                    </a:ext>
                  </a:extLst>
                </a:gridCol>
                <a:gridCol w="1522869">
                  <a:extLst>
                    <a:ext uri="{9D8B030D-6E8A-4147-A177-3AD203B41FA5}">
                      <a16:colId xmlns:a16="http://schemas.microsoft.com/office/drawing/2014/main" val="20001"/>
                    </a:ext>
                  </a:extLst>
                </a:gridCol>
                <a:gridCol w="1523348">
                  <a:extLst>
                    <a:ext uri="{9D8B030D-6E8A-4147-A177-3AD203B41FA5}">
                      <a16:colId xmlns:a16="http://schemas.microsoft.com/office/drawing/2014/main" val="20002"/>
                    </a:ext>
                  </a:extLst>
                </a:gridCol>
                <a:gridCol w="2084352">
                  <a:extLst>
                    <a:ext uri="{9D8B030D-6E8A-4147-A177-3AD203B41FA5}">
                      <a16:colId xmlns:a16="http://schemas.microsoft.com/office/drawing/2014/main" val="20003"/>
                    </a:ext>
                  </a:extLst>
                </a:gridCol>
              </a:tblGrid>
              <a:tr h="896478">
                <a:tc>
                  <a:txBody>
                    <a:bodyPr/>
                    <a:lstStyle/>
                    <a:p>
                      <a:pPr algn="l" fontAlgn="b"/>
                      <a:r>
                        <a:rPr lang="tr-TR" sz="1200" b="0" i="0" u="none" strike="noStrike" dirty="0">
                          <a:latin typeface="Bookman Old Style" pitchFamily="18" charset="0"/>
                        </a:rPr>
                        <a:t> </a:t>
                      </a:r>
                    </a:p>
                  </a:txBody>
                  <a:tcPr marL="6113" marR="6113" marT="6113"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Erişkin Yoğun Bakım Yatak Sayısı</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fontAlgn="ctr" latinLnBrk="0" hangingPunct="1"/>
                      <a:r>
                        <a:rPr kumimoji="0" lang="tr-TR" sz="1200" b="1" i="0" u="none" strike="noStrike" kern="1200" cap="none" normalizeH="0" baseline="0" dirty="0" err="1">
                          <a:ln>
                            <a:noFill/>
                          </a:ln>
                          <a:solidFill>
                            <a:srgbClr val="000099"/>
                          </a:solidFill>
                          <a:effectLst/>
                          <a:latin typeface="Bookman Old Style" pitchFamily="18" charset="0"/>
                          <a:ea typeface="+mn-ea"/>
                          <a:cs typeface="Arial" pitchFamily="34" charset="0"/>
                        </a:rPr>
                        <a:t>Yenidoğan</a:t>
                      </a: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 Yoğun Bakım Yatak Sayısı</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algn="ctr" defTabSz="914400" rtl="0" eaLnBrk="1" fontAlgn="ctr" latinLnBrk="0" hangingPunct="1"/>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Çocuk Yoğun Bakım Yatak  Sayısı</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53708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Sağlık Bakanlığı</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889</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417</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88</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1"/>
                  </a:ext>
                </a:extLst>
              </a:tr>
              <a:tr h="304910">
                <a:tc>
                  <a:txBody>
                    <a:bodyPr/>
                    <a:lstStyle/>
                    <a:p>
                      <a:pPr algn="l" fontAlgn="ctr"/>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Özel</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1.883</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1.243</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10</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2"/>
                  </a:ext>
                </a:extLst>
              </a:tr>
              <a:tr h="304910">
                <a:tc>
                  <a:txBody>
                    <a:bodyPr/>
                    <a:lstStyle/>
                    <a:p>
                      <a:pPr marL="0" algn="l" defTabSz="914400" rtl="0" eaLnBrk="1" fontAlgn="ctr" latinLnBrk="0" hangingPunct="1"/>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Üniversite</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279</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119</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ct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33</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3"/>
                  </a:ext>
                </a:extLst>
              </a:tr>
              <a:tr h="623620">
                <a:tc>
                  <a:txBody>
                    <a:bodyPr/>
                    <a:lstStyle/>
                    <a:p>
                      <a:pPr marL="0" algn="l" defTabSz="914400" rtl="0" eaLnBrk="1" fontAlgn="ctr" latinLnBrk="0" hangingPunct="1"/>
                      <a:r>
                        <a:rPr kumimoji="0" lang="tr-TR" sz="1200" b="1" i="0" u="none" strike="noStrike" kern="1200" cap="none" normalizeH="0" baseline="0" dirty="0">
                          <a:ln>
                            <a:noFill/>
                          </a:ln>
                          <a:solidFill>
                            <a:srgbClr val="000099"/>
                          </a:solidFill>
                          <a:effectLst/>
                          <a:latin typeface="Bookman Old Style" pitchFamily="18" charset="0"/>
                          <a:ea typeface="+mn-ea"/>
                          <a:cs typeface="Arial" pitchFamily="34" charset="0"/>
                        </a:rPr>
                        <a:t>Toplam</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3.051</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1.779</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ct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131</a:t>
                      </a:r>
                    </a:p>
                  </a:txBody>
                  <a:tcPr marL="6113" marR="6113" marT="6113"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4"/>
                  </a:ext>
                </a:extLst>
              </a:tr>
            </a:tbl>
          </a:graphicData>
        </a:graphic>
      </p:graphicFrame>
      <p:sp>
        <p:nvSpPr>
          <p:cNvPr id="3" name="Dikdörtgen 2">
            <a:extLst>
              <a:ext uri="{FF2B5EF4-FFF2-40B4-BE49-F238E27FC236}">
                <a16:creationId xmlns:a16="http://schemas.microsoft.com/office/drawing/2014/main" id="{D904019E-F6D6-47B5-B18B-B0328E2A113B}"/>
              </a:ext>
            </a:extLst>
          </p:cNvPr>
          <p:cNvSpPr/>
          <p:nvPr/>
        </p:nvSpPr>
        <p:spPr>
          <a:xfrm>
            <a:off x="512676" y="591235"/>
            <a:ext cx="5659524" cy="369332"/>
          </a:xfrm>
          <a:prstGeom prst="rect">
            <a:avLst/>
          </a:prstGeom>
        </p:spPr>
        <p:txBody>
          <a:bodyPr wrap="square">
            <a:spAutoFit/>
          </a:bodyPr>
          <a:lstStyle/>
          <a:p>
            <a:pPr algn="ctr"/>
            <a:r>
              <a:rPr lang="tr-TR" b="1" dirty="0">
                <a:solidFill>
                  <a:srgbClr val="FF3300"/>
                </a:solidFill>
                <a:latin typeface="Arial" pitchFamily="34" charset="0"/>
                <a:cs typeface="Arial" pitchFamily="34" charset="0"/>
              </a:rPr>
              <a:t>YILLARA  GÖRE  YATAK SAYILARI</a:t>
            </a:r>
          </a:p>
        </p:txBody>
      </p:sp>
      <p:sp>
        <p:nvSpPr>
          <p:cNvPr id="4" name="Slayt Numarası Yer Tutucusu 3">
            <a:extLst>
              <a:ext uri="{FF2B5EF4-FFF2-40B4-BE49-F238E27FC236}">
                <a16:creationId xmlns:a16="http://schemas.microsoft.com/office/drawing/2014/main" id="{CC23B884-DE0C-4C7D-9B62-EC16031B2D4D}"/>
              </a:ext>
            </a:extLst>
          </p:cNvPr>
          <p:cNvSpPr>
            <a:spLocks noGrp="1"/>
          </p:cNvSpPr>
          <p:nvPr>
            <p:ph type="sldNum" sz="quarter" idx="12"/>
          </p:nvPr>
        </p:nvSpPr>
        <p:spPr/>
        <p:txBody>
          <a:bodyPr/>
          <a:lstStyle/>
          <a:p>
            <a:pPr>
              <a:defRPr/>
            </a:pPr>
            <a:fld id="{B933E86D-47FE-4A98-B91B-91FFE54D33EE}" type="slidenum">
              <a:rPr lang="tr-TR" smtClean="0"/>
              <a:pPr>
                <a:defRPr/>
              </a:pPr>
              <a:t>35</a:t>
            </a:fld>
            <a:endParaRPr lang="tr-T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0" y="425054"/>
            <a:ext cx="6858000" cy="486965"/>
          </a:xfrm>
        </p:spPr>
        <p:txBody>
          <a:bodyPr/>
          <a:lstStyle/>
          <a:p>
            <a:pPr algn="ctr" eaLnBrk="1" hangingPunct="1"/>
            <a:r>
              <a:rPr lang="tr-TR" sz="1800" b="1" dirty="0">
                <a:solidFill>
                  <a:srgbClr val="FF3300"/>
                </a:solidFill>
                <a:latin typeface="Bookman Old Style" pitchFamily="18" charset="0"/>
                <a:cs typeface="Arial" pitchFamily="34" charset="0"/>
              </a:rPr>
              <a:t>SOSYAL GÜVENLİK</a:t>
            </a:r>
          </a:p>
        </p:txBody>
      </p:sp>
      <p:sp>
        <p:nvSpPr>
          <p:cNvPr id="43011" name="Rectangle 3"/>
          <p:cNvSpPr>
            <a:spLocks noChangeArrowheads="1"/>
          </p:cNvSpPr>
          <p:nvPr/>
        </p:nvSpPr>
        <p:spPr bwMode="auto">
          <a:xfrm>
            <a:off x="3359131" y="3857837"/>
            <a:ext cx="138550" cy="276993"/>
          </a:xfrm>
          <a:prstGeom prst="rect">
            <a:avLst/>
          </a:prstGeom>
          <a:noFill/>
          <a:ln w="9525">
            <a:noFill/>
            <a:miter lim="800000"/>
            <a:headEnd/>
            <a:tailEnd/>
          </a:ln>
          <a:effectLst/>
        </p:spPr>
        <p:txBody>
          <a:bodyPr wrap="none" lIns="68573" tIns="34287" rIns="68573" bIns="34287" anchor="ctr">
            <a:spAutoFit/>
          </a:bodyPr>
          <a:lstStyle/>
          <a:p>
            <a:pPr algn="ctr">
              <a:defRPr/>
            </a:pPr>
            <a:endParaRPr lang="tr-TR" sz="1350"/>
          </a:p>
        </p:txBody>
      </p:sp>
      <p:graphicFrame>
        <p:nvGraphicFramePr>
          <p:cNvPr id="9" name="8 Tablo"/>
          <p:cNvGraphicFramePr>
            <a:graphicFrameLocks noGrp="1"/>
          </p:cNvGraphicFramePr>
          <p:nvPr>
            <p:extLst>
              <p:ext uri="{D42A27DB-BD31-4B8C-83A1-F6EECF244321}">
                <p14:modId xmlns:p14="http://schemas.microsoft.com/office/powerpoint/2010/main" val="21136112"/>
              </p:ext>
            </p:extLst>
          </p:nvPr>
        </p:nvGraphicFramePr>
        <p:xfrm>
          <a:off x="404070" y="829461"/>
          <a:ext cx="6048671" cy="2205595"/>
        </p:xfrm>
        <a:graphic>
          <a:graphicData uri="http://schemas.openxmlformats.org/drawingml/2006/table">
            <a:tbl>
              <a:tblPr/>
              <a:tblGrid>
                <a:gridCol w="1942561">
                  <a:extLst>
                    <a:ext uri="{9D8B030D-6E8A-4147-A177-3AD203B41FA5}">
                      <a16:colId xmlns:a16="http://schemas.microsoft.com/office/drawing/2014/main" val="20000"/>
                    </a:ext>
                  </a:extLst>
                </a:gridCol>
                <a:gridCol w="1138025">
                  <a:extLst>
                    <a:ext uri="{9D8B030D-6E8A-4147-A177-3AD203B41FA5}">
                      <a16:colId xmlns:a16="http://schemas.microsoft.com/office/drawing/2014/main" val="20001"/>
                    </a:ext>
                  </a:extLst>
                </a:gridCol>
                <a:gridCol w="1457040">
                  <a:extLst>
                    <a:ext uri="{9D8B030D-6E8A-4147-A177-3AD203B41FA5}">
                      <a16:colId xmlns:a16="http://schemas.microsoft.com/office/drawing/2014/main" val="20002"/>
                    </a:ext>
                  </a:extLst>
                </a:gridCol>
                <a:gridCol w="1511045">
                  <a:extLst>
                    <a:ext uri="{9D8B030D-6E8A-4147-A177-3AD203B41FA5}">
                      <a16:colId xmlns:a16="http://schemas.microsoft.com/office/drawing/2014/main" val="20003"/>
                    </a:ext>
                  </a:extLst>
                </a:gridCol>
              </a:tblGrid>
              <a:tr h="40361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SOSYAL GÜVENLİK KURUMU</a:t>
                      </a:r>
                      <a:endParaRPr kumimoji="0" lang="tr-TR" sz="1200" b="0" i="0" u="none" strike="noStrike" cap="none" normalizeH="0" baseline="0" dirty="0">
                        <a:ln>
                          <a:noFill/>
                        </a:ln>
                        <a:solidFill>
                          <a:srgbClr val="FF0000"/>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AKTİF SİGORTALI</a:t>
                      </a:r>
                      <a:endParaRPr kumimoji="0" lang="tr-TR" sz="1200" b="0" i="0" u="none" strike="noStrike" cap="none" normalizeH="0" baseline="0" dirty="0">
                        <a:ln>
                          <a:noFill/>
                        </a:ln>
                        <a:solidFill>
                          <a:srgbClr val="FF0000"/>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03999">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TÜRKİYE</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İSTANBUL</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İST.’UN PAYI</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2736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SSK  (4/a)</a:t>
                      </a:r>
                      <a:endParaRPr kumimoji="0" lang="tr-TR" sz="1200" b="0"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13.312.933</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3.912.291</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a:latin typeface="Bookman Old Style" pitchFamily="18" charset="0"/>
                          <a:ea typeface="Times New Roman"/>
                          <a:cs typeface="Arial" pitchFamily="34" charset="0"/>
                        </a:rPr>
                        <a:t>%29,38</a:t>
                      </a:r>
                      <a:endParaRPr lang="tr-TR" sz="11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736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err="1">
                          <a:ln>
                            <a:noFill/>
                          </a:ln>
                          <a:solidFill>
                            <a:schemeClr val="tx1"/>
                          </a:solidFill>
                          <a:effectLst/>
                          <a:latin typeface="Bookman Old Style" pitchFamily="18" charset="0"/>
                          <a:cs typeface="Arial" pitchFamily="34" charset="0"/>
                        </a:rPr>
                        <a:t>Bağkur</a:t>
                      </a:r>
                      <a:r>
                        <a:rPr kumimoji="0" lang="tr-TR" sz="1200" b="1" i="0" u="none" strike="noStrike" cap="none" normalizeH="0" baseline="0" dirty="0">
                          <a:ln>
                            <a:noFill/>
                          </a:ln>
                          <a:solidFill>
                            <a:schemeClr val="tx1"/>
                          </a:solidFill>
                          <a:effectLst/>
                          <a:latin typeface="Bookman Old Style" pitchFamily="18" charset="0"/>
                          <a:cs typeface="Arial" pitchFamily="34" charset="0"/>
                        </a:rPr>
                        <a:t> (4/b)</a:t>
                      </a:r>
                      <a:endParaRPr kumimoji="0" lang="tr-TR" sz="1200" b="0"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3.056.901</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a:latin typeface="Bookman Old Style" pitchFamily="18" charset="0"/>
                          <a:ea typeface="Times New Roman"/>
                          <a:cs typeface="Arial" pitchFamily="34" charset="0"/>
                        </a:rPr>
                        <a:t>514.306</a:t>
                      </a:r>
                      <a:endParaRPr lang="tr-TR" sz="11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%16,82</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736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Emekli Sandığı (4/c)</a:t>
                      </a:r>
                      <a:endParaRPr kumimoji="0" lang="tr-TR" sz="1200" b="0"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2.707.070</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319.732</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%11,81</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77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endParaRPr kumimoji="0" lang="tr-TR" sz="1200" b="0"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19.076.904</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4.746.329</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%24,87</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graphicFrame>
        <p:nvGraphicFramePr>
          <p:cNvPr id="10" name="9 Tablo"/>
          <p:cNvGraphicFramePr>
            <a:graphicFrameLocks noGrp="1"/>
          </p:cNvGraphicFramePr>
          <p:nvPr>
            <p:extLst>
              <p:ext uri="{D42A27DB-BD31-4B8C-83A1-F6EECF244321}">
                <p14:modId xmlns:p14="http://schemas.microsoft.com/office/powerpoint/2010/main" val="2490395954"/>
              </p:ext>
            </p:extLst>
          </p:nvPr>
        </p:nvGraphicFramePr>
        <p:xfrm>
          <a:off x="404070" y="3312049"/>
          <a:ext cx="6048672" cy="1920350"/>
        </p:xfrm>
        <a:graphic>
          <a:graphicData uri="http://schemas.openxmlformats.org/drawingml/2006/table">
            <a:tbl>
              <a:tblPr/>
              <a:tblGrid>
                <a:gridCol w="1826001">
                  <a:extLst>
                    <a:ext uri="{9D8B030D-6E8A-4147-A177-3AD203B41FA5}">
                      <a16:colId xmlns:a16="http://schemas.microsoft.com/office/drawing/2014/main" val="20000"/>
                    </a:ext>
                  </a:extLst>
                </a:gridCol>
                <a:gridCol w="1197674">
                  <a:extLst>
                    <a:ext uri="{9D8B030D-6E8A-4147-A177-3AD203B41FA5}">
                      <a16:colId xmlns:a16="http://schemas.microsoft.com/office/drawing/2014/main" val="20001"/>
                    </a:ext>
                  </a:extLst>
                </a:gridCol>
                <a:gridCol w="1513159">
                  <a:extLst>
                    <a:ext uri="{9D8B030D-6E8A-4147-A177-3AD203B41FA5}">
                      <a16:colId xmlns:a16="http://schemas.microsoft.com/office/drawing/2014/main" val="20002"/>
                    </a:ext>
                  </a:extLst>
                </a:gridCol>
                <a:gridCol w="1511838">
                  <a:extLst>
                    <a:ext uri="{9D8B030D-6E8A-4147-A177-3AD203B41FA5}">
                      <a16:colId xmlns:a16="http://schemas.microsoft.com/office/drawing/2014/main" val="20003"/>
                    </a:ext>
                  </a:extLst>
                </a:gridCol>
              </a:tblGrid>
              <a:tr h="469208">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SOSYAL GÜVENLİK KURUMU</a:t>
                      </a:r>
                      <a:endParaRPr kumimoji="0" lang="tr-TR" sz="1200" b="0" i="0" u="none" strike="noStrike" cap="none" normalizeH="0" baseline="0" dirty="0">
                        <a:ln>
                          <a:noFill/>
                        </a:ln>
                        <a:solidFill>
                          <a:srgbClr val="FF0000"/>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PASİF SİGORTALI</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(Malul-Yaşlı-Ölüm-Hak Sahibi)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50108">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TÜRKİYE</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İSTANBUL</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İST.’UN PAYI</a:t>
                      </a:r>
                      <a:endParaRPr kumimoji="0" lang="tr-TR" sz="1200" b="0" i="0" u="none" strike="noStrike" cap="none" normalizeH="0" baseline="0" dirty="0">
                        <a:ln>
                          <a:noFill/>
                        </a:ln>
                        <a:solidFill>
                          <a:srgbClr val="000099"/>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232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SSK (4/a)</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6.198.741</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1.466.149</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a:latin typeface="Bookman Old Style" pitchFamily="18" charset="0"/>
                          <a:ea typeface="Times New Roman"/>
                          <a:cs typeface="Arial" pitchFamily="34" charset="0"/>
                        </a:rPr>
                        <a:t>%23,65</a:t>
                      </a:r>
                      <a:endParaRPr lang="tr-TR" sz="11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32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err="1">
                          <a:ln>
                            <a:noFill/>
                          </a:ln>
                          <a:solidFill>
                            <a:schemeClr val="tx1"/>
                          </a:solidFill>
                          <a:effectLst/>
                          <a:latin typeface="Bookman Old Style" pitchFamily="18" charset="0"/>
                          <a:cs typeface="Arial" pitchFamily="34" charset="0"/>
                        </a:rPr>
                        <a:t>Bağkur</a:t>
                      </a:r>
                      <a:r>
                        <a:rPr kumimoji="0" lang="tr-TR" sz="1200" b="1" i="0" u="none" strike="noStrike" cap="none" normalizeH="0" baseline="0" dirty="0">
                          <a:ln>
                            <a:noFill/>
                          </a:ln>
                          <a:solidFill>
                            <a:schemeClr val="tx1"/>
                          </a:solidFill>
                          <a:effectLst/>
                          <a:latin typeface="Bookman Old Style" pitchFamily="18" charset="0"/>
                          <a:cs typeface="Arial" pitchFamily="34" charset="0"/>
                        </a:rPr>
                        <a:t> (4/b)</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2.416.167</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270.433</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a:latin typeface="Bookman Old Style" pitchFamily="18" charset="0"/>
                          <a:ea typeface="Times New Roman"/>
                          <a:cs typeface="Arial" pitchFamily="34" charset="0"/>
                        </a:rPr>
                        <a:t>%11,19</a:t>
                      </a:r>
                      <a:endParaRPr lang="tr-TR" sz="11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321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Emekli Sandığı (4/c)</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1.910.888</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305.412</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a:latin typeface="Bookman Old Style" pitchFamily="18" charset="0"/>
                          <a:ea typeface="Times New Roman"/>
                          <a:cs typeface="Arial" pitchFamily="34" charset="0"/>
                        </a:rPr>
                        <a:t>%15,98</a:t>
                      </a:r>
                      <a:endParaRPr lang="tr-TR" sz="11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0458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10.525.796</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2.041.994</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100" b="1" dirty="0">
                          <a:latin typeface="Bookman Old Style" pitchFamily="18" charset="0"/>
                          <a:ea typeface="Times New Roman"/>
                          <a:cs typeface="Arial" pitchFamily="34" charset="0"/>
                        </a:rPr>
                        <a:t>%19,39</a:t>
                      </a:r>
                      <a:endParaRPr lang="tr-TR" sz="11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bl>
          </a:graphicData>
        </a:graphic>
      </p:graphicFrame>
      <p:sp>
        <p:nvSpPr>
          <p:cNvPr id="2" name="Dikdörtgen 1">
            <a:extLst>
              <a:ext uri="{FF2B5EF4-FFF2-40B4-BE49-F238E27FC236}">
                <a16:creationId xmlns:a16="http://schemas.microsoft.com/office/drawing/2014/main" id="{BC4C0FEE-2466-4FCA-A624-3D54A1922BD9}"/>
              </a:ext>
            </a:extLst>
          </p:cNvPr>
          <p:cNvSpPr/>
          <p:nvPr/>
        </p:nvSpPr>
        <p:spPr>
          <a:xfrm>
            <a:off x="0" y="5296957"/>
            <a:ext cx="6858000" cy="646331"/>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SOSYAL YARDIMLAŞMA VAKFI YARDIM </a:t>
            </a:r>
            <a:br>
              <a:rPr lang="tr-TR" b="1" dirty="0">
                <a:solidFill>
                  <a:srgbClr val="FF3300"/>
                </a:solidFill>
                <a:latin typeface="Bookman Old Style" pitchFamily="18" charset="0"/>
                <a:cs typeface="Arial" pitchFamily="34" charset="0"/>
              </a:rPr>
            </a:br>
            <a:r>
              <a:rPr lang="tr-TR" b="1" dirty="0">
                <a:solidFill>
                  <a:srgbClr val="FF3300"/>
                </a:solidFill>
                <a:latin typeface="Bookman Old Style" pitchFamily="18" charset="0"/>
                <a:cs typeface="Arial" pitchFamily="34" charset="0"/>
              </a:rPr>
              <a:t>İSTATİSTİKLERİ  (2013)</a:t>
            </a:r>
            <a:endParaRPr lang="tr-TR" dirty="0"/>
          </a:p>
        </p:txBody>
      </p:sp>
      <p:graphicFrame>
        <p:nvGraphicFramePr>
          <p:cNvPr id="11" name="4 Tablo">
            <a:extLst>
              <a:ext uri="{FF2B5EF4-FFF2-40B4-BE49-F238E27FC236}">
                <a16:creationId xmlns:a16="http://schemas.microsoft.com/office/drawing/2014/main" id="{3126A4E9-F629-4990-9DB7-048749BAF36C}"/>
              </a:ext>
            </a:extLst>
          </p:cNvPr>
          <p:cNvGraphicFramePr>
            <a:graphicFrameLocks noGrp="1"/>
          </p:cNvGraphicFramePr>
          <p:nvPr>
            <p:extLst>
              <p:ext uri="{D42A27DB-BD31-4B8C-83A1-F6EECF244321}">
                <p14:modId xmlns:p14="http://schemas.microsoft.com/office/powerpoint/2010/main" val="1614938933"/>
              </p:ext>
            </p:extLst>
          </p:nvPr>
        </p:nvGraphicFramePr>
        <p:xfrm>
          <a:off x="473345" y="5943288"/>
          <a:ext cx="6048672" cy="3784911"/>
        </p:xfrm>
        <a:graphic>
          <a:graphicData uri="http://schemas.openxmlformats.org/drawingml/2006/table">
            <a:tbl>
              <a:tblPr/>
              <a:tblGrid>
                <a:gridCol w="3888432">
                  <a:extLst>
                    <a:ext uri="{9D8B030D-6E8A-4147-A177-3AD203B41FA5}">
                      <a16:colId xmlns:a16="http://schemas.microsoft.com/office/drawing/2014/main" val="20000"/>
                    </a:ext>
                  </a:extLst>
                </a:gridCol>
                <a:gridCol w="918102">
                  <a:extLst>
                    <a:ext uri="{9D8B030D-6E8A-4147-A177-3AD203B41FA5}">
                      <a16:colId xmlns:a16="http://schemas.microsoft.com/office/drawing/2014/main" val="20001"/>
                    </a:ext>
                  </a:extLst>
                </a:gridCol>
                <a:gridCol w="1242138">
                  <a:extLst>
                    <a:ext uri="{9D8B030D-6E8A-4147-A177-3AD203B41FA5}">
                      <a16:colId xmlns:a16="http://schemas.microsoft.com/office/drawing/2014/main" val="20002"/>
                    </a:ext>
                  </a:extLst>
                </a:gridCol>
              </a:tblGrid>
              <a:tr h="39658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YARDIM TÜRÜ</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KİŞİ SAYISI</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YARDIM MİKTARI (TL)</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3122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MADDİ YARDIM (PERİYODİK YRD. DAHİL)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68.708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31.184.658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İŞ EDİNME YARDIMI</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53.610</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5867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SAĞLIK YARDIMI  (İLAÇ, TIBBİ MALZ. TEDAVİ YRD)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871</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733.379</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EĞİTİM YARDIMI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58.711</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17.198.214</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5793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ŞEHİT AİLELERİ VE GAZİLERE YARDIM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4.564</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defRPr/>
                      </a:pPr>
                      <a:r>
                        <a:rPr kumimoji="0" lang="tr-TR" sz="1100" b="0" i="0" u="none" strike="noStrike" cap="none" normalizeH="0" baseline="0" dirty="0">
                          <a:ln>
                            <a:noFill/>
                          </a:ln>
                          <a:solidFill>
                            <a:schemeClr val="tx1"/>
                          </a:solidFill>
                          <a:effectLst/>
                          <a:latin typeface="Bookman Old Style" pitchFamily="18" charset="0"/>
                          <a:cs typeface="Arial" pitchFamily="34" charset="0"/>
                        </a:rPr>
                        <a:t>1.384.878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2842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BARINMA YARDIMI  (YURT YRD. DAHİL)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1.083</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1.669.149</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ULAŞIM YARDIMI</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619</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131.964</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DİĞER YARDIMLAR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3.287</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2.607.771</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GIDA YARDIMI</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35.458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11.840.148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GİYİM YARDIMI</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26.940</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1.650.705</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YAKACAK YARDIMI</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86.078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21.483.179</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19891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AFET YARDIMI (SEL, YANGIN…VS)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629</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426.488</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9658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AİLE ve SOSYAL POLİTİKALAR İL MÜDÜRLÜĞÜ YARDIMLARI   </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100.767</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32413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1247775" algn="l"/>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282.425</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1247775" algn="l"/>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88.732.193</a:t>
                      </a:r>
                    </a:p>
                  </a:txBody>
                  <a:tcPr marL="49205" marR="4920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4"/>
                  </a:ext>
                </a:extLst>
              </a:tr>
            </a:tbl>
          </a:graphicData>
        </a:graphic>
      </p:graphicFrame>
      <p:sp>
        <p:nvSpPr>
          <p:cNvPr id="3" name="Slayt Numarası Yer Tutucusu 2">
            <a:extLst>
              <a:ext uri="{FF2B5EF4-FFF2-40B4-BE49-F238E27FC236}">
                <a16:creationId xmlns:a16="http://schemas.microsoft.com/office/drawing/2014/main" id="{F3D52BD0-692D-4919-9158-C08A5116FD5A}"/>
              </a:ext>
            </a:extLst>
          </p:cNvPr>
          <p:cNvSpPr>
            <a:spLocks noGrp="1"/>
          </p:cNvSpPr>
          <p:nvPr>
            <p:ph type="sldNum" sz="quarter" idx="12"/>
          </p:nvPr>
        </p:nvSpPr>
        <p:spPr/>
        <p:txBody>
          <a:bodyPr/>
          <a:lstStyle/>
          <a:p>
            <a:pPr>
              <a:defRPr/>
            </a:pPr>
            <a:fld id="{B933E86D-47FE-4A98-B91B-91FFE54D33EE}" type="slidenum">
              <a:rPr lang="tr-TR" smtClean="0"/>
              <a:pPr>
                <a:defRPr/>
              </a:pPr>
              <a:t>36</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0" y="450851"/>
            <a:ext cx="6858000" cy="375031"/>
          </a:xfrm>
          <a:prstGeom prst="rect">
            <a:avLst/>
          </a:prstGeom>
          <a:noFill/>
          <a:ln w="9525">
            <a:noFill/>
            <a:miter lim="800000"/>
            <a:headEnd/>
            <a:tailEnd/>
          </a:ln>
          <a:effectLst/>
        </p:spPr>
        <p:txBody>
          <a:bodyPr anchor="ctr" anchorCtr="1"/>
          <a:lstStyle/>
          <a:p>
            <a:pPr algn="ctr" eaLnBrk="0" hangingPunct="0">
              <a:lnSpc>
                <a:spcPct val="100000"/>
              </a:lnSpc>
              <a:spcBef>
                <a:spcPct val="0"/>
              </a:spcBef>
              <a:buClrTx/>
              <a:buSzTx/>
              <a:buFontTx/>
              <a:buNone/>
              <a:defRPr/>
            </a:pPr>
            <a:r>
              <a:rPr lang="tr-TR" b="1" kern="0" dirty="0">
                <a:solidFill>
                  <a:srgbClr val="FF3300"/>
                </a:solidFill>
                <a:latin typeface="Bookman Old Style" pitchFamily="18" charset="0"/>
                <a:ea typeface="+mj-ea"/>
                <a:cs typeface="Arial" pitchFamily="34" charset="0"/>
              </a:rPr>
              <a:t>SOSYAL HİZMETLER</a:t>
            </a:r>
          </a:p>
        </p:txBody>
      </p:sp>
      <p:graphicFrame>
        <p:nvGraphicFramePr>
          <p:cNvPr id="4" name="3 Tablo"/>
          <p:cNvGraphicFramePr>
            <a:graphicFrameLocks noGrp="1"/>
          </p:cNvGraphicFramePr>
          <p:nvPr>
            <p:extLst>
              <p:ext uri="{D42A27DB-BD31-4B8C-83A1-F6EECF244321}">
                <p14:modId xmlns:p14="http://schemas.microsoft.com/office/powerpoint/2010/main" val="4014056371"/>
              </p:ext>
            </p:extLst>
          </p:nvPr>
        </p:nvGraphicFramePr>
        <p:xfrm>
          <a:off x="304800" y="952502"/>
          <a:ext cx="6310557" cy="8741551"/>
        </p:xfrm>
        <a:graphic>
          <a:graphicData uri="http://schemas.openxmlformats.org/drawingml/2006/table">
            <a:tbl>
              <a:tblPr/>
              <a:tblGrid>
                <a:gridCol w="2763493">
                  <a:extLst>
                    <a:ext uri="{9D8B030D-6E8A-4147-A177-3AD203B41FA5}">
                      <a16:colId xmlns:a16="http://schemas.microsoft.com/office/drawing/2014/main" val="20000"/>
                    </a:ext>
                  </a:extLst>
                </a:gridCol>
                <a:gridCol w="834887">
                  <a:extLst>
                    <a:ext uri="{9D8B030D-6E8A-4147-A177-3AD203B41FA5}">
                      <a16:colId xmlns:a16="http://schemas.microsoft.com/office/drawing/2014/main" val="20001"/>
                    </a:ext>
                  </a:extLst>
                </a:gridCol>
                <a:gridCol w="863450">
                  <a:extLst>
                    <a:ext uri="{9D8B030D-6E8A-4147-A177-3AD203B41FA5}">
                      <a16:colId xmlns:a16="http://schemas.microsoft.com/office/drawing/2014/main" val="20002"/>
                    </a:ext>
                  </a:extLst>
                </a:gridCol>
                <a:gridCol w="863450">
                  <a:extLst>
                    <a:ext uri="{9D8B030D-6E8A-4147-A177-3AD203B41FA5}">
                      <a16:colId xmlns:a16="http://schemas.microsoft.com/office/drawing/2014/main" val="20003"/>
                    </a:ext>
                  </a:extLst>
                </a:gridCol>
                <a:gridCol w="985277">
                  <a:extLst>
                    <a:ext uri="{9D8B030D-6E8A-4147-A177-3AD203B41FA5}">
                      <a16:colId xmlns:a16="http://schemas.microsoft.com/office/drawing/2014/main" val="20004"/>
                    </a:ext>
                  </a:extLst>
                </a:gridCol>
              </a:tblGrid>
              <a:tr h="717088">
                <a:tc>
                  <a:txBody>
                    <a:bodyPr/>
                    <a:lstStyle/>
                    <a:p>
                      <a:pPr algn="ctr" fontAlgn="b"/>
                      <a:r>
                        <a:rPr lang="tr-TR" sz="1200" b="1" i="0" u="none" strike="noStrike" dirty="0">
                          <a:solidFill>
                            <a:srgbClr val="000099"/>
                          </a:solidFill>
                          <a:latin typeface="Bookman Old Style" pitchFamily="18" charset="0"/>
                          <a:cs typeface="Arial" pitchFamily="34" charset="0"/>
                        </a:rPr>
                        <a:t>SOSYAL HİZMET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99"/>
                          </a:solidFill>
                          <a:latin typeface="Bookman Old Style" pitchFamily="18" charset="0"/>
                          <a:cs typeface="Arial" pitchFamily="34" charset="0"/>
                        </a:rPr>
                        <a:t>2010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rgbClr val="000099"/>
                          </a:solidFill>
                          <a:latin typeface="Bookman Old Style" pitchFamily="18" charset="0"/>
                          <a:cs typeface="Arial" pitchFamily="34" charset="0"/>
                        </a:rPr>
                        <a:t>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884233">
                <a:tc>
                  <a:txBody>
                    <a:bodyPr/>
                    <a:lstStyle/>
                    <a:p>
                      <a:pPr algn="l" fontAlgn="b"/>
                      <a:r>
                        <a:rPr lang="tr-TR" sz="1200" b="1" i="0" u="none" strike="noStrike" dirty="0">
                          <a:solidFill>
                            <a:srgbClr val="000000"/>
                          </a:solidFill>
                          <a:latin typeface="Bookman Old Style" pitchFamily="18" charset="0"/>
                          <a:cs typeface="Arial" pitchFamily="34" charset="0"/>
                        </a:rPr>
                        <a:t>HUZUREVLERİNDE KALAN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kern="1200" dirty="0">
                          <a:solidFill>
                            <a:schemeClr val="tx1"/>
                          </a:solidFill>
                          <a:latin typeface="Bookman Old Style" pitchFamily="18" charset="0"/>
                          <a:ea typeface="+mn-ea"/>
                          <a:cs typeface="Arial" pitchFamily="34" charset="0"/>
                        </a:rPr>
                        <a:t>3928</a:t>
                      </a:r>
                    </a:p>
                    <a:p>
                      <a:pPr algn="ctr"/>
                      <a:r>
                        <a:rPr lang="tr-TR" sz="1200" b="1" kern="1200" dirty="0">
                          <a:solidFill>
                            <a:schemeClr val="tx1"/>
                          </a:solidFill>
                          <a:latin typeface="Bookman Old Style" pitchFamily="18" charset="0"/>
                          <a:ea typeface="+mn-ea"/>
                          <a:cs typeface="Arial" pitchFamily="34" charset="0"/>
                        </a:rPr>
                        <a:t> (727 Resmi-3201 Özel)</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kern="1200" dirty="0">
                          <a:solidFill>
                            <a:schemeClr val="tx1"/>
                          </a:solidFill>
                          <a:latin typeface="Bookman Old Style" pitchFamily="18" charset="0"/>
                          <a:ea typeface="+mn-ea"/>
                          <a:cs typeface="Arial" pitchFamily="34" charset="0"/>
                        </a:rPr>
                        <a:t>5550</a:t>
                      </a:r>
                    </a:p>
                    <a:p>
                      <a:pPr algn="ctr"/>
                      <a:r>
                        <a:rPr lang="tr-TR" sz="1200" b="1" kern="1200" dirty="0">
                          <a:solidFill>
                            <a:schemeClr val="tx1"/>
                          </a:solidFill>
                          <a:latin typeface="Bookman Old Style" pitchFamily="18" charset="0"/>
                          <a:ea typeface="+mn-ea"/>
                          <a:cs typeface="Arial" pitchFamily="34" charset="0"/>
                        </a:rPr>
                        <a:t> (1252 Resmi-4298 Özel)</a:t>
                      </a:r>
                      <a:r>
                        <a:rPr lang="tr-TR" sz="1200" kern="1200" dirty="0">
                          <a:solidFill>
                            <a:schemeClr val="tx1"/>
                          </a:solidFill>
                          <a:latin typeface="Bookman Old Style" pitchFamily="18" charset="0"/>
                          <a:ea typeface="+mn-ea"/>
                          <a:cs typeface="+mn-cs"/>
                        </a:rPr>
                        <a:t> </a:t>
                      </a:r>
                      <a:endParaRPr lang="tr-TR" sz="1200" b="1" i="0" u="none" strike="noStrike" dirty="0">
                        <a:solidFill>
                          <a:srgbClr val="000000"/>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kern="1200" dirty="0">
                          <a:solidFill>
                            <a:schemeClr val="tx1"/>
                          </a:solidFill>
                          <a:latin typeface="Bookman Old Style" pitchFamily="18" charset="0"/>
                          <a:ea typeface="+mn-ea"/>
                          <a:cs typeface="Arial" pitchFamily="34" charset="0"/>
                        </a:rPr>
                        <a:t>6.084</a:t>
                      </a:r>
                    </a:p>
                    <a:p>
                      <a:pPr algn="ctr"/>
                      <a:r>
                        <a:rPr lang="tr-TR" sz="1200" b="1" kern="1200" dirty="0">
                          <a:solidFill>
                            <a:schemeClr val="tx1"/>
                          </a:solidFill>
                          <a:latin typeface="Bookman Old Style" pitchFamily="18" charset="0"/>
                          <a:ea typeface="+mn-ea"/>
                          <a:cs typeface="Arial" pitchFamily="34" charset="0"/>
                        </a:rPr>
                        <a:t>(1278 Resmi-4806 Özel)</a:t>
                      </a:r>
                      <a:r>
                        <a:rPr lang="tr-TR" sz="1200" kern="1200" dirty="0">
                          <a:solidFill>
                            <a:schemeClr val="tx1"/>
                          </a:solidFill>
                          <a:latin typeface="Bookman Old Style" pitchFamily="18" charset="0"/>
                          <a:ea typeface="+mn-ea"/>
                          <a:cs typeface="Arial" pitchFamily="34" charset="0"/>
                        </a:rPr>
                        <a:t> </a:t>
                      </a:r>
                      <a:endParaRPr lang="tr-TR" sz="1200" b="1" i="0" u="none" strike="noStrike" dirty="0">
                        <a:solidFill>
                          <a:schemeClr val="tx1"/>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200" b="1" kern="1200" dirty="0">
                          <a:solidFill>
                            <a:schemeClr val="tx1"/>
                          </a:solidFill>
                          <a:latin typeface="Bookman Old Style" pitchFamily="18" charset="0"/>
                          <a:ea typeface="+mn-ea"/>
                          <a:cs typeface="Arial" pitchFamily="34" charset="0"/>
                        </a:rPr>
                        <a:t>6.144</a:t>
                      </a:r>
                    </a:p>
                    <a:p>
                      <a:pPr algn="ctr"/>
                      <a:r>
                        <a:rPr lang="tr-TR" sz="1200" b="1" kern="1200" dirty="0">
                          <a:solidFill>
                            <a:schemeClr val="tx1"/>
                          </a:solidFill>
                          <a:latin typeface="Bookman Old Style" pitchFamily="18" charset="0"/>
                          <a:ea typeface="+mn-ea"/>
                          <a:cs typeface="Arial" pitchFamily="34" charset="0"/>
                        </a:rPr>
                        <a:t> (1304 Resmi-</a:t>
                      </a:r>
                    </a:p>
                    <a:p>
                      <a:pPr algn="ctr"/>
                      <a:r>
                        <a:rPr lang="tr-TR" sz="1200" b="1" kern="1200" dirty="0">
                          <a:solidFill>
                            <a:schemeClr val="tx1"/>
                          </a:solidFill>
                          <a:latin typeface="Bookman Old Style" pitchFamily="18" charset="0"/>
                          <a:ea typeface="+mn-ea"/>
                          <a:cs typeface="Arial" pitchFamily="34" charset="0"/>
                        </a:rPr>
                        <a:t>4840 Özel)</a:t>
                      </a:r>
                      <a:endParaRPr lang="tr-TR" sz="1200" b="1" i="0" u="none" strike="noStrike" dirty="0">
                        <a:solidFill>
                          <a:schemeClr val="tx1"/>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4411">
                <a:tc>
                  <a:txBody>
                    <a:bodyPr/>
                    <a:lstStyle/>
                    <a:p>
                      <a:pPr algn="l" fontAlgn="b"/>
                      <a:r>
                        <a:rPr lang="tr-TR" sz="1200" b="1" i="0" u="none" strike="noStrike" dirty="0">
                          <a:solidFill>
                            <a:srgbClr val="000000"/>
                          </a:solidFill>
                          <a:latin typeface="Bookman Old Style" pitchFamily="18" charset="0"/>
                          <a:cs typeface="Arial" pitchFamily="34" charset="0"/>
                        </a:rPr>
                        <a:t>ÇOCUK YUVALARINDA KALAN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905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976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1.103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949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849545">
                <a:tc>
                  <a:txBody>
                    <a:bodyPr/>
                    <a:lstStyle/>
                    <a:p>
                      <a:pPr algn="l" fontAlgn="b"/>
                      <a:r>
                        <a:rPr lang="tr-TR" sz="1200" b="1" i="0" u="none" strike="noStrike" dirty="0">
                          <a:solidFill>
                            <a:srgbClr val="000000"/>
                          </a:solidFill>
                          <a:latin typeface="Bookman Old Style" pitchFamily="18" charset="0"/>
                          <a:cs typeface="Arial" pitchFamily="34" charset="0"/>
                        </a:rPr>
                        <a:t>KADIN KONUK EVLERİNDE KALAN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510</a:t>
                      </a:r>
                      <a:endParaRPr lang="tr-TR" sz="1200" b="1" dirty="0">
                        <a:latin typeface="Bookman Old Style" pitchFamily="18" charset="0"/>
                        <a:ea typeface="Calibri"/>
                        <a:cs typeface="Arial" pitchFamily="34" charset="0"/>
                      </a:endParaRPr>
                    </a:p>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(288 Kadın, 222 Çocuk)</a:t>
                      </a:r>
                      <a:endParaRPr lang="tr-TR" sz="1200" b="1" dirty="0">
                        <a:latin typeface="Bookman Old Style" pitchFamily="18" charset="0"/>
                        <a:ea typeface="Calibri"/>
                        <a:cs typeface="Arial" pitchFamily="34" charset="0"/>
                      </a:endParaRP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798</a:t>
                      </a:r>
                      <a:endParaRPr lang="tr-TR" sz="1200" b="1" dirty="0">
                        <a:latin typeface="Bookman Old Style" pitchFamily="18" charset="0"/>
                        <a:ea typeface="Calibri"/>
                        <a:cs typeface="Arial" pitchFamily="34" charset="0"/>
                      </a:endParaRPr>
                    </a:p>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(447 Kadın, </a:t>
                      </a:r>
                      <a:br>
                        <a:rPr lang="tr-TR" sz="1200" b="1" dirty="0">
                          <a:solidFill>
                            <a:srgbClr val="000000"/>
                          </a:solidFill>
                          <a:latin typeface="Bookman Old Style" pitchFamily="18" charset="0"/>
                          <a:ea typeface="Times New Roman"/>
                          <a:cs typeface="Arial" pitchFamily="34" charset="0"/>
                        </a:rPr>
                      </a:br>
                      <a:r>
                        <a:rPr lang="tr-TR" sz="1200" b="1" dirty="0">
                          <a:solidFill>
                            <a:srgbClr val="000000"/>
                          </a:solidFill>
                          <a:latin typeface="Bookman Old Style" pitchFamily="18" charset="0"/>
                          <a:ea typeface="Times New Roman"/>
                          <a:cs typeface="Arial" pitchFamily="34" charset="0"/>
                        </a:rPr>
                        <a:t>351 Çocuk)</a:t>
                      </a:r>
                      <a:endParaRPr lang="tr-TR" sz="1200" b="1" dirty="0">
                        <a:latin typeface="Bookman Old Style" pitchFamily="18" charset="0"/>
                        <a:ea typeface="Calibri"/>
                        <a:cs typeface="Arial" pitchFamily="34" charset="0"/>
                      </a:endParaRP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2.199</a:t>
                      </a:r>
                      <a:endParaRPr lang="tr-TR" sz="1200" b="1" dirty="0">
                        <a:latin typeface="Bookman Old Style" pitchFamily="18" charset="0"/>
                        <a:ea typeface="Calibri"/>
                        <a:cs typeface="Arial" pitchFamily="34" charset="0"/>
                      </a:endParaRPr>
                    </a:p>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(1.296 Kadın,</a:t>
                      </a:r>
                      <a:endParaRPr lang="tr-TR" sz="1200" b="1" dirty="0">
                        <a:latin typeface="Bookman Old Style" pitchFamily="18" charset="0"/>
                        <a:ea typeface="Calibri"/>
                        <a:cs typeface="Arial" pitchFamily="34" charset="0"/>
                      </a:endParaRPr>
                    </a:p>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903 Çocuk)</a:t>
                      </a:r>
                      <a:endParaRPr lang="tr-TR" sz="1200" b="1" dirty="0">
                        <a:latin typeface="Bookman Old Style" pitchFamily="18" charset="0"/>
                        <a:ea typeface="Calibri"/>
                        <a:cs typeface="Arial" pitchFamily="34" charset="0"/>
                      </a:endParaRP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5.016</a:t>
                      </a:r>
                      <a:endParaRPr lang="tr-TR" sz="1200" b="1" dirty="0">
                        <a:latin typeface="Bookman Old Style" pitchFamily="18" charset="0"/>
                        <a:ea typeface="Calibri"/>
                        <a:cs typeface="Arial" pitchFamily="34" charset="0"/>
                      </a:endParaRPr>
                    </a:p>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(3.193 Kadın, </a:t>
                      </a:r>
                      <a:endParaRPr lang="tr-TR" sz="1200" b="1" dirty="0">
                        <a:latin typeface="Bookman Old Style" pitchFamily="18" charset="0"/>
                        <a:ea typeface="Calibri"/>
                        <a:cs typeface="Arial" pitchFamily="34" charset="0"/>
                      </a:endParaRPr>
                    </a:p>
                    <a:p>
                      <a:pPr algn="ctr">
                        <a:lnSpc>
                          <a:spcPct val="115000"/>
                        </a:lnSpc>
                        <a:spcAft>
                          <a:spcPts val="0"/>
                        </a:spcAft>
                      </a:pPr>
                      <a:r>
                        <a:rPr lang="tr-TR" sz="1200" b="1" dirty="0">
                          <a:solidFill>
                            <a:srgbClr val="000000"/>
                          </a:solidFill>
                          <a:latin typeface="Bookman Old Style" pitchFamily="18" charset="0"/>
                          <a:ea typeface="Times New Roman"/>
                          <a:cs typeface="Arial" pitchFamily="34" charset="0"/>
                        </a:rPr>
                        <a:t>1.823 Çocuk)</a:t>
                      </a:r>
                      <a:endParaRPr lang="tr-TR" sz="1200" b="1" dirty="0">
                        <a:latin typeface="Bookman Old Style" pitchFamily="18" charset="0"/>
                        <a:ea typeface="Calibri"/>
                        <a:cs typeface="Arial" pitchFamily="34" charset="0"/>
                      </a:endParaRPr>
                    </a:p>
                  </a:txBody>
                  <a:tcPr marL="33338" marR="33338"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76612">
                <a:tc>
                  <a:txBody>
                    <a:bodyPr/>
                    <a:lstStyle/>
                    <a:p>
                      <a:pPr algn="l" fontAlgn="b"/>
                      <a:r>
                        <a:rPr lang="tr-TR" sz="1200" b="1" i="0" u="none" strike="noStrike" dirty="0">
                          <a:solidFill>
                            <a:srgbClr val="000000"/>
                          </a:solidFill>
                          <a:latin typeface="Bookman Old Style" pitchFamily="18" charset="0"/>
                          <a:cs typeface="Arial" pitchFamily="34" charset="0"/>
                        </a:rPr>
                        <a:t>ÖZÜRLÜ REHABİLİTASYON MERKEZİNDEN  HİZMET ALAN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269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286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346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371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76612">
                <a:tc>
                  <a:txBody>
                    <a:bodyPr/>
                    <a:lstStyle/>
                    <a:p>
                      <a:pPr algn="l" fontAlgn="b"/>
                      <a:r>
                        <a:rPr lang="tr-TR" sz="1200" b="1" i="0" u="none" strike="noStrike" dirty="0">
                          <a:solidFill>
                            <a:srgbClr val="000000"/>
                          </a:solidFill>
                          <a:latin typeface="Bookman Old Style" pitchFamily="18" charset="0"/>
                          <a:cs typeface="Arial" pitchFamily="34" charset="0"/>
                        </a:rPr>
                        <a:t>ÖZÜRLÜ EVDE BAKIM ÜCRETİ ALAN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36.482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36.481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47.294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47.198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46360">
                <a:tc>
                  <a:txBody>
                    <a:bodyPr/>
                    <a:lstStyle/>
                    <a:p>
                      <a:pPr algn="l" fontAlgn="b"/>
                      <a:r>
                        <a:rPr lang="tr-TR" sz="1200" b="1" i="0" u="none" strike="noStrike" dirty="0">
                          <a:solidFill>
                            <a:srgbClr val="000000"/>
                          </a:solidFill>
                          <a:latin typeface="Bookman Old Style" pitchFamily="18" charset="0"/>
                          <a:cs typeface="Arial" pitchFamily="34" charset="0"/>
                        </a:rPr>
                        <a:t>65+ YAŞ MAAŞI ALAN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21.970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23.122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1" i="0" u="none" strike="noStrike" kern="1200" dirty="0">
                          <a:solidFill>
                            <a:schemeClr val="tx1"/>
                          </a:solidFill>
                          <a:latin typeface="Bookman Old Style" pitchFamily="18" charset="0"/>
                          <a:ea typeface="+mn-ea"/>
                          <a:cs typeface="Arial" pitchFamily="34" charset="0"/>
                        </a:rPr>
                        <a:t>    28.315</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1" i="0" u="none" strike="noStrike" kern="1200" dirty="0">
                          <a:solidFill>
                            <a:schemeClr val="tx1"/>
                          </a:solidFill>
                          <a:latin typeface="Bookman Old Style" pitchFamily="18" charset="0"/>
                          <a:ea typeface="+mn-ea"/>
                          <a:cs typeface="Arial" pitchFamily="34" charset="0"/>
                        </a:rPr>
                        <a:t>32.440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44411">
                <a:tc>
                  <a:txBody>
                    <a:bodyPr/>
                    <a:lstStyle/>
                    <a:p>
                      <a:pPr algn="l" fontAlgn="b"/>
                      <a:r>
                        <a:rPr lang="tr-TR" sz="1200" b="1" i="0" u="none" strike="noStrike" dirty="0">
                          <a:solidFill>
                            <a:srgbClr val="000000"/>
                          </a:solidFill>
                          <a:latin typeface="Bookman Old Style" pitchFamily="18" charset="0"/>
                          <a:cs typeface="Arial" pitchFamily="34" charset="0"/>
                        </a:rPr>
                        <a:t>SAKATLIK MAAŞI ALAN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16.025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18.392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24.113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33.422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556401">
                <a:tc>
                  <a:txBody>
                    <a:bodyPr/>
                    <a:lstStyle/>
                    <a:p>
                      <a:pPr algn="l" fontAlgn="b"/>
                      <a:r>
                        <a:rPr lang="tr-TR" sz="1200" b="1" i="0" u="none" strike="noStrike" dirty="0">
                          <a:solidFill>
                            <a:srgbClr val="000000"/>
                          </a:solidFill>
                          <a:latin typeface="Bookman Old Style" pitchFamily="18" charset="0"/>
                          <a:cs typeface="Arial" pitchFamily="34" charset="0"/>
                        </a:rPr>
                        <a:t>18 YAŞ ALTI ÖZÜRLÜ MAAŞI ALAN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1.822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2.256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1" i="0" u="none" strike="noStrike" kern="1200" dirty="0">
                          <a:solidFill>
                            <a:schemeClr val="tx1"/>
                          </a:solidFill>
                          <a:latin typeface="Bookman Old Style" pitchFamily="18" charset="0"/>
                          <a:ea typeface="+mn-ea"/>
                          <a:cs typeface="Arial" pitchFamily="34" charset="0"/>
                        </a:rPr>
                        <a:t>2.546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1" i="0" u="none" strike="noStrike" kern="1200" dirty="0">
                          <a:solidFill>
                            <a:schemeClr val="tx1"/>
                          </a:solidFill>
                          <a:latin typeface="Bookman Old Style" pitchFamily="18" charset="0"/>
                          <a:ea typeface="+mn-ea"/>
                          <a:cs typeface="Arial" pitchFamily="34" charset="0"/>
                        </a:rPr>
                        <a:t>5.013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676612">
                <a:tc>
                  <a:txBody>
                    <a:bodyPr/>
                    <a:lstStyle/>
                    <a:p>
                      <a:pPr algn="l" fontAlgn="b"/>
                      <a:r>
                        <a:rPr lang="tr-TR" sz="1200" b="1" i="0" u="none" strike="noStrike" dirty="0">
                          <a:solidFill>
                            <a:srgbClr val="000000"/>
                          </a:solidFill>
                          <a:latin typeface="Bookman Old Style" pitchFamily="18" charset="0"/>
                          <a:cs typeface="Arial" pitchFamily="34" charset="0"/>
                        </a:rPr>
                        <a:t>MALÜL MAAŞI ALAN (SGK 4A, 4B. 4C, 2022 DAHİL)</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45.289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47.949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50.345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65.297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344411">
                <a:tc>
                  <a:txBody>
                    <a:bodyPr/>
                    <a:lstStyle/>
                    <a:p>
                      <a:pPr algn="l" fontAlgn="b"/>
                      <a:r>
                        <a:rPr lang="tr-TR" sz="1200" b="1" i="0" u="none" strike="noStrike" dirty="0">
                          <a:solidFill>
                            <a:srgbClr val="000000"/>
                          </a:solidFill>
                          <a:latin typeface="Bookman Old Style" pitchFamily="18" charset="0"/>
                          <a:cs typeface="Arial" pitchFamily="34" charset="0"/>
                        </a:rPr>
                        <a:t>DUL VE YETİM MAAŞI ALAN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518.807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528.294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548.064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chemeClr val="tx1"/>
                          </a:solidFill>
                          <a:latin typeface="Bookman Old Style" pitchFamily="18" charset="0"/>
                          <a:cs typeface="Arial" pitchFamily="34" charset="0"/>
                        </a:rPr>
                        <a:t>545.340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676612">
                <a:tc>
                  <a:txBody>
                    <a:bodyPr/>
                    <a:lstStyle/>
                    <a:p>
                      <a:pPr algn="l" fontAlgn="b"/>
                      <a:r>
                        <a:rPr lang="tr-TR" sz="1200" b="1" i="0" u="none" strike="noStrike" dirty="0">
                          <a:solidFill>
                            <a:srgbClr val="000000"/>
                          </a:solidFill>
                          <a:latin typeface="Bookman Old Style" pitchFamily="18" charset="0"/>
                          <a:cs typeface="Arial" pitchFamily="34" charset="0"/>
                        </a:rPr>
                        <a:t>ŞİDDET NEDENİYLE KORUNMA İSTEYEN KADIN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Veri yok</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91*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173*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344411">
                <a:tc>
                  <a:txBody>
                    <a:bodyPr/>
                    <a:lstStyle/>
                    <a:p>
                      <a:pPr algn="l" fontAlgn="b"/>
                      <a:r>
                        <a:rPr lang="tr-TR" sz="1200" b="1" i="0" u="none" strike="noStrike" dirty="0">
                          <a:solidFill>
                            <a:schemeClr val="tx1"/>
                          </a:solidFill>
                          <a:latin typeface="Bookman Old Style" pitchFamily="18" charset="0"/>
                          <a:cs typeface="Arial" pitchFamily="34" charset="0"/>
                        </a:rPr>
                        <a:t>GAZİ (TSK + EMNİYET)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604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698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690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700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344411">
                <a:tc>
                  <a:txBody>
                    <a:bodyPr/>
                    <a:lstStyle/>
                    <a:p>
                      <a:pPr algn="l" fontAlgn="b"/>
                      <a:r>
                        <a:rPr lang="tr-TR" sz="1200" b="1" i="0" u="none" strike="noStrike" dirty="0">
                          <a:solidFill>
                            <a:schemeClr val="tx1"/>
                          </a:solidFill>
                          <a:latin typeface="Bookman Old Style" pitchFamily="18" charset="0"/>
                          <a:cs typeface="Arial" pitchFamily="34" charset="0"/>
                        </a:rPr>
                        <a:t>ŞEHİT AİLESİ  (TSK + EMNİYET)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1.329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1.329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1.352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1.356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520515">
                <a:tc>
                  <a:txBody>
                    <a:bodyPr/>
                    <a:lstStyle/>
                    <a:p>
                      <a:pPr algn="l" fontAlgn="b"/>
                      <a:r>
                        <a:rPr lang="tr-TR" sz="1200" b="1" i="0" u="none" strike="noStrike" dirty="0">
                          <a:solidFill>
                            <a:schemeClr val="tx1"/>
                          </a:solidFill>
                          <a:latin typeface="Bookman Old Style" pitchFamily="18" charset="0"/>
                          <a:cs typeface="Arial" pitchFamily="34" charset="0"/>
                        </a:rPr>
                        <a:t>EŞİ</a:t>
                      </a:r>
                      <a:r>
                        <a:rPr lang="tr-TR" sz="1200" b="1" i="0" u="none" strike="noStrike" baseline="0" dirty="0">
                          <a:solidFill>
                            <a:schemeClr val="tx1"/>
                          </a:solidFill>
                          <a:latin typeface="Bookman Old Style" pitchFamily="18" charset="0"/>
                          <a:cs typeface="Arial" pitchFamily="34" charset="0"/>
                        </a:rPr>
                        <a:t> VEFAT ETMİŞ KADINLARA YÖNELİK MAAŞ*</a:t>
                      </a:r>
                      <a:endParaRPr lang="tr-TR" sz="1200" b="1" i="0" u="none" strike="noStrike" dirty="0">
                        <a:solidFill>
                          <a:schemeClr val="tx1"/>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5.267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5.623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bl>
          </a:graphicData>
        </a:graphic>
      </p:graphicFrame>
      <p:sp>
        <p:nvSpPr>
          <p:cNvPr id="2" name="Slayt Numarası Yer Tutucusu 1">
            <a:extLst>
              <a:ext uri="{FF2B5EF4-FFF2-40B4-BE49-F238E27FC236}">
                <a16:creationId xmlns:a16="http://schemas.microsoft.com/office/drawing/2014/main" id="{72038E37-40ED-44EA-BF99-3ED6FDC23A75}"/>
              </a:ext>
            </a:extLst>
          </p:cNvPr>
          <p:cNvSpPr>
            <a:spLocks noGrp="1"/>
          </p:cNvSpPr>
          <p:nvPr>
            <p:ph type="sldNum" sz="quarter" idx="12"/>
          </p:nvPr>
        </p:nvSpPr>
        <p:spPr/>
        <p:txBody>
          <a:bodyPr/>
          <a:lstStyle/>
          <a:p>
            <a:pPr>
              <a:defRPr/>
            </a:pPr>
            <a:fld id="{B933E86D-47FE-4A98-B91B-91FFE54D33EE}" type="slidenum">
              <a:rPr lang="tr-TR" smtClean="0"/>
              <a:pPr>
                <a:defRPr/>
              </a:pPr>
              <a:t>37</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458671" y="2468724"/>
            <a:ext cx="5940660" cy="216136"/>
          </a:xfrm>
        </p:spPr>
        <p:txBody>
          <a:bodyPr>
            <a:normAutofit fontScale="90000"/>
          </a:bodyPr>
          <a:lstStyle/>
          <a:p>
            <a:pPr eaLnBrk="1" hangingPunct="1"/>
            <a:r>
              <a:rPr lang="tr-TR" sz="1275" b="1" dirty="0">
                <a:solidFill>
                  <a:srgbClr val="FF0000"/>
                </a:solidFill>
                <a:latin typeface="Arial" pitchFamily="34" charset="0"/>
                <a:cs typeface="Arial" pitchFamily="34" charset="0"/>
              </a:rPr>
              <a:t/>
            </a:r>
            <a:br>
              <a:rPr lang="tr-TR" sz="1275" b="1" dirty="0">
                <a:solidFill>
                  <a:srgbClr val="FF0000"/>
                </a:solidFill>
                <a:latin typeface="Arial" pitchFamily="34" charset="0"/>
                <a:cs typeface="Arial" pitchFamily="34" charset="0"/>
              </a:rPr>
            </a:br>
            <a:endParaRPr lang="tr-TR" sz="1275" b="1" dirty="0">
              <a:solidFill>
                <a:srgbClr val="FF0000"/>
              </a:solidFill>
              <a:latin typeface="Arial" pitchFamily="34"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3440494485"/>
              </p:ext>
            </p:extLst>
          </p:nvPr>
        </p:nvGraphicFramePr>
        <p:xfrm>
          <a:off x="296651" y="516066"/>
          <a:ext cx="6264697" cy="9152912"/>
        </p:xfrm>
        <a:graphic>
          <a:graphicData uri="http://schemas.openxmlformats.org/drawingml/2006/table">
            <a:tbl>
              <a:tblPr/>
              <a:tblGrid>
                <a:gridCol w="1842932">
                  <a:extLst>
                    <a:ext uri="{9D8B030D-6E8A-4147-A177-3AD203B41FA5}">
                      <a16:colId xmlns:a16="http://schemas.microsoft.com/office/drawing/2014/main" val="20000"/>
                    </a:ext>
                  </a:extLst>
                </a:gridCol>
                <a:gridCol w="1469436">
                  <a:extLst>
                    <a:ext uri="{9D8B030D-6E8A-4147-A177-3AD203B41FA5}">
                      <a16:colId xmlns:a16="http://schemas.microsoft.com/office/drawing/2014/main" val="20001"/>
                    </a:ext>
                  </a:extLst>
                </a:gridCol>
                <a:gridCol w="691055">
                  <a:extLst>
                    <a:ext uri="{9D8B030D-6E8A-4147-A177-3AD203B41FA5}">
                      <a16:colId xmlns:a16="http://schemas.microsoft.com/office/drawing/2014/main" val="20002"/>
                    </a:ext>
                  </a:extLst>
                </a:gridCol>
                <a:gridCol w="926795">
                  <a:extLst>
                    <a:ext uri="{9D8B030D-6E8A-4147-A177-3AD203B41FA5}">
                      <a16:colId xmlns:a16="http://schemas.microsoft.com/office/drawing/2014/main" val="20003"/>
                    </a:ext>
                  </a:extLst>
                </a:gridCol>
                <a:gridCol w="1334479">
                  <a:extLst>
                    <a:ext uri="{9D8B030D-6E8A-4147-A177-3AD203B41FA5}">
                      <a16:colId xmlns:a16="http://schemas.microsoft.com/office/drawing/2014/main" val="20004"/>
                    </a:ext>
                  </a:extLst>
                </a:gridCol>
              </a:tblGrid>
              <a:tr h="6645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TÜRÜ</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KURUM</a:t>
                      </a:r>
                      <a:endParaRPr kumimoji="0" lang="tr-TR" sz="900" b="1" i="1" u="none" strike="noStrike" cap="none" normalizeH="0" baseline="0" dirty="0">
                        <a:ln>
                          <a:noFill/>
                        </a:ln>
                        <a:solidFill>
                          <a:srgbClr val="000099"/>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SAYI </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KAPASİTE</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YARARLANAN SAYISI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41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ÖZÜRLÜ REHA. MERKEZİ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9</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375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371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41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YETİŞTİRME YURDU</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285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224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41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GENÇLİK EVİ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08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ÇOCUK VE GENÇLİK MERK.</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285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184                                 </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41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ÇOCUK YUVASI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1.026</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949</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322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BAKIM  VE SOSYAL  REH. M.</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6</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126</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92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222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KORUMA   BAKIM  VE REH.M</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49</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418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GÖZLEMEVİ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044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KREŞ  VE GÜNDÜZ  BAKIMEVİ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305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15.469</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7.724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316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TOPLUM MERKEZİ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4.991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41858">
                <a:tc row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HUZUREVİ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1.350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1.304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B.şehir Belediyesi </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1.200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687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Dernek ve Vakıflar</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870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0638"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667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Azınlıklar</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1.011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891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337802">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Diğer Kamu Kurumları</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134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90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5"/>
                  </a:ext>
                </a:extLst>
              </a:tr>
              <a:tr h="236617">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Özel Şahıslar</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67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3.865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2.485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6"/>
                  </a:ext>
                </a:extLst>
              </a:tr>
              <a:tr h="241858">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dirty="0">
                        <a:ln>
                          <a:noFill/>
                        </a:ln>
                        <a:solidFill>
                          <a:schemeClr val="tx1"/>
                        </a:solidFill>
                        <a:effectLst/>
                        <a:latin typeface="Bookman Old Style" pitchFamily="18" charset="0"/>
                        <a:cs typeface="Arial" pitchFamily="34" charset="0"/>
                      </a:endParaRPr>
                    </a:p>
                  </a:txBody>
                  <a:tcPr marL="47266" marR="4726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Öz.Şah.ait gündüz</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7"/>
                  </a:ext>
                </a:extLst>
              </a:tr>
              <a:tr h="4004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DARÜLACEZE </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568</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482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8"/>
                  </a:ext>
                </a:extLst>
              </a:tr>
              <a:tr h="448248">
                <a:tc rowSpan="9">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00"/>
                          </a:solidFill>
                          <a:effectLst/>
                          <a:latin typeface="Bookman Old Style" pitchFamily="18" charset="0"/>
                          <a:cs typeface="Arial" pitchFamily="34" charset="0"/>
                        </a:rPr>
                        <a:t>KADIN KONUK EVİ</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 Aile ve Sos. </a:t>
                      </a:r>
                      <a:r>
                        <a:rPr kumimoji="0" lang="tr-TR" sz="900" b="1" i="0" u="none" strike="noStrike" cap="none" normalizeH="0" baseline="0" dirty="0" err="1">
                          <a:ln>
                            <a:noFill/>
                          </a:ln>
                          <a:solidFill>
                            <a:schemeClr val="tx1"/>
                          </a:solidFill>
                          <a:effectLst/>
                          <a:latin typeface="Bookman Old Style" pitchFamily="18" charset="0"/>
                          <a:cs typeface="Arial" pitchFamily="34" charset="0"/>
                        </a:rPr>
                        <a:t>Pol</a:t>
                      </a:r>
                      <a:r>
                        <a:rPr kumimoji="0" lang="tr-TR" sz="900" b="1" i="0" u="none" strike="noStrike" cap="none" normalizeH="0" baseline="0" dirty="0">
                          <a:ln>
                            <a:noFill/>
                          </a:ln>
                          <a:solidFill>
                            <a:schemeClr val="tx1"/>
                          </a:solidFill>
                          <a:effectLst/>
                          <a:latin typeface="Bookman Old Style" pitchFamily="18" charset="0"/>
                          <a:cs typeface="Arial" pitchFamily="34" charset="0"/>
                        </a:rPr>
                        <a:t>. İl Md.</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265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5.016                                (231 kadın, 149 çocuk)</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9"/>
                  </a:ext>
                </a:extLst>
              </a:tr>
              <a:tr h="406872">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K.çekmece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0"/>
                  </a:ext>
                </a:extLst>
              </a:tr>
              <a:tr h="44824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Kadıköy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30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İlgili belediye bilgi vermek istemedi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1"/>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Üsküdar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18</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103</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2"/>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Eyüp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16</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94</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3"/>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Pendik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defRPr/>
                      </a:pPr>
                      <a:r>
                        <a:rPr kumimoji="0" lang="tr-TR" sz="900" b="0" i="0" u="none" strike="noStrike" cap="none" normalizeH="0" baseline="0" dirty="0">
                          <a:ln>
                            <a:noFill/>
                          </a:ln>
                          <a:solidFill>
                            <a:schemeClr val="tx1"/>
                          </a:solidFill>
                          <a:effectLst/>
                          <a:latin typeface="Bookman Old Style" pitchFamily="18" charset="0"/>
                          <a:cs typeface="Arial" pitchFamily="34" charset="0"/>
                        </a:rPr>
                        <a:t>69</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4"/>
                  </a:ext>
                </a:extLst>
              </a:tr>
              <a:tr h="241858">
                <a:tc v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Ümraniye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12</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defRPr/>
                      </a:pPr>
                      <a:r>
                        <a:rPr kumimoji="0" lang="tr-TR" sz="900" b="0" i="0" u="none" strike="noStrike" cap="none" normalizeH="0" baseline="0" dirty="0">
                          <a:ln>
                            <a:noFill/>
                          </a:ln>
                          <a:solidFill>
                            <a:schemeClr val="tx1"/>
                          </a:solidFill>
                          <a:effectLst/>
                          <a:latin typeface="Bookman Old Style" pitchFamily="18" charset="0"/>
                          <a:cs typeface="Arial" pitchFamily="34" charset="0"/>
                        </a:rPr>
                        <a:t>47</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5"/>
                  </a:ext>
                </a:extLst>
              </a:tr>
              <a:tr h="241858">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dirty="0">
                        <a:ln>
                          <a:noFill/>
                        </a:ln>
                        <a:solidFill>
                          <a:schemeClr val="tx1"/>
                        </a:solidFill>
                        <a:effectLst/>
                        <a:latin typeface="Arial" pitchFamily="34" charset="0"/>
                        <a:cs typeface="Arial" pitchFamily="34" charset="0"/>
                      </a:endParaRPr>
                    </a:p>
                  </a:txBody>
                  <a:tcPr marL="47266" marR="4726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err="1">
                          <a:ln>
                            <a:noFill/>
                          </a:ln>
                          <a:solidFill>
                            <a:schemeClr val="tx1"/>
                          </a:solidFill>
                          <a:effectLst/>
                          <a:latin typeface="Bookman Old Style" pitchFamily="18" charset="0"/>
                          <a:cs typeface="Arial" pitchFamily="34" charset="0"/>
                        </a:rPr>
                        <a:t>Ataşehir</a:t>
                      </a:r>
                      <a:r>
                        <a:rPr kumimoji="0" lang="tr-TR" sz="900" b="1" i="0" u="none" strike="noStrike" cap="none" normalizeH="0" baseline="0" dirty="0">
                          <a:ln>
                            <a:noFill/>
                          </a:ln>
                          <a:solidFill>
                            <a:schemeClr val="tx1"/>
                          </a:solidFill>
                          <a:effectLst/>
                          <a:latin typeface="Bookman Old Style" pitchFamily="18" charset="0"/>
                          <a:cs typeface="Arial" pitchFamily="34" charset="0"/>
                        </a:rPr>
                        <a:t>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defRPr/>
                      </a:pPr>
                      <a:r>
                        <a:rPr kumimoji="0" lang="tr-TR" sz="900" b="0" i="0" u="none" strike="noStrike" cap="none" normalizeH="0" baseline="0" dirty="0">
                          <a:ln>
                            <a:noFill/>
                          </a:ln>
                          <a:solidFill>
                            <a:schemeClr val="tx1"/>
                          </a:solidFill>
                          <a:effectLst/>
                          <a:latin typeface="Bookman Old Style" pitchFamily="18" charset="0"/>
                          <a:cs typeface="Arial" pitchFamily="34" charset="0"/>
                        </a:rPr>
                        <a:t>168</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6"/>
                  </a:ext>
                </a:extLst>
              </a:tr>
              <a:tr h="23661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dirty="0">
                        <a:ln>
                          <a:noFill/>
                        </a:ln>
                        <a:solidFill>
                          <a:schemeClr val="tx1"/>
                        </a:solidFill>
                        <a:effectLst/>
                        <a:latin typeface="Arial" pitchFamily="34" charset="0"/>
                        <a:cs typeface="Arial" pitchFamily="34" charset="0"/>
                      </a:endParaRPr>
                    </a:p>
                  </a:txBody>
                  <a:tcPr marL="47266" marR="4726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Kartal  Belediyesi</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1</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20</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0" i="0" u="none" strike="noStrike" cap="none" normalizeH="0" baseline="0" dirty="0">
                          <a:ln>
                            <a:noFill/>
                          </a:ln>
                          <a:solidFill>
                            <a:schemeClr val="tx1"/>
                          </a:solidFill>
                          <a:effectLst/>
                          <a:latin typeface="Bookman Old Style" pitchFamily="18" charset="0"/>
                          <a:cs typeface="Arial" pitchFamily="34" charset="0"/>
                        </a:rPr>
                        <a:t>45</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27"/>
                  </a:ext>
                </a:extLst>
              </a:tr>
              <a:tr h="25214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TOPLAM</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1" i="0" u="none" strike="noStrike" cap="none" normalizeH="0" baseline="0" dirty="0">
                        <a:ln>
                          <a:noFill/>
                        </a:ln>
                        <a:solidFill>
                          <a:schemeClr val="tx1"/>
                        </a:solidFill>
                        <a:effectLst/>
                        <a:latin typeface="Arial" pitchFamily="34" charset="0"/>
                        <a:cs typeface="Arial" pitchFamily="34" charset="0"/>
                      </a:endParaRPr>
                    </a:p>
                  </a:txBody>
                  <a:tcPr marL="47266" marR="47266"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463</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27.088</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20638" algn="ctr" defTabSz="914400" rtl="0" eaLnBrk="1" fontAlgn="base" latinLnBrk="0" hangingPunct="1">
                        <a:lnSpc>
                          <a:spcPct val="100000"/>
                        </a:lnSpc>
                        <a:spcBef>
                          <a:spcPct val="0"/>
                        </a:spcBef>
                        <a:spcAft>
                          <a:spcPct val="0"/>
                        </a:spcAft>
                        <a:buClrTx/>
                        <a:buSzTx/>
                        <a:buFontTx/>
                        <a:buNone/>
                        <a:tabLst>
                          <a:tab pos="92075" algn="l"/>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26.888</a:t>
                      </a:r>
                    </a:p>
                  </a:txBody>
                  <a:tcPr marL="35450" marR="3545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28"/>
                  </a:ext>
                </a:extLst>
              </a:tr>
            </a:tbl>
          </a:graphicData>
        </a:graphic>
      </p:graphicFrame>
      <p:sp>
        <p:nvSpPr>
          <p:cNvPr id="3" name="Dikdörtgen 2">
            <a:extLst>
              <a:ext uri="{FF2B5EF4-FFF2-40B4-BE49-F238E27FC236}">
                <a16:creationId xmlns:a16="http://schemas.microsoft.com/office/drawing/2014/main" id="{A6B44C16-7BD4-4038-9276-B8797A9AADA3}"/>
              </a:ext>
            </a:extLst>
          </p:cNvPr>
          <p:cNvSpPr/>
          <p:nvPr/>
        </p:nvSpPr>
        <p:spPr>
          <a:xfrm>
            <a:off x="317499" y="146735"/>
            <a:ext cx="6264697" cy="369332"/>
          </a:xfrm>
          <a:prstGeom prst="rect">
            <a:avLst/>
          </a:prstGeom>
        </p:spPr>
        <p:txBody>
          <a:bodyPr wrap="square">
            <a:spAutoFit/>
          </a:bodyPr>
          <a:lstStyle/>
          <a:p>
            <a:pPr algn="ctr"/>
            <a:r>
              <a:rPr lang="tr-TR" b="1" dirty="0">
                <a:solidFill>
                  <a:srgbClr val="FF0000"/>
                </a:solidFill>
                <a:latin typeface="Bookman Old Style" pitchFamily="18" charset="0"/>
                <a:cs typeface="Arial" pitchFamily="34" charset="0"/>
              </a:rPr>
              <a:t>İLDEKİ SOSYAL HİZMET KURULUŞLARI</a:t>
            </a:r>
            <a:endParaRPr lang="tr-TR" dirty="0"/>
          </a:p>
        </p:txBody>
      </p:sp>
      <p:sp>
        <p:nvSpPr>
          <p:cNvPr id="4" name="Slayt Numarası Yer Tutucusu 3">
            <a:extLst>
              <a:ext uri="{FF2B5EF4-FFF2-40B4-BE49-F238E27FC236}">
                <a16:creationId xmlns:a16="http://schemas.microsoft.com/office/drawing/2014/main" id="{328CE392-EC74-4D2F-952E-F07AFDF94707}"/>
              </a:ext>
            </a:extLst>
          </p:cNvPr>
          <p:cNvSpPr>
            <a:spLocks noGrp="1"/>
          </p:cNvSpPr>
          <p:nvPr>
            <p:ph type="sldNum" sz="quarter" idx="12"/>
          </p:nvPr>
        </p:nvSpPr>
        <p:spPr/>
        <p:txBody>
          <a:bodyPr/>
          <a:lstStyle/>
          <a:p>
            <a:pPr>
              <a:defRPr/>
            </a:pPr>
            <a:fld id="{B933E86D-47FE-4A98-B91B-91FFE54D33EE}" type="slidenum">
              <a:rPr lang="tr-TR" smtClean="0"/>
              <a:pPr>
                <a:defRPr/>
              </a:pPr>
              <a:t>38</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extLst>
              <p:ext uri="{D42A27DB-BD31-4B8C-83A1-F6EECF244321}">
                <p14:modId xmlns:p14="http://schemas.microsoft.com/office/powerpoint/2010/main" val="4132025690"/>
              </p:ext>
            </p:extLst>
          </p:nvPr>
        </p:nvGraphicFramePr>
        <p:xfrm>
          <a:off x="242646" y="977901"/>
          <a:ext cx="6480720" cy="3975099"/>
        </p:xfrm>
        <a:graphic>
          <a:graphicData uri="http://schemas.openxmlformats.org/drawingml/2006/table">
            <a:tbl>
              <a:tblPr/>
              <a:tblGrid>
                <a:gridCol w="3361513">
                  <a:extLst>
                    <a:ext uri="{9D8B030D-6E8A-4147-A177-3AD203B41FA5}">
                      <a16:colId xmlns:a16="http://schemas.microsoft.com/office/drawing/2014/main" val="20000"/>
                    </a:ext>
                  </a:extLst>
                </a:gridCol>
                <a:gridCol w="967728">
                  <a:extLst>
                    <a:ext uri="{9D8B030D-6E8A-4147-A177-3AD203B41FA5}">
                      <a16:colId xmlns:a16="http://schemas.microsoft.com/office/drawing/2014/main" val="20001"/>
                    </a:ext>
                  </a:extLst>
                </a:gridCol>
                <a:gridCol w="1071359">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535323">
                <a:tc>
                  <a:txBody>
                    <a:bodyPr/>
                    <a:lstStyle/>
                    <a:p>
                      <a:pPr algn="ctr" fontAlgn="b"/>
                      <a:r>
                        <a:rPr lang="tr-TR" sz="1500" b="1" i="0" u="none" strike="noStrike" baseline="0" dirty="0">
                          <a:solidFill>
                            <a:srgbClr val="FF0000"/>
                          </a:solidFill>
                          <a:latin typeface="Bookman Old Style" pitchFamily="18" charset="0"/>
                          <a:cs typeface="Arial" pitchFamily="34" charset="0"/>
                        </a:rPr>
                        <a:t>    </a:t>
                      </a:r>
                      <a:r>
                        <a:rPr lang="tr-TR" sz="1500" b="1" i="0" u="none" strike="noStrike" dirty="0">
                          <a:solidFill>
                            <a:srgbClr val="FF0000"/>
                          </a:solidFill>
                          <a:latin typeface="Bookman Old Style" pitchFamily="18" charset="0"/>
                          <a:cs typeface="Arial" pitchFamily="34" charset="0"/>
                        </a:rPr>
                        <a:t>KÜLTÜR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500" b="1" i="0" u="none" strike="noStrike" dirty="0">
                          <a:solidFill>
                            <a:srgbClr val="FF0000"/>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500" b="1" i="0" u="none" strike="noStrike" kern="1200" dirty="0">
                          <a:solidFill>
                            <a:srgbClr val="FF0000"/>
                          </a:solidFill>
                          <a:latin typeface="Bookman Old Style" pitchFamily="18" charset="0"/>
                          <a:ea typeface="+mn-ea"/>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500" b="1" i="0" u="none" strike="noStrike" kern="1200" dirty="0">
                          <a:solidFill>
                            <a:srgbClr val="FF0000"/>
                          </a:solidFill>
                          <a:latin typeface="Bookman Old Style" pitchFamily="18" charset="0"/>
                          <a:ea typeface="+mn-ea"/>
                          <a:cs typeface="Arial" pitchFamily="34" charset="0"/>
                        </a:rPr>
                        <a:t>2013</a:t>
                      </a:r>
                      <a:r>
                        <a:rPr lang="tr-TR" sz="1500" b="1" i="0" u="none" strike="noStrike" kern="1200" baseline="0" dirty="0">
                          <a:solidFill>
                            <a:srgbClr val="FF0000"/>
                          </a:solidFill>
                          <a:latin typeface="Bookman Old Style" pitchFamily="18" charset="0"/>
                          <a:ea typeface="+mn-ea"/>
                          <a:cs typeface="Arial" pitchFamily="34" charset="0"/>
                        </a:rPr>
                        <a:t>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61172">
                <a:tc>
                  <a:txBody>
                    <a:bodyPr/>
                    <a:lstStyle/>
                    <a:p>
                      <a:pPr algn="just" fontAlgn="b"/>
                      <a:r>
                        <a:rPr lang="tr-TR" sz="1200" b="1" i="0" u="none" strike="noStrike" dirty="0">
                          <a:solidFill>
                            <a:srgbClr val="000000"/>
                          </a:solidFill>
                          <a:latin typeface="Bookman Old Style" pitchFamily="18" charset="0"/>
                          <a:cs typeface="Arial" pitchFamily="34" charset="0"/>
                        </a:rPr>
                        <a:t>SİNEMA SEYİRCİSİ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13.435.241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rgbClr val="000000"/>
                          </a:solidFill>
                          <a:latin typeface="Bookman Old Style" pitchFamily="18" charset="0"/>
                          <a:ea typeface="+mn-ea"/>
                          <a:cs typeface="Arial" pitchFamily="34" charset="0"/>
                        </a:rPr>
                        <a:t>14.000.678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rgbClr val="000000"/>
                          </a:solidFill>
                          <a:latin typeface="Bookman Old Style" pitchFamily="18" charset="0"/>
                          <a:ea typeface="+mn-ea"/>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742668">
                <a:tc>
                  <a:txBody>
                    <a:bodyPr/>
                    <a:lstStyle/>
                    <a:p>
                      <a:pPr algn="just" fontAlgn="b"/>
                      <a:r>
                        <a:rPr lang="tr-TR" sz="1200" b="1" i="0" u="none" strike="noStrike" dirty="0">
                          <a:solidFill>
                            <a:srgbClr val="000000"/>
                          </a:solidFill>
                          <a:latin typeface="Bookman Old Style" pitchFamily="18" charset="0"/>
                          <a:cs typeface="Arial" pitchFamily="34" charset="0"/>
                        </a:rPr>
                        <a:t>TİYATRO SEYİRCİSİ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1.736.783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kern="1200" dirty="0">
                          <a:solidFill>
                            <a:srgbClr val="000000"/>
                          </a:solidFill>
                          <a:latin typeface="Bookman Old Style" pitchFamily="18" charset="0"/>
                          <a:ea typeface="+mn-ea"/>
                          <a:cs typeface="Arial" pitchFamily="34" charset="0"/>
                        </a:rPr>
                        <a:t>1.881.176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kern="1200" dirty="0">
                          <a:solidFill>
                            <a:srgbClr val="000000"/>
                          </a:solidFill>
                          <a:latin typeface="Bookman Old Style" pitchFamily="18" charset="0"/>
                          <a:ea typeface="+mn-ea"/>
                          <a:cs typeface="Arial" pitchFamily="34" charset="0"/>
                        </a:rPr>
                        <a:t>276.510</a:t>
                      </a:r>
                      <a:r>
                        <a:rPr lang="tr-TR" sz="1200" b="1" i="0" u="none" strike="noStrike" kern="1200" baseline="0" dirty="0">
                          <a:solidFill>
                            <a:srgbClr val="000000"/>
                          </a:solidFill>
                          <a:latin typeface="Bookman Old Style" pitchFamily="18" charset="0"/>
                          <a:ea typeface="+mn-ea"/>
                          <a:cs typeface="Arial" pitchFamily="34" charset="0"/>
                        </a:rPr>
                        <a:t> (Devlet Tiyatrosu)</a:t>
                      </a:r>
                      <a:endParaRPr lang="tr-TR" sz="1200" b="1" i="0" u="none" strike="noStrike" kern="1200" dirty="0">
                        <a:solidFill>
                          <a:srgbClr val="000000"/>
                        </a:solidFill>
                        <a:latin typeface="Bookman Old Style" pitchFamily="18" charset="0"/>
                        <a:ea typeface="+mn-ea"/>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63252">
                <a:tc>
                  <a:txBody>
                    <a:bodyPr/>
                    <a:lstStyle/>
                    <a:p>
                      <a:pPr algn="just" fontAlgn="b"/>
                      <a:r>
                        <a:rPr lang="tr-TR" sz="1200" b="1" i="0" u="none" strike="noStrike" dirty="0">
                          <a:solidFill>
                            <a:srgbClr val="000000"/>
                          </a:solidFill>
                          <a:latin typeface="Bookman Old Style" pitchFamily="18" charset="0"/>
                          <a:cs typeface="Arial" pitchFamily="34" charset="0"/>
                        </a:rPr>
                        <a:t>MÜZE ZİYARETÇİSİ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7.575.194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8.761.873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kern="1200">
                          <a:solidFill>
                            <a:schemeClr val="tx1"/>
                          </a:solidFill>
                          <a:latin typeface="Bookman Old Style" pitchFamily="18" charset="0"/>
                          <a:ea typeface="+mn-ea"/>
                          <a:cs typeface="Arial" pitchFamily="34" charset="0"/>
                        </a:rPr>
                        <a:t>8.922.134</a:t>
                      </a:r>
                      <a:endParaRPr lang="tr-TR" sz="1200" b="1" i="0" u="none" strike="noStrike" kern="1200" dirty="0">
                        <a:solidFill>
                          <a:schemeClr val="tx1"/>
                        </a:solidFill>
                        <a:latin typeface="Bookman Old Style" pitchFamily="18" charset="0"/>
                        <a:ea typeface="+mn-ea"/>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18171">
                <a:tc>
                  <a:txBody>
                    <a:bodyPr/>
                    <a:lstStyle/>
                    <a:p>
                      <a:pPr algn="just" fontAlgn="b"/>
                      <a:r>
                        <a:rPr lang="tr-TR" sz="1200" b="1" i="0" u="none" strike="noStrike" dirty="0">
                          <a:solidFill>
                            <a:srgbClr val="000000"/>
                          </a:solidFill>
                          <a:latin typeface="Bookman Old Style" pitchFamily="18" charset="0"/>
                          <a:cs typeface="Arial" pitchFamily="34" charset="0"/>
                        </a:rPr>
                        <a:t>KÜTÜPHANELERDEN YARARLANANLARIN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401.663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455.024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r>
                        <a:rPr lang="tr-TR" sz="1200" b="1" i="0" u="none" strike="noStrike" kern="1200" dirty="0">
                          <a:solidFill>
                            <a:schemeClr val="tx1"/>
                          </a:solidFill>
                          <a:latin typeface="Bookman Old Style" pitchFamily="18" charset="0"/>
                          <a:ea typeface="+mn-ea"/>
                          <a:cs typeface="Arial" pitchFamily="34" charset="0"/>
                        </a:rPr>
                        <a:t>761.943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18171">
                <a:tc>
                  <a:txBody>
                    <a:bodyPr/>
                    <a:lstStyle/>
                    <a:p>
                      <a:pPr algn="just" fontAlgn="b"/>
                      <a:r>
                        <a:rPr lang="tr-TR" sz="1200" b="1" i="0" u="none" strike="noStrike" dirty="0">
                          <a:solidFill>
                            <a:srgbClr val="000000"/>
                          </a:solidFill>
                          <a:latin typeface="Bookman Old Style" pitchFamily="18" charset="0"/>
                          <a:cs typeface="Arial" pitchFamily="34" charset="0"/>
                        </a:rPr>
                        <a:t>İSTANBULDA DÜZENLENEN ULUSAL FUARLAR+KONGRELER</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rgbClr val="000000"/>
                          </a:solidFill>
                          <a:latin typeface="Bookman Old Style" pitchFamily="18" charset="0"/>
                          <a:cs typeface="Arial" pitchFamily="34" charset="0"/>
                        </a:rPr>
                        <a:t>124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209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229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18171">
                <a:tc>
                  <a:txBody>
                    <a:bodyPr/>
                    <a:lstStyle/>
                    <a:p>
                      <a:pPr algn="just" fontAlgn="b"/>
                      <a:r>
                        <a:rPr lang="tr-TR" sz="1200" b="1" i="0" u="none" strike="noStrike" dirty="0">
                          <a:solidFill>
                            <a:srgbClr val="000000"/>
                          </a:solidFill>
                          <a:latin typeface="Bookman Old Style" pitchFamily="18" charset="0"/>
                          <a:cs typeface="Arial" pitchFamily="34" charset="0"/>
                        </a:rPr>
                        <a:t>İSTANBULDA DÜZENLENEN ULUSLAR ARASI FUARLAR+KONGRELER</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0" i="0" u="none" strike="noStrike" dirty="0">
                          <a:solidFill>
                            <a:srgbClr val="000000"/>
                          </a:solidFill>
                          <a:latin typeface="Bookman Old Style" pitchFamily="18" charset="0"/>
                          <a:cs typeface="Arial" pitchFamily="34" charset="0"/>
                        </a:rPr>
                        <a:t>80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169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0" i="0" u="none" strike="noStrike" kern="1200" dirty="0">
                          <a:solidFill>
                            <a:schemeClr val="tx1"/>
                          </a:solidFill>
                          <a:latin typeface="Bookman Old Style" pitchFamily="18" charset="0"/>
                          <a:ea typeface="+mn-ea"/>
                          <a:cs typeface="Arial" pitchFamily="34" charset="0"/>
                        </a:rPr>
                        <a:t>134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518171">
                <a:tc>
                  <a:txBody>
                    <a:bodyPr/>
                    <a:lstStyle/>
                    <a:p>
                      <a:pPr algn="just" fontAlgn="b"/>
                      <a:r>
                        <a:rPr lang="tr-TR" sz="1200" b="1" i="0" u="none" strike="noStrike" dirty="0">
                          <a:solidFill>
                            <a:srgbClr val="000000"/>
                          </a:solidFill>
                          <a:latin typeface="Bookman Old Style" pitchFamily="18" charset="0"/>
                          <a:cs typeface="Arial" pitchFamily="34" charset="0"/>
                        </a:rPr>
                        <a:t>İSTANBULDA DÜZENLENEN TOPLAM FUAR+KONGRELER</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204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1" i="0" u="none" strike="noStrike" kern="1200" dirty="0">
                          <a:solidFill>
                            <a:schemeClr val="tx1"/>
                          </a:solidFill>
                          <a:latin typeface="Bookman Old Style" pitchFamily="18" charset="0"/>
                          <a:ea typeface="+mn-ea"/>
                          <a:cs typeface="Arial" pitchFamily="34" charset="0"/>
                        </a:rPr>
                        <a:t>378</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algn="ctr" defTabSz="914400" rtl="0" eaLnBrk="1" fontAlgn="b" latinLnBrk="0" hangingPunct="1">
                        <a:spcAft>
                          <a:spcPts val="0"/>
                        </a:spcAft>
                      </a:pPr>
                      <a:r>
                        <a:rPr lang="tr-TR" sz="1200" b="1" i="0" u="none" strike="noStrike" kern="1200" dirty="0">
                          <a:solidFill>
                            <a:schemeClr val="tx1"/>
                          </a:solidFill>
                          <a:latin typeface="Bookman Old Style" pitchFamily="18" charset="0"/>
                          <a:ea typeface="+mn-ea"/>
                          <a:cs typeface="Arial" pitchFamily="34" charset="0"/>
                        </a:rPr>
                        <a:t>363</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6" name="5 Metin kutusu"/>
          <p:cNvSpPr txBox="1"/>
          <p:nvPr/>
        </p:nvSpPr>
        <p:spPr>
          <a:xfrm>
            <a:off x="134634" y="5134137"/>
            <a:ext cx="6401919" cy="276999"/>
          </a:xfrm>
          <a:prstGeom prst="rect">
            <a:avLst/>
          </a:prstGeom>
          <a:noFill/>
        </p:spPr>
        <p:txBody>
          <a:bodyPr wrap="square" rtlCol="0">
            <a:spAutoFit/>
          </a:bodyPr>
          <a:lstStyle/>
          <a:p>
            <a:r>
              <a:rPr lang="tr-TR" sz="1200" b="1" dirty="0">
                <a:latin typeface="Bookman Old Style" pitchFamily="18" charset="0"/>
                <a:cs typeface="Arial" pitchFamily="34" charset="0"/>
              </a:rPr>
              <a:t>* TÜİK 2013 yılı verileri yayınlanmamıştır.</a:t>
            </a:r>
          </a:p>
        </p:txBody>
      </p:sp>
      <p:sp>
        <p:nvSpPr>
          <p:cNvPr id="2" name="Dikdörtgen 1">
            <a:extLst>
              <a:ext uri="{FF2B5EF4-FFF2-40B4-BE49-F238E27FC236}">
                <a16:creationId xmlns:a16="http://schemas.microsoft.com/office/drawing/2014/main" id="{9C1FA29D-06E8-4DE1-892D-ECDB4473ECF6}"/>
              </a:ext>
            </a:extLst>
          </p:cNvPr>
          <p:cNvSpPr/>
          <p:nvPr/>
        </p:nvSpPr>
        <p:spPr>
          <a:xfrm>
            <a:off x="242646" y="427432"/>
            <a:ext cx="6480720" cy="369332"/>
          </a:xfrm>
          <a:prstGeom prst="rect">
            <a:avLst/>
          </a:prstGeom>
        </p:spPr>
        <p:txBody>
          <a:bodyPr wrap="square">
            <a:spAutoFit/>
          </a:bodyPr>
          <a:lstStyle/>
          <a:p>
            <a:pPr algn="ctr"/>
            <a:r>
              <a:rPr lang="tr-TR" b="1" dirty="0">
                <a:solidFill>
                  <a:srgbClr val="FF0000"/>
                </a:solidFill>
                <a:latin typeface="Bookman Old Style" pitchFamily="18" charset="0"/>
                <a:cs typeface="Arial" pitchFamily="34" charset="0"/>
              </a:rPr>
              <a:t> KÜLTÜR VE TURİZM </a:t>
            </a:r>
            <a:endParaRPr lang="tr-TR" dirty="0"/>
          </a:p>
        </p:txBody>
      </p:sp>
      <p:sp>
        <p:nvSpPr>
          <p:cNvPr id="3" name="Dikdörtgen 2">
            <a:extLst>
              <a:ext uri="{FF2B5EF4-FFF2-40B4-BE49-F238E27FC236}">
                <a16:creationId xmlns:a16="http://schemas.microsoft.com/office/drawing/2014/main" id="{F8178267-03BD-4D16-87B8-C6BEE35340A8}"/>
              </a:ext>
            </a:extLst>
          </p:cNvPr>
          <p:cNvSpPr/>
          <p:nvPr/>
        </p:nvSpPr>
        <p:spPr>
          <a:xfrm>
            <a:off x="299123" y="5411136"/>
            <a:ext cx="6367766"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TARİHİ DEĞERE SAHİP YERLER</a:t>
            </a:r>
            <a:endParaRPr lang="tr-TR" dirty="0"/>
          </a:p>
        </p:txBody>
      </p:sp>
      <p:graphicFrame>
        <p:nvGraphicFramePr>
          <p:cNvPr id="7" name="4 Tablo">
            <a:extLst>
              <a:ext uri="{FF2B5EF4-FFF2-40B4-BE49-F238E27FC236}">
                <a16:creationId xmlns:a16="http://schemas.microsoft.com/office/drawing/2014/main" id="{0DFA3CE3-63D1-4766-90F3-6C028D87F343}"/>
              </a:ext>
            </a:extLst>
          </p:cNvPr>
          <p:cNvGraphicFramePr>
            <a:graphicFrameLocks noGrp="1"/>
          </p:cNvGraphicFramePr>
          <p:nvPr>
            <p:extLst>
              <p:ext uri="{D42A27DB-BD31-4B8C-83A1-F6EECF244321}">
                <p14:modId xmlns:p14="http://schemas.microsoft.com/office/powerpoint/2010/main" val="2443762480"/>
              </p:ext>
            </p:extLst>
          </p:nvPr>
        </p:nvGraphicFramePr>
        <p:xfrm>
          <a:off x="242646" y="5792639"/>
          <a:ext cx="6480720" cy="3827481"/>
        </p:xfrm>
        <a:graphic>
          <a:graphicData uri="http://schemas.openxmlformats.org/drawingml/2006/table">
            <a:tbl>
              <a:tblPr/>
              <a:tblGrid>
                <a:gridCol w="3524602">
                  <a:extLst>
                    <a:ext uri="{9D8B030D-6E8A-4147-A177-3AD203B41FA5}">
                      <a16:colId xmlns:a16="http://schemas.microsoft.com/office/drawing/2014/main" val="20000"/>
                    </a:ext>
                  </a:extLst>
                </a:gridCol>
                <a:gridCol w="2956118">
                  <a:extLst>
                    <a:ext uri="{9D8B030D-6E8A-4147-A177-3AD203B41FA5}">
                      <a16:colId xmlns:a16="http://schemas.microsoft.com/office/drawing/2014/main" val="20001"/>
                    </a:ext>
                  </a:extLst>
                </a:gridCol>
              </a:tblGrid>
              <a:tr h="4112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TÜRÜ</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5337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SARAY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28</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691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MEDRESE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90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257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MÜZE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94</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(Kültür ve Turizm Bakanlığı’na bağlı 14)</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7917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TARİHSEL DEĞERE SAHİP CAMİ SAYISI </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517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65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TARİHSEL DEĞERE SAHİP KİLİSE SAYISI </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164</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65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TARİHSEL DEĞERE SAHİP SİNEGOG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5257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TÜRBE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(Kültür ve Turizm Bakanlığı’na bağlı 120)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365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TARİHSEL DEĞERE SAHİP ÇEŞME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595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657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TARİHSEL DEĞERE SAHİP HAMAM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93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bl>
          </a:graphicData>
        </a:graphic>
      </p:graphicFrame>
      <p:sp>
        <p:nvSpPr>
          <p:cNvPr id="4" name="Slayt Numarası Yer Tutucusu 3">
            <a:extLst>
              <a:ext uri="{FF2B5EF4-FFF2-40B4-BE49-F238E27FC236}">
                <a16:creationId xmlns:a16="http://schemas.microsoft.com/office/drawing/2014/main" id="{DBC063D5-27BD-4122-8C49-D23FA6F132AB}"/>
              </a:ext>
            </a:extLst>
          </p:cNvPr>
          <p:cNvSpPr>
            <a:spLocks noGrp="1"/>
          </p:cNvSpPr>
          <p:nvPr>
            <p:ph type="sldNum" sz="quarter" idx="12"/>
          </p:nvPr>
        </p:nvSpPr>
        <p:spPr/>
        <p:txBody>
          <a:bodyPr/>
          <a:lstStyle/>
          <a:p>
            <a:pPr>
              <a:defRPr/>
            </a:pPr>
            <a:fld id="{7F979C48-A748-48C9-B264-A35E2CA3DA99}" type="slidenum">
              <a:rPr lang="tr-TR" smtClean="0"/>
              <a:pPr>
                <a:defRPr/>
              </a:pPr>
              <a:t>39</a:t>
            </a:fld>
            <a:endParaRPr lang="tr-T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121230" y="640048"/>
            <a:ext cx="6561535" cy="3401924"/>
          </a:xfrm>
        </p:spPr>
        <p:txBody>
          <a:bodyPr>
            <a:normAutofit/>
          </a:bodyPr>
          <a:lstStyle/>
          <a:p>
            <a:pPr algn="just" eaLnBrk="1" hangingPunct="1">
              <a:lnSpc>
                <a:spcPct val="110000"/>
              </a:lnSpc>
              <a:buSzPct val="114000"/>
            </a:pPr>
            <a:r>
              <a:rPr lang="tr-TR" sz="1350" b="1" dirty="0">
                <a:latin typeface="Bookman Old Style" pitchFamily="18" charset="0"/>
                <a:cs typeface="Arial" pitchFamily="34" charset="0"/>
              </a:rPr>
              <a:t>Türkiye nüfusu 76.667.864 kişi olup,</a:t>
            </a:r>
          </a:p>
          <a:p>
            <a:pPr algn="just">
              <a:lnSpc>
                <a:spcPct val="110000"/>
              </a:lnSpc>
              <a:buSzPct val="114000"/>
            </a:pPr>
            <a:r>
              <a:rPr lang="tr-TR" sz="1350" b="1" dirty="0">
                <a:latin typeface="Bookman Old Style" pitchFamily="18" charset="0"/>
                <a:cs typeface="Arial" pitchFamily="34" charset="0"/>
              </a:rPr>
              <a:t>İstanbul’da </a:t>
            </a:r>
            <a:r>
              <a:rPr lang="tr-TR" sz="1300" b="1" dirty="0">
                <a:solidFill>
                  <a:prstClr val="black"/>
                </a:solidFill>
                <a:latin typeface="Bookman Old Style" pitchFamily="18" charset="0"/>
                <a:cs typeface="Arial" pitchFamily="34" charset="0"/>
              </a:rPr>
              <a:t>14.160.467 kişi </a:t>
            </a:r>
            <a:r>
              <a:rPr lang="tr-TR" sz="1350" b="1" dirty="0">
                <a:latin typeface="Bookman Old Style" pitchFamily="18" charset="0"/>
                <a:cs typeface="Arial" pitchFamily="34" charset="0"/>
              </a:rPr>
              <a:t>yaşamaktadır. </a:t>
            </a:r>
          </a:p>
          <a:p>
            <a:pPr algn="just">
              <a:lnSpc>
                <a:spcPct val="110000"/>
              </a:lnSpc>
              <a:buSzPct val="114000"/>
            </a:pPr>
            <a:r>
              <a:rPr lang="tr-TR" sz="1350" b="1" dirty="0">
                <a:latin typeface="Bookman Old Style" pitchFamily="18" charset="0"/>
                <a:cs typeface="Arial" pitchFamily="34" charset="0"/>
              </a:rPr>
              <a:t>Türkiye genelinde km²’ye100 kişi düşerken;</a:t>
            </a:r>
          </a:p>
          <a:p>
            <a:pPr algn="just">
              <a:lnSpc>
                <a:spcPct val="110000"/>
              </a:lnSpc>
              <a:buSzPct val="114000"/>
            </a:pPr>
            <a:r>
              <a:rPr lang="tr-TR" sz="1350" b="1" dirty="0">
                <a:latin typeface="Bookman Old Style" pitchFamily="18" charset="0"/>
                <a:cs typeface="Arial" pitchFamily="34" charset="0"/>
              </a:rPr>
              <a:t> İstanbul’da 2.725 kişi düşmektedir.</a:t>
            </a:r>
          </a:p>
          <a:p>
            <a:pPr algn="just" eaLnBrk="1" hangingPunct="1">
              <a:lnSpc>
                <a:spcPct val="110000"/>
              </a:lnSpc>
              <a:buSzPct val="114000"/>
            </a:pPr>
            <a:r>
              <a:rPr lang="tr-TR" sz="1350" b="1" dirty="0">
                <a:latin typeface="Bookman Old Style" pitchFamily="18" charset="0"/>
                <a:cs typeface="Arial" pitchFamily="34" charset="0"/>
              </a:rPr>
              <a:t>İl nüfusu 2012 yılında 13.854.740 kişi iken 2013 yılında 305.727 kişi artarak 14.160.467 kişiye ulaşmıştır. </a:t>
            </a:r>
          </a:p>
          <a:p>
            <a:pPr algn="just">
              <a:lnSpc>
                <a:spcPct val="110000"/>
              </a:lnSpc>
              <a:buSzPct val="114000"/>
            </a:pPr>
            <a:r>
              <a:rPr lang="tr-TR" sz="1350" b="1" dirty="0">
                <a:latin typeface="Bookman Old Style" pitchFamily="18" charset="0"/>
                <a:cs typeface="Arial" pitchFamily="34" charset="0"/>
              </a:rPr>
              <a:t>2013 yılı nüfus artış hızı % 21,8;</a:t>
            </a:r>
          </a:p>
          <a:p>
            <a:pPr algn="just">
              <a:lnSpc>
                <a:spcPct val="110000"/>
              </a:lnSpc>
              <a:buSzPct val="114000"/>
            </a:pPr>
            <a:r>
              <a:rPr lang="tr-TR" sz="1350" b="1" dirty="0">
                <a:latin typeface="Bookman Old Style" pitchFamily="18" charset="0"/>
                <a:cs typeface="Arial" pitchFamily="34" charset="0"/>
              </a:rPr>
              <a:t>2011- 2012 yılı net göçü  30.461’dir. </a:t>
            </a:r>
            <a:endParaRPr lang="tr-TR" sz="1350" b="1" dirty="0">
              <a:solidFill>
                <a:srgbClr val="FF0000"/>
              </a:solidFill>
              <a:latin typeface="Bookman Old Style" pitchFamily="18" charset="0"/>
              <a:cs typeface="Arial" pitchFamily="34" charset="0"/>
            </a:endParaRPr>
          </a:p>
          <a:p>
            <a:pPr algn="just" eaLnBrk="1" hangingPunct="1">
              <a:lnSpc>
                <a:spcPct val="80000"/>
              </a:lnSpc>
              <a:buNone/>
            </a:pPr>
            <a:r>
              <a:rPr lang="tr-TR" sz="1350" b="1" dirty="0">
                <a:latin typeface="Arial" pitchFamily="34" charset="0"/>
                <a:cs typeface="Arial" pitchFamily="34" charset="0"/>
              </a:rPr>
              <a:t> </a:t>
            </a:r>
          </a:p>
        </p:txBody>
      </p:sp>
      <p:sp>
        <p:nvSpPr>
          <p:cNvPr id="519172" name="Text Box 4"/>
          <p:cNvSpPr txBox="1">
            <a:spLocks noChangeArrowheads="1"/>
          </p:cNvSpPr>
          <p:nvPr/>
        </p:nvSpPr>
        <p:spPr bwMode="auto">
          <a:xfrm>
            <a:off x="-891778" y="5385198"/>
            <a:ext cx="6561535" cy="461665"/>
          </a:xfrm>
          <a:prstGeom prst="rect">
            <a:avLst/>
          </a:prstGeom>
          <a:noFill/>
          <a:ln w="9525" algn="ctr">
            <a:noFill/>
            <a:miter lim="800000"/>
            <a:headEnd/>
            <a:tailEnd/>
          </a:ln>
          <a:effectLst/>
        </p:spPr>
        <p:txBody>
          <a:bodyPr>
            <a:spAutoFit/>
          </a:bodyPr>
          <a:lstStyle/>
          <a:p>
            <a:pPr marL="257175" indent="-257175">
              <a:defRPr/>
            </a:pPr>
            <a:endParaRPr lang="tr-TR" sz="2400">
              <a:effectLst>
                <a:outerShdw blurRad="38100" dist="38100" dir="2700000" algn="tl">
                  <a:srgbClr val="FFFFFF"/>
                </a:outerShdw>
              </a:effectLst>
            </a:endParaRPr>
          </a:p>
        </p:txBody>
      </p:sp>
      <p:graphicFrame>
        <p:nvGraphicFramePr>
          <p:cNvPr id="8" name="7 Tablo"/>
          <p:cNvGraphicFramePr>
            <a:graphicFrameLocks noGrp="1"/>
          </p:cNvGraphicFramePr>
          <p:nvPr>
            <p:extLst>
              <p:ext uri="{D42A27DB-BD31-4B8C-83A1-F6EECF244321}">
                <p14:modId xmlns:p14="http://schemas.microsoft.com/office/powerpoint/2010/main" val="2497759101"/>
              </p:ext>
            </p:extLst>
          </p:nvPr>
        </p:nvGraphicFramePr>
        <p:xfrm>
          <a:off x="350657" y="3797050"/>
          <a:ext cx="6102680" cy="4838950"/>
        </p:xfrm>
        <a:graphic>
          <a:graphicData uri="http://schemas.openxmlformats.org/drawingml/2006/table">
            <a:tbl>
              <a:tblPr/>
              <a:tblGrid>
                <a:gridCol w="1930439">
                  <a:extLst>
                    <a:ext uri="{9D8B030D-6E8A-4147-A177-3AD203B41FA5}">
                      <a16:colId xmlns:a16="http://schemas.microsoft.com/office/drawing/2014/main" val="20000"/>
                    </a:ext>
                  </a:extLst>
                </a:gridCol>
                <a:gridCol w="1058628">
                  <a:extLst>
                    <a:ext uri="{9D8B030D-6E8A-4147-A177-3AD203B41FA5}">
                      <a16:colId xmlns:a16="http://schemas.microsoft.com/office/drawing/2014/main" val="20001"/>
                    </a:ext>
                  </a:extLst>
                </a:gridCol>
                <a:gridCol w="1058628">
                  <a:extLst>
                    <a:ext uri="{9D8B030D-6E8A-4147-A177-3AD203B41FA5}">
                      <a16:colId xmlns:a16="http://schemas.microsoft.com/office/drawing/2014/main" val="20002"/>
                    </a:ext>
                  </a:extLst>
                </a:gridCol>
                <a:gridCol w="1058628">
                  <a:extLst>
                    <a:ext uri="{9D8B030D-6E8A-4147-A177-3AD203B41FA5}">
                      <a16:colId xmlns:a16="http://schemas.microsoft.com/office/drawing/2014/main" val="20003"/>
                    </a:ext>
                  </a:extLst>
                </a:gridCol>
                <a:gridCol w="996357">
                  <a:extLst>
                    <a:ext uri="{9D8B030D-6E8A-4147-A177-3AD203B41FA5}">
                      <a16:colId xmlns:a16="http://schemas.microsoft.com/office/drawing/2014/main" val="20004"/>
                    </a:ext>
                  </a:extLst>
                </a:gridCol>
              </a:tblGrid>
              <a:tr h="562977">
                <a:tc>
                  <a:txBody>
                    <a:bodyPr/>
                    <a:lstStyle/>
                    <a:p>
                      <a:pPr algn="ctr" fontAlgn="b"/>
                      <a:r>
                        <a:rPr lang="tr-TR" sz="1300" b="1" i="0" u="none" strike="noStrike" dirty="0">
                          <a:solidFill>
                            <a:srgbClr val="000099"/>
                          </a:solidFill>
                          <a:latin typeface="Bookman Old Style" pitchFamily="18" charset="0"/>
                          <a:cs typeface="Arial" pitchFamily="34" charset="0"/>
                        </a:rPr>
                        <a:t> NÜFUS</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99"/>
                          </a:solidFill>
                          <a:latin typeface="Bookman Old Style" pitchFamily="18" charset="0"/>
                          <a:cs typeface="Arial" pitchFamily="34" charset="0"/>
                        </a:rPr>
                        <a:t>2010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99"/>
                          </a:solidFill>
                          <a:latin typeface="Bookman Old Style" pitchFamily="18" charset="0"/>
                          <a:cs typeface="Arial" pitchFamily="34" charset="0"/>
                        </a:rPr>
                        <a:t>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730544">
                <a:tc>
                  <a:txBody>
                    <a:bodyPr/>
                    <a:lstStyle/>
                    <a:p>
                      <a:pPr algn="just" fontAlgn="b"/>
                      <a:r>
                        <a:rPr lang="tr-TR" sz="1300" b="1" i="0" u="none" strike="noStrike" dirty="0">
                          <a:solidFill>
                            <a:srgbClr val="000000"/>
                          </a:solidFill>
                          <a:latin typeface="Bookman Old Style" pitchFamily="18" charset="0"/>
                          <a:cs typeface="Arial" pitchFamily="34" charset="0"/>
                        </a:rPr>
                        <a:t>TOPLAM</a:t>
                      </a:r>
                      <a:r>
                        <a:rPr lang="tr-TR" sz="1300" b="1" i="0" u="none" strike="noStrike" baseline="0" dirty="0">
                          <a:solidFill>
                            <a:srgbClr val="000000"/>
                          </a:solidFill>
                          <a:latin typeface="Bookman Old Style" pitchFamily="18" charset="0"/>
                          <a:cs typeface="Arial" pitchFamily="34" charset="0"/>
                        </a:rPr>
                        <a:t> </a:t>
                      </a:r>
                      <a:r>
                        <a:rPr lang="tr-TR" sz="1300" b="1" i="0" u="none" strike="noStrike" dirty="0">
                          <a:solidFill>
                            <a:srgbClr val="000000"/>
                          </a:solidFill>
                          <a:latin typeface="Bookman Old Style" pitchFamily="18" charset="0"/>
                          <a:cs typeface="Arial" pitchFamily="34" charset="0"/>
                        </a:rPr>
                        <a:t> NÜFUS</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00"/>
                          </a:solidFill>
                          <a:latin typeface="Bookman Old Style" pitchFamily="18" charset="0"/>
                          <a:cs typeface="Arial" pitchFamily="34" charset="0"/>
                        </a:rPr>
                        <a:t>13.255.685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13.624.240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300" b="1" i="0" u="none" strike="noStrike" dirty="0">
                          <a:solidFill>
                            <a:schemeClr val="tx1"/>
                          </a:solidFill>
                          <a:latin typeface="Bookman Old Style" pitchFamily="18" charset="0"/>
                          <a:cs typeface="Arial" pitchFamily="34" charset="0"/>
                        </a:rPr>
                        <a:t>13.854.740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300" b="1" i="0" u="none" strike="noStrike" dirty="0">
                          <a:solidFill>
                            <a:schemeClr val="tx1"/>
                          </a:solidFill>
                          <a:latin typeface="Bookman Old Style" pitchFamily="18" charset="0"/>
                          <a:cs typeface="Arial" pitchFamily="34" charset="0"/>
                        </a:rPr>
                        <a:t>14.160.467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1"/>
                  </a:ext>
                </a:extLst>
              </a:tr>
              <a:tr h="730544">
                <a:tc>
                  <a:txBody>
                    <a:bodyPr/>
                    <a:lstStyle/>
                    <a:p>
                      <a:pPr algn="just" fontAlgn="b"/>
                      <a:r>
                        <a:rPr lang="tr-TR" sz="1300" b="1" i="0" u="none" strike="noStrike" dirty="0">
                          <a:solidFill>
                            <a:srgbClr val="000000"/>
                          </a:solidFill>
                          <a:latin typeface="Bookman Old Style" pitchFamily="18" charset="0"/>
                          <a:cs typeface="Arial" pitchFamily="34" charset="0"/>
                        </a:rPr>
                        <a:t>ŞEHİR NÜFUSU</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00"/>
                          </a:solidFill>
                          <a:latin typeface="Bookman Old Style" pitchFamily="18" charset="0"/>
                          <a:cs typeface="Arial" pitchFamily="34" charset="0"/>
                        </a:rPr>
                        <a:t>13.120.596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13.483.052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13.710.512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14.160.467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2"/>
                  </a:ext>
                </a:extLst>
              </a:tr>
              <a:tr h="562977">
                <a:tc>
                  <a:txBody>
                    <a:bodyPr/>
                    <a:lstStyle/>
                    <a:p>
                      <a:pPr algn="just" fontAlgn="b"/>
                      <a:r>
                        <a:rPr lang="tr-TR" sz="1300" b="1" i="0" u="none" strike="noStrike" dirty="0">
                          <a:solidFill>
                            <a:srgbClr val="000000"/>
                          </a:solidFill>
                          <a:latin typeface="Bookman Old Style" pitchFamily="18" charset="0"/>
                          <a:cs typeface="Arial" pitchFamily="34" charset="0"/>
                        </a:rPr>
                        <a:t>KÖY NÜFUSU</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00"/>
                          </a:solidFill>
                          <a:latin typeface="Bookman Old Style" pitchFamily="18" charset="0"/>
                          <a:cs typeface="Arial" pitchFamily="34" charset="0"/>
                        </a:rPr>
                        <a:t>135.089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141.188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144.228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3"/>
                  </a:ext>
                </a:extLst>
              </a:tr>
              <a:tr h="562977">
                <a:tc>
                  <a:txBody>
                    <a:bodyPr/>
                    <a:lstStyle/>
                    <a:p>
                      <a:pPr algn="just" fontAlgn="b"/>
                      <a:r>
                        <a:rPr lang="tr-TR" sz="1300" b="1" i="0" u="none" strike="noStrike" dirty="0">
                          <a:solidFill>
                            <a:srgbClr val="000000"/>
                          </a:solidFill>
                          <a:latin typeface="Bookman Old Style" pitchFamily="18" charset="0"/>
                          <a:cs typeface="Arial" pitchFamily="34" charset="0"/>
                        </a:rPr>
                        <a:t>ÖLEN SAYISI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00"/>
                          </a:solidFill>
                          <a:latin typeface="Bookman Old Style" pitchFamily="18" charset="0"/>
                          <a:cs typeface="Arial" pitchFamily="34" charset="0"/>
                        </a:rPr>
                        <a:t>59.068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60.428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58.263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63.564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4"/>
                  </a:ext>
                </a:extLst>
              </a:tr>
              <a:tr h="562977">
                <a:tc>
                  <a:txBody>
                    <a:bodyPr/>
                    <a:lstStyle/>
                    <a:p>
                      <a:pPr algn="just" fontAlgn="b"/>
                      <a:r>
                        <a:rPr lang="tr-TR" sz="1300" b="1" i="0" u="none" strike="noStrike" dirty="0">
                          <a:solidFill>
                            <a:srgbClr val="000000"/>
                          </a:solidFill>
                          <a:latin typeface="Bookman Old Style" pitchFamily="18" charset="0"/>
                          <a:cs typeface="Arial" pitchFamily="34" charset="0"/>
                        </a:rPr>
                        <a:t>DOĞUM</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00"/>
                          </a:solidFill>
                          <a:latin typeface="Bookman Old Style" pitchFamily="18" charset="0"/>
                          <a:cs typeface="Arial" pitchFamily="34" charset="0"/>
                        </a:rPr>
                        <a:t>219.773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225.844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218.854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236.748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5"/>
                  </a:ext>
                </a:extLst>
              </a:tr>
              <a:tr h="562977">
                <a:tc>
                  <a:txBody>
                    <a:bodyPr/>
                    <a:lstStyle/>
                    <a:p>
                      <a:pPr algn="just" fontAlgn="b"/>
                      <a:r>
                        <a:rPr lang="tr-TR" sz="1300" b="1" i="0" u="none" strike="noStrike" dirty="0">
                          <a:solidFill>
                            <a:srgbClr val="000000"/>
                          </a:solidFill>
                          <a:latin typeface="Bookman Old Style" pitchFamily="18" charset="0"/>
                          <a:cs typeface="Arial" pitchFamily="34" charset="0"/>
                        </a:rPr>
                        <a:t>EVLENEN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dirty="0">
                          <a:solidFill>
                            <a:srgbClr val="000000"/>
                          </a:solidFill>
                          <a:latin typeface="Bookman Old Style" pitchFamily="18" charset="0"/>
                          <a:cs typeface="Arial" pitchFamily="34" charset="0"/>
                        </a:rPr>
                        <a:t>104.055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107.131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104.515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112.195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6"/>
                  </a:ext>
                </a:extLst>
              </a:tr>
              <a:tr h="562977">
                <a:tc>
                  <a:txBody>
                    <a:bodyPr/>
                    <a:lstStyle/>
                    <a:p>
                      <a:pPr algn="just" fontAlgn="b"/>
                      <a:r>
                        <a:rPr lang="tr-TR" sz="1300" b="1" i="0" u="none" strike="noStrike" dirty="0">
                          <a:solidFill>
                            <a:srgbClr val="000000"/>
                          </a:solidFill>
                          <a:latin typeface="Bookman Old Style" pitchFamily="18" charset="0"/>
                          <a:cs typeface="Arial" pitchFamily="34" charset="0"/>
                        </a:rPr>
                        <a:t>BOŞANAN</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300" b="1" i="0" u="none" strike="noStrike">
                          <a:solidFill>
                            <a:srgbClr val="000000"/>
                          </a:solidFill>
                          <a:latin typeface="Bookman Old Style" pitchFamily="18" charset="0"/>
                          <a:cs typeface="Arial" pitchFamily="34" charset="0"/>
                        </a:rPr>
                        <a:t>24.952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rgbClr val="000000"/>
                          </a:solidFill>
                          <a:latin typeface="Bookman Old Style" pitchFamily="18" charset="0"/>
                          <a:cs typeface="Arial" pitchFamily="34" charset="0"/>
                        </a:rPr>
                        <a:t>27.898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26.497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300" b="1" i="0" u="none" strike="noStrike" dirty="0">
                          <a:solidFill>
                            <a:schemeClr val="tx1"/>
                          </a:solidFill>
                          <a:latin typeface="Bookman Old Style" pitchFamily="18" charset="0"/>
                          <a:cs typeface="Arial" pitchFamily="34" charset="0"/>
                        </a:rPr>
                        <a:t>28.945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Slayt Numarası Yer Tutucusu 1">
            <a:extLst>
              <a:ext uri="{FF2B5EF4-FFF2-40B4-BE49-F238E27FC236}">
                <a16:creationId xmlns:a16="http://schemas.microsoft.com/office/drawing/2014/main" id="{8CD76E35-CF2E-405D-B7D7-648E5D477B57}"/>
              </a:ext>
            </a:extLst>
          </p:cNvPr>
          <p:cNvSpPr>
            <a:spLocks noGrp="1"/>
          </p:cNvSpPr>
          <p:nvPr>
            <p:ph type="sldNum" sz="quarter" idx="12"/>
          </p:nvPr>
        </p:nvSpPr>
        <p:spPr/>
        <p:txBody>
          <a:bodyPr/>
          <a:lstStyle/>
          <a:p>
            <a:pPr>
              <a:defRPr/>
            </a:pPr>
            <a:fld id="{7F979C48-A748-48C9-B264-A35E2CA3DA99}" type="slidenum">
              <a:rPr lang="tr-TR" smtClean="0"/>
              <a:pPr>
                <a:defRPr/>
              </a:pPr>
              <a:t>4</a:t>
            </a:fld>
            <a:endParaRPr lang="tr-TR"/>
          </a:p>
        </p:txBody>
      </p:sp>
      <p:sp>
        <p:nvSpPr>
          <p:cNvPr id="3" name="Metin kutusu 2"/>
          <p:cNvSpPr txBox="1"/>
          <p:nvPr/>
        </p:nvSpPr>
        <p:spPr>
          <a:xfrm>
            <a:off x="1258957" y="251791"/>
            <a:ext cx="4147930" cy="461665"/>
          </a:xfrm>
          <a:prstGeom prst="rect">
            <a:avLst/>
          </a:prstGeom>
          <a:noFill/>
        </p:spPr>
        <p:txBody>
          <a:bodyPr wrap="square" rtlCol="0">
            <a:spAutoFit/>
          </a:bodyPr>
          <a:lstStyle/>
          <a:p>
            <a:pPr algn="ctr"/>
            <a:r>
              <a:rPr lang="tr-TR" sz="2400" b="1" dirty="0" smtClean="0">
                <a:solidFill>
                  <a:srgbClr val="FF0000"/>
                </a:solidFill>
              </a:rPr>
              <a:t>NÜFUS</a:t>
            </a:r>
            <a:endParaRPr lang="tr-TR" sz="2400" b="1" dirty="0">
              <a:solidFill>
                <a:srgbClr val="FF0000"/>
              </a:solidFill>
            </a:endParaRPr>
          </a:p>
        </p:txBody>
      </p:sp>
    </p:spTree>
    <p:extLst>
      <p:ext uri="{BB962C8B-B14F-4D97-AF65-F5344CB8AC3E}">
        <p14:creationId xmlns:p14="http://schemas.microsoft.com/office/powerpoint/2010/main" val="147201576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512676" y="459581"/>
            <a:ext cx="6065924" cy="539354"/>
          </a:xfrm>
        </p:spPr>
        <p:txBody>
          <a:bodyPr/>
          <a:lstStyle/>
          <a:p>
            <a:pPr algn="ctr" eaLnBrk="1" hangingPunct="1"/>
            <a:r>
              <a:rPr lang="tr-TR" sz="1800" b="1" dirty="0">
                <a:solidFill>
                  <a:srgbClr val="FF3300"/>
                </a:solidFill>
                <a:latin typeface="Bookman Old Style" pitchFamily="18" charset="0"/>
                <a:cs typeface="Arial" pitchFamily="34" charset="0"/>
              </a:rPr>
              <a:t>İLDEKİ BAZI KÜLTÜREL DEĞERLER</a:t>
            </a:r>
            <a:endParaRPr lang="tr-TR" sz="1800" dirty="0">
              <a:solidFill>
                <a:srgbClr val="FF33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116991299"/>
              </p:ext>
            </p:extLst>
          </p:nvPr>
        </p:nvGraphicFramePr>
        <p:xfrm>
          <a:off x="387414" y="912174"/>
          <a:ext cx="6065924" cy="4180528"/>
        </p:xfrm>
        <a:graphic>
          <a:graphicData uri="http://schemas.openxmlformats.org/drawingml/2006/table">
            <a:tbl>
              <a:tblPr/>
              <a:tblGrid>
                <a:gridCol w="3426123">
                  <a:extLst>
                    <a:ext uri="{9D8B030D-6E8A-4147-A177-3AD203B41FA5}">
                      <a16:colId xmlns:a16="http://schemas.microsoft.com/office/drawing/2014/main" val="20000"/>
                    </a:ext>
                  </a:extLst>
                </a:gridCol>
                <a:gridCol w="2639801">
                  <a:extLst>
                    <a:ext uri="{9D8B030D-6E8A-4147-A177-3AD203B41FA5}">
                      <a16:colId xmlns:a16="http://schemas.microsoft.com/office/drawing/2014/main" val="20001"/>
                    </a:ext>
                  </a:extLst>
                </a:gridCol>
              </a:tblGrid>
              <a:tr h="39003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KÜLTÜREL KURUM</a:t>
                      </a:r>
                    </a:p>
                  </a:txBody>
                  <a:tcPr marL="33338" marR="33338" marT="27000" marB="2700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SAYISI</a:t>
                      </a:r>
                    </a:p>
                  </a:txBody>
                  <a:tcPr marL="33338" marR="33338" marT="27000" marB="2700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78405">
                <a:tc>
                  <a:txBody>
                    <a:bodyPr/>
                    <a:lstStyle/>
                    <a:p>
                      <a:pPr>
                        <a:spcAft>
                          <a:spcPts val="0"/>
                        </a:spcAft>
                      </a:pPr>
                      <a:r>
                        <a:rPr lang="tr-TR" sz="1200" b="1" dirty="0">
                          <a:latin typeface="Bookman Old Style" pitchFamily="18" charset="0"/>
                          <a:ea typeface="Times New Roman"/>
                          <a:cs typeface="Arial" pitchFamily="34" charset="0"/>
                        </a:rPr>
                        <a:t>KÜTÜPHANE</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406(Kültür ve Turizm </a:t>
                      </a:r>
                    </a:p>
                    <a:p>
                      <a:pPr algn="ctr">
                        <a:spcAft>
                          <a:spcPts val="0"/>
                        </a:spcAft>
                      </a:pPr>
                      <a:r>
                        <a:rPr lang="tr-TR" sz="1200" b="1" dirty="0">
                          <a:latin typeface="Bookman Old Style" pitchFamily="18" charset="0"/>
                          <a:ea typeface="Times New Roman"/>
                          <a:cs typeface="Arial" pitchFamily="34" charset="0"/>
                        </a:rPr>
                        <a:t>Bakanlığı’na Bağlı: 42)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36199">
                <a:tc>
                  <a:txBody>
                    <a:bodyPr/>
                    <a:lstStyle/>
                    <a:p>
                      <a:pPr>
                        <a:spcAft>
                          <a:spcPts val="0"/>
                        </a:spcAft>
                      </a:pPr>
                      <a:r>
                        <a:rPr lang="tr-TR" sz="1200" b="1" dirty="0">
                          <a:latin typeface="Bookman Old Style" pitchFamily="18" charset="0"/>
                          <a:ea typeface="Times New Roman"/>
                          <a:cs typeface="Arial" pitchFamily="34" charset="0"/>
                        </a:rPr>
                        <a:t>KÜLTÜR MERKEZİ</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28</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192479">
                <a:tc>
                  <a:txBody>
                    <a:bodyPr/>
                    <a:lstStyle/>
                    <a:p>
                      <a:pPr>
                        <a:spcAft>
                          <a:spcPts val="0"/>
                        </a:spcAft>
                      </a:pPr>
                      <a:r>
                        <a:rPr lang="tr-TR" sz="1200" b="1" dirty="0">
                          <a:latin typeface="Bookman Old Style" pitchFamily="18" charset="0"/>
                          <a:ea typeface="Times New Roman"/>
                          <a:cs typeface="Arial" pitchFamily="34" charset="0"/>
                        </a:rPr>
                        <a:t>FUAR VE KONGRE MERKEZİ*</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8405">
                <a:tc>
                  <a:txBody>
                    <a:bodyPr/>
                    <a:lstStyle/>
                    <a:p>
                      <a:pPr>
                        <a:spcAft>
                          <a:spcPts val="0"/>
                        </a:spcAft>
                      </a:pPr>
                      <a:r>
                        <a:rPr lang="tr-TR" sz="1200" b="1" dirty="0">
                          <a:latin typeface="Bookman Old Style" pitchFamily="18" charset="0"/>
                          <a:ea typeface="Times New Roman"/>
                          <a:cs typeface="Arial" pitchFamily="34" charset="0"/>
                        </a:rPr>
                        <a:t>KONSER SALONU VE GÖSTERİ MERKEZİ*</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25</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189203">
                <a:tc>
                  <a:txBody>
                    <a:bodyPr/>
                    <a:lstStyle/>
                    <a:p>
                      <a:pPr>
                        <a:spcAft>
                          <a:spcPts val="0"/>
                        </a:spcAft>
                      </a:pPr>
                      <a:r>
                        <a:rPr lang="tr-TR" sz="1200" b="1" dirty="0">
                          <a:latin typeface="Bookman Old Style" pitchFamily="18" charset="0"/>
                          <a:ea typeface="Times New Roman"/>
                          <a:cs typeface="Arial" pitchFamily="34" charset="0"/>
                        </a:rPr>
                        <a:t>SİNEMA</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189203">
                <a:tc>
                  <a:txBody>
                    <a:bodyPr/>
                    <a:lstStyle/>
                    <a:p>
                      <a:pPr>
                        <a:spcAft>
                          <a:spcPts val="0"/>
                        </a:spcAft>
                      </a:pPr>
                      <a:r>
                        <a:rPr lang="tr-TR" sz="1200" b="1" dirty="0">
                          <a:latin typeface="Bookman Old Style" pitchFamily="18" charset="0"/>
                          <a:ea typeface="Times New Roman"/>
                          <a:cs typeface="Arial" pitchFamily="34" charset="0"/>
                        </a:rPr>
                        <a:t>TİYATRO*</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189203">
                <a:tc>
                  <a:txBody>
                    <a:bodyPr/>
                    <a:lstStyle/>
                    <a:p>
                      <a:pPr>
                        <a:spcAft>
                          <a:spcPts val="0"/>
                        </a:spcAft>
                      </a:pPr>
                      <a:r>
                        <a:rPr lang="tr-TR" sz="1200" b="1" dirty="0">
                          <a:latin typeface="Bookman Old Style" pitchFamily="18" charset="0"/>
                          <a:ea typeface="Times New Roman"/>
                          <a:cs typeface="Arial" pitchFamily="34" charset="0"/>
                        </a:rPr>
                        <a:t>SANAT GALERİLERİ -ETKİNLİĞİ</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158</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190058">
                <a:tc>
                  <a:txBody>
                    <a:bodyPr/>
                    <a:lstStyle/>
                    <a:p>
                      <a:pPr>
                        <a:spcAft>
                          <a:spcPts val="0"/>
                        </a:spcAft>
                      </a:pPr>
                      <a:r>
                        <a:rPr lang="tr-TR" sz="1200" b="1" dirty="0">
                          <a:latin typeface="Bookman Old Style" pitchFamily="18" charset="0"/>
                          <a:ea typeface="Times New Roman"/>
                          <a:cs typeface="Arial" pitchFamily="34" charset="0"/>
                        </a:rPr>
                        <a:t>MATBAA*</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664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189203">
                <a:tc>
                  <a:txBody>
                    <a:bodyPr/>
                    <a:lstStyle/>
                    <a:p>
                      <a:pPr>
                        <a:spcAft>
                          <a:spcPts val="0"/>
                        </a:spcAft>
                      </a:pPr>
                      <a:r>
                        <a:rPr lang="tr-TR" sz="1200" b="1" dirty="0">
                          <a:latin typeface="Bookman Old Style" pitchFamily="18" charset="0"/>
                          <a:ea typeface="Times New Roman"/>
                          <a:cs typeface="Arial" pitchFamily="34" charset="0"/>
                        </a:rPr>
                        <a:t>YEREL GAZETE</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189203">
                <a:tc>
                  <a:txBody>
                    <a:bodyPr/>
                    <a:lstStyle/>
                    <a:p>
                      <a:pPr>
                        <a:spcAft>
                          <a:spcPts val="0"/>
                        </a:spcAft>
                      </a:pPr>
                      <a:r>
                        <a:rPr lang="tr-TR" sz="1200" b="1" dirty="0">
                          <a:latin typeface="Bookman Old Style" pitchFamily="18" charset="0"/>
                          <a:ea typeface="Times New Roman"/>
                          <a:cs typeface="Arial" pitchFamily="34" charset="0"/>
                        </a:rPr>
                        <a:t>ULUSAL GAZETE</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41</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496938">
                <a:tc>
                  <a:txBody>
                    <a:bodyPr/>
                    <a:lstStyle/>
                    <a:p>
                      <a:pPr>
                        <a:spcAft>
                          <a:spcPts val="0"/>
                        </a:spcAft>
                      </a:pPr>
                      <a:r>
                        <a:rPr lang="tr-TR" sz="1200" b="1" dirty="0">
                          <a:latin typeface="Bookman Old Style" pitchFamily="18" charset="0"/>
                          <a:ea typeface="Times New Roman"/>
                          <a:cs typeface="Arial" pitchFamily="34" charset="0"/>
                        </a:rPr>
                        <a:t>TELEVİZYON KANALI</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200" b="1" dirty="0">
                          <a:solidFill>
                            <a:schemeClr val="tx1"/>
                          </a:solidFill>
                          <a:latin typeface="Bookman Old Style" pitchFamily="18" charset="0"/>
                          <a:ea typeface="Times New Roman"/>
                          <a:cs typeface="Arial" pitchFamily="34" charset="0"/>
                        </a:rPr>
                        <a:t>Karasal: 232 + Uydu:217+Kablo: 95 = 544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78405">
                <a:tc>
                  <a:txBody>
                    <a:bodyPr/>
                    <a:lstStyle/>
                    <a:p>
                      <a:pPr>
                        <a:spcAft>
                          <a:spcPts val="0"/>
                        </a:spcAft>
                      </a:pPr>
                      <a:r>
                        <a:rPr lang="tr-TR" sz="1200" b="1" dirty="0">
                          <a:latin typeface="Bookman Old Style" pitchFamily="18" charset="0"/>
                          <a:ea typeface="Times New Roman"/>
                          <a:cs typeface="Arial" pitchFamily="34" charset="0"/>
                        </a:rPr>
                        <a:t>RADYO KANALI</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Karasal:115 + Uydu:81+Kablo: 3 = 199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593593">
                <a:tc>
                  <a:txBody>
                    <a:bodyPr/>
                    <a:lstStyle/>
                    <a:p>
                      <a:pPr>
                        <a:spcAft>
                          <a:spcPts val="0"/>
                        </a:spcAft>
                      </a:pPr>
                      <a:r>
                        <a:rPr lang="tr-TR" sz="1200" b="1" dirty="0">
                          <a:latin typeface="Bookman Old Style" pitchFamily="18" charset="0"/>
                          <a:ea typeface="Times New Roman"/>
                          <a:cs typeface="Arial" pitchFamily="34" charset="0"/>
                        </a:rPr>
                        <a:t>YAZILI</a:t>
                      </a:r>
                      <a:r>
                        <a:rPr lang="tr-TR" sz="1200" b="1" baseline="0" dirty="0">
                          <a:latin typeface="Bookman Old Style" pitchFamily="18" charset="0"/>
                          <a:ea typeface="Times New Roman"/>
                          <a:cs typeface="Arial" pitchFamily="34" charset="0"/>
                        </a:rPr>
                        <a:t> YAYIN</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55.524 ( Kitap:</a:t>
                      </a:r>
                      <a:r>
                        <a:rPr lang="tr-TR" sz="1200" b="1" baseline="0" dirty="0">
                          <a:solidFill>
                            <a:schemeClr val="tx1"/>
                          </a:solidFill>
                          <a:latin typeface="Bookman Old Style" pitchFamily="18" charset="0"/>
                          <a:ea typeface="Times New Roman"/>
                          <a:cs typeface="Arial" pitchFamily="34" charset="0"/>
                        </a:rPr>
                        <a:t> 47.000 Süreli Yayın: 6.938 Kitap dışı yayın: 1.586)</a:t>
                      </a:r>
                      <a:endParaRPr lang="tr-TR" sz="1200" b="1" dirty="0">
                        <a:solidFill>
                          <a:schemeClr val="tx1"/>
                        </a:solidFill>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bl>
          </a:graphicData>
        </a:graphic>
      </p:graphicFrame>
      <p:sp>
        <p:nvSpPr>
          <p:cNvPr id="8" name="7 Metin kutusu"/>
          <p:cNvSpPr txBox="1"/>
          <p:nvPr/>
        </p:nvSpPr>
        <p:spPr>
          <a:xfrm>
            <a:off x="387414" y="5314463"/>
            <a:ext cx="1242138" cy="230832"/>
          </a:xfrm>
          <a:prstGeom prst="rect">
            <a:avLst/>
          </a:prstGeom>
          <a:noFill/>
        </p:spPr>
        <p:txBody>
          <a:bodyPr wrap="square" rtlCol="0">
            <a:spAutoFit/>
          </a:bodyPr>
          <a:lstStyle/>
          <a:p>
            <a:r>
              <a:rPr lang="tr-TR" sz="900" b="1" dirty="0">
                <a:latin typeface="Bookman Old Style" pitchFamily="18" charset="0"/>
                <a:cs typeface="Arial" pitchFamily="34" charset="0"/>
              </a:rPr>
              <a:t>* TÜİK 2012</a:t>
            </a:r>
          </a:p>
        </p:txBody>
      </p:sp>
      <p:sp>
        <p:nvSpPr>
          <p:cNvPr id="3" name="Dikdörtgen 2">
            <a:extLst>
              <a:ext uri="{FF2B5EF4-FFF2-40B4-BE49-F238E27FC236}">
                <a16:creationId xmlns:a16="http://schemas.microsoft.com/office/drawing/2014/main" id="{0353D45D-92E7-43AE-A5F0-00B9836CE36D}"/>
              </a:ext>
            </a:extLst>
          </p:cNvPr>
          <p:cNvSpPr/>
          <p:nvPr/>
        </p:nvSpPr>
        <p:spPr>
          <a:xfrm>
            <a:off x="387414" y="5545295"/>
            <a:ext cx="6065924"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MÜZE ZİYARETÇİ SAYISI VE GELİR DURUMU</a:t>
            </a:r>
            <a:endParaRPr lang="tr-TR" dirty="0"/>
          </a:p>
        </p:txBody>
      </p:sp>
      <p:graphicFrame>
        <p:nvGraphicFramePr>
          <p:cNvPr id="7" name="4 Tablo">
            <a:extLst>
              <a:ext uri="{FF2B5EF4-FFF2-40B4-BE49-F238E27FC236}">
                <a16:creationId xmlns:a16="http://schemas.microsoft.com/office/drawing/2014/main" id="{02788B65-EBB6-4855-8E1B-92E5BD05709C}"/>
              </a:ext>
            </a:extLst>
          </p:cNvPr>
          <p:cNvGraphicFramePr>
            <a:graphicFrameLocks noGrp="1"/>
          </p:cNvGraphicFramePr>
          <p:nvPr>
            <p:extLst>
              <p:ext uri="{D42A27DB-BD31-4B8C-83A1-F6EECF244321}">
                <p14:modId xmlns:p14="http://schemas.microsoft.com/office/powerpoint/2010/main" val="1266927928"/>
              </p:ext>
            </p:extLst>
          </p:nvPr>
        </p:nvGraphicFramePr>
        <p:xfrm>
          <a:off x="387414" y="5914626"/>
          <a:ext cx="6065924" cy="3788175"/>
        </p:xfrm>
        <a:graphic>
          <a:graphicData uri="http://schemas.openxmlformats.org/drawingml/2006/table">
            <a:tbl>
              <a:tblPr/>
              <a:tblGrid>
                <a:gridCol w="3472950">
                  <a:extLst>
                    <a:ext uri="{9D8B030D-6E8A-4147-A177-3AD203B41FA5}">
                      <a16:colId xmlns:a16="http://schemas.microsoft.com/office/drawing/2014/main" val="20000"/>
                    </a:ext>
                  </a:extLst>
                </a:gridCol>
                <a:gridCol w="2592974">
                  <a:extLst>
                    <a:ext uri="{9D8B030D-6E8A-4147-A177-3AD203B41FA5}">
                      <a16:colId xmlns:a16="http://schemas.microsoft.com/office/drawing/2014/main" val="20001"/>
                    </a:ext>
                  </a:extLst>
                </a:gridCol>
              </a:tblGrid>
              <a:tr h="3938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MÜZENİN ADI</a:t>
                      </a:r>
                    </a:p>
                  </a:txBody>
                  <a:tcPr marL="31675" marR="3167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ZİYARETÇİ TOPLAM</a:t>
                      </a:r>
                    </a:p>
                  </a:txBody>
                  <a:tcPr marL="31675" marR="3167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40345">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TOPKAPI SARAYI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3.760.548</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88933">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İSTANBUL ARKEOLOJİ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455.186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88933">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AYASOFYA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3.298.286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37522">
                <a:tc>
                  <a:txBody>
                    <a:bodyPr/>
                    <a:lstStyle/>
                    <a:p>
                      <a:pPr>
                        <a:spcAft>
                          <a:spcPts val="0"/>
                        </a:spcAft>
                      </a:pPr>
                      <a:r>
                        <a:rPr lang="tr-TR" sz="1200" b="1">
                          <a:solidFill>
                            <a:srgbClr val="000000"/>
                          </a:solidFill>
                          <a:latin typeface="Bookman Old Style" pitchFamily="18" charset="0"/>
                          <a:ea typeface="Times New Roman"/>
                          <a:cs typeface="Arial" pitchFamily="34" charset="0"/>
                        </a:rPr>
                        <a:t>KARİYE MÜZESİ</a:t>
                      </a:r>
                      <a:endParaRPr lang="tr-TR" sz="1200" b="1">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343.572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82137">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TÜRK VE İSLAM ESERLERİ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Kapalı</a:t>
                      </a:r>
                      <a:endParaRPr lang="tr-TR" sz="1200" b="1" baseline="0" dirty="0">
                        <a:solidFill>
                          <a:schemeClr val="tx1"/>
                        </a:solidFill>
                        <a:latin typeface="Bookman Old Style" pitchFamily="18" charset="0"/>
                        <a:ea typeface="Times New Roman"/>
                        <a:cs typeface="Arial" pitchFamily="34" charset="0"/>
                      </a:endParaRPr>
                    </a:p>
                    <a:p>
                      <a:pPr algn="ctr">
                        <a:spcAft>
                          <a:spcPts val="0"/>
                        </a:spcAft>
                      </a:pPr>
                      <a:r>
                        <a:rPr lang="tr-TR" sz="1200" b="1" baseline="0" dirty="0">
                          <a:solidFill>
                            <a:schemeClr val="tx1"/>
                          </a:solidFill>
                          <a:latin typeface="Bookman Old Style" pitchFamily="18" charset="0"/>
                          <a:ea typeface="Times New Roman"/>
                          <a:cs typeface="Arial" pitchFamily="34" charset="0"/>
                        </a:rPr>
                        <a:t>(Restorasyon Nedeniyle)</a:t>
                      </a:r>
                      <a:endParaRPr lang="tr-TR" sz="1200" b="1" dirty="0">
                        <a:solidFill>
                          <a:schemeClr val="tx1"/>
                        </a:solidFill>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33015">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GALATA MEVLEVİHANESİ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50.166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28268">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HİSARLAR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142.006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28268">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YILDIZ SARAYI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46.173</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82137">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İSLAM BİLİM VE TEKNOLOJİ TARİHİ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104.676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28268">
                <a:tc>
                  <a:txBody>
                    <a:bodyPr/>
                    <a:lstStyle/>
                    <a:p>
                      <a:pPr>
                        <a:spcAft>
                          <a:spcPts val="0"/>
                        </a:spcAft>
                      </a:pPr>
                      <a:r>
                        <a:rPr lang="tr-TR" sz="1200" b="1" dirty="0">
                          <a:solidFill>
                            <a:srgbClr val="000000"/>
                          </a:solidFill>
                          <a:latin typeface="Bookman Old Style" pitchFamily="18" charset="0"/>
                          <a:ea typeface="Times New Roman"/>
                          <a:cs typeface="Arial" pitchFamily="34" charset="0"/>
                        </a:rPr>
                        <a:t>FETHİYE MÜZESİ</a:t>
                      </a:r>
                      <a:endParaRPr lang="tr-TR" sz="1200" b="1"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1" dirty="0">
                          <a:solidFill>
                            <a:schemeClr val="tx1"/>
                          </a:solidFill>
                          <a:latin typeface="Bookman Old Style" pitchFamily="18" charset="0"/>
                          <a:ea typeface="Times New Roman"/>
                          <a:cs typeface="Arial" pitchFamily="34" charset="0"/>
                        </a:rPr>
                        <a:t>20.925</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28268">
                <a:tc>
                  <a:txBody>
                    <a:bodyPr/>
                    <a:lstStyle/>
                    <a:p>
                      <a:pPr marL="0" algn="l" defTabSz="914400" rtl="0" eaLnBrk="1" latinLnBrk="0" hangingPunct="1">
                        <a:spcAft>
                          <a:spcPts val="0"/>
                        </a:spcAft>
                      </a:pPr>
                      <a:r>
                        <a:rPr lang="tr-TR" sz="1200" b="1" kern="1200" dirty="0">
                          <a:solidFill>
                            <a:srgbClr val="000000"/>
                          </a:solidFill>
                          <a:latin typeface="Bookman Old Style" pitchFamily="18" charset="0"/>
                          <a:ea typeface="Times New Roman"/>
                          <a:cs typeface="Arial" pitchFamily="34" charset="0"/>
                        </a:rPr>
                        <a:t>CİHANNÜMA KÖŞKÜ</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algn="ctr" defTabSz="914400" rtl="0" eaLnBrk="1" latinLnBrk="0" hangingPunct="1">
                        <a:spcAft>
                          <a:spcPts val="0"/>
                        </a:spcAft>
                      </a:pPr>
                      <a:r>
                        <a:rPr lang="tr-TR" sz="1200" b="1" kern="1200" dirty="0">
                          <a:solidFill>
                            <a:srgbClr val="C00000"/>
                          </a:solidFill>
                          <a:latin typeface="Bookman Old Style" pitchFamily="18" charset="0"/>
                          <a:ea typeface="Times New Roman"/>
                          <a:cs typeface="Arial" pitchFamily="34" charset="0"/>
                        </a:rPr>
                        <a:t>-</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22826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a:ln>
                          <a:noFill/>
                        </a:ln>
                        <a:solidFill>
                          <a:schemeClr val="tx1"/>
                        </a:solidFill>
                        <a:effectLst/>
                        <a:latin typeface="Bookman Old Style" pitchFamily="18" charset="0"/>
                        <a:cs typeface="Times New Roman" pitchFamily="18" charset="0"/>
                      </a:endParaRPr>
                    </a:p>
                  </a:txBody>
                  <a:tcPr marL="31675" marR="31675" marT="0" marB="0" anchor="b" horzOverflow="overflow">
                    <a:lnL>
                      <a:noFill/>
                    </a:lnL>
                    <a:lnR>
                      <a:noFill/>
                    </a:lnR>
                    <a:lnT w="28575" cap="flat" cmpd="sng" algn="ctr">
                      <a:solidFill>
                        <a:srgbClr val="000099"/>
                      </a:solidFill>
                      <a:prstDash val="solid"/>
                      <a:round/>
                      <a:headEnd type="none" w="med" len="med"/>
                      <a:tailEnd type="none" w="med" len="med"/>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12"/>
                  </a:ext>
                </a:extLst>
              </a:tr>
            </a:tbl>
          </a:graphicData>
        </a:graphic>
      </p:graphicFrame>
      <p:sp>
        <p:nvSpPr>
          <p:cNvPr id="4" name="Slayt Numarası Yer Tutucusu 3">
            <a:extLst>
              <a:ext uri="{FF2B5EF4-FFF2-40B4-BE49-F238E27FC236}">
                <a16:creationId xmlns:a16="http://schemas.microsoft.com/office/drawing/2014/main" id="{196A9676-CE95-4F2B-8241-1B8619BC0467}"/>
              </a:ext>
            </a:extLst>
          </p:cNvPr>
          <p:cNvSpPr>
            <a:spLocks noGrp="1"/>
          </p:cNvSpPr>
          <p:nvPr>
            <p:ph type="sldNum" sz="quarter" idx="12"/>
          </p:nvPr>
        </p:nvSpPr>
        <p:spPr/>
        <p:txBody>
          <a:bodyPr/>
          <a:lstStyle/>
          <a:p>
            <a:pPr>
              <a:defRPr/>
            </a:pPr>
            <a:fld id="{B933E86D-47FE-4A98-B91B-91FFE54D33EE}" type="slidenum">
              <a:rPr lang="tr-TR" smtClean="0"/>
              <a:pPr>
                <a:defRPr/>
              </a:pPr>
              <a:t>40</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o"/>
          <p:cNvGraphicFramePr>
            <a:graphicFrameLocks noGrp="1"/>
          </p:cNvGraphicFramePr>
          <p:nvPr>
            <p:extLst>
              <p:ext uri="{D42A27DB-BD31-4B8C-83A1-F6EECF244321}">
                <p14:modId xmlns:p14="http://schemas.microsoft.com/office/powerpoint/2010/main" val="1063025419"/>
              </p:ext>
            </p:extLst>
          </p:nvPr>
        </p:nvGraphicFramePr>
        <p:xfrm>
          <a:off x="188640" y="1129904"/>
          <a:ext cx="6534726" cy="2153772"/>
        </p:xfrm>
        <a:graphic>
          <a:graphicData uri="http://schemas.openxmlformats.org/drawingml/2006/table">
            <a:tbl>
              <a:tblPr/>
              <a:tblGrid>
                <a:gridCol w="3294366">
                  <a:extLst>
                    <a:ext uri="{9D8B030D-6E8A-4147-A177-3AD203B41FA5}">
                      <a16:colId xmlns:a16="http://schemas.microsoft.com/office/drawing/2014/main" val="20000"/>
                    </a:ext>
                  </a:extLst>
                </a:gridCol>
                <a:gridCol w="1017564">
                  <a:extLst>
                    <a:ext uri="{9D8B030D-6E8A-4147-A177-3AD203B41FA5}">
                      <a16:colId xmlns:a16="http://schemas.microsoft.com/office/drawing/2014/main" val="20001"/>
                    </a:ext>
                  </a:extLst>
                </a:gridCol>
                <a:gridCol w="1034664">
                  <a:extLst>
                    <a:ext uri="{9D8B030D-6E8A-4147-A177-3AD203B41FA5}">
                      <a16:colId xmlns:a16="http://schemas.microsoft.com/office/drawing/2014/main" val="20002"/>
                    </a:ext>
                  </a:extLst>
                </a:gridCol>
                <a:gridCol w="1188132">
                  <a:extLst>
                    <a:ext uri="{9D8B030D-6E8A-4147-A177-3AD203B41FA5}">
                      <a16:colId xmlns:a16="http://schemas.microsoft.com/office/drawing/2014/main" val="20003"/>
                    </a:ext>
                  </a:extLst>
                </a:gridCol>
              </a:tblGrid>
              <a:tr h="623944">
                <a:tc>
                  <a:txBody>
                    <a:bodyPr/>
                    <a:lstStyle/>
                    <a:p>
                      <a:pPr algn="just" fontAlgn="b"/>
                      <a:endParaRPr lang="tr-TR" sz="1400" b="1" i="0" u="none" strike="noStrike" dirty="0">
                        <a:solidFill>
                          <a:srgbClr val="000099"/>
                        </a:solidFill>
                        <a:latin typeface="Bookman Old Style" pitchFamily="18" charset="0"/>
                        <a:cs typeface="Arial" pitchFamily="34" charset="0"/>
                      </a:endParaRPr>
                    </a:p>
                    <a:p>
                      <a:pPr algn="l" fontAlgn="b"/>
                      <a:r>
                        <a:rPr lang="tr-TR" sz="1400" b="1" i="0" u="none" strike="noStrike" dirty="0">
                          <a:solidFill>
                            <a:srgbClr val="000099"/>
                          </a:solidFill>
                          <a:latin typeface="Bookman Old Style" pitchFamily="18" charset="0"/>
                          <a:cs typeface="Arial" pitchFamily="34" charset="0"/>
                        </a:rPr>
                        <a:t>TURİZM   </a:t>
                      </a:r>
                    </a:p>
                    <a:p>
                      <a:pPr algn="just" fontAlgn="b"/>
                      <a:endParaRPr lang="tr-TR" sz="1400" b="1" i="0" u="none" strike="noStrike" dirty="0">
                        <a:solidFill>
                          <a:srgbClr val="000099"/>
                        </a:solidFill>
                        <a:latin typeface="Bookman Old Style" pitchFamily="18" charset="0"/>
                        <a:cs typeface="Arial" pitchFamily="34" charset="0"/>
                      </a:endParaRP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400" b="1" i="0" u="none" strike="noStrike" kern="1200" dirty="0">
                          <a:solidFill>
                            <a:srgbClr val="000099"/>
                          </a:solidFill>
                          <a:latin typeface="Bookman Old Style" pitchFamily="18" charset="0"/>
                          <a:ea typeface="+mn-ea"/>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400" b="1" i="0" u="none" strike="noStrike" kern="1200" dirty="0">
                          <a:solidFill>
                            <a:srgbClr val="000099"/>
                          </a:solidFill>
                          <a:latin typeface="Bookman Old Style" pitchFamily="18" charset="0"/>
                          <a:ea typeface="+mn-ea"/>
                          <a:cs typeface="Arial" pitchFamily="34" charset="0"/>
                        </a:rPr>
                        <a:t>2013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418204">
                <a:tc>
                  <a:txBody>
                    <a:bodyPr/>
                    <a:lstStyle/>
                    <a:p>
                      <a:pPr algn="just" fontAlgn="b"/>
                      <a:r>
                        <a:rPr lang="tr-TR" sz="1400" b="1" i="0" u="none" strike="noStrike" dirty="0">
                          <a:solidFill>
                            <a:srgbClr val="000000"/>
                          </a:solidFill>
                          <a:latin typeface="Bookman Old Style" pitchFamily="18" charset="0"/>
                          <a:cs typeface="Arial" pitchFamily="34" charset="0"/>
                        </a:rPr>
                        <a:t>TURİZM İŞLETME BELGELİ YATAK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400" b="1" i="0" u="none" strike="noStrike" dirty="0">
                          <a:solidFill>
                            <a:srgbClr val="000000"/>
                          </a:solidFill>
                          <a:latin typeface="Bookman Old Style" pitchFamily="18" charset="0"/>
                          <a:cs typeface="Arial" pitchFamily="34" charset="0"/>
                        </a:rPr>
                        <a:t>68.487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algn="ctr" defTabSz="914400" rtl="0" eaLnBrk="1" fontAlgn="b" latinLnBrk="0" hangingPunct="1">
                        <a:spcAft>
                          <a:spcPts val="0"/>
                        </a:spcAft>
                      </a:pPr>
                      <a:r>
                        <a:rPr lang="tr-TR" sz="1400" b="1" i="0" u="none" strike="noStrike" kern="1200" dirty="0">
                          <a:solidFill>
                            <a:schemeClr val="tx1"/>
                          </a:solidFill>
                          <a:latin typeface="Bookman Old Style" pitchFamily="18" charset="0"/>
                          <a:ea typeface="+mn-ea"/>
                          <a:cs typeface="Arial" pitchFamily="34" charset="0"/>
                        </a:rPr>
                        <a:t>72.410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a:spcAft>
                          <a:spcPts val="0"/>
                        </a:spcAft>
                      </a:pPr>
                      <a:r>
                        <a:rPr lang="tr-TR" sz="1400" b="1" dirty="0">
                          <a:latin typeface="Bookman Old Style" pitchFamily="18" charset="0"/>
                          <a:ea typeface="Times New Roman"/>
                          <a:cs typeface="Arial" pitchFamily="34" charset="0"/>
                        </a:rPr>
                        <a:t>82.874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6054">
                <a:tc>
                  <a:txBody>
                    <a:bodyPr/>
                    <a:lstStyle/>
                    <a:p>
                      <a:pPr algn="just" fontAlgn="b"/>
                      <a:r>
                        <a:rPr lang="tr-TR" sz="1400" b="1" i="0" u="none" strike="noStrike" dirty="0">
                          <a:solidFill>
                            <a:srgbClr val="000000"/>
                          </a:solidFill>
                          <a:latin typeface="Bookman Old Style" pitchFamily="18" charset="0"/>
                          <a:cs typeface="Arial" pitchFamily="34" charset="0"/>
                        </a:rPr>
                        <a:t>İNŞAATI</a:t>
                      </a:r>
                      <a:r>
                        <a:rPr lang="tr-TR" sz="1400" b="1" i="0" u="none" strike="noStrike" baseline="0" dirty="0">
                          <a:solidFill>
                            <a:srgbClr val="000000"/>
                          </a:solidFill>
                          <a:latin typeface="Bookman Old Style" pitchFamily="18" charset="0"/>
                          <a:cs typeface="Arial" pitchFamily="34" charset="0"/>
                        </a:rPr>
                        <a:t> </a:t>
                      </a:r>
                      <a:r>
                        <a:rPr lang="tr-TR" sz="1400" b="1" i="0" u="none" strike="noStrike" dirty="0">
                          <a:solidFill>
                            <a:srgbClr val="000000"/>
                          </a:solidFill>
                          <a:latin typeface="Bookman Old Style" pitchFamily="18" charset="0"/>
                          <a:cs typeface="Arial" pitchFamily="34" charset="0"/>
                        </a:rPr>
                        <a:t>DEVAM EDEN KONAKLAMA TESİSİ  YATAK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400" b="1" i="0" u="none" strike="noStrike" dirty="0">
                          <a:solidFill>
                            <a:srgbClr val="000000"/>
                          </a:solidFill>
                          <a:latin typeface="Bookman Old Style" pitchFamily="18" charset="0"/>
                          <a:cs typeface="Arial" pitchFamily="34" charset="0"/>
                        </a:rPr>
                        <a:t>33.782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algn="ctr" defTabSz="914400" rtl="0" eaLnBrk="1" fontAlgn="b" latinLnBrk="0" hangingPunct="1">
                        <a:spcAft>
                          <a:spcPts val="0"/>
                        </a:spcAft>
                      </a:pPr>
                      <a:r>
                        <a:rPr lang="tr-TR" sz="1400" b="1" i="0" u="none" strike="noStrike" kern="1200" dirty="0">
                          <a:solidFill>
                            <a:schemeClr val="tx1"/>
                          </a:solidFill>
                          <a:latin typeface="Bookman Old Style" pitchFamily="18" charset="0"/>
                          <a:ea typeface="+mn-ea"/>
                          <a:cs typeface="Arial" pitchFamily="34" charset="0"/>
                        </a:rPr>
                        <a:t>35.842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a:spcAft>
                          <a:spcPts val="0"/>
                        </a:spcAft>
                      </a:pPr>
                      <a:r>
                        <a:rPr lang="tr-TR" sz="1400" b="1" dirty="0">
                          <a:latin typeface="Bookman Old Style" pitchFamily="18" charset="0"/>
                          <a:ea typeface="Times New Roman"/>
                          <a:cs typeface="Arial" pitchFamily="34" charset="0"/>
                        </a:rPr>
                        <a:t>49.420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16015">
                <a:tc>
                  <a:txBody>
                    <a:bodyPr/>
                    <a:lstStyle/>
                    <a:p>
                      <a:pPr algn="just" fontAlgn="b"/>
                      <a:r>
                        <a:rPr lang="tr-TR" sz="1400" b="1" i="0" u="none" strike="noStrike" dirty="0">
                          <a:solidFill>
                            <a:srgbClr val="000000"/>
                          </a:solidFill>
                          <a:latin typeface="Bookman Old Style" pitchFamily="18" charset="0"/>
                          <a:cs typeface="Arial" pitchFamily="34" charset="0"/>
                        </a:rPr>
                        <a:t>TURİST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400" b="1" i="0" u="none" strike="noStrike" dirty="0">
                          <a:solidFill>
                            <a:srgbClr val="000000"/>
                          </a:solidFill>
                          <a:latin typeface="Bookman Old Style" pitchFamily="18" charset="0"/>
                          <a:cs typeface="Arial" pitchFamily="34" charset="0"/>
                        </a:rPr>
                        <a:t>8.057.879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algn="ctr" defTabSz="914400" rtl="0" eaLnBrk="1" fontAlgn="b" latinLnBrk="0" hangingPunct="1">
                        <a:spcAft>
                          <a:spcPts val="0"/>
                        </a:spcAft>
                      </a:pPr>
                      <a:r>
                        <a:rPr lang="tr-TR" sz="1400" b="1" i="0" u="none" strike="noStrike" kern="1200" dirty="0">
                          <a:solidFill>
                            <a:schemeClr val="tx1"/>
                          </a:solidFill>
                          <a:latin typeface="Bookman Old Style" pitchFamily="18" charset="0"/>
                          <a:ea typeface="+mn-ea"/>
                          <a:cs typeface="Arial" pitchFamily="34" charset="0"/>
                        </a:rPr>
                        <a:t>9.381.670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indent="0" algn="ctr">
                        <a:spcAft>
                          <a:spcPts val="0"/>
                        </a:spcAft>
                        <a:tabLst/>
                      </a:pPr>
                      <a:r>
                        <a:rPr lang="tr-TR" sz="1400" b="1" dirty="0">
                          <a:latin typeface="Bookman Old Style" pitchFamily="18" charset="0"/>
                          <a:ea typeface="Times New Roman"/>
                          <a:cs typeface="Arial" pitchFamily="34" charset="0"/>
                        </a:rPr>
                        <a:t>10.474.867</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Rectangle 2"/>
          <p:cNvSpPr txBox="1">
            <a:spLocks noChangeArrowheads="1"/>
          </p:cNvSpPr>
          <p:nvPr/>
        </p:nvSpPr>
        <p:spPr bwMode="auto">
          <a:xfrm>
            <a:off x="485673" y="602457"/>
            <a:ext cx="5940660" cy="527447"/>
          </a:xfrm>
          <a:prstGeom prst="rect">
            <a:avLst/>
          </a:prstGeom>
          <a:noFill/>
          <a:ln w="9525">
            <a:noFill/>
            <a:miter lim="800000"/>
            <a:headEnd/>
            <a:tailEnd/>
          </a:ln>
          <a:effectLst/>
        </p:spPr>
        <p:txBody>
          <a:bodyPr anchor="ctr" anchorCtr="1"/>
          <a:lstStyle/>
          <a:p>
            <a:pPr algn="ctr">
              <a:lnSpc>
                <a:spcPct val="100000"/>
              </a:lnSpc>
              <a:spcBef>
                <a:spcPct val="0"/>
              </a:spcBef>
              <a:buClrTx/>
              <a:buSzTx/>
              <a:buFontTx/>
              <a:buNone/>
              <a:defRPr/>
            </a:pPr>
            <a:r>
              <a:rPr lang="tr-TR" b="1" kern="0" dirty="0">
                <a:solidFill>
                  <a:srgbClr val="FF3300"/>
                </a:solidFill>
                <a:latin typeface="Bookman Old Style" pitchFamily="18" charset="0"/>
                <a:ea typeface="+mj-ea"/>
                <a:cs typeface="Arial" pitchFamily="34" charset="0"/>
              </a:rPr>
              <a:t>TURİZM</a:t>
            </a:r>
          </a:p>
        </p:txBody>
      </p:sp>
      <p:graphicFrame>
        <p:nvGraphicFramePr>
          <p:cNvPr id="7" name="Group 3">
            <a:extLst>
              <a:ext uri="{FF2B5EF4-FFF2-40B4-BE49-F238E27FC236}">
                <a16:creationId xmlns:a16="http://schemas.microsoft.com/office/drawing/2014/main" id="{5C33D26C-332E-4E62-9BD7-2E1F80072D8B}"/>
              </a:ext>
            </a:extLst>
          </p:cNvPr>
          <p:cNvGraphicFramePr>
            <a:graphicFrameLocks/>
          </p:cNvGraphicFramePr>
          <p:nvPr>
            <p:extLst>
              <p:ext uri="{D42A27DB-BD31-4B8C-83A1-F6EECF244321}">
                <p14:modId xmlns:p14="http://schemas.microsoft.com/office/powerpoint/2010/main" val="3780882570"/>
              </p:ext>
            </p:extLst>
          </p:nvPr>
        </p:nvGraphicFramePr>
        <p:xfrm>
          <a:off x="188640" y="3425429"/>
          <a:ext cx="6534725" cy="1960338"/>
        </p:xfrm>
        <a:graphic>
          <a:graphicData uri="http://schemas.openxmlformats.org/drawingml/2006/table">
            <a:tbl>
              <a:tblPr/>
              <a:tblGrid>
                <a:gridCol w="3082994">
                  <a:extLst>
                    <a:ext uri="{9D8B030D-6E8A-4147-A177-3AD203B41FA5}">
                      <a16:colId xmlns:a16="http://schemas.microsoft.com/office/drawing/2014/main" val="20000"/>
                    </a:ext>
                  </a:extLst>
                </a:gridCol>
                <a:gridCol w="1167264">
                  <a:extLst>
                    <a:ext uri="{9D8B030D-6E8A-4147-A177-3AD203B41FA5}">
                      <a16:colId xmlns:a16="http://schemas.microsoft.com/office/drawing/2014/main" val="20001"/>
                    </a:ext>
                  </a:extLst>
                </a:gridCol>
                <a:gridCol w="1117203">
                  <a:extLst>
                    <a:ext uri="{9D8B030D-6E8A-4147-A177-3AD203B41FA5}">
                      <a16:colId xmlns:a16="http://schemas.microsoft.com/office/drawing/2014/main" val="20002"/>
                    </a:ext>
                  </a:extLst>
                </a:gridCol>
                <a:gridCol w="1167264">
                  <a:extLst>
                    <a:ext uri="{9D8B030D-6E8A-4147-A177-3AD203B41FA5}">
                      <a16:colId xmlns:a16="http://schemas.microsoft.com/office/drawing/2014/main" val="20003"/>
                    </a:ext>
                  </a:extLst>
                </a:gridCol>
              </a:tblGrid>
              <a:tr h="342894">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cs typeface="Times New Roman" pitchFamily="18" charset="0"/>
                        </a:rPr>
                        <a:t>İLDEKİ KONAKLAMA TESİSLERİ</a:t>
                      </a:r>
                      <a:endParaRPr kumimoji="0" lang="tr-TR" sz="1600" b="1" i="0" u="none" strike="noStrike" cap="none" normalizeH="0" baseline="0" dirty="0">
                        <a:ln>
                          <a:noFill/>
                        </a:ln>
                        <a:solidFill>
                          <a:srgbClr val="FF0000"/>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1319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TESİS</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SAYI</a:t>
                      </a:r>
                      <a:endParaRPr kumimoji="0" lang="tr-TR" sz="15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ODA</a:t>
                      </a:r>
                      <a:endParaRPr kumimoji="0" lang="tr-TR" sz="15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YATAK</a:t>
                      </a:r>
                      <a:endParaRPr kumimoji="0" lang="tr-TR" sz="15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45914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TURİZM İŞLETME BELGELİ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431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39.975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82.874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1942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BELEDİYE BELGELİ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1.652</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    27.386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rPr>
                        <a:t>51.853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2569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TOPLAM</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2.083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67.361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134.727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graphicFrame>
        <p:nvGraphicFramePr>
          <p:cNvPr id="8" name="Group 3">
            <a:extLst>
              <a:ext uri="{FF2B5EF4-FFF2-40B4-BE49-F238E27FC236}">
                <a16:creationId xmlns:a16="http://schemas.microsoft.com/office/drawing/2014/main" id="{8CF26F38-E16C-449A-9803-EC0106121177}"/>
              </a:ext>
            </a:extLst>
          </p:cNvPr>
          <p:cNvGraphicFramePr>
            <a:graphicFrameLocks noGrp="1"/>
          </p:cNvGraphicFramePr>
          <p:nvPr>
            <p:ph idx="1"/>
            <p:extLst>
              <p:ext uri="{D42A27DB-BD31-4B8C-83A1-F6EECF244321}">
                <p14:modId xmlns:p14="http://schemas.microsoft.com/office/powerpoint/2010/main" val="666718033"/>
              </p:ext>
            </p:extLst>
          </p:nvPr>
        </p:nvGraphicFramePr>
        <p:xfrm>
          <a:off x="188640" y="5669757"/>
          <a:ext cx="6534724" cy="2765212"/>
        </p:xfrm>
        <a:graphic>
          <a:graphicData uri="http://schemas.openxmlformats.org/drawingml/2006/table">
            <a:tbl>
              <a:tblPr/>
              <a:tblGrid>
                <a:gridCol w="3534242">
                  <a:extLst>
                    <a:ext uri="{9D8B030D-6E8A-4147-A177-3AD203B41FA5}">
                      <a16:colId xmlns:a16="http://schemas.microsoft.com/office/drawing/2014/main" val="20000"/>
                    </a:ext>
                  </a:extLst>
                </a:gridCol>
                <a:gridCol w="1066838">
                  <a:extLst>
                    <a:ext uri="{9D8B030D-6E8A-4147-A177-3AD203B41FA5}">
                      <a16:colId xmlns:a16="http://schemas.microsoft.com/office/drawing/2014/main" val="20001"/>
                    </a:ext>
                  </a:extLst>
                </a:gridCol>
                <a:gridCol w="1933644">
                  <a:extLst>
                    <a:ext uri="{9D8B030D-6E8A-4147-A177-3AD203B41FA5}">
                      <a16:colId xmlns:a16="http://schemas.microsoft.com/office/drawing/2014/main" val="20002"/>
                    </a:ext>
                  </a:extLst>
                </a:gridCol>
              </a:tblGrid>
              <a:tr h="701818">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rPr>
                        <a:t>DİĞER TESİSLER</a:t>
                      </a:r>
                      <a:endParaRPr kumimoji="0" lang="tr-TR" sz="1600" b="1" i="0" u="none" strike="noStrike" cap="none" normalizeH="0" baseline="0" dirty="0">
                        <a:ln>
                          <a:noFill/>
                        </a:ln>
                        <a:solidFill>
                          <a:schemeClr val="bg2"/>
                        </a:solidFill>
                        <a:effectLst/>
                        <a:latin typeface="Bookman Old Style" pitchFamily="18" charset="0"/>
                      </a:endParaRPr>
                    </a:p>
                  </a:txBody>
                  <a:tcPr marL="68580" marR="68580" marT="34290" marB="34290" anchor="ctr" anchorCtr="1"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48605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700" b="1" i="0" u="none" strike="noStrike" cap="none" normalizeH="0" baseline="0" dirty="0">
                          <a:ln>
                            <a:noFill/>
                          </a:ln>
                          <a:solidFill>
                            <a:srgbClr val="000099"/>
                          </a:solidFill>
                          <a:effectLst/>
                          <a:latin typeface="Bookman Old Style" pitchFamily="18" charset="0"/>
                        </a:rPr>
                        <a:t> TESİS TÜRÜ</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700" b="1" i="0" u="none" strike="noStrike" cap="none" normalizeH="0" baseline="0" dirty="0">
                          <a:ln>
                            <a:noFill/>
                          </a:ln>
                          <a:solidFill>
                            <a:srgbClr val="000099"/>
                          </a:solidFill>
                          <a:effectLst/>
                          <a:latin typeface="Bookman Old Style" pitchFamily="18" charset="0"/>
                        </a:rPr>
                        <a:t>SAYI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700" b="1" i="0" u="none" strike="noStrike" cap="none" normalizeH="0" baseline="0" dirty="0">
                          <a:ln>
                            <a:noFill/>
                          </a:ln>
                          <a:solidFill>
                            <a:srgbClr val="000099"/>
                          </a:solidFill>
                          <a:effectLst/>
                          <a:latin typeface="Bookman Old Style" pitchFamily="18" charset="0"/>
                        </a:rPr>
                        <a:t>KAPASİTE</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TURİZM İŞLETME  BELGELİ YEME İÇME TESİSİ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630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98.936</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tr-TR" sz="1500" b="1" i="0" u="none" strike="noStrike" cap="none" normalizeH="0" baseline="0" dirty="0">
                          <a:ln>
                            <a:noFill/>
                          </a:ln>
                          <a:solidFill>
                            <a:schemeClr val="tx1"/>
                          </a:solidFill>
                          <a:effectLst/>
                          <a:latin typeface="Bookman Old Style" pitchFamily="18" charset="0"/>
                        </a:rPr>
                        <a:t>TURİZM YATIRIM BELGELİ KONAKLAMA TESİSİ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170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49.420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25780">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tr-TR" sz="1500" b="1" i="0" u="none" strike="noStrike" cap="none" normalizeH="0" baseline="0" dirty="0">
                          <a:ln>
                            <a:noFill/>
                          </a:ln>
                          <a:solidFill>
                            <a:schemeClr val="tx1"/>
                          </a:solidFill>
                          <a:effectLst/>
                          <a:latin typeface="Bookman Old Style" pitchFamily="18" charset="0"/>
                        </a:rPr>
                        <a:t>TURİZM YATIRIM BELGELİ YEME-İÇME TESİSİ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1.027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2" name="Dikdörtgen 1">
            <a:extLst>
              <a:ext uri="{FF2B5EF4-FFF2-40B4-BE49-F238E27FC236}">
                <a16:creationId xmlns:a16="http://schemas.microsoft.com/office/drawing/2014/main" id="{5445C53B-6A42-4D30-BEA1-F08D8F4F5E7A}"/>
              </a:ext>
            </a:extLst>
          </p:cNvPr>
          <p:cNvSpPr/>
          <p:nvPr/>
        </p:nvSpPr>
        <p:spPr>
          <a:xfrm>
            <a:off x="188640" y="8718959"/>
            <a:ext cx="6534724" cy="276999"/>
          </a:xfrm>
          <a:prstGeom prst="rect">
            <a:avLst/>
          </a:prstGeom>
        </p:spPr>
        <p:txBody>
          <a:bodyPr wrap="square">
            <a:spAutoFit/>
          </a:bodyPr>
          <a:lstStyle/>
          <a:p>
            <a:pPr>
              <a:defRPr/>
            </a:pPr>
            <a:r>
              <a:rPr lang="tr-TR" sz="1200" b="1" dirty="0">
                <a:latin typeface="Bookman Old Style" pitchFamily="18" charset="0"/>
              </a:rPr>
              <a:t>(*) Yatırım belgeli tesisler inşa-yapım aşamasında olan tesislerdir.</a:t>
            </a:r>
            <a:endParaRPr lang="tr-TR" sz="1200" dirty="0">
              <a:latin typeface="Bookman Old Style" pitchFamily="18" charset="0"/>
            </a:endParaRPr>
          </a:p>
        </p:txBody>
      </p:sp>
      <p:sp>
        <p:nvSpPr>
          <p:cNvPr id="3" name="Slayt Numarası Yer Tutucusu 2">
            <a:extLst>
              <a:ext uri="{FF2B5EF4-FFF2-40B4-BE49-F238E27FC236}">
                <a16:creationId xmlns:a16="http://schemas.microsoft.com/office/drawing/2014/main" id="{AB36D9C1-CCCB-4B85-A78B-36E3A7A269BC}"/>
              </a:ext>
            </a:extLst>
          </p:cNvPr>
          <p:cNvSpPr>
            <a:spLocks noGrp="1"/>
          </p:cNvSpPr>
          <p:nvPr>
            <p:ph type="sldNum" sz="quarter" idx="12"/>
          </p:nvPr>
        </p:nvSpPr>
        <p:spPr/>
        <p:txBody>
          <a:bodyPr/>
          <a:lstStyle/>
          <a:p>
            <a:pPr>
              <a:defRPr/>
            </a:pPr>
            <a:fld id="{7F979C48-A748-48C9-B264-A35E2CA3DA99}" type="slidenum">
              <a:rPr lang="tr-TR" smtClean="0"/>
              <a:pPr>
                <a:defRPr/>
              </a:pPr>
              <a:t>41</a:t>
            </a:fld>
            <a:endParaRPr lang="tr-T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292850" y="501936"/>
            <a:ext cx="6082550" cy="323850"/>
          </a:xfrm>
        </p:spPr>
        <p:txBody>
          <a:bodyPr/>
          <a:lstStyle/>
          <a:p>
            <a:pPr algn="ctr" eaLnBrk="1" hangingPunct="1"/>
            <a:r>
              <a:rPr lang="tr-TR" sz="1800" b="1" dirty="0">
                <a:solidFill>
                  <a:srgbClr val="FF0000"/>
                </a:solidFill>
                <a:latin typeface="Bookman Old Style" pitchFamily="18" charset="0"/>
                <a:cs typeface="Arial" pitchFamily="34" charset="0"/>
              </a:rPr>
              <a:t>TURİST GİRİŞLERİ (2008-2013)</a:t>
            </a:r>
            <a:endParaRPr lang="tr-TR" sz="1800" dirty="0">
              <a:solidFill>
                <a:srgbClr val="FF00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2645139439"/>
              </p:ext>
            </p:extLst>
          </p:nvPr>
        </p:nvGraphicFramePr>
        <p:xfrm>
          <a:off x="296652" y="989013"/>
          <a:ext cx="6264883" cy="1933574"/>
        </p:xfrm>
        <a:graphic>
          <a:graphicData uri="http://schemas.openxmlformats.org/drawingml/2006/table">
            <a:tbl>
              <a:tblPr/>
              <a:tblGrid>
                <a:gridCol w="1365172">
                  <a:extLst>
                    <a:ext uri="{9D8B030D-6E8A-4147-A177-3AD203B41FA5}">
                      <a16:colId xmlns:a16="http://schemas.microsoft.com/office/drawing/2014/main" val="20000"/>
                    </a:ext>
                  </a:extLst>
                </a:gridCol>
                <a:gridCol w="1860155">
                  <a:extLst>
                    <a:ext uri="{9D8B030D-6E8A-4147-A177-3AD203B41FA5}">
                      <a16:colId xmlns:a16="http://schemas.microsoft.com/office/drawing/2014/main" val="20001"/>
                    </a:ext>
                  </a:extLst>
                </a:gridCol>
                <a:gridCol w="1696382">
                  <a:extLst>
                    <a:ext uri="{9D8B030D-6E8A-4147-A177-3AD203B41FA5}">
                      <a16:colId xmlns:a16="http://schemas.microsoft.com/office/drawing/2014/main" val="20002"/>
                    </a:ext>
                  </a:extLst>
                </a:gridCol>
                <a:gridCol w="1343174">
                  <a:extLst>
                    <a:ext uri="{9D8B030D-6E8A-4147-A177-3AD203B41FA5}">
                      <a16:colId xmlns:a16="http://schemas.microsoft.com/office/drawing/2014/main" val="20003"/>
                    </a:ext>
                  </a:extLst>
                </a:gridCol>
              </a:tblGrid>
              <a:tr h="46725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YILLAR</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TÜRKİYE</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İSTANBUL</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ORAN (%)</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24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2008</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26.336.677</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7.049.234</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27</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82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2009 </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25.077.114</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7.509.784</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28</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82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2010</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28.632.204</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6.960.980</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24,3</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826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2011</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31.456.076</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8.057.879</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25,6</a:t>
                      </a:r>
                    </a:p>
                  </a:txBody>
                  <a:tcPr marL="33338" marR="33338"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8269">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2012</a:t>
                      </a: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31.782.832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9.381.670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29.5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48269">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tr-TR" sz="1200" b="1" i="0" u="none" strike="noStrike" cap="none" normalizeH="0" baseline="0" dirty="0">
                          <a:ln>
                            <a:noFill/>
                          </a:ln>
                          <a:solidFill>
                            <a:schemeClr val="tx1"/>
                          </a:solidFill>
                          <a:effectLst/>
                          <a:latin typeface="Bookman Old Style" pitchFamily="18" charset="0"/>
                          <a:cs typeface="Arial" pitchFamily="34" charset="0"/>
                        </a:rPr>
                        <a:t>2013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34.971.833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10.474.867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29,9</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7" name="6 Tablo"/>
          <p:cNvGraphicFramePr>
            <a:graphicFrameLocks noGrp="1"/>
          </p:cNvGraphicFramePr>
          <p:nvPr>
            <p:extLst>
              <p:ext uri="{D42A27DB-BD31-4B8C-83A1-F6EECF244321}">
                <p14:modId xmlns:p14="http://schemas.microsoft.com/office/powerpoint/2010/main" val="2601348422"/>
              </p:ext>
            </p:extLst>
          </p:nvPr>
        </p:nvGraphicFramePr>
        <p:xfrm>
          <a:off x="294657" y="3250913"/>
          <a:ext cx="6268685" cy="5831174"/>
        </p:xfrm>
        <a:graphic>
          <a:graphicData uri="http://schemas.openxmlformats.org/drawingml/2006/table">
            <a:tbl>
              <a:tblPr/>
              <a:tblGrid>
                <a:gridCol w="4390199">
                  <a:extLst>
                    <a:ext uri="{9D8B030D-6E8A-4147-A177-3AD203B41FA5}">
                      <a16:colId xmlns:a16="http://schemas.microsoft.com/office/drawing/2014/main" val="20000"/>
                    </a:ext>
                  </a:extLst>
                </a:gridCol>
                <a:gridCol w="828743">
                  <a:extLst>
                    <a:ext uri="{9D8B030D-6E8A-4147-A177-3AD203B41FA5}">
                      <a16:colId xmlns:a16="http://schemas.microsoft.com/office/drawing/2014/main" val="20001"/>
                    </a:ext>
                  </a:extLst>
                </a:gridCol>
                <a:gridCol w="1049743">
                  <a:extLst>
                    <a:ext uri="{9D8B030D-6E8A-4147-A177-3AD203B41FA5}">
                      <a16:colId xmlns:a16="http://schemas.microsoft.com/office/drawing/2014/main" val="20002"/>
                    </a:ext>
                  </a:extLst>
                </a:gridCol>
              </a:tblGrid>
              <a:tr h="712369">
                <a:tc>
                  <a:txBody>
                    <a:bodyPr/>
                    <a:lstStyle/>
                    <a:p>
                      <a:pPr algn="ctr" fontAlgn="b"/>
                      <a:r>
                        <a:rPr lang="tr-TR" sz="1200" b="1" i="0" u="none" strike="noStrike" dirty="0">
                          <a:solidFill>
                            <a:srgbClr val="000099"/>
                          </a:solidFill>
                          <a:latin typeface="Bookman Old Style" pitchFamily="18" charset="0"/>
                          <a:cs typeface="Arial" pitchFamily="34" charset="0"/>
                        </a:rPr>
                        <a:t> </a:t>
                      </a:r>
                      <a:r>
                        <a:rPr lang="tr-TR" sz="1200" b="1" i="0" u="none" strike="noStrike" baseline="0" dirty="0">
                          <a:solidFill>
                            <a:srgbClr val="000099"/>
                          </a:solidFill>
                          <a:latin typeface="Bookman Old Style" pitchFamily="18" charset="0"/>
                          <a:cs typeface="Arial" pitchFamily="34" charset="0"/>
                        </a:rPr>
                        <a:t> </a:t>
                      </a:r>
                      <a:r>
                        <a:rPr lang="tr-TR" sz="1200" b="1" i="0" u="none" strike="noStrike" dirty="0">
                          <a:solidFill>
                            <a:srgbClr val="000099"/>
                          </a:solidFill>
                          <a:latin typeface="Bookman Old Style" pitchFamily="18" charset="0"/>
                          <a:cs typeface="Arial" pitchFamily="34" charset="0"/>
                        </a:rPr>
                        <a:t>MİLLİYETLERİNE GÖRE  GELEN TURİSTLER  (2013)</a:t>
                      </a:r>
                    </a:p>
                  </a:txBody>
                  <a:tcPr marL="5725" marR="5725" marT="5725"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99"/>
                          </a:solidFill>
                          <a:latin typeface="Bookman Old Style" pitchFamily="18" charset="0"/>
                          <a:cs typeface="Arial" pitchFamily="34" charset="0"/>
                        </a:rPr>
                        <a:t>ORAN</a:t>
                      </a:r>
                    </a:p>
                  </a:txBody>
                  <a:tcPr marL="5725" marR="5725" marT="5725"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99"/>
                          </a:solidFill>
                          <a:latin typeface="Bookman Old Style" pitchFamily="18" charset="0"/>
                          <a:cs typeface="Arial" pitchFamily="34" charset="0"/>
                        </a:rPr>
                        <a:t>TURİST SAYISI</a:t>
                      </a:r>
                    </a:p>
                  </a:txBody>
                  <a:tcPr marL="5725" marR="5725" marT="5725"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ALMANYA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11,2</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1.179.397</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1"/>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RUSYA FEDERASYONU</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5,5</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573.528</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2"/>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AMERİKA BİRLEŞİK DEVLETLERİ</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4,8</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503.019</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3"/>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FRANSA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4,6</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478.258</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4"/>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İNGİLTERE</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4,4</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456.172</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5"/>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İTALYA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4,2</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437.552</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6"/>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İRAN</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3,7</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386.339</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7"/>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HOLLANDA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2,7</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284.748</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8"/>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UKRANYA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2,4</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246.950</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9"/>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LİBYA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2,5</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261.476</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0"/>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SUUDİ </a:t>
                      </a:r>
                      <a:r>
                        <a:rPr lang="tr-TR" sz="1200" b="1" i="0" u="none" strike="noStrike" baseline="0" dirty="0">
                          <a:solidFill>
                            <a:schemeClr val="tx1"/>
                          </a:solidFill>
                          <a:latin typeface="Bookman Old Style" pitchFamily="18" charset="0"/>
                          <a:cs typeface="Arial" pitchFamily="34" charset="0"/>
                        </a:rPr>
                        <a:t> ARABİSTAN</a:t>
                      </a:r>
                      <a:endParaRPr lang="tr-TR" sz="1200" b="1" i="0" u="none" strike="noStrike" dirty="0">
                        <a:solidFill>
                          <a:schemeClr val="tx1"/>
                        </a:solidFill>
                        <a:latin typeface="Bookman Old Style" pitchFamily="18" charset="0"/>
                        <a:cs typeface="Arial" pitchFamily="34" charset="0"/>
                      </a:endParaRP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2,1</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223.150</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1"/>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AZERBAYCAN</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2,2</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228.630</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2"/>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IRAK</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2,3</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241.262</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3"/>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SURİYE</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1,6</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172.449</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4"/>
                  </a:ext>
                </a:extLst>
              </a:tr>
              <a:tr h="301455">
                <a:tc>
                  <a:txBody>
                    <a:bodyPr/>
                    <a:lstStyle/>
                    <a:p>
                      <a:pPr algn="just" fontAlgn="b"/>
                      <a:r>
                        <a:rPr lang="tr-TR" sz="1200" b="1" i="0" u="none" strike="noStrike" dirty="0">
                          <a:solidFill>
                            <a:schemeClr val="tx1"/>
                          </a:solidFill>
                          <a:latin typeface="Bookman Old Style" pitchFamily="18" charset="0"/>
                          <a:cs typeface="Arial" pitchFamily="34" charset="0"/>
                        </a:rPr>
                        <a:t>İSPANYA</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r" fontAlgn="b"/>
                      <a:r>
                        <a:rPr lang="tr-TR" sz="1200" b="0" i="0" u="none" strike="noStrike" dirty="0">
                          <a:solidFill>
                            <a:schemeClr val="tx1"/>
                          </a:solidFill>
                          <a:latin typeface="Bookman Old Style" pitchFamily="18" charset="0"/>
                          <a:cs typeface="Arial" pitchFamily="34" charset="0"/>
                        </a:rPr>
                        <a:t>1,9</a:t>
                      </a:r>
                    </a:p>
                  </a:txBody>
                  <a:tcPr marL="7144" marR="7144" marT="7144"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201.065</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5"/>
                  </a:ext>
                </a:extLst>
              </a:tr>
              <a:tr h="298490">
                <a:tc>
                  <a:txBody>
                    <a:bodyPr/>
                    <a:lstStyle/>
                    <a:p>
                      <a:pPr algn="just" fontAlgn="b"/>
                      <a:r>
                        <a:rPr lang="tr-TR" sz="1200" b="1" i="0" u="none" strike="noStrike" dirty="0">
                          <a:solidFill>
                            <a:schemeClr val="tx1"/>
                          </a:solidFill>
                          <a:latin typeface="Bookman Old Style" pitchFamily="18" charset="0"/>
                          <a:cs typeface="Arial" pitchFamily="34" charset="0"/>
                        </a:rPr>
                        <a:t>DİĞER ÜLKELER</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43,9</a:t>
                      </a:r>
                    </a:p>
                  </a:txBody>
                  <a:tcPr marL="5725" marR="5725" marT="5725"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200" b="0" i="0" u="none" strike="noStrike" dirty="0">
                          <a:solidFill>
                            <a:schemeClr val="tx1"/>
                          </a:solidFill>
                          <a:latin typeface="Bookman Old Style" pitchFamily="18" charset="0"/>
                          <a:cs typeface="Arial" pitchFamily="34" charset="0"/>
                        </a:rPr>
                        <a:t>4.600.872</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16"/>
                  </a:ext>
                </a:extLst>
              </a:tr>
              <a:tr h="298490">
                <a:tc>
                  <a:txBody>
                    <a:bodyPr/>
                    <a:lstStyle/>
                    <a:p>
                      <a:pPr algn="just" fontAlgn="b"/>
                      <a:r>
                        <a:rPr lang="tr-TR" sz="1200" b="1" i="0" u="none" strike="noStrike" dirty="0">
                          <a:solidFill>
                            <a:schemeClr val="tx1"/>
                          </a:solidFill>
                          <a:latin typeface="Bookman Old Style" pitchFamily="18" charset="0"/>
                          <a:cs typeface="Arial" pitchFamily="34" charset="0"/>
                        </a:rPr>
                        <a:t>TOPLAM</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100</a:t>
                      </a:r>
                    </a:p>
                  </a:txBody>
                  <a:tcPr marL="5725" marR="5725" marT="5725" marB="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10.474.867</a:t>
                      </a:r>
                    </a:p>
                  </a:txBody>
                  <a:tcPr marL="5725" marR="5725" marT="5725"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17"/>
                  </a:ext>
                </a:extLst>
              </a:tr>
            </a:tbl>
          </a:graphicData>
        </a:graphic>
      </p:graphicFrame>
      <p:sp>
        <p:nvSpPr>
          <p:cNvPr id="3" name="Slayt Numarası Yer Tutucusu 2">
            <a:extLst>
              <a:ext uri="{FF2B5EF4-FFF2-40B4-BE49-F238E27FC236}">
                <a16:creationId xmlns:a16="http://schemas.microsoft.com/office/drawing/2014/main" id="{26FA1387-0122-496D-A802-89FF48A2FF90}"/>
              </a:ext>
            </a:extLst>
          </p:cNvPr>
          <p:cNvSpPr>
            <a:spLocks noGrp="1"/>
          </p:cNvSpPr>
          <p:nvPr>
            <p:ph type="sldNum" sz="quarter" idx="12"/>
          </p:nvPr>
        </p:nvSpPr>
        <p:spPr/>
        <p:txBody>
          <a:bodyPr/>
          <a:lstStyle/>
          <a:p>
            <a:pPr>
              <a:defRPr/>
            </a:pPr>
            <a:fld id="{B933E86D-47FE-4A98-B91B-91FFE54D33EE}" type="slidenum">
              <a:rPr lang="tr-TR" smtClean="0"/>
              <a:pPr>
                <a:defRPr/>
              </a:pPr>
              <a:t>42</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191491" y="1174751"/>
            <a:ext cx="6515099" cy="857250"/>
          </a:xfrm>
        </p:spPr>
        <p:txBody>
          <a:bodyPr/>
          <a:lstStyle/>
          <a:p>
            <a:pPr algn="ctr" eaLnBrk="1" hangingPunct="1"/>
            <a:r>
              <a:rPr lang="tr-TR" sz="1800" b="1" dirty="0">
                <a:solidFill>
                  <a:srgbClr val="FF0000"/>
                </a:solidFill>
                <a:latin typeface="Bookman Old Style" pitchFamily="18" charset="0"/>
                <a:cs typeface="Arial" pitchFamily="34" charset="0"/>
              </a:rPr>
              <a:t>TURİZM İŞLETME BELGELİ SEYAHAT  ACENTALARI</a:t>
            </a:r>
            <a:r>
              <a:rPr lang="tr-TR" sz="1500" dirty="0">
                <a:latin typeface="Bookman Old Style" pitchFamily="18" charset="0"/>
                <a:cs typeface="Arial" pitchFamily="34" charset="0"/>
              </a:rPr>
              <a:t/>
            </a:r>
            <a:br>
              <a:rPr lang="tr-TR" sz="1500" dirty="0">
                <a:latin typeface="Bookman Old Style" pitchFamily="18" charset="0"/>
                <a:cs typeface="Arial" pitchFamily="34" charset="0"/>
              </a:rPr>
            </a:br>
            <a:endParaRPr lang="tr-TR" sz="1500" dirty="0">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1888206524"/>
              </p:ext>
            </p:extLst>
          </p:nvPr>
        </p:nvGraphicFramePr>
        <p:xfrm>
          <a:off x="332184" y="1943100"/>
          <a:ext cx="6233715" cy="2811467"/>
        </p:xfrm>
        <a:graphic>
          <a:graphicData uri="http://schemas.openxmlformats.org/drawingml/2006/table">
            <a:tbl>
              <a:tblPr/>
              <a:tblGrid>
                <a:gridCol w="2661306">
                  <a:extLst>
                    <a:ext uri="{9D8B030D-6E8A-4147-A177-3AD203B41FA5}">
                      <a16:colId xmlns:a16="http://schemas.microsoft.com/office/drawing/2014/main" val="20000"/>
                    </a:ext>
                  </a:extLst>
                </a:gridCol>
                <a:gridCol w="1925619">
                  <a:extLst>
                    <a:ext uri="{9D8B030D-6E8A-4147-A177-3AD203B41FA5}">
                      <a16:colId xmlns:a16="http://schemas.microsoft.com/office/drawing/2014/main" val="20001"/>
                    </a:ext>
                  </a:extLst>
                </a:gridCol>
                <a:gridCol w="1646790">
                  <a:extLst>
                    <a:ext uri="{9D8B030D-6E8A-4147-A177-3AD203B41FA5}">
                      <a16:colId xmlns:a16="http://schemas.microsoft.com/office/drawing/2014/main" val="20002"/>
                    </a:ext>
                  </a:extLst>
                </a:gridCol>
              </a:tblGrid>
              <a:tr h="5724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GRUBU</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MERKEZ</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ŞUBE</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4478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  GEÇİCİ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17</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478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 GRUBU</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2.149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392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478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B GRUBU</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43</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2</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478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C GRUBU</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47</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kern="1200" cap="none" normalizeH="0" baseline="0" dirty="0">
                          <a:ln>
                            <a:noFill/>
                          </a:ln>
                          <a:solidFill>
                            <a:schemeClr val="tx1"/>
                          </a:solidFill>
                          <a:effectLst/>
                          <a:latin typeface="Bookman Old Style" pitchFamily="18" charset="0"/>
                          <a:ea typeface="+mn-ea"/>
                          <a:cs typeface="Arial" pitchFamily="34" charset="0"/>
                        </a:rPr>
                        <a:t>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478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300" b="1" i="0" u="none" strike="noStrike" cap="none" normalizeH="0" baseline="0" dirty="0">
                          <a:ln>
                            <a:noFill/>
                          </a:ln>
                          <a:solidFill>
                            <a:schemeClr val="tx1"/>
                          </a:solidFill>
                          <a:effectLst/>
                          <a:latin typeface="Bookman Old Style" pitchFamily="18" charset="0"/>
                          <a:cs typeface="Arial" pitchFamily="34" charset="0"/>
                        </a:rPr>
                        <a:t>TOPLAM</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300" b="1" i="0" u="none" strike="noStrike" kern="1200" cap="none" normalizeH="0" baseline="0" dirty="0">
                          <a:ln>
                            <a:noFill/>
                          </a:ln>
                          <a:solidFill>
                            <a:schemeClr val="tx1"/>
                          </a:solidFill>
                          <a:effectLst/>
                          <a:latin typeface="Bookman Old Style" pitchFamily="18" charset="0"/>
                          <a:ea typeface="+mn-ea"/>
                          <a:cs typeface="Arial" pitchFamily="34" charset="0"/>
                        </a:rPr>
                        <a:t>2.256</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300" b="1" i="0" u="none" strike="noStrike" kern="1200" cap="none" normalizeH="0" baseline="0" dirty="0">
                          <a:ln>
                            <a:noFill/>
                          </a:ln>
                          <a:solidFill>
                            <a:schemeClr val="tx1"/>
                          </a:solidFill>
                          <a:effectLst/>
                          <a:latin typeface="Bookman Old Style" pitchFamily="18" charset="0"/>
                          <a:ea typeface="+mn-ea"/>
                          <a:cs typeface="Arial" pitchFamily="34" charset="0"/>
                        </a:rPr>
                        <a:t>400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5"/>
                  </a:ext>
                </a:extLst>
              </a:tr>
            </a:tbl>
          </a:graphicData>
        </a:graphic>
      </p:graphicFrame>
      <p:graphicFrame>
        <p:nvGraphicFramePr>
          <p:cNvPr id="7" name="8 Tablo">
            <a:extLst>
              <a:ext uri="{FF2B5EF4-FFF2-40B4-BE49-F238E27FC236}">
                <a16:creationId xmlns:a16="http://schemas.microsoft.com/office/drawing/2014/main" id="{B35912AA-A340-4068-8743-B4BBB55B00BF}"/>
              </a:ext>
            </a:extLst>
          </p:cNvPr>
          <p:cNvGraphicFramePr>
            <a:graphicFrameLocks noGrp="1"/>
          </p:cNvGraphicFramePr>
          <p:nvPr>
            <p:extLst>
              <p:ext uri="{D42A27DB-BD31-4B8C-83A1-F6EECF244321}">
                <p14:modId xmlns:p14="http://schemas.microsoft.com/office/powerpoint/2010/main" val="3006440434"/>
              </p:ext>
            </p:extLst>
          </p:nvPr>
        </p:nvGraphicFramePr>
        <p:xfrm>
          <a:off x="332184" y="5283200"/>
          <a:ext cx="6233715" cy="2590800"/>
        </p:xfrm>
        <a:graphic>
          <a:graphicData uri="http://schemas.openxmlformats.org/drawingml/2006/table">
            <a:tbl>
              <a:tblPr/>
              <a:tblGrid>
                <a:gridCol w="2542070">
                  <a:extLst>
                    <a:ext uri="{9D8B030D-6E8A-4147-A177-3AD203B41FA5}">
                      <a16:colId xmlns:a16="http://schemas.microsoft.com/office/drawing/2014/main" val="20000"/>
                    </a:ext>
                  </a:extLst>
                </a:gridCol>
                <a:gridCol w="1295017">
                  <a:extLst>
                    <a:ext uri="{9D8B030D-6E8A-4147-A177-3AD203B41FA5}">
                      <a16:colId xmlns:a16="http://schemas.microsoft.com/office/drawing/2014/main" val="20001"/>
                    </a:ext>
                  </a:extLst>
                </a:gridCol>
                <a:gridCol w="1198314">
                  <a:extLst>
                    <a:ext uri="{9D8B030D-6E8A-4147-A177-3AD203B41FA5}">
                      <a16:colId xmlns:a16="http://schemas.microsoft.com/office/drawing/2014/main" val="20002"/>
                    </a:ext>
                  </a:extLst>
                </a:gridCol>
                <a:gridCol w="1198314">
                  <a:extLst>
                    <a:ext uri="{9D8B030D-6E8A-4147-A177-3AD203B41FA5}">
                      <a16:colId xmlns:a16="http://schemas.microsoft.com/office/drawing/2014/main" val="20003"/>
                    </a:ext>
                  </a:extLst>
                </a:gridCol>
              </a:tblGrid>
              <a:tr h="5870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2011</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2013 </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5870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GELEN KRUVAZİYER GEMİSİ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454</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382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408</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870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DÜZENLENEN ULUSAL FUAR </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124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209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229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829623">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200" b="1" i="0" u="none" strike="noStrike" cap="none" normalizeH="0" baseline="0" dirty="0">
                          <a:ln>
                            <a:noFill/>
                          </a:ln>
                          <a:solidFill>
                            <a:schemeClr val="tx1"/>
                          </a:solidFill>
                          <a:effectLst/>
                          <a:latin typeface="Bookman Old Style" pitchFamily="18" charset="0"/>
                          <a:cs typeface="Arial" pitchFamily="34" charset="0"/>
                        </a:rPr>
                        <a:t>DÜZENLENEN ULUSLARARASI FUAR</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80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169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134</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3" name="Slayt Numarası Yer Tutucusu 2">
            <a:extLst>
              <a:ext uri="{FF2B5EF4-FFF2-40B4-BE49-F238E27FC236}">
                <a16:creationId xmlns:a16="http://schemas.microsoft.com/office/drawing/2014/main" id="{BE9FCBB8-1DC3-499A-8302-A177140C0697}"/>
              </a:ext>
            </a:extLst>
          </p:cNvPr>
          <p:cNvSpPr>
            <a:spLocks noGrp="1"/>
          </p:cNvSpPr>
          <p:nvPr>
            <p:ph type="sldNum" sz="quarter" idx="12"/>
          </p:nvPr>
        </p:nvSpPr>
        <p:spPr/>
        <p:txBody>
          <a:bodyPr/>
          <a:lstStyle/>
          <a:p>
            <a:pPr>
              <a:defRPr/>
            </a:pPr>
            <a:fld id="{B933E86D-47FE-4A98-B91B-91FFE54D33EE}" type="slidenum">
              <a:rPr lang="tr-TR" smtClean="0"/>
              <a:pPr>
                <a:defRPr/>
              </a:pPr>
              <a:t>43</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404664" y="912355"/>
            <a:ext cx="6048671" cy="476250"/>
          </a:xfrm>
        </p:spPr>
        <p:txBody>
          <a:bodyPr/>
          <a:lstStyle/>
          <a:p>
            <a:pPr algn="ctr" eaLnBrk="1" hangingPunct="1"/>
            <a:r>
              <a:rPr lang="tr-TR" sz="1800" b="1" dirty="0">
                <a:solidFill>
                  <a:srgbClr val="FF3300"/>
                </a:solidFill>
                <a:latin typeface="Bookman Old Style" pitchFamily="18" charset="0"/>
                <a:cs typeface="Arial" pitchFamily="34" charset="0"/>
              </a:rPr>
              <a:t>SPOR İLE İLGİLİ  GÖSTERGELER</a:t>
            </a:r>
          </a:p>
        </p:txBody>
      </p:sp>
      <p:graphicFrame>
        <p:nvGraphicFramePr>
          <p:cNvPr id="5" name="4 Tablo"/>
          <p:cNvGraphicFramePr>
            <a:graphicFrameLocks noGrp="1"/>
          </p:cNvGraphicFramePr>
          <p:nvPr>
            <p:extLst>
              <p:ext uri="{D42A27DB-BD31-4B8C-83A1-F6EECF244321}">
                <p14:modId xmlns:p14="http://schemas.microsoft.com/office/powerpoint/2010/main" val="276674719"/>
              </p:ext>
            </p:extLst>
          </p:nvPr>
        </p:nvGraphicFramePr>
        <p:xfrm>
          <a:off x="404664" y="3106065"/>
          <a:ext cx="6048672" cy="1468895"/>
        </p:xfrm>
        <a:graphic>
          <a:graphicData uri="http://schemas.openxmlformats.org/drawingml/2006/table">
            <a:tbl>
              <a:tblPr/>
              <a:tblGrid>
                <a:gridCol w="2809696">
                  <a:extLst>
                    <a:ext uri="{9D8B030D-6E8A-4147-A177-3AD203B41FA5}">
                      <a16:colId xmlns:a16="http://schemas.microsoft.com/office/drawing/2014/main" val="20000"/>
                    </a:ext>
                  </a:extLst>
                </a:gridCol>
                <a:gridCol w="1705828">
                  <a:extLst>
                    <a:ext uri="{9D8B030D-6E8A-4147-A177-3AD203B41FA5}">
                      <a16:colId xmlns:a16="http://schemas.microsoft.com/office/drawing/2014/main" val="20001"/>
                    </a:ext>
                  </a:extLst>
                </a:gridCol>
                <a:gridCol w="1533148">
                  <a:extLst>
                    <a:ext uri="{9D8B030D-6E8A-4147-A177-3AD203B41FA5}">
                      <a16:colId xmlns:a16="http://schemas.microsoft.com/office/drawing/2014/main" val="20002"/>
                    </a:ext>
                  </a:extLst>
                </a:gridCol>
              </a:tblGrid>
              <a:tr h="556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100" b="0" i="0" u="none" strike="noStrike" cap="none" normalizeH="0" baseline="0" dirty="0">
                        <a:ln>
                          <a:noFill/>
                        </a:ln>
                        <a:solidFill>
                          <a:schemeClr val="tx1"/>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TÜRKİYE</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İSTANBUL</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491168">
                <a:tc>
                  <a:txBody>
                    <a:bodyPr/>
                    <a:lstStyle/>
                    <a:p>
                      <a:pPr marL="0" marR="0" lvl="0" indent="0" algn="l"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LİSANSLI SPORCU SAYISI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1" dirty="0">
                          <a:effectLst/>
                          <a:latin typeface="Bookman Old Style" pitchFamily="18" charset="0"/>
                          <a:cs typeface="Arial" pitchFamily="34" charset="0"/>
                        </a:rPr>
                        <a:t>2.820.277</a:t>
                      </a:r>
                      <a:endParaRPr lang="tr-TR" sz="1100" b="1" i="0" u="none" strike="noStrike" kern="1200" dirty="0">
                        <a:solidFill>
                          <a:schemeClr val="tx1"/>
                        </a:solidFill>
                        <a:latin typeface="Bookman Old Style" pitchFamily="18" charset="0"/>
                        <a:ea typeface="+mn-ea"/>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100" b="1" i="0" u="none" strike="noStrike" kern="1200" dirty="0">
                          <a:solidFill>
                            <a:schemeClr val="tx1"/>
                          </a:solidFill>
                          <a:latin typeface="Bookman Old Style" pitchFamily="18" charset="0"/>
                          <a:ea typeface="+mn-ea"/>
                          <a:cs typeface="Arial" pitchFamily="34" charset="0"/>
                        </a:rPr>
                        <a:t>337.773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21002">
                <a:tc>
                  <a:txBody>
                    <a:bodyPr/>
                    <a:lstStyle/>
                    <a:p>
                      <a:pPr marL="0" marR="0" lvl="0" indent="0" algn="l"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FAAL S</a:t>
                      </a:r>
                      <a:r>
                        <a:rPr kumimoji="0" lang="en-US" sz="1100" b="1" i="0" u="none" strike="noStrike" cap="none" normalizeH="0" baseline="0" dirty="0">
                          <a:ln>
                            <a:noFill/>
                          </a:ln>
                          <a:solidFill>
                            <a:schemeClr val="tx1"/>
                          </a:solidFill>
                          <a:effectLst/>
                          <a:latin typeface="Bookman Old Style" pitchFamily="18" charset="0"/>
                          <a:cs typeface="Arial" pitchFamily="34" charset="0"/>
                        </a:rPr>
                        <a:t>PORCU SAYISI</a:t>
                      </a:r>
                      <a:endParaRPr kumimoji="0" lang="tr-TR" sz="1100" b="1" i="0" u="none" strike="noStrike" cap="none" normalizeH="0" baseline="0" dirty="0">
                        <a:ln>
                          <a:noFill/>
                        </a:ln>
                        <a:solidFill>
                          <a:schemeClr val="tx1"/>
                        </a:solidFill>
                        <a:effectLst/>
                        <a:latin typeface="Bookman Old Style" pitchFamily="18" charset="0"/>
                        <a:cs typeface="Arial" pitchFamily="34" charset="0"/>
                      </a:endParaRP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100" b="1" i="0" u="none" strike="noStrike" kern="1200" dirty="0">
                          <a:solidFill>
                            <a:schemeClr val="tx1"/>
                          </a:solidFill>
                          <a:latin typeface="Bookman Old Style" pitchFamily="18" charset="0"/>
                          <a:ea typeface="+mn-ea"/>
                          <a:cs typeface="Arial" pitchFamily="34" charset="0"/>
                        </a:rPr>
                        <a:t>662.772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lang="tr-TR" sz="1100" b="1" i="0" u="none" strike="noStrike" kern="1200" dirty="0">
                          <a:solidFill>
                            <a:schemeClr val="tx1"/>
                          </a:solidFill>
                          <a:latin typeface="Bookman Old Style" pitchFamily="18" charset="0"/>
                          <a:ea typeface="+mn-ea"/>
                          <a:cs typeface="Arial" pitchFamily="34" charset="0"/>
                        </a:rPr>
                        <a:t>94.843</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bl>
          </a:graphicData>
        </a:graphic>
      </p:graphicFrame>
      <p:graphicFrame>
        <p:nvGraphicFramePr>
          <p:cNvPr id="6" name="5 Tablo"/>
          <p:cNvGraphicFramePr>
            <a:graphicFrameLocks noGrp="1"/>
          </p:cNvGraphicFramePr>
          <p:nvPr>
            <p:extLst>
              <p:ext uri="{D42A27DB-BD31-4B8C-83A1-F6EECF244321}">
                <p14:modId xmlns:p14="http://schemas.microsoft.com/office/powerpoint/2010/main" val="2484038586"/>
              </p:ext>
            </p:extLst>
          </p:nvPr>
        </p:nvGraphicFramePr>
        <p:xfrm>
          <a:off x="404664" y="4685108"/>
          <a:ext cx="6048671" cy="2071293"/>
        </p:xfrm>
        <a:graphic>
          <a:graphicData uri="http://schemas.openxmlformats.org/drawingml/2006/table">
            <a:tbl>
              <a:tblPr/>
              <a:tblGrid>
                <a:gridCol w="3904432">
                  <a:extLst>
                    <a:ext uri="{9D8B030D-6E8A-4147-A177-3AD203B41FA5}">
                      <a16:colId xmlns:a16="http://schemas.microsoft.com/office/drawing/2014/main" val="20000"/>
                    </a:ext>
                  </a:extLst>
                </a:gridCol>
                <a:gridCol w="2144239">
                  <a:extLst>
                    <a:ext uri="{9D8B030D-6E8A-4147-A177-3AD203B41FA5}">
                      <a16:colId xmlns:a16="http://schemas.microsoft.com/office/drawing/2014/main" val="20001"/>
                    </a:ext>
                  </a:extLst>
                </a:gridCol>
              </a:tblGrid>
              <a:tr h="4133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LİG TÜRÜ</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SAYI</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055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SPOR TOTO SÜPER LİG</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0" i="0" u="none" strike="noStrike" kern="1200" dirty="0">
                          <a:solidFill>
                            <a:schemeClr val="tx1"/>
                          </a:solidFill>
                          <a:latin typeface="Bookman Old Style" pitchFamily="18" charset="0"/>
                          <a:ea typeface="+mn-ea"/>
                          <a:cs typeface="Arial" pitchFamily="34" charset="0"/>
                        </a:rPr>
                        <a:t>4</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8758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PTT 1. LİG</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0" i="0" u="none" strike="noStrike" kern="1200" dirty="0">
                          <a:solidFill>
                            <a:schemeClr val="tx1"/>
                          </a:solidFill>
                          <a:latin typeface="Bookman Old Style" pitchFamily="18" charset="0"/>
                          <a:ea typeface="+mn-ea"/>
                          <a:cs typeface="Arial" pitchFamily="34" charset="0"/>
                        </a:rPr>
                        <a:t>1</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661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TFF 2. LİG</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0" i="0" u="none" strike="noStrike" kern="1200" dirty="0">
                          <a:solidFill>
                            <a:schemeClr val="tx1"/>
                          </a:solidFill>
                          <a:latin typeface="Bookman Old Style" pitchFamily="18" charset="0"/>
                          <a:ea typeface="+mn-ea"/>
                          <a:cs typeface="Arial" pitchFamily="34" charset="0"/>
                        </a:rPr>
                        <a:t>8</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66191">
                <a:tc>
                  <a:txBody>
                    <a:bodyPr/>
                    <a:lstStyle/>
                    <a:p>
                      <a:pPr marL="0" marR="0" lvl="0" indent="0" algn="l" defTabSz="914400" rtl="0" eaLnBrk="1" fontAlgn="base" latinLnBrk="0" hangingPunct="1">
                        <a:lnSpc>
                          <a:spcPct val="100000"/>
                        </a:lnSpc>
                        <a:spcBef>
                          <a:spcPts val="120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TFF 3. LİG</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0" i="0" u="none" strike="noStrike" kern="1200" dirty="0">
                          <a:solidFill>
                            <a:schemeClr val="tx1"/>
                          </a:solidFill>
                          <a:latin typeface="Bookman Old Style" pitchFamily="18" charset="0"/>
                          <a:ea typeface="+mn-ea"/>
                          <a:cs typeface="Arial" pitchFamily="34" charset="0"/>
                        </a:rPr>
                        <a:t>10</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66191">
                <a:tc>
                  <a:txBody>
                    <a:bodyPr/>
                    <a:lstStyle/>
                    <a:p>
                      <a:pPr marL="0" marR="0" lvl="0" indent="0" algn="l" defTabSz="914400" rtl="0" eaLnBrk="1" fontAlgn="base" latinLnBrk="0" hangingPunct="1">
                        <a:lnSpc>
                          <a:spcPct val="100000"/>
                        </a:lnSpc>
                        <a:spcBef>
                          <a:spcPts val="120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BAL (Bölgesel Amatör Lig)</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0" i="0" u="none" strike="noStrike" kern="1200" dirty="0">
                          <a:solidFill>
                            <a:schemeClr val="tx1"/>
                          </a:solidFill>
                          <a:latin typeface="Bookman Old Style" pitchFamily="18" charset="0"/>
                          <a:ea typeface="+mn-ea"/>
                          <a:cs typeface="Arial" pitchFamily="34" charset="0"/>
                        </a:rPr>
                        <a:t>12</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66191">
                <a:tc>
                  <a:txBody>
                    <a:bodyPr/>
                    <a:lstStyle/>
                    <a:p>
                      <a:pPr marL="0" marR="0" lvl="0" indent="0" algn="l" defTabSz="914400" rtl="0" eaLnBrk="1" fontAlgn="base" latinLnBrk="0" hangingPunct="1">
                        <a:lnSpc>
                          <a:spcPct val="100000"/>
                        </a:lnSpc>
                        <a:spcBef>
                          <a:spcPts val="120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TOPLAM</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ts val="600"/>
                        </a:spcAft>
                        <a:buClrTx/>
                        <a:buSzTx/>
                        <a:buFontTx/>
                        <a:buNone/>
                        <a:tabLst/>
                      </a:pPr>
                      <a:r>
                        <a:rPr lang="tr-TR" sz="1100" b="1" i="0" u="none" strike="noStrike" kern="1200" dirty="0">
                          <a:solidFill>
                            <a:schemeClr val="tx1"/>
                          </a:solidFill>
                          <a:latin typeface="Bookman Old Style" pitchFamily="18" charset="0"/>
                          <a:ea typeface="+mn-ea"/>
                          <a:cs typeface="Arial" pitchFamily="34" charset="0"/>
                        </a:rPr>
                        <a:t>35</a:t>
                      </a:r>
                    </a:p>
                  </a:txBody>
                  <a:tcPr marL="33338" marR="33338"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7" name="6 Tablo"/>
          <p:cNvGraphicFramePr>
            <a:graphicFrameLocks noGrp="1"/>
          </p:cNvGraphicFramePr>
          <p:nvPr>
            <p:extLst>
              <p:ext uri="{D42A27DB-BD31-4B8C-83A1-F6EECF244321}">
                <p14:modId xmlns:p14="http://schemas.microsoft.com/office/powerpoint/2010/main" val="672103608"/>
              </p:ext>
            </p:extLst>
          </p:nvPr>
        </p:nvGraphicFramePr>
        <p:xfrm>
          <a:off x="404664" y="6985000"/>
          <a:ext cx="6048671" cy="2324101"/>
        </p:xfrm>
        <a:graphic>
          <a:graphicData uri="http://schemas.openxmlformats.org/drawingml/2006/table">
            <a:tbl>
              <a:tblPr/>
              <a:tblGrid>
                <a:gridCol w="2939524">
                  <a:extLst>
                    <a:ext uri="{9D8B030D-6E8A-4147-A177-3AD203B41FA5}">
                      <a16:colId xmlns:a16="http://schemas.microsoft.com/office/drawing/2014/main" val="20000"/>
                    </a:ext>
                  </a:extLst>
                </a:gridCol>
                <a:gridCol w="1567703">
                  <a:extLst>
                    <a:ext uri="{9D8B030D-6E8A-4147-A177-3AD203B41FA5}">
                      <a16:colId xmlns:a16="http://schemas.microsoft.com/office/drawing/2014/main" val="20001"/>
                    </a:ext>
                  </a:extLst>
                </a:gridCol>
                <a:gridCol w="1541444">
                  <a:extLst>
                    <a:ext uri="{9D8B030D-6E8A-4147-A177-3AD203B41FA5}">
                      <a16:colId xmlns:a16="http://schemas.microsoft.com/office/drawing/2014/main" val="20002"/>
                    </a:ext>
                  </a:extLst>
                </a:gridCol>
              </a:tblGrid>
              <a:tr h="421945">
                <a:tc>
                  <a:txBody>
                    <a:bodyPr/>
                    <a:lstStyle/>
                    <a:p>
                      <a:pPr marL="0" marR="0" lvl="0" indent="0" algn="ctr"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KULÜP TÜRÜ</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TÜRKİYE</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ts val="1200"/>
                        </a:spcBef>
                        <a:spcAft>
                          <a:spcPts val="300"/>
                        </a:spcAft>
                        <a:buClrTx/>
                        <a:buSzTx/>
                        <a:buFontTx/>
                        <a:buNone/>
                        <a:tabLst/>
                      </a:pPr>
                      <a:r>
                        <a:rPr kumimoji="0" lang="tr-TR" sz="1100" b="1" i="0" u="none" strike="noStrike" cap="none" normalizeH="0" baseline="0" dirty="0">
                          <a:ln>
                            <a:noFill/>
                          </a:ln>
                          <a:solidFill>
                            <a:srgbClr val="003399"/>
                          </a:solidFill>
                          <a:effectLst/>
                          <a:latin typeface="Bookman Old Style" pitchFamily="18" charset="0"/>
                          <a:cs typeface="Arial" pitchFamily="34" charset="0"/>
                        </a:rPr>
                        <a:t>İSTANBUL</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420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SPOR KULÜBÜ</a:t>
                      </a:r>
                    </a:p>
                  </a:txBody>
                  <a:tcPr marL="32654" marR="32654"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9.312</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1.306</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12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İHTİSAS KULÜBÜ</a:t>
                      </a:r>
                    </a:p>
                  </a:txBody>
                  <a:tcPr marL="32654" marR="32654"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562</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57</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12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MÜESSESE KULÜBÜ</a:t>
                      </a:r>
                    </a:p>
                  </a:txBody>
                  <a:tcPr marL="32654" marR="32654"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1.179</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38</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12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ASKERİ KULÜP </a:t>
                      </a:r>
                    </a:p>
                  </a:txBody>
                  <a:tcPr marL="32654" marR="32654"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11</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3</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12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DİĞER (OKUL KULÜBÜ)</a:t>
                      </a:r>
                    </a:p>
                  </a:txBody>
                  <a:tcPr marL="32654" marR="32654"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1.354</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a:ln>
                            <a:noFill/>
                          </a:ln>
                          <a:solidFill>
                            <a:schemeClr val="tx1"/>
                          </a:solidFill>
                          <a:effectLst/>
                          <a:latin typeface="Bookman Old Style" pitchFamily="18" charset="0"/>
                          <a:cs typeface="Arial" pitchFamily="34" charset="0"/>
                        </a:rPr>
                        <a:t>237</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12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TOPLAM</a:t>
                      </a:r>
                    </a:p>
                  </a:txBody>
                  <a:tcPr marL="32654" marR="32654"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12.418</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chemeClr val="tx1"/>
                          </a:solidFill>
                          <a:effectLst/>
                          <a:latin typeface="Bookman Old Style" pitchFamily="18" charset="0"/>
                          <a:cs typeface="Arial" pitchFamily="34" charset="0"/>
                        </a:rPr>
                        <a:t>1.641</a:t>
                      </a:r>
                    </a:p>
                  </a:txBody>
                  <a:tcPr marL="32654" marR="32654"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graphicFrame>
        <p:nvGraphicFramePr>
          <p:cNvPr id="9" name="8 Tablo"/>
          <p:cNvGraphicFramePr>
            <a:graphicFrameLocks noGrp="1"/>
          </p:cNvGraphicFramePr>
          <p:nvPr>
            <p:extLst>
              <p:ext uri="{D42A27DB-BD31-4B8C-83A1-F6EECF244321}">
                <p14:modId xmlns:p14="http://schemas.microsoft.com/office/powerpoint/2010/main" val="1593848798"/>
              </p:ext>
            </p:extLst>
          </p:nvPr>
        </p:nvGraphicFramePr>
        <p:xfrm>
          <a:off x="404665" y="1377871"/>
          <a:ext cx="6048673" cy="1468895"/>
        </p:xfrm>
        <a:graphic>
          <a:graphicData uri="http://schemas.openxmlformats.org/drawingml/2006/table">
            <a:tbl>
              <a:tblPr/>
              <a:tblGrid>
                <a:gridCol w="3272585">
                  <a:extLst>
                    <a:ext uri="{9D8B030D-6E8A-4147-A177-3AD203B41FA5}">
                      <a16:colId xmlns:a16="http://schemas.microsoft.com/office/drawing/2014/main" val="20000"/>
                    </a:ext>
                  </a:extLst>
                </a:gridCol>
                <a:gridCol w="865981">
                  <a:extLst>
                    <a:ext uri="{9D8B030D-6E8A-4147-A177-3AD203B41FA5}">
                      <a16:colId xmlns:a16="http://schemas.microsoft.com/office/drawing/2014/main" val="20001"/>
                    </a:ext>
                  </a:extLst>
                </a:gridCol>
                <a:gridCol w="891383">
                  <a:extLst>
                    <a:ext uri="{9D8B030D-6E8A-4147-A177-3AD203B41FA5}">
                      <a16:colId xmlns:a16="http://schemas.microsoft.com/office/drawing/2014/main" val="20002"/>
                    </a:ext>
                  </a:extLst>
                </a:gridCol>
                <a:gridCol w="1018724">
                  <a:extLst>
                    <a:ext uri="{9D8B030D-6E8A-4147-A177-3AD203B41FA5}">
                      <a16:colId xmlns:a16="http://schemas.microsoft.com/office/drawing/2014/main" val="20003"/>
                    </a:ext>
                  </a:extLst>
                </a:gridCol>
              </a:tblGrid>
              <a:tr h="346860">
                <a:tc>
                  <a:txBody>
                    <a:bodyPr/>
                    <a:lstStyle/>
                    <a:p>
                      <a:pPr algn="just" fontAlgn="b"/>
                      <a:r>
                        <a:rPr lang="tr-TR" sz="1100" b="1" i="0" u="none" strike="noStrike" baseline="0" dirty="0">
                          <a:solidFill>
                            <a:srgbClr val="000099"/>
                          </a:solidFill>
                          <a:latin typeface="Bookman Old Style" pitchFamily="18" charset="0"/>
                          <a:cs typeface="Arial" pitchFamily="34" charset="0"/>
                        </a:rPr>
                        <a:t>                      </a:t>
                      </a:r>
                      <a:r>
                        <a:rPr lang="tr-TR" sz="1100" b="1" i="0" u="none" strike="noStrike" dirty="0">
                          <a:solidFill>
                            <a:srgbClr val="000099"/>
                          </a:solidFill>
                          <a:latin typeface="Bookman Old Style" pitchFamily="18" charset="0"/>
                          <a:cs typeface="Arial" pitchFamily="34" charset="0"/>
                        </a:rPr>
                        <a:t>SPOR</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defRPr/>
                      </a:pPr>
                      <a:r>
                        <a:rPr lang="tr-TR" sz="1100" b="1" i="0" u="none" strike="noStrike" kern="1200" dirty="0">
                          <a:solidFill>
                            <a:srgbClr val="000099"/>
                          </a:solidFill>
                          <a:latin typeface="Bookman Old Style" pitchFamily="18" charset="0"/>
                          <a:ea typeface="+mn-ea"/>
                          <a:cs typeface="Arial" pitchFamily="34" charset="0"/>
                        </a:rPr>
                        <a:t>2013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0"/>
                  </a:ext>
                </a:extLst>
              </a:tr>
              <a:tr h="348713">
                <a:tc>
                  <a:txBody>
                    <a:bodyPr/>
                    <a:lstStyle/>
                    <a:p>
                      <a:pPr algn="just" fontAlgn="b"/>
                      <a:r>
                        <a:rPr lang="tr-TR" sz="1100" b="1" i="0" u="none" strike="noStrike" dirty="0">
                          <a:solidFill>
                            <a:schemeClr val="tx1"/>
                          </a:solidFill>
                          <a:effectLst/>
                          <a:latin typeface="Bookman Old Style" pitchFamily="18" charset="0"/>
                          <a:cs typeface="Arial" pitchFamily="34" charset="0"/>
                        </a:rPr>
                        <a:t>LİSANSLI SPORCU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211.645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297.160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tr-TR" sz="1100" b="1" i="0" u="none" strike="noStrike" kern="1200" dirty="0">
                          <a:solidFill>
                            <a:schemeClr val="tx1"/>
                          </a:solidFill>
                          <a:effectLst/>
                          <a:latin typeface="Bookman Old Style" pitchFamily="18" charset="0"/>
                          <a:ea typeface="+mn-ea"/>
                          <a:cs typeface="Arial" pitchFamily="34" charset="0"/>
                        </a:rPr>
                        <a:t>337.773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269072">
                <a:tc>
                  <a:txBody>
                    <a:bodyPr/>
                    <a:lstStyle/>
                    <a:p>
                      <a:pPr algn="just" fontAlgn="b"/>
                      <a:r>
                        <a:rPr lang="tr-TR" sz="1100" b="1" i="0" u="none" strike="noStrike" dirty="0">
                          <a:solidFill>
                            <a:schemeClr val="tx1"/>
                          </a:solidFill>
                          <a:effectLst/>
                          <a:latin typeface="Bookman Old Style" pitchFamily="18" charset="0"/>
                          <a:cs typeface="Arial" pitchFamily="34" charset="0"/>
                        </a:rPr>
                        <a:t>GENÇLİK MERKEZİ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tr-TR" sz="1100" b="1" i="0" u="none" strike="noStrike" kern="1200" dirty="0">
                          <a:solidFill>
                            <a:schemeClr val="tx1"/>
                          </a:solidFill>
                          <a:effectLst/>
                          <a:latin typeface="Bookman Old Style" pitchFamily="18" charset="0"/>
                          <a:ea typeface="+mn-ea"/>
                          <a:cs typeface="Arial" pitchFamily="34" charset="0"/>
                        </a:rPr>
                        <a:t>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504250">
                <a:tc>
                  <a:txBody>
                    <a:bodyPr/>
                    <a:lstStyle/>
                    <a:p>
                      <a:pPr algn="just" fontAlgn="b"/>
                      <a:r>
                        <a:rPr lang="tr-TR" sz="1100" b="1" i="0" u="none" strike="noStrike" dirty="0">
                          <a:solidFill>
                            <a:schemeClr val="tx1"/>
                          </a:solidFill>
                          <a:effectLst/>
                          <a:latin typeface="Bookman Old Style" pitchFamily="18" charset="0"/>
                          <a:cs typeface="Arial" pitchFamily="34" charset="0"/>
                        </a:rPr>
                        <a:t>GENÇLİK MERKEZİ LİDER / NOKTA SAYISI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solidFill>
                            <a:schemeClr val="tx1"/>
                          </a:solidFill>
                          <a:effectLst/>
                          <a:latin typeface="Bookman Old Style" pitchFamily="18" charset="0"/>
                          <a:cs typeface="Arial" pitchFamily="34" charset="0"/>
                        </a:rPr>
                        <a:t>27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r>
                        <a:rPr lang="tr-TR" sz="1100" b="1" i="0" u="none" strike="noStrike" kern="1200" dirty="0">
                          <a:solidFill>
                            <a:schemeClr val="tx1"/>
                          </a:solidFill>
                          <a:effectLst/>
                          <a:latin typeface="Bookman Old Style" pitchFamily="18" charset="0"/>
                          <a:ea typeface="+mn-ea"/>
                          <a:cs typeface="Arial" pitchFamily="34" charset="0"/>
                        </a:rPr>
                        <a:t>29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
        <p:nvSpPr>
          <p:cNvPr id="3" name="Slayt Numarası Yer Tutucusu 2">
            <a:extLst>
              <a:ext uri="{FF2B5EF4-FFF2-40B4-BE49-F238E27FC236}">
                <a16:creationId xmlns:a16="http://schemas.microsoft.com/office/drawing/2014/main" id="{55E5DA1E-D5D5-47AA-BDCC-D02BD17C5534}"/>
              </a:ext>
            </a:extLst>
          </p:cNvPr>
          <p:cNvSpPr>
            <a:spLocks noGrp="1"/>
          </p:cNvSpPr>
          <p:nvPr>
            <p:ph type="sldNum" sz="quarter" idx="12"/>
          </p:nvPr>
        </p:nvSpPr>
        <p:spPr/>
        <p:txBody>
          <a:bodyPr/>
          <a:lstStyle/>
          <a:p>
            <a:pPr>
              <a:defRPr/>
            </a:pPr>
            <a:fld id="{B933E86D-47FE-4A98-B91B-91FFE54D33EE}" type="slidenum">
              <a:rPr lang="tr-TR" smtClean="0"/>
              <a:pPr>
                <a:defRPr/>
              </a:pPr>
              <a:t>44</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extLst>
              <p:ext uri="{D42A27DB-BD31-4B8C-83A1-F6EECF244321}">
                <p14:modId xmlns:p14="http://schemas.microsoft.com/office/powerpoint/2010/main" val="3211882515"/>
              </p:ext>
            </p:extLst>
          </p:nvPr>
        </p:nvGraphicFramePr>
        <p:xfrm>
          <a:off x="134634" y="647700"/>
          <a:ext cx="6642740" cy="8820026"/>
        </p:xfrm>
        <a:graphic>
          <a:graphicData uri="http://schemas.openxmlformats.org/drawingml/2006/table">
            <a:tbl>
              <a:tblPr firstRow="1" bandRow="1">
                <a:tableStyleId>{2D5ABB26-0587-4C30-8999-92F81FD0307C}</a:tableStyleId>
              </a:tblPr>
              <a:tblGrid>
                <a:gridCol w="1034525">
                  <a:extLst>
                    <a:ext uri="{9D8B030D-6E8A-4147-A177-3AD203B41FA5}">
                      <a16:colId xmlns:a16="http://schemas.microsoft.com/office/drawing/2014/main" val="20000"/>
                    </a:ext>
                  </a:extLst>
                </a:gridCol>
                <a:gridCol w="477644">
                  <a:extLst>
                    <a:ext uri="{9D8B030D-6E8A-4147-A177-3AD203B41FA5}">
                      <a16:colId xmlns:a16="http://schemas.microsoft.com/office/drawing/2014/main" val="20001"/>
                    </a:ext>
                  </a:extLst>
                </a:gridCol>
                <a:gridCol w="611330">
                  <a:extLst>
                    <a:ext uri="{9D8B030D-6E8A-4147-A177-3AD203B41FA5}">
                      <a16:colId xmlns:a16="http://schemas.microsoft.com/office/drawing/2014/main" val="20002"/>
                    </a:ext>
                  </a:extLst>
                </a:gridCol>
                <a:gridCol w="556556">
                  <a:extLst>
                    <a:ext uri="{9D8B030D-6E8A-4147-A177-3AD203B41FA5}">
                      <a16:colId xmlns:a16="http://schemas.microsoft.com/office/drawing/2014/main" val="20003"/>
                    </a:ext>
                  </a:extLst>
                </a:gridCol>
                <a:gridCol w="680622">
                  <a:extLst>
                    <a:ext uri="{9D8B030D-6E8A-4147-A177-3AD203B41FA5}">
                      <a16:colId xmlns:a16="http://schemas.microsoft.com/office/drawing/2014/main" val="20004"/>
                    </a:ext>
                  </a:extLst>
                </a:gridCol>
                <a:gridCol w="446756">
                  <a:extLst>
                    <a:ext uri="{9D8B030D-6E8A-4147-A177-3AD203B41FA5}">
                      <a16:colId xmlns:a16="http://schemas.microsoft.com/office/drawing/2014/main" val="20005"/>
                    </a:ext>
                  </a:extLst>
                </a:gridCol>
                <a:gridCol w="700540">
                  <a:extLst>
                    <a:ext uri="{9D8B030D-6E8A-4147-A177-3AD203B41FA5}">
                      <a16:colId xmlns:a16="http://schemas.microsoft.com/office/drawing/2014/main" val="20006"/>
                    </a:ext>
                  </a:extLst>
                </a:gridCol>
                <a:gridCol w="467027">
                  <a:extLst>
                    <a:ext uri="{9D8B030D-6E8A-4147-A177-3AD203B41FA5}">
                      <a16:colId xmlns:a16="http://schemas.microsoft.com/office/drawing/2014/main" val="20007"/>
                    </a:ext>
                  </a:extLst>
                </a:gridCol>
                <a:gridCol w="642161">
                  <a:extLst>
                    <a:ext uri="{9D8B030D-6E8A-4147-A177-3AD203B41FA5}">
                      <a16:colId xmlns:a16="http://schemas.microsoft.com/office/drawing/2014/main" val="20008"/>
                    </a:ext>
                  </a:extLst>
                </a:gridCol>
                <a:gridCol w="418618">
                  <a:extLst>
                    <a:ext uri="{9D8B030D-6E8A-4147-A177-3AD203B41FA5}">
                      <a16:colId xmlns:a16="http://schemas.microsoft.com/office/drawing/2014/main" val="20009"/>
                    </a:ext>
                  </a:extLst>
                </a:gridCol>
                <a:gridCol w="606961">
                  <a:extLst>
                    <a:ext uri="{9D8B030D-6E8A-4147-A177-3AD203B41FA5}">
                      <a16:colId xmlns:a16="http://schemas.microsoft.com/office/drawing/2014/main" val="20010"/>
                    </a:ext>
                  </a:extLst>
                </a:gridCol>
              </a:tblGrid>
              <a:tr h="532680">
                <a:tc gridSpan="11">
                  <a:txBody>
                    <a:bodyPr/>
                    <a:lstStyle/>
                    <a:p>
                      <a:pPr algn="ctr"/>
                      <a:r>
                        <a:rPr lang="tr-TR" sz="1800" b="1" dirty="0">
                          <a:solidFill>
                            <a:srgbClr val="FF0000"/>
                          </a:solidFill>
                          <a:latin typeface="Bookman Old Style" pitchFamily="18" charset="0"/>
                          <a:cs typeface="Arial" pitchFamily="34" charset="0"/>
                        </a:rPr>
                        <a:t>İLDEKİ</a:t>
                      </a:r>
                      <a:r>
                        <a:rPr lang="tr-TR" sz="1800" b="1" baseline="0" dirty="0">
                          <a:solidFill>
                            <a:srgbClr val="FF0000"/>
                          </a:solidFill>
                          <a:latin typeface="Bookman Old Style" pitchFamily="18" charset="0"/>
                          <a:cs typeface="Arial" pitchFamily="34" charset="0"/>
                        </a:rPr>
                        <a:t> SPOR TESİSLERİ</a:t>
                      </a:r>
                      <a:endParaRPr lang="tr-TR" sz="1800" b="1" dirty="0">
                        <a:solidFill>
                          <a:srgbClr val="FF0000"/>
                        </a:solidFill>
                        <a:latin typeface="Bookman Old Style" pitchFamily="18" charset="0"/>
                        <a:cs typeface="Arial" pitchFamily="34" charset="0"/>
                      </a:endParaRPr>
                    </a:p>
                  </a:txBody>
                  <a:tcPr marL="68580" marR="68580" marT="34290" marB="34290">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dirty="0"/>
                    </a:p>
                  </a:txBody>
                  <a:tcPr/>
                </a:tc>
                <a:tc hMerge="1">
                  <a:txBody>
                    <a:bodyPr/>
                    <a:lstStyle/>
                    <a:p>
                      <a:endParaRPr lang="tr-TR"/>
                    </a:p>
                  </a:txBody>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extLst>
                  <a:ext uri="{0D108BD9-81ED-4DB2-BD59-A6C34878D82A}">
                    <a16:rowId xmlns:a16="http://schemas.microsoft.com/office/drawing/2014/main" val="10000"/>
                  </a:ext>
                </a:extLst>
              </a:tr>
              <a:tr h="453399">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1100" b="1" dirty="0">
                        <a:solidFill>
                          <a:srgbClr val="000099"/>
                        </a:solidFill>
                        <a:latin typeface="Bookman Old Style" pitchFamily="18"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1100" b="1" dirty="0">
                          <a:solidFill>
                            <a:srgbClr val="000099"/>
                          </a:solidFill>
                          <a:latin typeface="Bookman Old Style" pitchFamily="18" charset="0"/>
                          <a:cs typeface="Arial" pitchFamily="34" charset="0"/>
                        </a:rPr>
                        <a:t>TESİS TÜRÜ</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gridSpan="8">
                  <a:txBody>
                    <a:bodyPr/>
                    <a:lstStyle/>
                    <a:p>
                      <a:pPr algn="ctr"/>
                      <a:r>
                        <a:rPr lang="tr-TR" sz="1100" b="1" dirty="0">
                          <a:solidFill>
                            <a:srgbClr val="000099"/>
                          </a:solidFill>
                          <a:latin typeface="Bookman Old Style" pitchFamily="18" charset="0"/>
                          <a:cs typeface="Arial" pitchFamily="34" charset="0"/>
                        </a:rPr>
                        <a:t>MÜLKİYET DURUMU</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tc>
                <a:tc hMerge="1">
                  <a:txBody>
                    <a:bodyPr/>
                    <a:lstStyle/>
                    <a:p>
                      <a:endParaRPr lang="tr-TR"/>
                    </a:p>
                  </a:txBody>
                  <a:tcPr/>
                </a:tc>
                <a:tc hMerge="1">
                  <a:txBody>
                    <a:bodyPr/>
                    <a:lstStyle/>
                    <a:p>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gridSpan="2">
                  <a:txBody>
                    <a:bodyPr/>
                    <a:lstStyle/>
                    <a:p>
                      <a:pPr algn="ctr"/>
                      <a:r>
                        <a:rPr lang="tr-TR" sz="1100" b="1" dirty="0">
                          <a:solidFill>
                            <a:srgbClr val="000099"/>
                          </a:solidFill>
                          <a:latin typeface="Bookman Old Style" pitchFamily="18" charset="0"/>
                          <a:cs typeface="Arial" pitchFamily="34" charset="0"/>
                        </a:rPr>
                        <a:t>TOPLAM</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rowSpan="2" h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8931">
                <a:tc v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100" b="1" dirty="0">
                          <a:solidFill>
                            <a:srgbClr val="000099"/>
                          </a:solidFill>
                          <a:latin typeface="Bookman Old Style" pitchFamily="18" charset="0"/>
                          <a:cs typeface="Arial" pitchFamily="34" charset="0"/>
                        </a:rPr>
                        <a:t>GHSM</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100" b="1" dirty="0">
                          <a:solidFill>
                            <a:srgbClr val="000099"/>
                          </a:solidFill>
                          <a:latin typeface="Bookman Old Style" pitchFamily="18" charset="0"/>
                          <a:cs typeface="Arial" pitchFamily="34" charset="0"/>
                        </a:rPr>
                        <a:t>BELEDİYELER</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100" b="1" dirty="0">
                          <a:solidFill>
                            <a:srgbClr val="000099"/>
                          </a:solidFill>
                          <a:latin typeface="Bookman Old Style" pitchFamily="18" charset="0"/>
                          <a:cs typeface="Arial" pitchFamily="34" charset="0"/>
                        </a:rPr>
                        <a:t>DİĞER</a:t>
                      </a:r>
                      <a:r>
                        <a:rPr lang="tr-TR" sz="1100" b="1" baseline="0" dirty="0">
                          <a:solidFill>
                            <a:srgbClr val="000099"/>
                          </a:solidFill>
                          <a:latin typeface="Bookman Old Style" pitchFamily="18" charset="0"/>
                          <a:cs typeface="Arial" pitchFamily="34" charset="0"/>
                        </a:rPr>
                        <a:t> KAMU KURUMLARI</a:t>
                      </a:r>
                      <a:endParaRPr lang="tr-TR" sz="1100" b="1" dirty="0">
                        <a:solidFill>
                          <a:srgbClr val="000099"/>
                        </a:solidFill>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pPr algn="ctr"/>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tr-TR" sz="1100" b="1" dirty="0">
                          <a:solidFill>
                            <a:srgbClr val="000099"/>
                          </a:solidFill>
                          <a:latin typeface="Bookman Old Style" pitchFamily="18" charset="0"/>
                          <a:cs typeface="Arial" pitchFamily="34" charset="0"/>
                        </a:rPr>
                        <a:t>ÖZEL</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v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vMerge="1">
                  <a:txBody>
                    <a:bodyPr/>
                    <a:lstStyle/>
                    <a:p>
                      <a:endParaRPr lang="tr-TR"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20830">
                <a:tc>
                  <a:txBody>
                    <a:bodyPr/>
                    <a:lstStyle/>
                    <a:p>
                      <a:endParaRPr lang="tr-TR" sz="1100" b="0" dirty="0">
                        <a:solidFill>
                          <a:schemeClr val="tx1"/>
                        </a:solidFill>
                        <a:latin typeface="Bookman Old Style" pitchFamily="18" charset="0"/>
                        <a:cs typeface="Times New Roman" pitchFamily="18"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ADET</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KAPASİTE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ADET</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KAPASİTE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ADET</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KAPASİTE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ADET</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KAPASİTE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ADET</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r>
                        <a:rPr lang="tr-TR" sz="1100" b="1" dirty="0">
                          <a:solidFill>
                            <a:srgbClr val="000099"/>
                          </a:solidFill>
                          <a:latin typeface="Bookman Old Style" pitchFamily="18" charset="0"/>
                          <a:cs typeface="Arial" pitchFamily="34" charset="0"/>
                        </a:rPr>
                        <a:t>KAPASİTE</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56245">
                <a:tc>
                  <a:txBody>
                    <a:bodyPr/>
                    <a:lstStyle/>
                    <a:p>
                      <a:r>
                        <a:rPr lang="tr-TR" sz="1100" b="1" dirty="0">
                          <a:solidFill>
                            <a:schemeClr val="tx1"/>
                          </a:solidFill>
                          <a:latin typeface="Bookman Old Style" pitchFamily="18" charset="0"/>
                          <a:cs typeface="Arial" pitchFamily="34" charset="0"/>
                        </a:rPr>
                        <a:t>ÇİM YÜZEYLİ STAD</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25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57.702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12.860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81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70.562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9594">
                <a:tc>
                  <a:txBody>
                    <a:bodyPr/>
                    <a:lstStyle/>
                    <a:p>
                      <a:r>
                        <a:rPr lang="tr-TR" sz="1100" b="1" dirty="0">
                          <a:solidFill>
                            <a:schemeClr val="tx1"/>
                          </a:solidFill>
                          <a:latin typeface="Bookman Old Style" pitchFamily="18" charset="0"/>
                          <a:cs typeface="Arial" pitchFamily="34" charset="0"/>
                        </a:rPr>
                        <a:t>STADYUM</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198.043</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198.043</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59093">
                <a:tc>
                  <a:txBody>
                    <a:bodyPr/>
                    <a:lstStyle/>
                    <a:p>
                      <a:r>
                        <a:rPr lang="tr-TR" sz="1100" b="1" dirty="0">
                          <a:solidFill>
                            <a:schemeClr val="tx1"/>
                          </a:solidFill>
                          <a:latin typeface="Bookman Old Style" pitchFamily="18" charset="0"/>
                          <a:cs typeface="Arial" pitchFamily="34" charset="0"/>
                        </a:rPr>
                        <a:t>FUTBOL SAHASI </a:t>
                      </a:r>
                    </a:p>
                    <a:p>
                      <a:r>
                        <a:rPr lang="tr-TR" sz="1100" b="1" dirty="0">
                          <a:solidFill>
                            <a:schemeClr val="tx1"/>
                          </a:solidFill>
                          <a:latin typeface="Bookman Old Style" pitchFamily="18" charset="0"/>
                          <a:cs typeface="Arial" pitchFamily="34" charset="0"/>
                        </a:rPr>
                        <a:t>( Doğal, sentetik, toprak)</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3.200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3.200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759093">
                <a:tc>
                  <a:txBody>
                    <a:bodyPr/>
                    <a:lstStyle/>
                    <a:p>
                      <a:r>
                        <a:rPr lang="tr-TR" sz="1100" b="1" dirty="0">
                          <a:solidFill>
                            <a:schemeClr val="tx1"/>
                          </a:solidFill>
                          <a:latin typeface="Bookman Old Style" pitchFamily="18" charset="0"/>
                          <a:cs typeface="Arial" pitchFamily="34" charset="0"/>
                        </a:rPr>
                        <a:t>SEMT SAHASI    </a:t>
                      </a:r>
                    </a:p>
                    <a:p>
                      <a:r>
                        <a:rPr lang="tr-TR" sz="1100" b="1" dirty="0">
                          <a:solidFill>
                            <a:schemeClr val="tx1"/>
                          </a:solidFill>
                          <a:latin typeface="Bookman Old Style" pitchFamily="18" charset="0"/>
                          <a:cs typeface="Arial" pitchFamily="34" charset="0"/>
                        </a:rPr>
                        <a:t>( Mini</a:t>
                      </a:r>
                      <a:r>
                        <a:rPr lang="tr-TR" sz="1100" b="1" baseline="0" dirty="0">
                          <a:solidFill>
                            <a:schemeClr val="tx1"/>
                          </a:solidFill>
                          <a:latin typeface="Bookman Old Style" pitchFamily="18" charset="0"/>
                          <a:cs typeface="Arial" pitchFamily="34" charset="0"/>
                        </a:rPr>
                        <a:t>  Halı  Saha)</a:t>
                      </a:r>
                      <a:endParaRPr lang="tr-TR" sz="1100" b="1" dirty="0">
                        <a:solidFill>
                          <a:schemeClr val="tx1"/>
                        </a:solidFill>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93702">
                <a:tc>
                  <a:txBody>
                    <a:bodyPr/>
                    <a:lstStyle/>
                    <a:p>
                      <a:r>
                        <a:rPr lang="tr-TR" sz="1100" b="1" dirty="0">
                          <a:solidFill>
                            <a:schemeClr val="tx1"/>
                          </a:solidFill>
                          <a:latin typeface="Bookman Old Style" pitchFamily="18" charset="0"/>
                          <a:cs typeface="Arial" pitchFamily="34" charset="0"/>
                        </a:rPr>
                        <a:t>SPOR SALONU </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31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60.930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26</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22.914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16</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16.024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618</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5.250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691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105.118</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56245">
                <a:tc>
                  <a:txBody>
                    <a:bodyPr/>
                    <a:lstStyle/>
                    <a:p>
                      <a:r>
                        <a:rPr lang="tr-TR" sz="1100" b="1" dirty="0">
                          <a:solidFill>
                            <a:schemeClr val="tx1"/>
                          </a:solidFill>
                          <a:latin typeface="Bookman Old Style" pitchFamily="18" charset="0"/>
                          <a:cs typeface="Arial" pitchFamily="34" charset="0"/>
                        </a:rPr>
                        <a:t>YÜZME</a:t>
                      </a:r>
                      <a:r>
                        <a:rPr lang="tr-TR" sz="1100" b="1" baseline="0" dirty="0">
                          <a:solidFill>
                            <a:schemeClr val="tx1"/>
                          </a:solidFill>
                          <a:latin typeface="Bookman Old Style" pitchFamily="18" charset="0"/>
                          <a:cs typeface="Arial" pitchFamily="34" charset="0"/>
                        </a:rPr>
                        <a:t> HAVUZU </a:t>
                      </a:r>
                      <a:endParaRPr lang="tr-TR" sz="1100" b="1" dirty="0">
                        <a:solidFill>
                          <a:schemeClr val="tx1"/>
                        </a:solidFill>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9</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5.937</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20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8.917</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9</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1.150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64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3.000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102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19.004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619251">
                <a:tc>
                  <a:txBody>
                    <a:bodyPr/>
                    <a:lstStyle/>
                    <a:p>
                      <a:r>
                        <a:rPr lang="tr-TR" sz="1100" b="1" dirty="0">
                          <a:solidFill>
                            <a:schemeClr val="tx1"/>
                          </a:solidFill>
                          <a:latin typeface="Bookman Old Style" pitchFamily="18" charset="0"/>
                          <a:cs typeface="Arial" pitchFamily="34" charset="0"/>
                        </a:rPr>
                        <a:t>KAMP EĞİTİM MERKEZİ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188</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188</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393702">
                <a:tc>
                  <a:txBody>
                    <a:bodyPr/>
                    <a:lstStyle/>
                    <a:p>
                      <a:r>
                        <a:rPr lang="tr-TR" sz="1100" b="1" dirty="0">
                          <a:solidFill>
                            <a:schemeClr val="tx1"/>
                          </a:solidFill>
                          <a:latin typeface="Bookman Old Style" pitchFamily="18" charset="0"/>
                          <a:cs typeface="Arial" pitchFamily="34" charset="0"/>
                        </a:rPr>
                        <a:t>ATLETİZM PİSTİ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5</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89.742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4.000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6</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93.742</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56245">
                <a:tc>
                  <a:txBody>
                    <a:bodyPr/>
                    <a:lstStyle/>
                    <a:p>
                      <a:r>
                        <a:rPr lang="tr-TR" sz="1100" b="1" dirty="0">
                          <a:solidFill>
                            <a:schemeClr val="tx1"/>
                          </a:solidFill>
                          <a:latin typeface="Bookman Old Style" pitchFamily="18" charset="0"/>
                          <a:cs typeface="Arial" pitchFamily="34" charset="0"/>
                        </a:rPr>
                        <a:t>GENÇLİK MERKEZİ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4</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21002">
                <a:tc>
                  <a:txBody>
                    <a:bodyPr/>
                    <a:lstStyle/>
                    <a:p>
                      <a:r>
                        <a:rPr lang="tr-TR" sz="1100" b="1" dirty="0">
                          <a:solidFill>
                            <a:schemeClr val="tx1"/>
                          </a:solidFill>
                          <a:latin typeface="Bookman Old Style" pitchFamily="18" charset="0"/>
                          <a:cs typeface="Arial" pitchFamily="34" charset="0"/>
                        </a:rPr>
                        <a:t>BUZ  PİSTİ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endParaRPr lang="tr-TR" sz="1100" b="0" dirty="0">
                        <a:solidFill>
                          <a:schemeClr val="tx1"/>
                        </a:solidFill>
                        <a:latin typeface="Bookman Old Style" pitchFamily="18" charset="0"/>
                        <a:cs typeface="Arial" pitchFamily="34" charset="0"/>
                      </a:endParaRP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700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700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556245">
                <a:tc>
                  <a:txBody>
                    <a:bodyPr/>
                    <a:lstStyle/>
                    <a:p>
                      <a:r>
                        <a:rPr lang="tr-TR" sz="1100" b="1" dirty="0">
                          <a:solidFill>
                            <a:schemeClr val="tx1"/>
                          </a:solidFill>
                          <a:latin typeface="Bookman Old Style" pitchFamily="18" charset="0"/>
                          <a:cs typeface="Arial" pitchFamily="34" charset="0"/>
                        </a:rPr>
                        <a:t>ATIŞ</a:t>
                      </a:r>
                      <a:r>
                        <a:rPr lang="tr-TR" sz="1100" b="1" baseline="0" dirty="0">
                          <a:solidFill>
                            <a:schemeClr val="tx1"/>
                          </a:solidFill>
                          <a:latin typeface="Bookman Old Style" pitchFamily="18" charset="0"/>
                          <a:cs typeface="Arial" pitchFamily="34" charset="0"/>
                        </a:rPr>
                        <a:t>  POLİGONU</a:t>
                      </a:r>
                      <a:endParaRPr lang="tr-TR" sz="1100" b="1" dirty="0">
                        <a:solidFill>
                          <a:schemeClr val="tx1"/>
                        </a:solidFill>
                        <a:latin typeface="Bookman Old Style" pitchFamily="18" charset="0"/>
                        <a:cs typeface="Arial" pitchFamily="34" charset="0"/>
                      </a:endParaRP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556245">
                <a:tc>
                  <a:txBody>
                    <a:bodyPr/>
                    <a:lstStyle/>
                    <a:p>
                      <a:r>
                        <a:rPr lang="tr-TR" sz="1100" b="1" dirty="0">
                          <a:solidFill>
                            <a:schemeClr val="tx1"/>
                          </a:solidFill>
                          <a:latin typeface="Bookman Old Style" pitchFamily="18" charset="0"/>
                          <a:cs typeface="Arial" pitchFamily="34" charset="0"/>
                        </a:rPr>
                        <a:t>BİNİCİLİK  TESİSLERİ</a:t>
                      </a:r>
                    </a:p>
                  </a:txBody>
                  <a:tcPr marL="68580" marR="68580" marT="34290" marB="3429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750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0" dirty="0">
                          <a:solidFill>
                            <a:schemeClr val="tx1"/>
                          </a:solidFill>
                          <a:latin typeface="Bookman Old Style" pitchFamily="18" charset="0"/>
                          <a:cs typeface="Arial" pitchFamily="34" charset="0"/>
                        </a:rPr>
                        <a:t>-</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1</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r>
                        <a:rPr lang="tr-TR" sz="1100" b="1" dirty="0">
                          <a:solidFill>
                            <a:schemeClr val="tx1"/>
                          </a:solidFill>
                          <a:latin typeface="Bookman Old Style" pitchFamily="18" charset="0"/>
                          <a:cs typeface="Arial" pitchFamily="34" charset="0"/>
                        </a:rPr>
                        <a:t>750</a:t>
                      </a:r>
                    </a:p>
                  </a:txBody>
                  <a:tcPr marL="68580" marR="68580" marT="34290" marB="34290" anchor="ctr" anchorCtr="1">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bl>
          </a:graphicData>
        </a:graphic>
      </p:graphicFrame>
      <p:sp>
        <p:nvSpPr>
          <p:cNvPr id="2" name="Slayt Numarası Yer Tutucusu 1">
            <a:extLst>
              <a:ext uri="{FF2B5EF4-FFF2-40B4-BE49-F238E27FC236}">
                <a16:creationId xmlns:a16="http://schemas.microsoft.com/office/drawing/2014/main" id="{5089146C-344C-4B98-97C9-DF028985DE66}"/>
              </a:ext>
            </a:extLst>
          </p:cNvPr>
          <p:cNvSpPr>
            <a:spLocks noGrp="1"/>
          </p:cNvSpPr>
          <p:nvPr>
            <p:ph type="sldNum" sz="quarter" idx="12"/>
          </p:nvPr>
        </p:nvSpPr>
        <p:spPr/>
        <p:txBody>
          <a:bodyPr/>
          <a:lstStyle/>
          <a:p>
            <a:pPr>
              <a:defRPr/>
            </a:pPr>
            <a:fld id="{B933E86D-47FE-4A98-B91B-91FFE54D33EE}" type="slidenum">
              <a:rPr lang="tr-TR" smtClean="0"/>
              <a:pPr>
                <a:defRPr/>
              </a:pPr>
              <a:t>45</a:t>
            </a:fld>
            <a:endParaRPr lang="tr-T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Group 3"/>
          <p:cNvGraphicFramePr>
            <a:graphicFrameLocks noGrp="1"/>
          </p:cNvGraphicFramePr>
          <p:nvPr>
            <p:extLst>
              <p:ext uri="{D42A27DB-BD31-4B8C-83A1-F6EECF244321}">
                <p14:modId xmlns:p14="http://schemas.microsoft.com/office/powerpoint/2010/main" val="2611137405"/>
              </p:ext>
            </p:extLst>
          </p:nvPr>
        </p:nvGraphicFramePr>
        <p:xfrm>
          <a:off x="242886" y="1170739"/>
          <a:ext cx="6372225" cy="2052228"/>
        </p:xfrm>
        <a:graphic>
          <a:graphicData uri="http://schemas.openxmlformats.org/drawingml/2006/table">
            <a:tbl>
              <a:tblPr/>
              <a:tblGrid>
                <a:gridCol w="3726656">
                  <a:extLst>
                    <a:ext uri="{9D8B030D-6E8A-4147-A177-3AD203B41FA5}">
                      <a16:colId xmlns:a16="http://schemas.microsoft.com/office/drawing/2014/main" val="20000"/>
                    </a:ext>
                  </a:extLst>
                </a:gridCol>
                <a:gridCol w="1202531">
                  <a:extLst>
                    <a:ext uri="{9D8B030D-6E8A-4147-A177-3AD203B41FA5}">
                      <a16:colId xmlns:a16="http://schemas.microsoft.com/office/drawing/2014/main" val="20001"/>
                    </a:ext>
                  </a:extLst>
                </a:gridCol>
                <a:gridCol w="1443038">
                  <a:extLst>
                    <a:ext uri="{9D8B030D-6E8A-4147-A177-3AD203B41FA5}">
                      <a16:colId xmlns:a16="http://schemas.microsoft.com/office/drawing/2014/main" val="20002"/>
                    </a:ext>
                  </a:extLst>
                </a:gridCol>
              </a:tblGrid>
              <a:tr h="398612">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cs typeface="Arial" pitchFamily="34" charset="0"/>
                        </a:rPr>
                        <a:t>İMALAT  SANAYİNDE ÇALIŞANLAR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986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SANAYİ KURULUŞU</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SAYI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Arial" pitchFamily="34" charset="0"/>
                        </a:rPr>
                        <a:t>ÇALIŞAN</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3986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İSO Üyesi  Sanayi Kuruluşu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18.247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783.943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983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Organize Sanayi Bölgesi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246.890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565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Küçük Sanayi Sitesi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29.369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7" name="Rectangle 2"/>
          <p:cNvSpPr txBox="1">
            <a:spLocks noChangeArrowheads="1"/>
          </p:cNvSpPr>
          <p:nvPr/>
        </p:nvSpPr>
        <p:spPr bwMode="auto">
          <a:xfrm>
            <a:off x="2105620" y="351154"/>
            <a:ext cx="2646759" cy="689056"/>
          </a:xfrm>
          <a:prstGeom prst="rect">
            <a:avLst/>
          </a:prstGeom>
          <a:noFill/>
          <a:ln w="9525">
            <a:noFill/>
            <a:miter lim="800000"/>
            <a:headEnd/>
            <a:tailEnd/>
          </a:ln>
          <a:effectLst/>
        </p:spPr>
        <p:txBody>
          <a:bodyPr anchor="ctr" anchorCtr="1"/>
          <a:lstStyle/>
          <a:p>
            <a:pPr algn="ctr">
              <a:lnSpc>
                <a:spcPct val="100000"/>
              </a:lnSpc>
              <a:spcBef>
                <a:spcPct val="0"/>
              </a:spcBef>
              <a:buClrTx/>
              <a:buSzTx/>
              <a:buFontTx/>
              <a:buNone/>
              <a:defRPr/>
            </a:pPr>
            <a:r>
              <a:rPr lang="tr-TR" b="1" kern="0" dirty="0">
                <a:solidFill>
                  <a:srgbClr val="FF0000"/>
                </a:solidFill>
                <a:latin typeface="Bookman Old Style" pitchFamily="18" charset="0"/>
                <a:ea typeface="+mj-ea"/>
                <a:cs typeface="Arial" pitchFamily="34" charset="0"/>
              </a:rPr>
              <a:t>SANAYİ</a:t>
            </a:r>
          </a:p>
        </p:txBody>
      </p:sp>
      <p:graphicFrame>
        <p:nvGraphicFramePr>
          <p:cNvPr id="9" name="Group 84">
            <a:extLst>
              <a:ext uri="{FF2B5EF4-FFF2-40B4-BE49-F238E27FC236}">
                <a16:creationId xmlns:a16="http://schemas.microsoft.com/office/drawing/2014/main" id="{3C4DFC22-3C03-436A-BCE3-7D18D1FF614E}"/>
              </a:ext>
            </a:extLst>
          </p:cNvPr>
          <p:cNvGraphicFramePr>
            <a:graphicFrameLocks/>
          </p:cNvGraphicFramePr>
          <p:nvPr>
            <p:extLst>
              <p:ext uri="{D42A27DB-BD31-4B8C-83A1-F6EECF244321}">
                <p14:modId xmlns:p14="http://schemas.microsoft.com/office/powerpoint/2010/main" val="626230019"/>
              </p:ext>
            </p:extLst>
          </p:nvPr>
        </p:nvGraphicFramePr>
        <p:xfrm>
          <a:off x="268052" y="3561296"/>
          <a:ext cx="6347059" cy="5379507"/>
        </p:xfrm>
        <a:graphic>
          <a:graphicData uri="http://schemas.openxmlformats.org/drawingml/2006/table">
            <a:tbl>
              <a:tblPr/>
              <a:tblGrid>
                <a:gridCol w="489335">
                  <a:extLst>
                    <a:ext uri="{9D8B030D-6E8A-4147-A177-3AD203B41FA5}">
                      <a16:colId xmlns:a16="http://schemas.microsoft.com/office/drawing/2014/main" val="20000"/>
                    </a:ext>
                  </a:extLst>
                </a:gridCol>
                <a:gridCol w="1395462">
                  <a:extLst>
                    <a:ext uri="{9D8B030D-6E8A-4147-A177-3AD203B41FA5}">
                      <a16:colId xmlns:a16="http://schemas.microsoft.com/office/drawing/2014/main" val="20001"/>
                    </a:ext>
                  </a:extLst>
                </a:gridCol>
                <a:gridCol w="1204176">
                  <a:extLst>
                    <a:ext uri="{9D8B030D-6E8A-4147-A177-3AD203B41FA5}">
                      <a16:colId xmlns:a16="http://schemas.microsoft.com/office/drawing/2014/main" val="20002"/>
                    </a:ext>
                  </a:extLst>
                </a:gridCol>
                <a:gridCol w="890043">
                  <a:extLst>
                    <a:ext uri="{9D8B030D-6E8A-4147-A177-3AD203B41FA5}">
                      <a16:colId xmlns:a16="http://schemas.microsoft.com/office/drawing/2014/main" val="20003"/>
                    </a:ext>
                  </a:extLst>
                </a:gridCol>
                <a:gridCol w="994754">
                  <a:extLst>
                    <a:ext uri="{9D8B030D-6E8A-4147-A177-3AD203B41FA5}">
                      <a16:colId xmlns:a16="http://schemas.microsoft.com/office/drawing/2014/main" val="20004"/>
                    </a:ext>
                  </a:extLst>
                </a:gridCol>
                <a:gridCol w="628265">
                  <a:extLst>
                    <a:ext uri="{9D8B030D-6E8A-4147-A177-3AD203B41FA5}">
                      <a16:colId xmlns:a16="http://schemas.microsoft.com/office/drawing/2014/main" val="20005"/>
                    </a:ext>
                  </a:extLst>
                </a:gridCol>
                <a:gridCol w="745024">
                  <a:extLst>
                    <a:ext uri="{9D8B030D-6E8A-4147-A177-3AD203B41FA5}">
                      <a16:colId xmlns:a16="http://schemas.microsoft.com/office/drawing/2014/main" val="20006"/>
                    </a:ext>
                  </a:extLst>
                </a:gridCol>
              </a:tblGrid>
              <a:tr h="504272">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800" b="1" i="0" u="none" strike="noStrike" cap="none" normalizeH="0" baseline="0" dirty="0">
                        <a:ln>
                          <a:noFill/>
                        </a:ln>
                        <a:solidFill>
                          <a:srgbClr val="000099"/>
                        </a:solidFill>
                        <a:effectLst>
                          <a:outerShdw blurRad="38100" dist="38100" dir="2700000" algn="tl">
                            <a:srgbClr val="000000"/>
                          </a:outerShdw>
                        </a:effectLst>
                        <a:latin typeface="Bookman Old Style" pitchFamily="18" charset="0"/>
                        <a:cs typeface="Times New Roman" pitchFamily="18" charset="0"/>
                      </a:endParaRP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6">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600" b="1" i="0" u="none" strike="noStrike" cap="none" normalizeH="0" baseline="0" dirty="0">
                          <a:ln>
                            <a:noFill/>
                          </a:ln>
                          <a:solidFill>
                            <a:srgbClr val="FF0000"/>
                          </a:solidFill>
                          <a:effectLst/>
                          <a:latin typeface="Bookman Old Style" pitchFamily="18" charset="0"/>
                          <a:cs typeface="Arial" pitchFamily="34" charset="0"/>
                        </a:rPr>
                        <a:t>İSTANBUL ORGANİZE SANAYİ  BÖLGELERİ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847858">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SIRA NO</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ADI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YERİ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KURULUŞ YILI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ALANI</a:t>
                      </a:r>
                    </a:p>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(M²)</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FAAL FİRMA SAYISI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ÇALIŞAN SAYISI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419449">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err="1">
                          <a:ln>
                            <a:noFill/>
                          </a:ln>
                          <a:solidFill>
                            <a:schemeClr val="tx1"/>
                          </a:solidFill>
                          <a:effectLst/>
                          <a:latin typeface="Bookman Old Style" pitchFamily="18" charset="0"/>
                          <a:cs typeface="Arial" pitchFamily="34" charset="0"/>
                        </a:rPr>
                        <a:t>Dudullu</a:t>
                      </a:r>
                      <a:r>
                        <a:rPr kumimoji="0" lang="tr-TR" sz="1200" b="1" i="0" u="none" strike="noStrike" cap="none" normalizeH="0" baseline="0" dirty="0">
                          <a:ln>
                            <a:noFill/>
                          </a:ln>
                          <a:solidFill>
                            <a:schemeClr val="tx1"/>
                          </a:solidFill>
                          <a:effectLst/>
                          <a:latin typeface="Bookman Old Style" pitchFamily="18" charset="0"/>
                          <a:cs typeface="Arial" pitchFamily="34" charset="0"/>
                        </a:rPr>
                        <a:t> </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Ümraniye</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2.650.000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2.310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30.466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509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İkitelli </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K.Çekmece</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7.000.000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19.252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150.000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509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Tuzla  </a:t>
                      </a:r>
                      <a:r>
                        <a:rPr kumimoji="0" lang="tr-TR" sz="1200" b="1" i="0" u="none" strike="noStrike" cap="none" normalizeH="0" baseline="0" dirty="0" err="1">
                          <a:ln>
                            <a:noFill/>
                          </a:ln>
                          <a:solidFill>
                            <a:schemeClr val="tx1"/>
                          </a:solidFill>
                          <a:effectLst/>
                          <a:latin typeface="Bookman Old Style" pitchFamily="18" charset="0"/>
                          <a:cs typeface="Arial" pitchFamily="34" charset="0"/>
                        </a:rPr>
                        <a:t>Org.San</a:t>
                      </a:r>
                      <a:r>
                        <a:rPr kumimoji="0" lang="tr-TR" sz="1200" b="1" i="0" u="none" strike="noStrike" cap="none" normalizeH="0" baseline="0" dirty="0">
                          <a:ln>
                            <a:noFill/>
                          </a:ln>
                          <a:solidFill>
                            <a:schemeClr val="tx1"/>
                          </a:solidFill>
                          <a:effectLst/>
                          <a:latin typeface="Bookman Old Style" pitchFamily="18" charset="0"/>
                          <a:cs typeface="Arial" pitchFamily="34" charset="0"/>
                        </a:rPr>
                        <a:t>.</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Tuzla</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650.000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83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2.104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509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Birlik</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Tuzla</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511.750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a:solidFill>
                            <a:srgbClr val="000000"/>
                          </a:solidFill>
                          <a:latin typeface="Bookman Old Style" pitchFamily="18" charset="0"/>
                          <a:cs typeface="Arial" pitchFamily="34" charset="0"/>
                        </a:rPr>
                        <a:t>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3.248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50991">
                <a:tc>
                  <a:txBody>
                    <a:bodyPr/>
                    <a:lstStyle/>
                    <a:p>
                      <a:pPr algn="ctr"/>
                      <a:r>
                        <a:rPr lang="tr-TR" sz="1200" b="1" dirty="0">
                          <a:latin typeface="Bookman Old Style" pitchFamily="18" charset="0"/>
                          <a:cs typeface="Arial" pitchFamily="34" charset="0"/>
                        </a:rPr>
                        <a:t>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l"/>
                      <a:r>
                        <a:rPr lang="tr-TR" sz="1200" b="1" dirty="0">
                          <a:solidFill>
                            <a:schemeClr val="tx1"/>
                          </a:solidFill>
                          <a:latin typeface="Bookman Old Style" pitchFamily="18" charset="0"/>
                          <a:cs typeface="Arial" pitchFamily="34" charset="0"/>
                        </a:rPr>
                        <a:t>Anadolu</a:t>
                      </a:r>
                      <a:r>
                        <a:rPr lang="tr-TR" sz="1200" b="1" baseline="0" dirty="0">
                          <a:solidFill>
                            <a:schemeClr val="tx1"/>
                          </a:solidFill>
                          <a:latin typeface="Bookman Old Style" pitchFamily="18" charset="0"/>
                          <a:cs typeface="Arial" pitchFamily="34" charset="0"/>
                        </a:rPr>
                        <a:t> Yakası</a:t>
                      </a:r>
                      <a:endParaRPr lang="tr-TR" sz="1200" b="1" dirty="0">
                        <a:solidFill>
                          <a:schemeClr val="tx1"/>
                        </a:solidFill>
                        <a:latin typeface="Bookman Old Style" pitchFamily="18" charset="0"/>
                        <a:cs typeface="Arial" pitchFamily="34" charset="0"/>
                      </a:endParaRP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Tuzla</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796.522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139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6.581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509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Kimya Sanayi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Tuzla</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2001</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742.208</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157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5.295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509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 Deri Sanayi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Tuzla</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1982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6.890.000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900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20.000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4509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8</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err="1">
                          <a:ln>
                            <a:noFill/>
                          </a:ln>
                          <a:solidFill>
                            <a:schemeClr val="tx1"/>
                          </a:solidFill>
                          <a:effectLst/>
                          <a:latin typeface="Bookman Old Style" pitchFamily="18" charset="0"/>
                          <a:cs typeface="Arial" pitchFamily="34" charset="0"/>
                        </a:rPr>
                        <a:t>Beylikdüzü</a:t>
                      </a:r>
                      <a:r>
                        <a:rPr kumimoji="0" lang="tr-TR" sz="1200" b="1" i="0" u="none" strike="noStrike" cap="none" normalizeH="0" baseline="0" dirty="0">
                          <a:ln>
                            <a:noFill/>
                          </a:ln>
                          <a:solidFill>
                            <a:schemeClr val="tx1"/>
                          </a:solidFill>
                          <a:effectLst/>
                          <a:latin typeface="Bookman Old Style" pitchFamily="18" charset="0"/>
                          <a:cs typeface="Arial" pitchFamily="34" charset="0"/>
                        </a:rPr>
                        <a:t> </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B.Çekmece</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1.529.557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939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18.000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450991">
                <a:tc gridSpan="5">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600" b="1" i="0" u="none" strike="noStrike" cap="none" normalizeH="0" baseline="0" dirty="0">
                        <a:ln>
                          <a:noFill/>
                        </a:ln>
                        <a:solidFill>
                          <a:srgbClr val="000099"/>
                        </a:solidFill>
                        <a:effectLst/>
                        <a:latin typeface="Times New Roman" pitchFamily="18" charset="0"/>
                      </a:endParaRPr>
                    </a:p>
                  </a:txBody>
                  <a:tcPr marL="81591" marR="81591" marT="40793" marB="40793"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600" b="1" i="0" u="none" strike="noStrike" cap="none" normalizeH="0" baseline="0" dirty="0">
                        <a:ln>
                          <a:noFill/>
                        </a:ln>
                        <a:solidFill>
                          <a:srgbClr val="000099"/>
                        </a:solidFill>
                        <a:effectLst/>
                        <a:latin typeface="Times New Roman" pitchFamily="18" charset="0"/>
                      </a:endParaRPr>
                    </a:p>
                  </a:txBody>
                  <a:tcPr marL="81591" marR="81591" marT="40793" marB="40793"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800" b="1" i="0" u="none" strike="noStrike" cap="none" normalizeH="0" baseline="0" dirty="0">
                        <a:ln>
                          <a:noFill/>
                        </a:ln>
                        <a:solidFill>
                          <a:srgbClr val="000099"/>
                        </a:solidFill>
                        <a:effectLst/>
                        <a:latin typeface="Times New Roman" pitchFamily="18" charset="0"/>
                      </a:endParaRPr>
                    </a:p>
                  </a:txBody>
                  <a:tcPr marL="81591" marR="81591" marT="40793" marB="40793"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800" b="1" i="0" u="none" strike="noStrike" cap="none" normalizeH="0" baseline="0" dirty="0">
                        <a:ln>
                          <a:noFill/>
                        </a:ln>
                        <a:solidFill>
                          <a:srgbClr val="000099"/>
                        </a:solidFill>
                        <a:effectLst/>
                        <a:latin typeface="Times New Roman" pitchFamily="18" charset="0"/>
                      </a:endParaRPr>
                    </a:p>
                  </a:txBody>
                  <a:tcPr marL="81591" marR="81591" marT="40793" marB="40793" horzOverflow="overflow">
                    <a:lnL w="12700" cap="flat" cmpd="sng" algn="ctr">
                      <a:solidFill>
                        <a:srgbClr val="000099"/>
                      </a:solidFill>
                      <a:prstDash val="solid"/>
                      <a:round/>
                      <a:headEnd type="none" w="med" len="med"/>
                      <a:tailEnd type="none" w="med" len="med"/>
                    </a:lnL>
                    <a:lnR w="12700" cap="flat" cmpd="sng" algn="ctr">
                      <a:solidFill>
                        <a:srgbClr val="000099"/>
                      </a:solidFill>
                      <a:prstDash val="solid"/>
                      <a:round/>
                      <a:headEnd type="none" w="med" len="med"/>
                      <a:tailEnd type="none" w="med" len="med"/>
                    </a:lnR>
                    <a:lnT w="12700"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algn="ctr" fontAlgn="b"/>
                      <a:r>
                        <a:rPr lang="tr-TR" sz="1200" b="1" i="0" u="none" strike="noStrike" dirty="0">
                          <a:solidFill>
                            <a:srgbClr val="000000"/>
                          </a:solidFill>
                          <a:latin typeface="Bookman Old Style" pitchFamily="18" charset="0"/>
                          <a:cs typeface="Arial" pitchFamily="34" charset="0"/>
                        </a:rPr>
                        <a:t>23.861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cs typeface="Arial" pitchFamily="34" charset="0"/>
                        </a:rPr>
                        <a:t>235.694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0"/>
                  </a:ext>
                </a:extLst>
              </a:tr>
            </a:tbl>
          </a:graphicData>
        </a:graphic>
      </p:graphicFrame>
      <p:sp>
        <p:nvSpPr>
          <p:cNvPr id="2" name="Slayt Numarası Yer Tutucusu 1">
            <a:extLst>
              <a:ext uri="{FF2B5EF4-FFF2-40B4-BE49-F238E27FC236}">
                <a16:creationId xmlns:a16="http://schemas.microsoft.com/office/drawing/2014/main" id="{01542E49-8F0B-4B52-92A4-A892809FB432}"/>
              </a:ext>
            </a:extLst>
          </p:cNvPr>
          <p:cNvSpPr>
            <a:spLocks noGrp="1"/>
          </p:cNvSpPr>
          <p:nvPr>
            <p:ph type="sldNum" sz="quarter" idx="12"/>
          </p:nvPr>
        </p:nvSpPr>
        <p:spPr/>
        <p:txBody>
          <a:bodyPr/>
          <a:lstStyle/>
          <a:p>
            <a:pPr>
              <a:defRPr/>
            </a:pPr>
            <a:fld id="{7F979C48-A748-48C9-B264-A35E2CA3DA99}" type="slidenum">
              <a:rPr lang="tr-TR" smtClean="0"/>
              <a:pPr>
                <a:defRPr/>
              </a:pPr>
              <a:t>46</a:t>
            </a:fld>
            <a:endParaRPr lang="tr-T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100" name="Group 92"/>
          <p:cNvGraphicFramePr>
            <a:graphicFrameLocks noGrp="1"/>
          </p:cNvGraphicFramePr>
          <p:nvPr>
            <p:ph idx="4294967295"/>
            <p:extLst>
              <p:ext uri="{D42A27DB-BD31-4B8C-83A1-F6EECF244321}">
                <p14:modId xmlns:p14="http://schemas.microsoft.com/office/powerpoint/2010/main" val="3826620779"/>
              </p:ext>
            </p:extLst>
          </p:nvPr>
        </p:nvGraphicFramePr>
        <p:xfrm>
          <a:off x="242647" y="965200"/>
          <a:ext cx="6480721" cy="8254998"/>
        </p:xfrm>
        <a:graphic>
          <a:graphicData uri="http://schemas.openxmlformats.org/drawingml/2006/table">
            <a:tbl>
              <a:tblPr/>
              <a:tblGrid>
                <a:gridCol w="448989">
                  <a:extLst>
                    <a:ext uri="{9D8B030D-6E8A-4147-A177-3AD203B41FA5}">
                      <a16:colId xmlns:a16="http://schemas.microsoft.com/office/drawing/2014/main" val="20000"/>
                    </a:ext>
                  </a:extLst>
                </a:gridCol>
                <a:gridCol w="1620485">
                  <a:extLst>
                    <a:ext uri="{9D8B030D-6E8A-4147-A177-3AD203B41FA5}">
                      <a16:colId xmlns:a16="http://schemas.microsoft.com/office/drawing/2014/main" val="20001"/>
                    </a:ext>
                  </a:extLst>
                </a:gridCol>
                <a:gridCol w="1307036">
                  <a:extLst>
                    <a:ext uri="{9D8B030D-6E8A-4147-A177-3AD203B41FA5}">
                      <a16:colId xmlns:a16="http://schemas.microsoft.com/office/drawing/2014/main" val="20002"/>
                    </a:ext>
                  </a:extLst>
                </a:gridCol>
                <a:gridCol w="896167">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653518">
                  <a:extLst>
                    <a:ext uri="{9D8B030D-6E8A-4147-A177-3AD203B41FA5}">
                      <a16:colId xmlns:a16="http://schemas.microsoft.com/office/drawing/2014/main" val="20005"/>
                    </a:ext>
                  </a:extLst>
                </a:gridCol>
                <a:gridCol w="762438">
                  <a:extLst>
                    <a:ext uri="{9D8B030D-6E8A-4147-A177-3AD203B41FA5}">
                      <a16:colId xmlns:a16="http://schemas.microsoft.com/office/drawing/2014/main" val="20006"/>
                    </a:ext>
                  </a:extLst>
                </a:gridCol>
              </a:tblGrid>
              <a:tr h="639445">
                <a:tc gridSpan="7">
                  <a:txBody>
                    <a:bodyPr/>
                    <a:lstStyle/>
                    <a:p>
                      <a:pPr marL="0" marR="0" lvl="0" indent="0" algn="ctr" defTabSz="957263" rtl="0" eaLnBrk="1" fontAlgn="base" latinLnBrk="0" hangingPunct="1">
                        <a:lnSpc>
                          <a:spcPct val="100000"/>
                        </a:lnSpc>
                        <a:spcBef>
                          <a:spcPct val="50000"/>
                        </a:spcBef>
                        <a:spcAft>
                          <a:spcPct val="0"/>
                        </a:spcAft>
                        <a:buClrTx/>
                        <a:buSzTx/>
                        <a:buFontTx/>
                        <a:buNone/>
                        <a:tabLst/>
                      </a:pPr>
                      <a:r>
                        <a:rPr kumimoji="0" lang="tr-TR" sz="1600" b="1" i="0" u="none" strike="noStrike" cap="none" normalizeH="0" baseline="0" dirty="0">
                          <a:ln>
                            <a:noFill/>
                          </a:ln>
                          <a:solidFill>
                            <a:srgbClr val="FF0000"/>
                          </a:solidFill>
                          <a:effectLst/>
                          <a:latin typeface="Bookman Old Style" pitchFamily="18" charset="0"/>
                          <a:cs typeface="Arial" pitchFamily="34" charset="0"/>
                        </a:rPr>
                        <a:t>İSTANBUL KÜÇÜK  SANAYİ  SİTELERİ </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ctr" defTabSz="957263" rtl="0" eaLnBrk="1" fontAlgn="base" latinLnBrk="0" hangingPunct="1">
                        <a:lnSpc>
                          <a:spcPct val="100000"/>
                        </a:lnSpc>
                        <a:spcBef>
                          <a:spcPct val="50000"/>
                        </a:spcBef>
                        <a:spcAft>
                          <a:spcPct val="0"/>
                        </a:spcAft>
                        <a:buClrTx/>
                        <a:buSzTx/>
                        <a:buFontTx/>
                        <a:buNone/>
                        <a:tabLst/>
                      </a:pPr>
                      <a:endParaRPr kumimoji="0" lang="tr-TR" sz="2400" b="1" i="0" u="none" strike="noStrike" cap="none" normalizeH="0" baseline="0" dirty="0">
                        <a:ln>
                          <a:noFill/>
                        </a:ln>
                        <a:solidFill>
                          <a:srgbClr val="000099"/>
                        </a:solidFill>
                        <a:effectLst/>
                        <a:latin typeface="Times New Roman" pitchFamily="18" charset="0"/>
                      </a:endParaRPr>
                    </a:p>
                  </a:txBody>
                  <a:tcPr marL="81591" marR="81591" marT="40793" marB="40793" horzOverflow="overflow">
                    <a:lnL w="28575" cap="flat" cmpd="sng" algn="ctr">
                      <a:solidFill>
                        <a:srgbClr val="003399"/>
                      </a:solidFill>
                      <a:prstDash val="solid"/>
                      <a:round/>
                      <a:headEnd type="none" w="med" len="med"/>
                      <a:tailEnd type="none" w="med" len="med"/>
                    </a:lnL>
                    <a:lnR w="28575" cap="flat" cmpd="sng" algn="ctr">
                      <a:solidFill>
                        <a:srgbClr val="003399"/>
                      </a:solidFill>
                      <a:prstDash val="solid"/>
                      <a:round/>
                      <a:headEnd type="none" w="med" len="med"/>
                      <a:tailEnd type="none" w="med" len="med"/>
                    </a:lnR>
                    <a:lnT w="28575" cap="flat" cmpd="sng" algn="ctr">
                      <a:solidFill>
                        <a:srgbClr val="003399"/>
                      </a:solidFill>
                      <a:prstDash val="solid"/>
                      <a:round/>
                      <a:headEnd type="none" w="med" len="med"/>
                      <a:tailEnd type="none" w="med" len="med"/>
                    </a:lnT>
                    <a:lnB w="12700" cap="flat" cmpd="sng" algn="ctr">
                      <a:solidFill>
                        <a:srgbClr val="0033CC"/>
                      </a:solidFill>
                      <a:prstDash val="solid"/>
                      <a:round/>
                      <a:headEnd type="none" w="med" len="med"/>
                      <a:tailEnd type="none" w="med" len="med"/>
                    </a:lnB>
                    <a:lnTlToBr>
                      <a:noFill/>
                    </a:lnTlToBr>
                    <a:lnBlToTr>
                      <a:noFill/>
                    </a:lnBlToTr>
                    <a:solidFill>
                      <a:schemeClr val="bg2"/>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925333">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SIRA NO</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ADI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YERİ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KURULUŞ YILI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ALANI</a:t>
                      </a:r>
                    </a:p>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(M²)</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FAAL FİRMA SAYISI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100" b="1" i="0" u="none" strike="noStrike" cap="none" normalizeH="0" baseline="0" dirty="0">
                          <a:ln>
                            <a:noFill/>
                          </a:ln>
                          <a:solidFill>
                            <a:srgbClr val="000099"/>
                          </a:solidFill>
                          <a:effectLst/>
                          <a:latin typeface="Bookman Old Style" pitchFamily="18" charset="0"/>
                          <a:cs typeface="Arial" pitchFamily="34" charset="0"/>
                        </a:rPr>
                        <a:t>ÇALIŞAN SAYISI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583253">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İmes</a:t>
                      </a: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Dudullu</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1971</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650.000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960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7.500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0273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Modoko</a:t>
                      </a: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Dudullu</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1969</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150.000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269</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1.440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04884">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3</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Kadosan</a:t>
                      </a: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 Oto San.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Dudullu</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1974</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150.000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658</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2.500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704884">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4</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Oto Tamircileri Ve Benzerleri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Şişli</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1967</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360.000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a:ln>
                            <a:noFill/>
                          </a:ln>
                          <a:solidFill>
                            <a:schemeClr val="tx1"/>
                          </a:solidFill>
                          <a:effectLst/>
                          <a:latin typeface="Bookman Old Style" pitchFamily="18" charset="0"/>
                          <a:ea typeface="+mn-ea"/>
                          <a:cs typeface="Arial" pitchFamily="34" charset="0"/>
                        </a:rPr>
                        <a:t>1.942</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7.762</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465170">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Birlik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Büyükçekmece</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1975</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234.466</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a:ln>
                            <a:noFill/>
                          </a:ln>
                          <a:solidFill>
                            <a:schemeClr val="tx1"/>
                          </a:solidFill>
                          <a:effectLst/>
                          <a:latin typeface="Bookman Old Style" pitchFamily="18" charset="0"/>
                          <a:ea typeface="+mn-ea"/>
                          <a:cs typeface="Arial" pitchFamily="34" charset="0"/>
                        </a:rPr>
                        <a:t>253</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1.624</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465170">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6</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Doğu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Bağcılar</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1970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106.610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a:ln>
                            <a:noFill/>
                          </a:ln>
                          <a:solidFill>
                            <a:schemeClr val="tx1"/>
                          </a:solidFill>
                          <a:effectLst/>
                          <a:latin typeface="Bookman Old Style" pitchFamily="18" charset="0"/>
                          <a:ea typeface="+mn-ea"/>
                          <a:cs typeface="Arial" pitchFamily="34" charset="0"/>
                        </a:rPr>
                        <a:t>300</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6.000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485319">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Evren Oto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Esenyurt</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1973</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194.962</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   531</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2.100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594891">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8</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Silivri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Silivri</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1984</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65.508</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159</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305</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591959">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9</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Şile KSS.</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Şile</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1989</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32.000</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a:ln>
                            <a:noFill/>
                          </a:ln>
                          <a:solidFill>
                            <a:schemeClr val="tx1"/>
                          </a:solidFill>
                          <a:effectLst/>
                          <a:latin typeface="Bookman Old Style" pitchFamily="18" charset="0"/>
                          <a:ea typeface="+mn-ea"/>
                          <a:cs typeface="Arial" pitchFamily="34" charset="0"/>
                        </a:rPr>
                        <a:t>55</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105</a:t>
                      </a:r>
                    </a:p>
                  </a:txBody>
                  <a:tcPr marL="4086" marR="4086" marT="4086"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591959">
                <a:tc gridSpan="5">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TOPLAM</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600" b="1" i="0" u="none" strike="noStrike" cap="none" normalizeH="0" baseline="0" dirty="0">
                        <a:ln>
                          <a:noFill/>
                        </a:ln>
                        <a:solidFill>
                          <a:srgbClr val="003399"/>
                        </a:solidFill>
                        <a:effectLst/>
                        <a:latin typeface="Times New Roman" pitchFamily="18" charset="0"/>
                      </a:endParaRPr>
                    </a:p>
                  </a:txBody>
                  <a:tcPr marL="81591" marR="81591" marT="40793" marB="40793" horzOverflow="overflow">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noFill/>
                  </a:tcPr>
                </a:tc>
                <a:tc hMerge="1">
                  <a:txBody>
                    <a:bodyPr/>
                    <a:lstStyle/>
                    <a:p>
                      <a:pPr marL="0" marR="0" lvl="0" indent="0" algn="l"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600" b="1" i="0" u="none" strike="noStrike" cap="none" normalizeH="0" baseline="0" dirty="0">
                        <a:ln>
                          <a:noFill/>
                        </a:ln>
                        <a:solidFill>
                          <a:srgbClr val="003399"/>
                        </a:solidFill>
                        <a:effectLst/>
                        <a:latin typeface="Times New Roman" pitchFamily="18" charset="0"/>
                      </a:endParaRPr>
                    </a:p>
                  </a:txBody>
                  <a:tcPr marL="81591" marR="81591" marT="40793" marB="40793" horzOverflow="overflow">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noFill/>
                  </a:tcPr>
                </a:tc>
                <a:tc hMerge="1">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600" b="1" i="0" u="none" strike="noStrike" cap="none" normalizeH="0" baseline="0" dirty="0">
                        <a:ln>
                          <a:noFill/>
                        </a:ln>
                        <a:solidFill>
                          <a:srgbClr val="003399"/>
                        </a:solidFill>
                        <a:effectLst/>
                        <a:latin typeface="Times New Roman" pitchFamily="18" charset="0"/>
                      </a:endParaRPr>
                    </a:p>
                  </a:txBody>
                  <a:tcPr marL="81591" marR="81591" marT="40793" marB="40793" horzOverflow="overflow">
                    <a:lnL w="12700" cap="flat" cmpd="sng" algn="ctr">
                      <a:solidFill>
                        <a:srgbClr val="003399"/>
                      </a:solidFill>
                      <a:prstDash val="solid"/>
                      <a:round/>
                      <a:headEnd type="none" w="med" len="med"/>
                      <a:tailEnd type="none" w="med" len="med"/>
                    </a:lnL>
                    <a:lnR w="12700" cap="flat" cmpd="sng" algn="ctr">
                      <a:solidFill>
                        <a:srgbClr val="003399"/>
                      </a:solidFill>
                      <a:prstDash val="solid"/>
                      <a:round/>
                      <a:headEnd type="none" w="med" len="med"/>
                      <a:tailEnd type="none" w="med" len="med"/>
                    </a:lnR>
                    <a:lnT w="12700"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noFill/>
                  </a:tcPr>
                </a:tc>
                <a:tc hMerge="1">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endParaRPr kumimoji="0" lang="tr-TR" sz="1600" b="1" i="0" u="none" strike="noStrike" cap="none" normalizeH="0" baseline="0" dirty="0">
                        <a:ln>
                          <a:noFill/>
                        </a:ln>
                        <a:solidFill>
                          <a:srgbClr val="003399"/>
                        </a:solidFill>
                        <a:effectLst/>
                        <a:latin typeface="Times New Roman" pitchFamily="18" charset="0"/>
                      </a:endParaRPr>
                    </a:p>
                  </a:txBody>
                  <a:tcPr marL="81591" marR="81591" marT="40793" marB="40793" horzOverflow="overflow">
                    <a:lnL w="12700" cap="flat" cmpd="sng" algn="ctr">
                      <a:solidFill>
                        <a:srgbClr val="003399"/>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3399"/>
                      </a:solidFill>
                      <a:prstDash val="solid"/>
                      <a:round/>
                      <a:headEnd type="none" w="med" len="med"/>
                      <a:tailEnd type="none" w="med" len="med"/>
                    </a:lnT>
                    <a:lnB w="28575" cap="flat" cmpd="sng" algn="ctr">
                      <a:solidFill>
                        <a:srgbClr val="003399"/>
                      </a:solidFill>
                      <a:prstDash val="solid"/>
                      <a:round/>
                      <a:headEnd type="none" w="med" len="med"/>
                      <a:tailEnd type="none" w="med" len="med"/>
                    </a:lnB>
                    <a:lnTlToBr>
                      <a:noFill/>
                    </a:lnTlToBr>
                    <a:lnBlToTr>
                      <a:noFill/>
                    </a:lnBlToTr>
                    <a:no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5.127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57263" rtl="0" eaLnBrk="1" fontAlgn="base" latinLnBrk="0" hangingPunct="1">
                        <a:lnSpc>
                          <a:spcPct val="100000"/>
                        </a:lnSpc>
                        <a:spcBef>
                          <a:spcPct val="20000"/>
                        </a:spcBef>
                        <a:spcAft>
                          <a:spcPct val="0"/>
                        </a:spcAft>
                        <a:buClr>
                          <a:schemeClr val="hlink"/>
                        </a:buClr>
                        <a:buSzPct val="120000"/>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29.336</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1"/>
                  </a:ext>
                </a:extLst>
              </a:tr>
            </a:tbl>
          </a:graphicData>
        </a:graphic>
      </p:graphicFrame>
      <p:sp>
        <p:nvSpPr>
          <p:cNvPr id="44145" name="Rectangle 92" descr="Mor örgü"/>
          <p:cNvSpPr>
            <a:spLocks noRot="1" noChangeArrowheads="1"/>
          </p:cNvSpPr>
          <p:nvPr/>
        </p:nvSpPr>
        <p:spPr bwMode="auto">
          <a:xfrm>
            <a:off x="242647" y="300230"/>
            <a:ext cx="6509147" cy="324055"/>
          </a:xfrm>
          <a:prstGeom prst="rect">
            <a:avLst/>
          </a:prstGeom>
          <a:noFill/>
          <a:ln w="9525">
            <a:noFill/>
            <a:miter lim="800000"/>
            <a:headEnd/>
            <a:tailEnd/>
          </a:ln>
        </p:spPr>
        <p:txBody>
          <a:bodyPr lIns="71819" tIns="35909" rIns="71819" bIns="35909" anchor="ctr"/>
          <a:lstStyle/>
          <a:p>
            <a:pPr algn="ctr"/>
            <a:r>
              <a:rPr lang="tr-TR" b="1" dirty="0">
                <a:solidFill>
                  <a:srgbClr val="FF0000"/>
                </a:solidFill>
                <a:latin typeface="Bookman Old Style" pitchFamily="18" charset="0"/>
                <a:cs typeface="Arial" pitchFamily="34" charset="0"/>
              </a:rPr>
              <a:t>SANAYİ</a:t>
            </a:r>
          </a:p>
        </p:txBody>
      </p:sp>
      <p:sp>
        <p:nvSpPr>
          <p:cNvPr id="2" name="Slayt Numarası Yer Tutucusu 1">
            <a:extLst>
              <a:ext uri="{FF2B5EF4-FFF2-40B4-BE49-F238E27FC236}">
                <a16:creationId xmlns:a16="http://schemas.microsoft.com/office/drawing/2014/main" id="{D9595B24-7AA0-4707-9C6E-2823A45809FE}"/>
              </a:ext>
            </a:extLst>
          </p:cNvPr>
          <p:cNvSpPr>
            <a:spLocks noGrp="1"/>
          </p:cNvSpPr>
          <p:nvPr>
            <p:ph type="sldNum" sz="quarter" idx="12"/>
          </p:nvPr>
        </p:nvSpPr>
        <p:spPr/>
        <p:txBody>
          <a:bodyPr/>
          <a:lstStyle/>
          <a:p>
            <a:pPr>
              <a:defRPr/>
            </a:pPr>
            <a:fld id="{B933E86D-47FE-4A98-B91B-91FFE54D33EE}" type="slidenum">
              <a:rPr lang="tr-TR" smtClean="0"/>
              <a:pPr>
                <a:defRPr/>
              </a:pPr>
              <a:t>47</a:t>
            </a:fld>
            <a:endParaRPr lang="tr-T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3" name="Group 3"/>
          <p:cNvGraphicFramePr>
            <a:graphicFrameLocks noGrp="1"/>
          </p:cNvGraphicFramePr>
          <p:nvPr>
            <p:ph sz="half" idx="2"/>
            <p:extLst>
              <p:ext uri="{D42A27DB-BD31-4B8C-83A1-F6EECF244321}">
                <p14:modId xmlns:p14="http://schemas.microsoft.com/office/powerpoint/2010/main" val="2715162867"/>
              </p:ext>
            </p:extLst>
          </p:nvPr>
        </p:nvGraphicFramePr>
        <p:xfrm>
          <a:off x="458391" y="1028701"/>
          <a:ext cx="5994946" cy="3632198"/>
        </p:xfrm>
        <a:graphic>
          <a:graphicData uri="http://schemas.openxmlformats.org/drawingml/2006/table">
            <a:tbl>
              <a:tblPr/>
              <a:tblGrid>
                <a:gridCol w="2647732">
                  <a:extLst>
                    <a:ext uri="{9D8B030D-6E8A-4147-A177-3AD203B41FA5}">
                      <a16:colId xmlns:a16="http://schemas.microsoft.com/office/drawing/2014/main" val="20000"/>
                    </a:ext>
                  </a:extLst>
                </a:gridCol>
                <a:gridCol w="1673607">
                  <a:extLst>
                    <a:ext uri="{9D8B030D-6E8A-4147-A177-3AD203B41FA5}">
                      <a16:colId xmlns:a16="http://schemas.microsoft.com/office/drawing/2014/main" val="20001"/>
                    </a:ext>
                  </a:extLst>
                </a:gridCol>
                <a:gridCol w="1673607">
                  <a:extLst>
                    <a:ext uri="{9D8B030D-6E8A-4147-A177-3AD203B41FA5}">
                      <a16:colId xmlns:a16="http://schemas.microsoft.com/office/drawing/2014/main" val="20002"/>
                    </a:ext>
                  </a:extLst>
                </a:gridCol>
              </a:tblGrid>
              <a:tr h="895074">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a:ln>
                            <a:noFill/>
                          </a:ln>
                          <a:solidFill>
                            <a:srgbClr val="000099"/>
                          </a:solidFill>
                          <a:effectLst/>
                          <a:latin typeface="Bookman Old Style" pitchFamily="18" charset="0"/>
                        </a:rPr>
                        <a:t>       İL ARAZİSİNİN DAĞILIMI         </a:t>
                      </a:r>
                      <a:r>
                        <a:rPr kumimoji="0" lang="tr-TR" sz="1500" b="1" i="0" u="none" strike="noStrike" cap="none" normalizeH="0" baseline="0" dirty="0">
                          <a:ln>
                            <a:noFill/>
                          </a:ln>
                          <a:solidFill>
                            <a:srgbClr val="000099"/>
                          </a:solidFill>
                          <a:effectLst/>
                          <a:latin typeface="Bookman Old Style" pitchFamily="18" charset="0"/>
                        </a:rPr>
                        <a:t>(Ha)</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a:ln>
                            <a:noFill/>
                          </a:ln>
                          <a:solidFill>
                            <a:srgbClr val="000099"/>
                          </a:solidFill>
                          <a:effectLst/>
                          <a:latin typeface="Bookman Old Style" pitchFamily="18" charset="0"/>
                        </a:rPr>
                        <a:t>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507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İL YÜZÖLÇÜMÜ (</a:t>
                      </a:r>
                      <a:r>
                        <a:rPr kumimoji="0" lang="tr-TR" sz="1200" b="1" i="0" u="none" strike="noStrike" kern="1200" cap="none" normalizeH="0" baseline="0" dirty="0" err="1">
                          <a:ln>
                            <a:noFill/>
                          </a:ln>
                          <a:solidFill>
                            <a:schemeClr val="tx1"/>
                          </a:solidFill>
                          <a:effectLst/>
                          <a:latin typeface="Bookman Old Style" pitchFamily="18" charset="0"/>
                          <a:ea typeface="+mn-ea"/>
                          <a:cs typeface="Arial" pitchFamily="34" charset="0"/>
                        </a:rPr>
                        <a:t>İzdüşüm</a:t>
                      </a: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 Alanı)</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lang="tr-TR" sz="1400" b="1" kern="1200" dirty="0">
                          <a:solidFill>
                            <a:schemeClr val="tx1"/>
                          </a:solidFill>
                          <a:latin typeface="Bookman Old Style" pitchFamily="18" charset="0"/>
                          <a:ea typeface="+mn-ea"/>
                          <a:cs typeface="+mn-cs"/>
                        </a:rPr>
                        <a:t>546.546</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100</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620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TARIM ALANI*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lang="tr-TR" sz="1400" b="1" kern="1200" dirty="0">
                          <a:solidFill>
                            <a:schemeClr val="tx1"/>
                          </a:solidFill>
                          <a:latin typeface="Bookman Old Style" pitchFamily="18" charset="0"/>
                          <a:ea typeface="+mn-ea"/>
                          <a:cs typeface="+mn-cs"/>
                        </a:rPr>
                        <a:t>123.997</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22,7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771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ÇAYIR-MERA  ALANI </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lang="tr-TR" sz="1400" b="1" kern="1200" dirty="0">
                          <a:solidFill>
                            <a:schemeClr val="tx1"/>
                          </a:solidFill>
                          <a:latin typeface="Bookman Old Style" pitchFamily="18" charset="0"/>
                          <a:ea typeface="+mn-ea"/>
                          <a:cs typeface="+mn-cs"/>
                        </a:rPr>
                        <a:t>6.548</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1,2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31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ORMAN VE FUNDALIK ALAN</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lang="tr-TR" sz="1400" b="1" kern="1200" dirty="0">
                          <a:solidFill>
                            <a:schemeClr val="tx1"/>
                          </a:solidFill>
                          <a:latin typeface="Bookman Old Style" pitchFamily="18" charset="0"/>
                          <a:ea typeface="+mn-ea"/>
                          <a:cs typeface="+mn-cs"/>
                        </a:rPr>
                        <a:t>266.642</a:t>
                      </a:r>
                      <a:endPar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kern="1200" cap="none" normalizeH="0" baseline="0" dirty="0">
                          <a:ln>
                            <a:noFill/>
                          </a:ln>
                          <a:solidFill>
                            <a:schemeClr val="tx1"/>
                          </a:solidFill>
                          <a:effectLst/>
                          <a:latin typeface="Bookman Old Style" pitchFamily="18" charset="0"/>
                          <a:ea typeface="+mn-ea"/>
                          <a:cs typeface="Arial" pitchFamily="34" charset="0"/>
                        </a:rPr>
                        <a:t>48,7</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90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SANAYİ VE YERLEŞİM ALANI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lang="tr-TR" sz="1400" b="1" kern="1200" dirty="0">
                          <a:solidFill>
                            <a:schemeClr val="tx1"/>
                          </a:solidFill>
                          <a:latin typeface="Bookman Old Style" pitchFamily="18" charset="0"/>
                          <a:ea typeface="+mn-ea"/>
                          <a:cs typeface="+mn-cs"/>
                        </a:rPr>
                        <a:t>142.691</a:t>
                      </a: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26,2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190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DİĞER ALANLAR</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lang="tr-TR" sz="1200" b="1" kern="1200" dirty="0">
                          <a:solidFill>
                            <a:schemeClr val="tx1"/>
                          </a:solidFill>
                          <a:latin typeface="Bookman Old Style" pitchFamily="18" charset="0"/>
                          <a:ea typeface="+mn-ea"/>
                          <a:cs typeface="+mn-cs"/>
                        </a:rPr>
                        <a:t>6.668</a:t>
                      </a: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5" name="Rectangle 2"/>
          <p:cNvSpPr txBox="1">
            <a:spLocks noChangeArrowheads="1"/>
          </p:cNvSpPr>
          <p:nvPr/>
        </p:nvSpPr>
        <p:spPr bwMode="auto">
          <a:xfrm>
            <a:off x="2321794" y="249635"/>
            <a:ext cx="2268140" cy="527447"/>
          </a:xfrm>
          <a:prstGeom prst="rect">
            <a:avLst/>
          </a:prstGeom>
          <a:noFill/>
          <a:ln w="9525">
            <a:noFill/>
            <a:miter lim="800000"/>
            <a:headEnd/>
            <a:tailEnd/>
          </a:ln>
          <a:effectLst/>
        </p:spPr>
        <p:txBody>
          <a:bodyPr anchor="ctr" anchorCtr="1"/>
          <a:lstStyle/>
          <a:p>
            <a:pPr algn="ctr">
              <a:lnSpc>
                <a:spcPct val="100000"/>
              </a:lnSpc>
              <a:spcBef>
                <a:spcPct val="0"/>
              </a:spcBef>
              <a:buClrTx/>
              <a:buSzTx/>
              <a:buFontTx/>
              <a:buNone/>
              <a:defRPr/>
            </a:pPr>
            <a:r>
              <a:rPr lang="tr-TR" sz="2400" b="1" kern="0" dirty="0">
                <a:solidFill>
                  <a:srgbClr val="FF0000"/>
                </a:solidFill>
                <a:latin typeface="Bookman Old Style" pitchFamily="18" charset="0"/>
                <a:ea typeface="+mj-ea"/>
                <a:cs typeface="Arial" pitchFamily="34" charset="0"/>
              </a:rPr>
              <a:t>TARIM</a:t>
            </a:r>
            <a:r>
              <a:rPr lang="tr-TR" sz="2400" kern="0" dirty="0">
                <a:solidFill>
                  <a:srgbClr val="FF0000"/>
                </a:solidFill>
                <a:latin typeface="Bookman Old Style" pitchFamily="18" charset="0"/>
                <a:ea typeface="+mj-ea"/>
                <a:cs typeface="Arial" pitchFamily="34" charset="0"/>
              </a:rPr>
              <a:t> </a:t>
            </a:r>
          </a:p>
        </p:txBody>
      </p:sp>
      <p:sp>
        <p:nvSpPr>
          <p:cNvPr id="8" name="7 Metin kutusu"/>
          <p:cNvSpPr txBox="1"/>
          <p:nvPr/>
        </p:nvSpPr>
        <p:spPr>
          <a:xfrm>
            <a:off x="350938" y="4852687"/>
            <a:ext cx="6048672" cy="392415"/>
          </a:xfrm>
          <a:prstGeom prst="rect">
            <a:avLst/>
          </a:prstGeom>
          <a:noFill/>
        </p:spPr>
        <p:txBody>
          <a:bodyPr wrap="square" rtlCol="0">
            <a:spAutoFit/>
          </a:bodyPr>
          <a:lstStyle/>
          <a:p>
            <a:r>
              <a:rPr lang="tr-TR" sz="975" dirty="0">
                <a:latin typeface="Bookman Old Style" pitchFamily="18" charset="0"/>
              </a:rPr>
              <a:t>* </a:t>
            </a:r>
            <a:r>
              <a:rPr lang="tr-TR" sz="975" b="1" dirty="0">
                <a:latin typeface="Bookman Old Style" pitchFamily="18" charset="0"/>
              </a:rPr>
              <a:t>Tarım alanı; ekiliş yapılan, yapılmayan ve tarım alanı vasfında olup kullanılmayan alanlar toplamıdır.</a:t>
            </a:r>
            <a:endParaRPr lang="tr-TR" sz="975" b="1" dirty="0">
              <a:latin typeface="Bookman Old Style" pitchFamily="18" charset="0"/>
              <a:cs typeface="Arial" pitchFamily="34" charset="0"/>
            </a:endParaRPr>
          </a:p>
        </p:txBody>
      </p:sp>
      <p:graphicFrame>
        <p:nvGraphicFramePr>
          <p:cNvPr id="6" name="Group 3">
            <a:extLst>
              <a:ext uri="{FF2B5EF4-FFF2-40B4-BE49-F238E27FC236}">
                <a16:creationId xmlns:a16="http://schemas.microsoft.com/office/drawing/2014/main" id="{161C7B86-ACA5-4FBA-8789-5C71B1643E3D}"/>
              </a:ext>
            </a:extLst>
          </p:cNvPr>
          <p:cNvGraphicFramePr>
            <a:graphicFrameLocks/>
          </p:cNvGraphicFramePr>
          <p:nvPr>
            <p:extLst>
              <p:ext uri="{D42A27DB-BD31-4B8C-83A1-F6EECF244321}">
                <p14:modId xmlns:p14="http://schemas.microsoft.com/office/powerpoint/2010/main" val="2970279786"/>
              </p:ext>
            </p:extLst>
          </p:nvPr>
        </p:nvGraphicFramePr>
        <p:xfrm>
          <a:off x="446881" y="5653715"/>
          <a:ext cx="6081954" cy="2893114"/>
        </p:xfrm>
        <a:graphic>
          <a:graphicData uri="http://schemas.openxmlformats.org/drawingml/2006/table">
            <a:tbl>
              <a:tblPr/>
              <a:tblGrid>
                <a:gridCol w="4622474">
                  <a:extLst>
                    <a:ext uri="{9D8B030D-6E8A-4147-A177-3AD203B41FA5}">
                      <a16:colId xmlns:a16="http://schemas.microsoft.com/office/drawing/2014/main" val="20000"/>
                    </a:ext>
                  </a:extLst>
                </a:gridCol>
                <a:gridCol w="1459480">
                  <a:extLst>
                    <a:ext uri="{9D8B030D-6E8A-4147-A177-3AD203B41FA5}">
                      <a16:colId xmlns:a16="http://schemas.microsoft.com/office/drawing/2014/main" val="20001"/>
                    </a:ext>
                  </a:extLst>
                </a:gridCol>
              </a:tblGrid>
              <a:tr h="72188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500" b="1" i="0" u="none" strike="noStrike" kern="1200" cap="none" normalizeH="0" baseline="0" dirty="0">
                        <a:ln>
                          <a:noFill/>
                        </a:ln>
                        <a:solidFill>
                          <a:srgbClr val="000099"/>
                        </a:solidFill>
                        <a:effectLst/>
                        <a:latin typeface="Bookman Old Style" pitchFamily="18" charset="0"/>
                        <a:ea typeface="+mn-ea"/>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kern="1200" cap="none" normalizeH="0" baseline="0" dirty="0">
                          <a:ln>
                            <a:noFill/>
                          </a:ln>
                          <a:solidFill>
                            <a:srgbClr val="000099"/>
                          </a:solidFill>
                          <a:effectLst/>
                          <a:latin typeface="Bookman Old Style" pitchFamily="18" charset="0"/>
                          <a:ea typeface="+mn-ea"/>
                          <a:cs typeface="Arial" pitchFamily="34" charset="0"/>
                        </a:rPr>
                        <a:t>TARIMSAL   AMAÇLI   KOOPERATİFLER</a:t>
                      </a:r>
                    </a:p>
                  </a:txBody>
                  <a:tcPr marL="68580" marR="68580" marT="34290" marB="3429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80545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500" b="1" i="0" u="none" strike="noStrike" cap="none" normalizeH="0" baseline="0" dirty="0">
                          <a:ln>
                            <a:noFill/>
                          </a:ln>
                          <a:solidFill>
                            <a:schemeClr val="tx1"/>
                          </a:solidFill>
                          <a:effectLst/>
                          <a:latin typeface="Bookman Old Style" pitchFamily="18" charset="0"/>
                          <a:cs typeface="Arial" pitchFamily="34" charset="0"/>
                        </a:rPr>
                        <a:t>TARIMSAL KALKINMA KOOPERATİFİ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28</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55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SU ÜRÜNLERİ KOOPERATİFİ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49</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552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SULAMA KOOPERATİFİ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0" i="0" u="none" strike="noStrike" cap="none" normalizeH="0" baseline="0" dirty="0">
                          <a:ln>
                            <a:noFill/>
                          </a:ln>
                          <a:solidFill>
                            <a:schemeClr val="tx1"/>
                          </a:solidFill>
                          <a:effectLst/>
                          <a:latin typeface="Bookman Old Style" pitchFamily="18" charset="0"/>
                          <a:cs typeface="Arial" pitchFamily="34" charset="0"/>
                        </a:rPr>
                        <a:t>5</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45525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tr-TR" sz="1500" b="1" i="0" u="none" strike="noStrike" cap="none" normalizeH="0" baseline="0" dirty="0">
                          <a:ln>
                            <a:noFill/>
                          </a:ln>
                          <a:solidFill>
                            <a:schemeClr val="tx1"/>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Arial" pitchFamily="34" charset="0"/>
                        </a:rPr>
                        <a:t>82</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4"/>
                  </a:ext>
                </a:extLst>
              </a:tr>
            </a:tbl>
          </a:graphicData>
        </a:graphic>
      </p:graphicFrame>
      <p:sp>
        <p:nvSpPr>
          <p:cNvPr id="2" name="Slayt Numarası Yer Tutucusu 1">
            <a:extLst>
              <a:ext uri="{FF2B5EF4-FFF2-40B4-BE49-F238E27FC236}">
                <a16:creationId xmlns:a16="http://schemas.microsoft.com/office/drawing/2014/main" id="{AD222833-D94B-4771-80C5-16E74CCA0782}"/>
              </a:ext>
            </a:extLst>
          </p:cNvPr>
          <p:cNvSpPr>
            <a:spLocks noGrp="1"/>
          </p:cNvSpPr>
          <p:nvPr>
            <p:ph type="sldNum" sz="quarter" idx="12"/>
          </p:nvPr>
        </p:nvSpPr>
        <p:spPr/>
        <p:txBody>
          <a:bodyPr/>
          <a:lstStyle/>
          <a:p>
            <a:pPr>
              <a:defRPr/>
            </a:pPr>
            <a:fld id="{BC227D11-04CF-4393-97DB-52557EDA6991}" type="slidenum">
              <a:rPr lang="tr-TR" smtClean="0"/>
              <a:pPr>
                <a:defRPr/>
              </a:pPr>
              <a:t>48</a:t>
            </a:fld>
            <a:endParaRPr lang="tr-T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69649" y="958455"/>
            <a:ext cx="6318701" cy="527447"/>
          </a:xfrm>
        </p:spPr>
        <p:txBody>
          <a:bodyPr/>
          <a:lstStyle/>
          <a:p>
            <a:pPr algn="ctr" eaLnBrk="1" hangingPunct="1"/>
            <a:r>
              <a:rPr lang="tr-TR" sz="1800" b="1" dirty="0">
                <a:solidFill>
                  <a:srgbClr val="FF3300"/>
                </a:solidFill>
                <a:latin typeface="Bookman Old Style" pitchFamily="18" charset="0"/>
                <a:cs typeface="Arial" pitchFamily="34" charset="0"/>
              </a:rPr>
              <a:t>TARIM</a:t>
            </a:r>
            <a:r>
              <a:rPr lang="tr-TR" sz="2400" dirty="0">
                <a:solidFill>
                  <a:srgbClr val="FF3300"/>
                </a:solidFill>
                <a:latin typeface="Bookman Old Style" pitchFamily="18" charset="0"/>
                <a:cs typeface="Arial" pitchFamily="34" charset="0"/>
              </a:rPr>
              <a:t> </a:t>
            </a:r>
          </a:p>
        </p:txBody>
      </p:sp>
      <p:graphicFrame>
        <p:nvGraphicFramePr>
          <p:cNvPr id="5" name="4 Tablo"/>
          <p:cNvGraphicFramePr>
            <a:graphicFrameLocks noGrp="1"/>
          </p:cNvGraphicFramePr>
          <p:nvPr>
            <p:extLst>
              <p:ext uri="{D42A27DB-BD31-4B8C-83A1-F6EECF244321}">
                <p14:modId xmlns:p14="http://schemas.microsoft.com/office/powerpoint/2010/main" val="2912883481"/>
              </p:ext>
            </p:extLst>
          </p:nvPr>
        </p:nvGraphicFramePr>
        <p:xfrm>
          <a:off x="242647" y="1485901"/>
          <a:ext cx="6318701" cy="7461642"/>
        </p:xfrm>
        <a:graphic>
          <a:graphicData uri="http://schemas.openxmlformats.org/drawingml/2006/table">
            <a:tbl>
              <a:tblPr/>
              <a:tblGrid>
                <a:gridCol w="3353534">
                  <a:extLst>
                    <a:ext uri="{9D8B030D-6E8A-4147-A177-3AD203B41FA5}">
                      <a16:colId xmlns:a16="http://schemas.microsoft.com/office/drawing/2014/main" val="20000"/>
                    </a:ext>
                  </a:extLst>
                </a:gridCol>
                <a:gridCol w="988389">
                  <a:extLst>
                    <a:ext uri="{9D8B030D-6E8A-4147-A177-3AD203B41FA5}">
                      <a16:colId xmlns:a16="http://schemas.microsoft.com/office/drawing/2014/main" val="20001"/>
                    </a:ext>
                  </a:extLst>
                </a:gridCol>
                <a:gridCol w="988389">
                  <a:extLst>
                    <a:ext uri="{9D8B030D-6E8A-4147-A177-3AD203B41FA5}">
                      <a16:colId xmlns:a16="http://schemas.microsoft.com/office/drawing/2014/main" val="20002"/>
                    </a:ext>
                  </a:extLst>
                </a:gridCol>
                <a:gridCol w="988389">
                  <a:extLst>
                    <a:ext uri="{9D8B030D-6E8A-4147-A177-3AD203B41FA5}">
                      <a16:colId xmlns:a16="http://schemas.microsoft.com/office/drawing/2014/main" val="20003"/>
                    </a:ext>
                  </a:extLst>
                </a:gridCol>
              </a:tblGrid>
              <a:tr h="1070851">
                <a:tc>
                  <a:txBody>
                    <a:bodyPr/>
                    <a:lstStyle/>
                    <a:p>
                      <a:pPr algn="ctr" fontAlgn="b"/>
                      <a:r>
                        <a:rPr lang="tr-TR" sz="1400" b="1" i="0" u="none" strike="noStrike" dirty="0">
                          <a:solidFill>
                            <a:srgbClr val="000099"/>
                          </a:solidFill>
                          <a:latin typeface="Bookman Old Style" pitchFamily="18" charset="0"/>
                          <a:cs typeface="Arial" pitchFamily="34" charset="0"/>
                        </a:rPr>
                        <a:t>GIDA   GÜVENLİĞİ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2012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400" b="1" i="0" u="none" strike="noStrike" dirty="0">
                          <a:solidFill>
                            <a:srgbClr val="000099"/>
                          </a:solidFill>
                          <a:latin typeface="Bookman Old Style" pitchFamily="18" charset="0"/>
                          <a:cs typeface="Arial" pitchFamily="34" charset="0"/>
                        </a:rPr>
                        <a:t>2013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826161">
                <a:tc>
                  <a:txBody>
                    <a:bodyPr/>
                    <a:lstStyle/>
                    <a:p>
                      <a:pPr algn="just" fontAlgn="b"/>
                      <a:r>
                        <a:rPr lang="tr-TR" sz="1400" b="1" i="0" u="none" strike="noStrike" dirty="0">
                          <a:solidFill>
                            <a:schemeClr val="tx1"/>
                          </a:solidFill>
                          <a:latin typeface="Bookman Old Style" pitchFamily="18" charset="0"/>
                          <a:cs typeface="Arial" pitchFamily="34" charset="0"/>
                        </a:rPr>
                        <a:t>DENETLENEN ÜRETİM YERİ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8.476</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11.520</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12.182</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26161">
                <a:tc>
                  <a:txBody>
                    <a:bodyPr/>
                    <a:lstStyle/>
                    <a:p>
                      <a:pPr algn="l" fontAlgn="b"/>
                      <a:r>
                        <a:rPr lang="tr-TR" sz="1400" b="1" i="0" u="none" strike="noStrike" dirty="0">
                          <a:solidFill>
                            <a:schemeClr val="tx1"/>
                          </a:solidFill>
                          <a:latin typeface="Bookman Old Style" pitchFamily="18" charset="0"/>
                          <a:cs typeface="Arial" pitchFamily="34" charset="0"/>
                        </a:rPr>
                        <a:t>DENETLENEN SATIŞ YERİ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25.395</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29.510</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31.023</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969084">
                <a:tc>
                  <a:txBody>
                    <a:bodyPr/>
                    <a:lstStyle/>
                    <a:p>
                      <a:pPr algn="just" fontAlgn="b"/>
                      <a:r>
                        <a:rPr lang="tr-TR" sz="1400" b="1" i="0" u="none" strike="noStrike" dirty="0">
                          <a:solidFill>
                            <a:schemeClr val="tx1"/>
                          </a:solidFill>
                          <a:latin typeface="Bookman Old Style" pitchFamily="18" charset="0"/>
                          <a:cs typeface="Arial" pitchFamily="34" charset="0"/>
                        </a:rPr>
                        <a:t>DENETLENEN TOPLU TÜKETİM YERİ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a:latin typeface="Bookman Old Style" pitchFamily="18" charset="0"/>
                          <a:ea typeface="Times New Roman"/>
                          <a:cs typeface="Arial" pitchFamily="34" charset="0"/>
                        </a:rPr>
                        <a:t>16.913</a:t>
                      </a:r>
                      <a:endParaRPr lang="tr-TR" sz="12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a:latin typeface="Bookman Old Style" pitchFamily="18" charset="0"/>
                          <a:ea typeface="Times New Roman"/>
                          <a:cs typeface="Arial" pitchFamily="34" charset="0"/>
                        </a:rPr>
                        <a:t>19.118</a:t>
                      </a:r>
                      <a:endParaRPr lang="tr-TR" sz="120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a:spcAft>
                          <a:spcPts val="0"/>
                        </a:spcAft>
                      </a:pPr>
                      <a:r>
                        <a:rPr lang="tr-TR" sz="1200" b="1" dirty="0">
                          <a:latin typeface="Bookman Old Style" pitchFamily="18" charset="0"/>
                          <a:ea typeface="Times New Roman"/>
                          <a:cs typeface="Arial" pitchFamily="34" charset="0"/>
                        </a:rPr>
                        <a:t>17.881</a:t>
                      </a:r>
                      <a:endParaRPr lang="tr-TR" sz="1200" dirty="0">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862133">
                <a:tc>
                  <a:txBody>
                    <a:bodyPr/>
                    <a:lstStyle/>
                    <a:p>
                      <a:pPr algn="just" fontAlgn="b"/>
                      <a:r>
                        <a:rPr lang="tr-TR" sz="1400" b="1" i="0" u="none" strike="noStrike" dirty="0">
                          <a:solidFill>
                            <a:srgbClr val="FF0000"/>
                          </a:solidFill>
                          <a:latin typeface="Bookman Old Style" pitchFamily="18" charset="0"/>
                          <a:cs typeface="Arial" pitchFamily="34" charset="0"/>
                        </a:rPr>
                        <a:t>DENETLENEN TOPLAM İŞYERİ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solidFill>
                            <a:srgbClr val="FF0000"/>
                          </a:solidFill>
                          <a:latin typeface="Bookman Old Style" pitchFamily="18" charset="0"/>
                          <a:ea typeface="Times New Roman"/>
                          <a:cs typeface="Arial" pitchFamily="34" charset="0"/>
                        </a:rPr>
                        <a:t>50.784</a:t>
                      </a:r>
                      <a:endParaRPr lang="tr-TR" sz="1200" dirty="0">
                        <a:solidFill>
                          <a:srgbClr val="FF0000"/>
                        </a:solidFill>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solidFill>
                            <a:srgbClr val="FF0000"/>
                          </a:solidFill>
                          <a:latin typeface="Bookman Old Style" pitchFamily="18" charset="0"/>
                          <a:ea typeface="Times New Roman"/>
                          <a:cs typeface="Arial" pitchFamily="34" charset="0"/>
                        </a:rPr>
                        <a:t>60.148</a:t>
                      </a:r>
                      <a:endParaRPr lang="tr-TR" sz="1200" dirty="0">
                        <a:solidFill>
                          <a:srgbClr val="FF0000"/>
                        </a:solidFill>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tr-TR" sz="1200" b="1" dirty="0">
                          <a:solidFill>
                            <a:srgbClr val="FF0000"/>
                          </a:solidFill>
                          <a:latin typeface="Bookman Old Style" pitchFamily="18" charset="0"/>
                          <a:ea typeface="Times New Roman"/>
                          <a:cs typeface="Arial" pitchFamily="34" charset="0"/>
                        </a:rPr>
                        <a:t>61.086</a:t>
                      </a:r>
                      <a:endParaRPr lang="tr-TR" sz="1200" dirty="0">
                        <a:solidFill>
                          <a:srgbClr val="FF0000"/>
                        </a:solidFill>
                        <a:latin typeface="Bookman Old Style" pitchFamily="18" charset="0"/>
                        <a:ea typeface="Times New Roman"/>
                        <a:cs typeface="Arial" pitchFamily="34" charset="0"/>
                      </a:endParaRP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4"/>
                  </a:ext>
                </a:extLst>
              </a:tr>
              <a:tr h="969084">
                <a:tc>
                  <a:txBody>
                    <a:bodyPr/>
                    <a:lstStyle/>
                    <a:p>
                      <a:pPr algn="l" fontAlgn="b"/>
                      <a:r>
                        <a:rPr lang="tr-TR" sz="1400" b="1" i="0" u="none" strike="noStrike" dirty="0">
                          <a:solidFill>
                            <a:schemeClr val="tx1"/>
                          </a:solidFill>
                          <a:latin typeface="Bookman Old Style" pitchFamily="18" charset="0"/>
                          <a:cs typeface="Arial" pitchFamily="34" charset="0"/>
                        </a:rPr>
                        <a:t>İDARİ PARA CEZASI UYGULANAN İŞYERİ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2.420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6.379</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3.197</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969084">
                <a:tc>
                  <a:txBody>
                    <a:bodyPr/>
                    <a:lstStyle/>
                    <a:p>
                      <a:pPr algn="l" fontAlgn="b"/>
                      <a:r>
                        <a:rPr lang="tr-TR" sz="1400" b="1" i="0" u="none" strike="noStrike" dirty="0">
                          <a:solidFill>
                            <a:schemeClr val="tx1"/>
                          </a:solidFill>
                          <a:latin typeface="Bookman Old Style" pitchFamily="18" charset="0"/>
                          <a:cs typeface="Arial" pitchFamily="34" charset="0"/>
                        </a:rPr>
                        <a:t>SAVCILIĞA SUÇ DUYURUSU YAPILAN İŞYERİ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74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44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16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969084">
                <a:tc>
                  <a:txBody>
                    <a:bodyPr/>
                    <a:lstStyle/>
                    <a:p>
                      <a:pPr algn="just" fontAlgn="b"/>
                      <a:r>
                        <a:rPr lang="tr-TR" sz="1400" b="1" i="0" u="none" strike="noStrike" dirty="0">
                          <a:solidFill>
                            <a:schemeClr val="tx1"/>
                          </a:solidFill>
                          <a:latin typeface="Bookman Old Style" pitchFamily="18" charset="0"/>
                          <a:cs typeface="Arial" pitchFamily="34" charset="0"/>
                        </a:rPr>
                        <a:t>ÜRETİM FAALİYETİNDEN MEN EDİLEN İŞYERİ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rgbClr val="000000"/>
                          </a:solidFill>
                          <a:latin typeface="Bookman Old Style" pitchFamily="18" charset="0"/>
                          <a:cs typeface="Arial" pitchFamily="34" charset="0"/>
                        </a:rPr>
                        <a:t>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74</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400" b="1" i="0" u="none" strike="noStrike" dirty="0">
                          <a:solidFill>
                            <a:schemeClr val="tx1"/>
                          </a:solidFill>
                          <a:latin typeface="Bookman Old Style" pitchFamily="18" charset="0"/>
                          <a:cs typeface="Arial" pitchFamily="34" charset="0"/>
                        </a:rPr>
                        <a:t>213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2" name="Slayt Numarası Yer Tutucusu 1">
            <a:extLst>
              <a:ext uri="{FF2B5EF4-FFF2-40B4-BE49-F238E27FC236}">
                <a16:creationId xmlns:a16="http://schemas.microsoft.com/office/drawing/2014/main" id="{6A8F7B11-F934-4FA5-A73D-27FA1B7E7E5C}"/>
              </a:ext>
            </a:extLst>
          </p:cNvPr>
          <p:cNvSpPr>
            <a:spLocks noGrp="1"/>
          </p:cNvSpPr>
          <p:nvPr>
            <p:ph type="sldNum" sz="quarter" idx="12"/>
          </p:nvPr>
        </p:nvSpPr>
        <p:spPr/>
        <p:txBody>
          <a:bodyPr/>
          <a:lstStyle/>
          <a:p>
            <a:pPr>
              <a:defRPr/>
            </a:pPr>
            <a:fld id="{7F979C48-A748-48C9-B264-A35E2CA3DA99}" type="slidenum">
              <a:rPr lang="tr-TR" smtClean="0"/>
              <a:pPr>
                <a:defRPr/>
              </a:pPr>
              <a:t>49</a:t>
            </a:fld>
            <a:endParaRPr lang="tr-T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3604" name="Group 52"/>
          <p:cNvGraphicFramePr>
            <a:graphicFrameLocks noGrp="1"/>
          </p:cNvGraphicFramePr>
          <p:nvPr>
            <p:extLst>
              <p:ext uri="{D42A27DB-BD31-4B8C-83A1-F6EECF244321}">
                <p14:modId xmlns:p14="http://schemas.microsoft.com/office/powerpoint/2010/main" val="954848757"/>
              </p:ext>
            </p:extLst>
          </p:nvPr>
        </p:nvGraphicFramePr>
        <p:xfrm>
          <a:off x="215901" y="381001"/>
          <a:ext cx="6400800" cy="4724396"/>
        </p:xfrm>
        <a:graphic>
          <a:graphicData uri="http://schemas.openxmlformats.org/drawingml/2006/table">
            <a:tbl>
              <a:tblPr/>
              <a:tblGrid>
                <a:gridCol w="3171112">
                  <a:extLst>
                    <a:ext uri="{9D8B030D-6E8A-4147-A177-3AD203B41FA5}">
                      <a16:colId xmlns:a16="http://schemas.microsoft.com/office/drawing/2014/main" val="20000"/>
                    </a:ext>
                  </a:extLst>
                </a:gridCol>
                <a:gridCol w="3229688">
                  <a:extLst>
                    <a:ext uri="{9D8B030D-6E8A-4147-A177-3AD203B41FA5}">
                      <a16:colId xmlns:a16="http://schemas.microsoft.com/office/drawing/2014/main" val="20001"/>
                    </a:ext>
                  </a:extLst>
                </a:gridCol>
              </a:tblGrid>
              <a:tr h="338276">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rPr>
                        <a:t>YILLARA GÖRE NÜFUS</a:t>
                      </a:r>
                    </a:p>
                  </a:txBody>
                  <a:tcPr marL="61193" marR="61193" marT="30595" marB="30595"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extLst>
                  <a:ext uri="{0D108BD9-81ED-4DB2-BD59-A6C34878D82A}">
                    <a16:rowId xmlns:a16="http://schemas.microsoft.com/office/drawing/2014/main" val="10000"/>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rPr>
                        <a:t>SAYIM YILI</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rPr>
                        <a:t>NÜFUS</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1927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806.863 </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1945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1.078.399</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1960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1.882.092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1975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3.904.588</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a:ln>
                            <a:noFill/>
                          </a:ln>
                          <a:solidFill>
                            <a:schemeClr val="tx1"/>
                          </a:solidFill>
                          <a:effectLst/>
                          <a:latin typeface="Bookman Old Style" pitchFamily="18" charset="0"/>
                        </a:rPr>
                        <a:t>1990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 7.195.773</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a:ln>
                            <a:noFill/>
                          </a:ln>
                          <a:solidFill>
                            <a:schemeClr val="tx1"/>
                          </a:solidFill>
                          <a:effectLst/>
                          <a:latin typeface="Bookman Old Style" pitchFamily="18" charset="0"/>
                        </a:rPr>
                        <a:t>1997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9.198.809</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2000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10.018.735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2007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12.573.836</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2008</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12.697.164</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a:ln>
                            <a:noFill/>
                          </a:ln>
                          <a:solidFill>
                            <a:schemeClr val="tx1"/>
                          </a:solidFill>
                          <a:effectLst/>
                          <a:latin typeface="Bookman Old Style" pitchFamily="18" charset="0"/>
                        </a:rPr>
                        <a:t>2009</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12.915.158</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2010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13.255.685</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2011</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13.624.240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2012</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13.854.740</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92408">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2013</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14.160.467</a:t>
                      </a:r>
                    </a:p>
                  </a:txBody>
                  <a:tcPr marL="61193" marR="61193" marT="30595" marB="30595"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graphicFrame>
        <p:nvGraphicFramePr>
          <p:cNvPr id="4" name="Group 70">
            <a:extLst>
              <a:ext uri="{FF2B5EF4-FFF2-40B4-BE49-F238E27FC236}">
                <a16:creationId xmlns:a16="http://schemas.microsoft.com/office/drawing/2014/main" id="{D9826512-A6F8-4742-913C-09156E98F1C5}"/>
              </a:ext>
            </a:extLst>
          </p:cNvPr>
          <p:cNvGraphicFramePr>
            <a:graphicFrameLocks noGrp="1"/>
          </p:cNvGraphicFramePr>
          <p:nvPr>
            <p:extLst>
              <p:ext uri="{D42A27DB-BD31-4B8C-83A1-F6EECF244321}">
                <p14:modId xmlns:p14="http://schemas.microsoft.com/office/powerpoint/2010/main" val="403348579"/>
              </p:ext>
            </p:extLst>
          </p:nvPr>
        </p:nvGraphicFramePr>
        <p:xfrm>
          <a:off x="228599" y="5448301"/>
          <a:ext cx="6400801" cy="4076697"/>
        </p:xfrm>
        <a:graphic>
          <a:graphicData uri="http://schemas.openxmlformats.org/drawingml/2006/table">
            <a:tbl>
              <a:tblPr/>
              <a:tblGrid>
                <a:gridCol w="711660">
                  <a:extLst>
                    <a:ext uri="{9D8B030D-6E8A-4147-A177-3AD203B41FA5}">
                      <a16:colId xmlns:a16="http://schemas.microsoft.com/office/drawing/2014/main" val="20000"/>
                    </a:ext>
                  </a:extLst>
                </a:gridCol>
                <a:gridCol w="660854">
                  <a:extLst>
                    <a:ext uri="{9D8B030D-6E8A-4147-A177-3AD203B41FA5}">
                      <a16:colId xmlns:a16="http://schemas.microsoft.com/office/drawing/2014/main" val="20001"/>
                    </a:ext>
                  </a:extLst>
                </a:gridCol>
                <a:gridCol w="608079">
                  <a:extLst>
                    <a:ext uri="{9D8B030D-6E8A-4147-A177-3AD203B41FA5}">
                      <a16:colId xmlns:a16="http://schemas.microsoft.com/office/drawing/2014/main" val="20002"/>
                    </a:ext>
                  </a:extLst>
                </a:gridCol>
                <a:gridCol w="610375">
                  <a:extLst>
                    <a:ext uri="{9D8B030D-6E8A-4147-A177-3AD203B41FA5}">
                      <a16:colId xmlns:a16="http://schemas.microsoft.com/office/drawing/2014/main" val="20003"/>
                    </a:ext>
                  </a:extLst>
                </a:gridCol>
                <a:gridCol w="687333">
                  <a:extLst>
                    <a:ext uri="{9D8B030D-6E8A-4147-A177-3AD203B41FA5}">
                      <a16:colId xmlns:a16="http://schemas.microsoft.com/office/drawing/2014/main" val="20004"/>
                    </a:ext>
                  </a:extLst>
                </a:gridCol>
                <a:gridCol w="624500">
                  <a:extLst>
                    <a:ext uri="{9D8B030D-6E8A-4147-A177-3AD203B41FA5}">
                      <a16:colId xmlns:a16="http://schemas.microsoft.com/office/drawing/2014/main" val="20005"/>
                    </a:ext>
                  </a:extLst>
                </a:gridCol>
                <a:gridCol w="676542">
                  <a:extLst>
                    <a:ext uri="{9D8B030D-6E8A-4147-A177-3AD203B41FA5}">
                      <a16:colId xmlns:a16="http://schemas.microsoft.com/office/drawing/2014/main" val="20006"/>
                    </a:ext>
                  </a:extLst>
                </a:gridCol>
                <a:gridCol w="676542">
                  <a:extLst>
                    <a:ext uri="{9D8B030D-6E8A-4147-A177-3AD203B41FA5}">
                      <a16:colId xmlns:a16="http://schemas.microsoft.com/office/drawing/2014/main" val="20007"/>
                    </a:ext>
                  </a:extLst>
                </a:gridCol>
                <a:gridCol w="572458">
                  <a:extLst>
                    <a:ext uri="{9D8B030D-6E8A-4147-A177-3AD203B41FA5}">
                      <a16:colId xmlns:a16="http://schemas.microsoft.com/office/drawing/2014/main" val="20008"/>
                    </a:ext>
                  </a:extLst>
                </a:gridCol>
                <a:gridCol w="572458">
                  <a:extLst>
                    <a:ext uri="{9D8B030D-6E8A-4147-A177-3AD203B41FA5}">
                      <a16:colId xmlns:a16="http://schemas.microsoft.com/office/drawing/2014/main" val="20009"/>
                    </a:ext>
                  </a:extLst>
                </a:gridCol>
              </a:tblGrid>
              <a:tr h="902654">
                <a:tc gridSpan="10">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rPr>
                        <a:t>NÜFUSUN  KADIN-ERKEK/ ŞEHİR-KÖYE GÖRE  DAĞILIMI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558787">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8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11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Times New Roman" pitchFamily="18" charset="0"/>
                        </a:rPr>
                        <a:t>ŞEHİR</a:t>
                      </a:r>
                      <a:endParaRPr kumimoji="0" lang="tr-TR" sz="11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100" b="1" i="0" u="none" strike="noStrike" cap="none" normalizeH="0" baseline="0" dirty="0">
                          <a:ln>
                            <a:noFill/>
                          </a:ln>
                          <a:solidFill>
                            <a:srgbClr val="000099"/>
                          </a:solidFill>
                          <a:effectLst/>
                          <a:latin typeface="Bookman Old Style" pitchFamily="18" charset="0"/>
                          <a:cs typeface="Times New Roman" pitchFamily="18" charset="0"/>
                        </a:rPr>
                        <a:t>KÖY</a:t>
                      </a:r>
                      <a:endParaRPr kumimoji="0" lang="tr-TR" sz="11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1"/>
                  </a:ext>
                </a:extLst>
              </a:tr>
              <a:tr h="702485">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ERKEK</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KADIN</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ERKEK</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KADIN</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TOPLAM</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ERKEK</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Times New Roman" pitchFamily="18" charset="0"/>
                        </a:rPr>
                        <a:t>KADIN</a:t>
                      </a:r>
                      <a:endParaRPr kumimoji="0" lang="tr-TR" sz="900" b="1"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9593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rgbClr val="000099"/>
                          </a:solidFill>
                          <a:effectLst/>
                          <a:latin typeface="Bookman Old Style" pitchFamily="18" charset="0"/>
                          <a:ea typeface="Times New Roman" pitchFamily="18" charset="0"/>
                          <a:cs typeface="Arial" pitchFamily="34" charset="0"/>
                        </a:rPr>
                        <a:t>TÜRKİYE</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76.667.864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38.473.360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38.194.504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70.034.413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35.135.765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34.868.618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6.633.451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3.337.565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3.295.886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534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800" b="1" i="0" u="none" strike="noStrike" cap="none" normalizeH="0" baseline="0" dirty="0">
                          <a:ln>
                            <a:noFill/>
                          </a:ln>
                          <a:solidFill>
                            <a:srgbClr val="000099"/>
                          </a:solidFill>
                          <a:effectLst/>
                          <a:latin typeface="Bookman Old Style" pitchFamily="18" charset="0"/>
                          <a:ea typeface="Times New Roman" pitchFamily="18" charset="0"/>
                          <a:cs typeface="Arial" pitchFamily="34" charset="0"/>
                        </a:rPr>
                        <a:t>İSTANBUL</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14.160.467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7.115.721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7.044.746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14.160.467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7.115.721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0" i="0" u="none" strike="noStrike" cap="none" normalizeH="0" baseline="0" dirty="0">
                          <a:ln>
                            <a:noFill/>
                          </a:ln>
                          <a:solidFill>
                            <a:schemeClr val="tx1"/>
                          </a:solidFill>
                          <a:effectLst/>
                          <a:latin typeface="Bookman Old Style" pitchFamily="18" charset="0"/>
                          <a:cs typeface="Arial" pitchFamily="34" charset="0"/>
                        </a:rPr>
                        <a:t>7.044.746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anchorCtr="1"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anchorCtr="1"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700" b="1"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anchorCtr="1"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 name="Slayt Numarası Yer Tutucusu 1">
            <a:extLst>
              <a:ext uri="{FF2B5EF4-FFF2-40B4-BE49-F238E27FC236}">
                <a16:creationId xmlns:a16="http://schemas.microsoft.com/office/drawing/2014/main" id="{B818B4C8-89D3-4FA6-9F2A-26066069C59F}"/>
              </a:ext>
            </a:extLst>
          </p:cNvPr>
          <p:cNvSpPr>
            <a:spLocks noGrp="1"/>
          </p:cNvSpPr>
          <p:nvPr>
            <p:ph type="sldNum" sz="quarter" idx="12"/>
          </p:nvPr>
        </p:nvSpPr>
        <p:spPr/>
        <p:txBody>
          <a:bodyPr/>
          <a:lstStyle/>
          <a:p>
            <a:pPr>
              <a:defRPr/>
            </a:pPr>
            <a:fld id="{B933E86D-47FE-4A98-B91B-91FFE54D33EE}" type="slidenum">
              <a:rPr lang="tr-TR" smtClean="0"/>
              <a:pPr>
                <a:defRPr/>
              </a:pPr>
              <a:t>5</a:t>
            </a:fld>
            <a:endParaRPr lang="tr-TR"/>
          </a:p>
        </p:txBody>
      </p:sp>
    </p:spTree>
    <p:extLst>
      <p:ext uri="{BB962C8B-B14F-4D97-AF65-F5344CB8AC3E}">
        <p14:creationId xmlns:p14="http://schemas.microsoft.com/office/powerpoint/2010/main" val="4135130839"/>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592817" y="885429"/>
            <a:ext cx="5724636" cy="583406"/>
          </a:xfrm>
        </p:spPr>
        <p:txBody>
          <a:bodyPr/>
          <a:lstStyle/>
          <a:p>
            <a:pPr algn="ctr" eaLnBrk="1" hangingPunct="1"/>
            <a:r>
              <a:rPr lang="tr-TR" sz="1800" b="1" dirty="0">
                <a:solidFill>
                  <a:srgbClr val="FF3300"/>
                </a:solidFill>
                <a:latin typeface="Bookman Old Style" pitchFamily="18" charset="0"/>
                <a:cs typeface="Arial" pitchFamily="34" charset="0"/>
              </a:rPr>
              <a:t>BARAJLAR VE SU KAYNAKLARI</a:t>
            </a:r>
            <a:endParaRPr lang="tr-TR" sz="1800" dirty="0">
              <a:solidFill>
                <a:srgbClr val="FF33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2518505389"/>
              </p:ext>
            </p:extLst>
          </p:nvPr>
        </p:nvGraphicFramePr>
        <p:xfrm>
          <a:off x="458670" y="1562100"/>
          <a:ext cx="5992930" cy="7458473"/>
        </p:xfrm>
        <a:graphic>
          <a:graphicData uri="http://schemas.openxmlformats.org/drawingml/2006/table">
            <a:tbl>
              <a:tblPr/>
              <a:tblGrid>
                <a:gridCol w="4040688">
                  <a:extLst>
                    <a:ext uri="{9D8B030D-6E8A-4147-A177-3AD203B41FA5}">
                      <a16:colId xmlns:a16="http://schemas.microsoft.com/office/drawing/2014/main" val="20000"/>
                    </a:ext>
                  </a:extLst>
                </a:gridCol>
                <a:gridCol w="1050484">
                  <a:extLst>
                    <a:ext uri="{9D8B030D-6E8A-4147-A177-3AD203B41FA5}">
                      <a16:colId xmlns:a16="http://schemas.microsoft.com/office/drawing/2014/main" val="20001"/>
                    </a:ext>
                  </a:extLst>
                </a:gridCol>
                <a:gridCol w="901758">
                  <a:extLst>
                    <a:ext uri="{9D8B030D-6E8A-4147-A177-3AD203B41FA5}">
                      <a16:colId xmlns:a16="http://schemas.microsoft.com/office/drawing/2014/main" val="20002"/>
                    </a:ext>
                  </a:extLst>
                </a:gridCol>
              </a:tblGrid>
              <a:tr h="11254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3399"/>
                          </a:solidFill>
                          <a:effectLst/>
                          <a:latin typeface="Bookman Old Style" pitchFamily="18" charset="0"/>
                          <a:cs typeface="Arial" pitchFamily="34" charset="0"/>
                        </a:rPr>
                        <a:t>TESİSİN ADI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3399"/>
                          </a:solidFill>
                          <a:effectLst/>
                          <a:latin typeface="Bookman Old Style" pitchFamily="18" charset="0"/>
                          <a:cs typeface="Arial" pitchFamily="34" charset="0"/>
                        </a:rPr>
                        <a:t>HİZMETE</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3399"/>
                          </a:solidFill>
                          <a:effectLst/>
                          <a:latin typeface="Bookman Old Style" pitchFamily="18" charset="0"/>
                          <a:cs typeface="Arial" pitchFamily="34" charset="0"/>
                        </a:rPr>
                        <a:t>GİRİŞ YILI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3399"/>
                          </a:solidFill>
                          <a:effectLst/>
                          <a:latin typeface="Bookman Old Style" pitchFamily="18" charset="0"/>
                          <a:cs typeface="Arial" pitchFamily="34" charset="0"/>
                        </a:rPr>
                        <a:t>VERİM</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3399"/>
                          </a:solidFill>
                          <a:effectLst/>
                          <a:latin typeface="Bookman Old Style" pitchFamily="18" charset="0"/>
                          <a:cs typeface="Arial" pitchFamily="34" charset="0"/>
                        </a:rPr>
                        <a:t>(MİLYON M³/YIL)</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ELMALI I VE II BARAJLARI </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1955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TERKOS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1883</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142</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ALİBEYKÖY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1973</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ÖMERLİ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1972</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220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DARLIK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1989</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BÜYÜKÇEKMECE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1988</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YEŞİLVADİ REGÜLATÖRÜ</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1992</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10807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ISTRANCALAR (DÜZDERE, KUZULUDERE, BÜYÜKDERE, SULTANBAHÇEDERE, ELMALIDERE)</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1995-1997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ŞİLE KESON KUYULARI </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1996</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KAZANDERE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100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SAZLIDERE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1998</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PABUÇDERE BARAJI</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60</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2"/>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YEŞİLÇAY REGÜLATÖRÜ</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2004</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145</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3"/>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MELEN REGÜLATÖRÜ (1.KISIM)</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2007</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268</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4"/>
                  </a:ext>
                </a:extLst>
              </a:tr>
              <a:tr h="37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GENEL TOPLAM </a:t>
                      </a: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51435" marR="51435"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1.353</a:t>
                      </a:r>
                    </a:p>
                  </a:txBody>
                  <a:tcPr marL="51435" marR="51435" marT="0" marB="0"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5"/>
                  </a:ext>
                </a:extLst>
              </a:tr>
            </a:tbl>
          </a:graphicData>
        </a:graphic>
      </p:graphicFrame>
      <p:sp>
        <p:nvSpPr>
          <p:cNvPr id="3" name="Slayt Numarası Yer Tutucusu 2">
            <a:extLst>
              <a:ext uri="{FF2B5EF4-FFF2-40B4-BE49-F238E27FC236}">
                <a16:creationId xmlns:a16="http://schemas.microsoft.com/office/drawing/2014/main" id="{A1E4FEAD-E868-44B6-9F65-292CF1AF1AA3}"/>
              </a:ext>
            </a:extLst>
          </p:cNvPr>
          <p:cNvSpPr>
            <a:spLocks noGrp="1"/>
          </p:cNvSpPr>
          <p:nvPr>
            <p:ph type="sldNum" sz="quarter" idx="12"/>
          </p:nvPr>
        </p:nvSpPr>
        <p:spPr/>
        <p:txBody>
          <a:bodyPr/>
          <a:lstStyle/>
          <a:p>
            <a:pPr>
              <a:defRPr/>
            </a:pPr>
            <a:fld id="{B933E86D-47FE-4A98-B91B-91FFE54D33EE}" type="slidenum">
              <a:rPr lang="tr-TR" smtClean="0"/>
              <a:pPr>
                <a:defRPr/>
              </a:pPr>
              <a:t>50</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0" y="436848"/>
            <a:ext cx="6858000" cy="756158"/>
          </a:xfrm>
        </p:spPr>
        <p:txBody>
          <a:bodyPr/>
          <a:lstStyle/>
          <a:p>
            <a:pPr algn="ctr" eaLnBrk="1" hangingPunct="1"/>
            <a:r>
              <a:rPr lang="tr-TR" sz="1800" b="1" dirty="0">
                <a:solidFill>
                  <a:srgbClr val="FF3300"/>
                </a:solidFill>
                <a:latin typeface="Bookman Old Style" pitchFamily="18" charset="0"/>
                <a:cs typeface="Arial" pitchFamily="34" charset="0"/>
              </a:rPr>
              <a:t>HABERLEŞME DURUMU</a:t>
            </a:r>
            <a:endParaRPr lang="tr-TR" sz="1800" dirty="0">
              <a:solidFill>
                <a:srgbClr val="FF33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720107149"/>
              </p:ext>
            </p:extLst>
          </p:nvPr>
        </p:nvGraphicFramePr>
        <p:xfrm>
          <a:off x="296652" y="1059656"/>
          <a:ext cx="6264696" cy="2268252"/>
        </p:xfrm>
        <a:graphic>
          <a:graphicData uri="http://schemas.openxmlformats.org/drawingml/2006/table">
            <a:tbl>
              <a:tblPr/>
              <a:tblGrid>
                <a:gridCol w="1196305">
                  <a:extLst>
                    <a:ext uri="{9D8B030D-6E8A-4147-A177-3AD203B41FA5}">
                      <a16:colId xmlns:a16="http://schemas.microsoft.com/office/drawing/2014/main" val="20000"/>
                    </a:ext>
                  </a:extLst>
                </a:gridCol>
                <a:gridCol w="1480654">
                  <a:extLst>
                    <a:ext uri="{9D8B030D-6E8A-4147-A177-3AD203B41FA5}">
                      <a16:colId xmlns:a16="http://schemas.microsoft.com/office/drawing/2014/main" val="20001"/>
                    </a:ext>
                  </a:extLst>
                </a:gridCol>
                <a:gridCol w="1138964">
                  <a:extLst>
                    <a:ext uri="{9D8B030D-6E8A-4147-A177-3AD203B41FA5}">
                      <a16:colId xmlns:a16="http://schemas.microsoft.com/office/drawing/2014/main" val="20002"/>
                    </a:ext>
                  </a:extLst>
                </a:gridCol>
                <a:gridCol w="1138964">
                  <a:extLst>
                    <a:ext uri="{9D8B030D-6E8A-4147-A177-3AD203B41FA5}">
                      <a16:colId xmlns:a16="http://schemas.microsoft.com/office/drawing/2014/main" val="20003"/>
                    </a:ext>
                  </a:extLst>
                </a:gridCol>
                <a:gridCol w="1309809">
                  <a:extLst>
                    <a:ext uri="{9D8B030D-6E8A-4147-A177-3AD203B41FA5}">
                      <a16:colId xmlns:a16="http://schemas.microsoft.com/office/drawing/2014/main" val="20004"/>
                    </a:ext>
                  </a:extLst>
                </a:gridCol>
              </a:tblGrid>
              <a:tr h="764714">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400" b="1" i="0" u="none" strike="noStrike" cap="none" normalizeH="0" baseline="0" dirty="0">
                        <a:ln>
                          <a:noFill/>
                        </a:ln>
                        <a:solidFill>
                          <a:schemeClr val="tx1"/>
                        </a:solidFill>
                        <a:effectLst/>
                        <a:latin typeface="Bookman Old Style" pitchFamily="18" charset="0"/>
                        <a:cs typeface="Arial" pitchFamily="34" charset="0"/>
                      </a:endParaRPr>
                    </a:p>
                  </a:txBody>
                  <a:tcPr marL="32272" marR="32272" marT="0" marB="0"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TELEFON SANTRAL KAPASİTESİ</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ABONE SAYISI</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BEKLEYEN ABONE</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ANKESÖRLÜ TELEFON</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4845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AVRUPA  YAKASI</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4.492.085</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2.085.713</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2.116</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8.692</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613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ANADOLU YAKASI</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2.995.891</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1.236.261</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178</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5.367</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576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TOPLAM</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7.487.976</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3.321.974</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2.294</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14.059</a:t>
                      </a:r>
                    </a:p>
                  </a:txBody>
                  <a:tcPr marL="32272" marR="32272"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4" name="6 Tablo">
            <a:extLst>
              <a:ext uri="{FF2B5EF4-FFF2-40B4-BE49-F238E27FC236}">
                <a16:creationId xmlns:a16="http://schemas.microsoft.com/office/drawing/2014/main" id="{8135870A-6010-4000-A105-07BEB89144B0}"/>
              </a:ext>
            </a:extLst>
          </p:cNvPr>
          <p:cNvGraphicFramePr>
            <a:graphicFrameLocks noGrp="1"/>
          </p:cNvGraphicFramePr>
          <p:nvPr>
            <p:extLst>
              <p:ext uri="{D42A27DB-BD31-4B8C-83A1-F6EECF244321}">
                <p14:modId xmlns:p14="http://schemas.microsoft.com/office/powerpoint/2010/main" val="405246038"/>
              </p:ext>
            </p:extLst>
          </p:nvPr>
        </p:nvGraphicFramePr>
        <p:xfrm>
          <a:off x="296652" y="4241799"/>
          <a:ext cx="6265201" cy="4604548"/>
        </p:xfrm>
        <a:graphic>
          <a:graphicData uri="http://schemas.openxmlformats.org/drawingml/2006/table">
            <a:tbl>
              <a:tblPr/>
              <a:tblGrid>
                <a:gridCol w="2838058">
                  <a:extLst>
                    <a:ext uri="{9D8B030D-6E8A-4147-A177-3AD203B41FA5}">
                      <a16:colId xmlns:a16="http://schemas.microsoft.com/office/drawing/2014/main" val="20000"/>
                    </a:ext>
                  </a:extLst>
                </a:gridCol>
                <a:gridCol w="38848">
                  <a:extLst>
                    <a:ext uri="{9D8B030D-6E8A-4147-A177-3AD203B41FA5}">
                      <a16:colId xmlns:a16="http://schemas.microsoft.com/office/drawing/2014/main" val="20001"/>
                    </a:ext>
                  </a:extLst>
                </a:gridCol>
                <a:gridCol w="1187351">
                  <a:extLst>
                    <a:ext uri="{9D8B030D-6E8A-4147-A177-3AD203B41FA5}">
                      <a16:colId xmlns:a16="http://schemas.microsoft.com/office/drawing/2014/main" val="20002"/>
                    </a:ext>
                  </a:extLst>
                </a:gridCol>
                <a:gridCol w="1100472">
                  <a:extLst>
                    <a:ext uri="{9D8B030D-6E8A-4147-A177-3AD203B41FA5}">
                      <a16:colId xmlns:a16="http://schemas.microsoft.com/office/drawing/2014/main" val="20003"/>
                    </a:ext>
                  </a:extLst>
                </a:gridCol>
                <a:gridCol w="1100472">
                  <a:extLst>
                    <a:ext uri="{9D8B030D-6E8A-4147-A177-3AD203B41FA5}">
                      <a16:colId xmlns:a16="http://schemas.microsoft.com/office/drawing/2014/main" val="20004"/>
                    </a:ext>
                  </a:extLst>
                </a:gridCol>
              </a:tblGrid>
              <a:tr h="671776">
                <a:tc>
                  <a:txBody>
                    <a:bodyPr/>
                    <a:lstStyle/>
                    <a:p>
                      <a:pPr algn="just" fontAlgn="b"/>
                      <a:r>
                        <a:rPr lang="tr-TR" sz="1200" b="1" i="0" u="none" strike="noStrike" baseline="0" dirty="0">
                          <a:solidFill>
                            <a:srgbClr val="000099"/>
                          </a:solidFill>
                          <a:latin typeface="Bookman Old Style" pitchFamily="18" charset="0"/>
                          <a:cs typeface="Arial" pitchFamily="34" charset="0"/>
                        </a:rPr>
                        <a:t>                         </a:t>
                      </a:r>
                      <a:r>
                        <a:rPr lang="tr-TR" sz="1200" b="1" i="0" u="none" strike="noStrike" dirty="0">
                          <a:solidFill>
                            <a:srgbClr val="000099"/>
                          </a:solidFill>
                          <a:latin typeface="Bookman Old Style" pitchFamily="18" charset="0"/>
                          <a:cs typeface="Arial" pitchFamily="34" charset="0"/>
                        </a:rPr>
                        <a:t>ENERJİ</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gridSpan="2">
                  <a:txBody>
                    <a:bodyPr/>
                    <a:lstStyle/>
                    <a:p>
                      <a:pPr algn="ctr" fontAlgn="b"/>
                      <a:r>
                        <a:rPr lang="tr-TR" sz="1200" b="1" i="0" u="none" strike="noStrike" dirty="0">
                          <a:solidFill>
                            <a:srgbClr val="000099"/>
                          </a:solidFill>
                          <a:latin typeface="Bookman Old Style" pitchFamily="18" charset="0"/>
                          <a:cs typeface="Arial" pitchFamily="34" charset="0"/>
                        </a:rPr>
                        <a:t>2011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hMerge="1">
                  <a:txBody>
                    <a:bodyPr/>
                    <a:lstStyle/>
                    <a:p>
                      <a:endParaRPr lang="tr-TR"/>
                    </a:p>
                  </a:txBody>
                  <a:tcPr/>
                </a:tc>
                <a:tc>
                  <a:txBody>
                    <a:bodyPr/>
                    <a:lstStyle/>
                    <a:p>
                      <a:pPr algn="ctr" fontAlgn="b"/>
                      <a:r>
                        <a:rPr lang="tr-TR" sz="1200" b="1" i="0" u="none" strike="noStrike" dirty="0">
                          <a:solidFill>
                            <a:srgbClr val="000099"/>
                          </a:solidFill>
                          <a:latin typeface="Bookman Old Style" pitchFamily="18" charset="0"/>
                          <a:cs typeface="Arial" pitchFamily="34" charset="0"/>
                        </a:rPr>
                        <a:t>2012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200" b="1" i="0" u="none" strike="noStrike" dirty="0">
                          <a:solidFill>
                            <a:srgbClr val="000099"/>
                          </a:solidFill>
                          <a:latin typeface="Bookman Old Style" pitchFamily="18" charset="0"/>
                          <a:cs typeface="Arial" pitchFamily="34" charset="0"/>
                        </a:rPr>
                        <a:t>2013</a:t>
                      </a:r>
                      <a:r>
                        <a:rPr lang="tr-TR" sz="1200" b="1" i="0" u="none" strike="noStrike" baseline="0" dirty="0">
                          <a:solidFill>
                            <a:srgbClr val="000099"/>
                          </a:solidFill>
                          <a:latin typeface="Bookman Old Style" pitchFamily="18" charset="0"/>
                          <a:cs typeface="Arial" pitchFamily="34" charset="0"/>
                        </a:rPr>
                        <a:t> </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867550">
                <a:tc>
                  <a:txBody>
                    <a:bodyPr/>
                    <a:lstStyle/>
                    <a:p>
                      <a:pPr algn="l" fontAlgn="b"/>
                      <a:r>
                        <a:rPr lang="tr-TR" sz="1200" b="1" i="0" u="none" strike="noStrike" dirty="0">
                          <a:solidFill>
                            <a:srgbClr val="000000"/>
                          </a:solidFill>
                          <a:latin typeface="Bookman Old Style" pitchFamily="18" charset="0"/>
                          <a:cs typeface="Arial" pitchFamily="34" charset="0"/>
                        </a:rPr>
                        <a:t>TOPLAM ELEKTRİK TÜKETİMİ (</a:t>
                      </a:r>
                      <a:r>
                        <a:rPr lang="tr-TR" sz="1200" b="1" i="0" u="none" strike="noStrike" dirty="0" err="1">
                          <a:solidFill>
                            <a:srgbClr val="000000"/>
                          </a:solidFill>
                          <a:latin typeface="Bookman Old Style" pitchFamily="18" charset="0"/>
                          <a:cs typeface="Arial" pitchFamily="34" charset="0"/>
                        </a:rPr>
                        <a:t>kWh</a:t>
                      </a:r>
                      <a:r>
                        <a:rPr lang="tr-TR" sz="1200" b="1" i="0" u="none" strike="noStrike" dirty="0">
                          <a:solidFill>
                            <a:srgbClr val="000000"/>
                          </a:solidFill>
                          <a:latin typeface="Bookman Old Style" pitchFamily="18" charset="0"/>
                          <a:cs typeface="Arial" pitchFamily="34" charset="0"/>
                        </a:rPr>
                        <a:t>)</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gridSpan="2">
                  <a:txBody>
                    <a:bodyPr/>
                    <a:lstStyle/>
                    <a:p>
                      <a:pPr algn="ctr" fontAlgn="b"/>
                      <a:r>
                        <a:rPr lang="tr-TR" sz="1200" b="1" i="0" u="none" strike="noStrike" dirty="0">
                          <a:solidFill>
                            <a:srgbClr val="000000"/>
                          </a:solidFill>
                          <a:latin typeface="Bookman Old Style" pitchFamily="18" charset="0"/>
                          <a:cs typeface="Arial" pitchFamily="34" charset="0"/>
                        </a:rPr>
                        <a:t>30.039.347.515</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fontAlgn="b"/>
                      <a:r>
                        <a:rPr lang="tr-TR" sz="1200" b="1" i="0" u="none" strike="noStrike" dirty="0">
                          <a:solidFill>
                            <a:schemeClr val="tx1"/>
                          </a:solidFill>
                          <a:latin typeface="Bookman Old Style" pitchFamily="18" charset="0"/>
                          <a:cs typeface="Arial" pitchFamily="34" charset="0"/>
                        </a:rPr>
                        <a:t>31.477.909.941</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ctr"/>
                      <a:r>
                        <a:rPr lang="tr-TR" sz="1200" b="1" i="0" u="none" strike="noStrike" dirty="0">
                          <a:solidFill>
                            <a:srgbClr val="000000"/>
                          </a:solidFill>
                          <a:latin typeface="Bookman Old Style" pitchFamily="18" charset="0"/>
                        </a:rPr>
                        <a:t>31.831.784.612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3374">
                <a:tc>
                  <a:txBody>
                    <a:bodyPr/>
                    <a:lstStyle/>
                    <a:p>
                      <a:pPr algn="l" fontAlgn="b"/>
                      <a:r>
                        <a:rPr lang="tr-TR" sz="1200" b="1" i="0" u="none" strike="noStrike" dirty="0">
                          <a:solidFill>
                            <a:srgbClr val="000000"/>
                          </a:solidFill>
                          <a:latin typeface="Bookman Old Style" pitchFamily="18" charset="0"/>
                          <a:cs typeface="Arial" pitchFamily="34" charset="0"/>
                        </a:rPr>
                        <a:t>KİŞİ BAŞINA ELEKTRİK TÜKETİMİ (</a:t>
                      </a:r>
                      <a:r>
                        <a:rPr lang="tr-TR" sz="1200" b="1" i="0" u="none" strike="noStrike" dirty="0" err="1">
                          <a:solidFill>
                            <a:srgbClr val="000000"/>
                          </a:solidFill>
                          <a:latin typeface="Bookman Old Style" pitchFamily="18" charset="0"/>
                          <a:cs typeface="Arial" pitchFamily="34" charset="0"/>
                        </a:rPr>
                        <a:t>kWh</a:t>
                      </a:r>
                      <a:r>
                        <a:rPr lang="tr-TR" sz="1200" b="1" i="0" u="none" strike="noStrike" dirty="0">
                          <a:solidFill>
                            <a:srgbClr val="000000"/>
                          </a:solidFill>
                          <a:latin typeface="Bookman Old Style" pitchFamily="18" charset="0"/>
                          <a:cs typeface="Arial" pitchFamily="34" charset="0"/>
                        </a:rPr>
                        <a:t>)</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gridSpan="2">
                  <a:txBody>
                    <a:bodyPr/>
                    <a:lstStyle/>
                    <a:p>
                      <a:pPr algn="ctr" fontAlgn="b"/>
                      <a:r>
                        <a:rPr lang="tr-TR" sz="1200" b="1" i="0" u="none" strike="noStrike" dirty="0">
                          <a:solidFill>
                            <a:srgbClr val="000000"/>
                          </a:solidFill>
                          <a:latin typeface="Bookman Old Style" pitchFamily="18" charset="0"/>
                          <a:cs typeface="Arial" pitchFamily="34" charset="0"/>
                        </a:rPr>
                        <a:t>2.266</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fontAlgn="b"/>
                      <a:r>
                        <a:rPr lang="tr-TR" sz="1200" b="1" i="0" u="none" strike="noStrike" dirty="0">
                          <a:solidFill>
                            <a:schemeClr val="tx1"/>
                          </a:solidFill>
                          <a:latin typeface="Bookman Old Style" pitchFamily="18" charset="0"/>
                          <a:cs typeface="Arial" pitchFamily="34" charset="0"/>
                        </a:rPr>
                        <a:t>2.310</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2.248</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43374">
                <a:tc>
                  <a:txBody>
                    <a:bodyPr/>
                    <a:lstStyle/>
                    <a:p>
                      <a:pPr algn="l" fontAlgn="b"/>
                      <a:r>
                        <a:rPr lang="tr-TR" sz="1200" b="1" i="0" u="none" strike="noStrike" dirty="0">
                          <a:solidFill>
                            <a:srgbClr val="000000"/>
                          </a:solidFill>
                          <a:latin typeface="Bookman Old Style" pitchFamily="18" charset="0"/>
                          <a:cs typeface="Arial" pitchFamily="34" charset="0"/>
                        </a:rPr>
                        <a:t>KAYIP KAÇAK ORANI (İSTANBUL)  </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19050" cap="flat" cmpd="sng" algn="ctr">
                      <a:solidFill>
                        <a:srgbClr val="0000FF"/>
                      </a:solidFill>
                      <a:prstDash val="solid"/>
                      <a:round/>
                      <a:headEnd type="none" w="med" len="med"/>
                      <a:tailEnd type="none" w="med" len="med"/>
                    </a:lnB>
                    <a:solidFill>
                      <a:schemeClr val="bg1"/>
                    </a:solidFill>
                  </a:tcPr>
                </a:tc>
                <a:tc gridSpan="2">
                  <a:txBody>
                    <a:bodyPr/>
                    <a:lstStyle/>
                    <a:p>
                      <a:pPr algn="ctr" fontAlgn="b"/>
                      <a:r>
                        <a:rPr lang="tr-TR" sz="1200" b="1" i="0" u="none" strike="noStrike" dirty="0">
                          <a:solidFill>
                            <a:srgbClr val="000000"/>
                          </a:solidFill>
                          <a:latin typeface="Bookman Old Style" pitchFamily="18" charset="0"/>
                          <a:cs typeface="Arial" pitchFamily="34" charset="0"/>
                        </a:rPr>
                        <a:t>% 7,8</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19050" cap="flat" cmpd="sng" algn="ctr">
                      <a:solidFill>
                        <a:srgbClr val="0000FF"/>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fontAlgn="b"/>
                      <a:r>
                        <a:rPr lang="tr-TR" sz="1200" b="1" i="0" u="none" strike="noStrike" dirty="0">
                          <a:solidFill>
                            <a:schemeClr val="tx1"/>
                          </a:solidFill>
                          <a:latin typeface="Bookman Old Style" pitchFamily="18" charset="0"/>
                          <a:cs typeface="Arial" pitchFamily="34" charset="0"/>
                        </a:rPr>
                        <a:t>%  9,4</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%8,5</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43374">
                <a:tc>
                  <a:txBody>
                    <a:bodyPr/>
                    <a:lstStyle/>
                    <a:p>
                      <a:pPr algn="l" fontAlgn="b"/>
                      <a:r>
                        <a:rPr lang="tr-TR" sz="1200" b="1" i="0" u="none" strike="noStrike" dirty="0">
                          <a:solidFill>
                            <a:srgbClr val="000000"/>
                          </a:solidFill>
                          <a:latin typeface="Bookman Old Style" pitchFamily="18" charset="0"/>
                          <a:cs typeface="Arial" pitchFamily="34" charset="0"/>
                        </a:rPr>
                        <a:t>KAYIP KAÇAK ORANI (TÜRKİYE) </a:t>
                      </a:r>
                    </a:p>
                  </a:txBody>
                  <a:tcPr marL="6724" marR="6724" marT="6724" marB="0" anchor="b">
                    <a:lnL w="19050" cap="flat" cmpd="sng" algn="ctr">
                      <a:solidFill>
                        <a:srgbClr val="0000FF"/>
                      </a:solid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rgbClr val="0000FF"/>
                      </a:solidFill>
                      <a:prstDash val="solid"/>
                      <a:round/>
                      <a:headEnd type="none" w="med" len="med"/>
                      <a:tailEnd type="none" w="med" len="med"/>
                    </a:lnT>
                    <a:lnB w="19050" cap="flat" cmpd="sng" algn="ctr">
                      <a:solidFill>
                        <a:srgbClr val="0000FF"/>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tr-TR" sz="1200" b="1" i="0" u="none" strike="noStrike" dirty="0">
                        <a:solidFill>
                          <a:srgbClr val="000000"/>
                        </a:solidFill>
                        <a:latin typeface="Bookman Old Style" pitchFamily="18" charset="0"/>
                        <a:cs typeface="Arial" pitchFamily="34" charset="0"/>
                      </a:endParaRPr>
                    </a:p>
                  </a:txBody>
                  <a:tcPr marL="6724" marR="6724" marT="6724" marB="0" anchor="b">
                    <a:lnL w="19050" cap="flat" cmpd="sng" algn="ctr">
                      <a:solidFill>
                        <a:srgbClr val="0000FF"/>
                      </a:solid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rgbClr val="0000FF"/>
                      </a:solidFill>
                      <a:prstDash val="solid"/>
                      <a:round/>
                      <a:headEnd type="none" w="med" len="med"/>
                      <a:tailEnd type="none" w="med" len="med"/>
                    </a:lnT>
                    <a:lnB w="19050" cap="flat" cmpd="sng" algn="ctr">
                      <a:solidFill>
                        <a:srgbClr val="0000FF"/>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200" b="1" i="0" u="none" strike="noStrike" dirty="0">
                          <a:solidFill>
                            <a:srgbClr val="000000"/>
                          </a:solidFill>
                          <a:latin typeface="Bookman Old Style" pitchFamily="18" charset="0"/>
                          <a:cs typeface="Arial" pitchFamily="34" charset="0"/>
                        </a:rPr>
                        <a:t>% 17.80</a:t>
                      </a:r>
                    </a:p>
                  </a:txBody>
                  <a:tcPr marL="6724" marR="6724" marT="6724" marB="0" anchor="b">
                    <a:lnL w="19050" cap="flat" cmpd="sng" algn="ctr">
                      <a:solidFill>
                        <a:srgbClr val="0000FF"/>
                      </a:solidFill>
                      <a:prstDash val="solid"/>
                      <a:round/>
                      <a:headEnd type="none" w="med" len="med"/>
                      <a:tailEnd type="none" w="med" len="med"/>
                    </a:lnL>
                    <a:lnR w="19050" cap="flat" cmpd="sng" algn="ctr">
                      <a:solidFill>
                        <a:srgbClr val="0000FF"/>
                      </a:solidFill>
                      <a:prstDash val="solid"/>
                      <a:round/>
                      <a:headEnd type="none" w="med" len="med"/>
                      <a:tailEnd type="none" w="med" len="med"/>
                    </a:lnR>
                    <a:lnT w="19050" cap="flat" cmpd="sng" algn="ctr">
                      <a:solidFill>
                        <a:srgbClr val="0000FF"/>
                      </a:solidFill>
                      <a:prstDash val="solid"/>
                      <a:round/>
                      <a:headEnd type="none" w="med" len="med"/>
                      <a:tailEnd type="none" w="med" len="med"/>
                    </a:lnT>
                    <a:lnB w="19050" cap="flat" cmpd="sng" algn="ctr">
                      <a:solidFill>
                        <a:srgbClr val="0000FF"/>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16,9</a:t>
                      </a:r>
                    </a:p>
                  </a:txBody>
                  <a:tcPr marL="6724" marR="6724" marT="6724" marB="0" anchor="b">
                    <a:lnL w="19050" cap="flat" cmpd="sng" algn="ctr">
                      <a:solidFill>
                        <a:srgbClr val="0000FF"/>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a:t>
                      </a:r>
                    </a:p>
                  </a:txBody>
                  <a:tcPr marL="6724" marR="6724" marT="6724" marB="0" anchor="b">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867550">
                <a:tc>
                  <a:txBody>
                    <a:bodyPr/>
                    <a:lstStyle/>
                    <a:p>
                      <a:pPr algn="l" fontAlgn="b"/>
                      <a:r>
                        <a:rPr lang="tr-TR" sz="1200" b="1" i="0" u="none" strike="noStrike" dirty="0">
                          <a:solidFill>
                            <a:srgbClr val="000000"/>
                          </a:solidFill>
                          <a:latin typeface="Bookman Old Style" pitchFamily="18" charset="0"/>
                          <a:cs typeface="Arial" pitchFamily="34" charset="0"/>
                        </a:rPr>
                        <a:t>TOPLAM DOĞALGAZ TÜKETİMİ (m³)</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19050" cap="flat" cmpd="sng" algn="ctr">
                      <a:solidFill>
                        <a:srgbClr val="0000FF"/>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gridSpan="2">
                  <a:txBody>
                    <a:bodyPr/>
                    <a:lstStyle/>
                    <a:p>
                      <a:pPr algn="ctr" fontAlgn="b"/>
                      <a:r>
                        <a:rPr lang="tr-TR" sz="1200" b="1" i="0" u="none" strike="noStrike" dirty="0">
                          <a:solidFill>
                            <a:srgbClr val="000000"/>
                          </a:solidFill>
                          <a:latin typeface="Bookman Old Style" pitchFamily="18" charset="0"/>
                          <a:cs typeface="Arial" pitchFamily="34" charset="0"/>
                        </a:rPr>
                        <a:t>5.207.304.476</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19050" cap="flat" cmpd="sng" algn="ctr">
                      <a:solidFill>
                        <a:srgbClr val="0000FF"/>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fontAlgn="b"/>
                      <a:r>
                        <a:rPr lang="tr-TR" sz="1200" b="1" i="0" u="none" strike="noStrike" dirty="0">
                          <a:solidFill>
                            <a:schemeClr val="tx1"/>
                          </a:solidFill>
                          <a:latin typeface="Bookman Old Style" pitchFamily="18" charset="0"/>
                          <a:cs typeface="Arial" pitchFamily="34" charset="0"/>
                        </a:rPr>
                        <a:t>4.684.436.370</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dirty="0">
                          <a:latin typeface="Bookman Old Style" pitchFamily="18" charset="0"/>
                          <a:cs typeface="Arial" pitchFamily="34" charset="0"/>
                        </a:rPr>
                        <a:t>5.000.075.992</a:t>
                      </a:r>
                      <a:endParaRPr lang="tr-TR" sz="1200" b="1" i="0" u="none" strike="noStrike" dirty="0">
                        <a:solidFill>
                          <a:schemeClr val="tx1"/>
                        </a:solidFill>
                        <a:latin typeface="Bookman Old Style" pitchFamily="18" charset="0"/>
                        <a:cs typeface="Arial" pitchFamily="34" charset="0"/>
                      </a:endParaRP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867550">
                <a:tc>
                  <a:txBody>
                    <a:bodyPr/>
                    <a:lstStyle/>
                    <a:p>
                      <a:pPr algn="l" fontAlgn="b"/>
                      <a:r>
                        <a:rPr lang="tr-TR" sz="1200" b="1" i="0" u="none" strike="noStrike" dirty="0">
                          <a:solidFill>
                            <a:srgbClr val="000000"/>
                          </a:solidFill>
                          <a:latin typeface="Bookman Old Style" pitchFamily="18" charset="0"/>
                          <a:cs typeface="Arial" pitchFamily="34" charset="0"/>
                        </a:rPr>
                        <a:t>KİŞİ BAŞINA YILLIK DOĞALGAZ TÜKETİMİ (m³)</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gridSpan="2">
                  <a:txBody>
                    <a:bodyPr/>
                    <a:lstStyle/>
                    <a:p>
                      <a:pPr algn="ctr" fontAlgn="b"/>
                      <a:r>
                        <a:rPr lang="tr-TR" sz="1200" b="1" i="0" u="none" strike="noStrike" dirty="0">
                          <a:solidFill>
                            <a:srgbClr val="000000"/>
                          </a:solidFill>
                          <a:latin typeface="Bookman Old Style" pitchFamily="18" charset="0"/>
                          <a:cs typeface="Arial" pitchFamily="34" charset="0"/>
                        </a:rPr>
                        <a:t>382</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hMerge="1">
                  <a:txBody>
                    <a:bodyPr/>
                    <a:lstStyle/>
                    <a:p>
                      <a:endParaRPr lang="tr-TR"/>
                    </a:p>
                  </a:txBody>
                  <a:tcPr/>
                </a:tc>
                <a:tc>
                  <a:txBody>
                    <a:bodyPr/>
                    <a:lstStyle/>
                    <a:p>
                      <a:pPr algn="ctr" fontAlgn="b"/>
                      <a:r>
                        <a:rPr lang="tr-TR" sz="1200" b="1" i="0" u="none" strike="noStrike" dirty="0">
                          <a:solidFill>
                            <a:schemeClr val="tx1"/>
                          </a:solidFill>
                          <a:latin typeface="Bookman Old Style" pitchFamily="18" charset="0"/>
                          <a:cs typeface="Arial" pitchFamily="34" charset="0"/>
                        </a:rPr>
                        <a:t>338</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200" b="1" i="0" u="none" strike="noStrike" dirty="0">
                          <a:solidFill>
                            <a:schemeClr val="tx1"/>
                          </a:solidFill>
                          <a:latin typeface="Bookman Old Style" pitchFamily="18" charset="0"/>
                          <a:cs typeface="Arial" pitchFamily="34" charset="0"/>
                        </a:rPr>
                        <a:t>353</a:t>
                      </a:r>
                    </a:p>
                  </a:txBody>
                  <a:tcPr marL="6724" marR="6724" marT="672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sp>
        <p:nvSpPr>
          <p:cNvPr id="6" name="Dikdörtgen 5">
            <a:extLst>
              <a:ext uri="{FF2B5EF4-FFF2-40B4-BE49-F238E27FC236}">
                <a16:creationId xmlns:a16="http://schemas.microsoft.com/office/drawing/2014/main" id="{A94A9A6D-DF74-4450-84D9-2F003F623210}"/>
              </a:ext>
            </a:extLst>
          </p:cNvPr>
          <p:cNvSpPr/>
          <p:nvPr/>
        </p:nvSpPr>
        <p:spPr>
          <a:xfrm>
            <a:off x="0" y="3600187"/>
            <a:ext cx="6858000"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ELEKTRİK ABONE VE TÜKETİM DAĞILIMI</a:t>
            </a:r>
            <a:endParaRPr lang="tr-TR" dirty="0"/>
          </a:p>
        </p:txBody>
      </p:sp>
      <p:sp>
        <p:nvSpPr>
          <p:cNvPr id="3" name="Slayt Numarası Yer Tutucusu 2">
            <a:extLst>
              <a:ext uri="{FF2B5EF4-FFF2-40B4-BE49-F238E27FC236}">
                <a16:creationId xmlns:a16="http://schemas.microsoft.com/office/drawing/2014/main" id="{0F95B2A7-6692-4283-A007-B191A7C5C4C3}"/>
              </a:ext>
            </a:extLst>
          </p:cNvPr>
          <p:cNvSpPr>
            <a:spLocks noGrp="1"/>
          </p:cNvSpPr>
          <p:nvPr>
            <p:ph type="sldNum" sz="quarter" idx="12"/>
          </p:nvPr>
        </p:nvSpPr>
        <p:spPr/>
        <p:txBody>
          <a:bodyPr/>
          <a:lstStyle/>
          <a:p>
            <a:pPr>
              <a:defRPr/>
            </a:pPr>
            <a:fld id="{B933E86D-47FE-4A98-B91B-91FFE54D33EE}" type="slidenum">
              <a:rPr lang="tr-TR" smtClean="0"/>
              <a:pPr>
                <a:defRPr/>
              </a:pPr>
              <a:t>51</a:t>
            </a:fld>
            <a:endParaRPr lang="tr-T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5" name="4 Tablo"/>
          <p:cNvGraphicFramePr>
            <a:graphicFrameLocks noGrp="1"/>
          </p:cNvGraphicFramePr>
          <p:nvPr>
            <p:extLst>
              <p:ext uri="{D42A27DB-BD31-4B8C-83A1-F6EECF244321}">
                <p14:modId xmlns:p14="http://schemas.microsoft.com/office/powerpoint/2010/main" val="929590757"/>
              </p:ext>
            </p:extLst>
          </p:nvPr>
        </p:nvGraphicFramePr>
        <p:xfrm>
          <a:off x="241079" y="1036151"/>
          <a:ext cx="6375842" cy="3916848"/>
        </p:xfrm>
        <a:graphic>
          <a:graphicData uri="http://schemas.openxmlformats.org/drawingml/2006/table">
            <a:tbl>
              <a:tblPr/>
              <a:tblGrid>
                <a:gridCol w="776846">
                  <a:extLst>
                    <a:ext uri="{9D8B030D-6E8A-4147-A177-3AD203B41FA5}">
                      <a16:colId xmlns:a16="http://schemas.microsoft.com/office/drawing/2014/main" val="20000"/>
                    </a:ext>
                  </a:extLst>
                </a:gridCol>
                <a:gridCol w="776846">
                  <a:extLst>
                    <a:ext uri="{9D8B030D-6E8A-4147-A177-3AD203B41FA5}">
                      <a16:colId xmlns:a16="http://schemas.microsoft.com/office/drawing/2014/main" val="20001"/>
                    </a:ext>
                  </a:extLst>
                </a:gridCol>
                <a:gridCol w="778375">
                  <a:extLst>
                    <a:ext uri="{9D8B030D-6E8A-4147-A177-3AD203B41FA5}">
                      <a16:colId xmlns:a16="http://schemas.microsoft.com/office/drawing/2014/main" val="20002"/>
                    </a:ext>
                  </a:extLst>
                </a:gridCol>
                <a:gridCol w="885419">
                  <a:extLst>
                    <a:ext uri="{9D8B030D-6E8A-4147-A177-3AD203B41FA5}">
                      <a16:colId xmlns:a16="http://schemas.microsoft.com/office/drawing/2014/main" val="20003"/>
                    </a:ext>
                  </a:extLst>
                </a:gridCol>
                <a:gridCol w="1080149">
                  <a:extLst>
                    <a:ext uri="{9D8B030D-6E8A-4147-A177-3AD203B41FA5}">
                      <a16:colId xmlns:a16="http://schemas.microsoft.com/office/drawing/2014/main" val="20004"/>
                    </a:ext>
                  </a:extLst>
                </a:gridCol>
                <a:gridCol w="1015614">
                  <a:extLst>
                    <a:ext uri="{9D8B030D-6E8A-4147-A177-3AD203B41FA5}">
                      <a16:colId xmlns:a16="http://schemas.microsoft.com/office/drawing/2014/main" val="20005"/>
                    </a:ext>
                  </a:extLst>
                </a:gridCol>
                <a:gridCol w="1062593">
                  <a:extLst>
                    <a:ext uri="{9D8B030D-6E8A-4147-A177-3AD203B41FA5}">
                      <a16:colId xmlns:a16="http://schemas.microsoft.com/office/drawing/2014/main" val="20006"/>
                    </a:ext>
                  </a:extLst>
                </a:gridCol>
              </a:tblGrid>
              <a:tr h="494374">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ABONE GRUBU</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ABONE SAYISI  (2013)</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FF0000"/>
                          </a:solidFill>
                          <a:effectLst/>
                          <a:latin typeface="Bookman Old Style" pitchFamily="18" charset="0"/>
                          <a:cs typeface="Arial" pitchFamily="34" charset="0"/>
                        </a:rPr>
                        <a:t>TÜKETİM (</a:t>
                      </a:r>
                      <a:r>
                        <a:rPr kumimoji="0" lang="tr-TR" sz="1200" b="1" i="0" u="none" strike="noStrike" cap="none" normalizeH="0" baseline="0" dirty="0" err="1">
                          <a:ln>
                            <a:noFill/>
                          </a:ln>
                          <a:solidFill>
                            <a:srgbClr val="FF0000"/>
                          </a:solidFill>
                          <a:effectLst/>
                          <a:latin typeface="Bookman Old Style" pitchFamily="18" charset="0"/>
                          <a:cs typeface="Arial" pitchFamily="34" charset="0"/>
                        </a:rPr>
                        <a:t>kWh</a:t>
                      </a:r>
                      <a:r>
                        <a:rPr kumimoji="0" lang="tr-TR" sz="1200" b="1" i="0" u="none" strike="noStrike" cap="none" normalizeH="0" baseline="0" dirty="0">
                          <a:ln>
                            <a:noFill/>
                          </a:ln>
                          <a:solidFill>
                            <a:srgbClr val="FF0000"/>
                          </a:solidFill>
                          <a:effectLst/>
                          <a:latin typeface="Bookman Old Style" pitchFamily="18" charset="0"/>
                          <a:cs typeface="Arial" pitchFamily="34" charset="0"/>
                        </a:rPr>
                        <a:t>)</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602664">
                <a:tc v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AVRUPA* YAKASI</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ANADOLU YAKASI</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AVRUPA* YAKASI</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ANADOLU YAKASI</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4584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MESKEN</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3.296.254</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2.113.250</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rgbClr val="000000"/>
                          </a:solidFill>
                          <a:latin typeface="Bookman Old Style" pitchFamily="18" charset="0"/>
                        </a:rPr>
                        <a:t>5.409.504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r>
                        <a:rPr lang="tr-TR" sz="1200" dirty="0">
                          <a:latin typeface="Bookman Old Style" pitchFamily="18" charset="0"/>
                          <a:cs typeface="Arial" pitchFamily="34" charset="0"/>
                        </a:rPr>
                        <a:t>6.405.635.403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chemeClr val="tx1"/>
                          </a:solidFill>
                          <a:latin typeface="Bookman Old Style" pitchFamily="18" charset="0"/>
                          <a:cs typeface="Arial" pitchFamily="34" charset="0"/>
                        </a:rPr>
                        <a:t>3.788.050.200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10.193.685.603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4584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TİCARET</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743.125</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410.148</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rgbClr val="000000"/>
                          </a:solidFill>
                          <a:latin typeface="Bookman Old Style" pitchFamily="18" charset="0"/>
                        </a:rPr>
                        <a:t>1.153.273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r>
                        <a:rPr lang="tr-TR" sz="1200" dirty="0">
                          <a:latin typeface="Bookman Old Style" pitchFamily="18" charset="0"/>
                          <a:cs typeface="Arial" pitchFamily="34" charset="0"/>
                        </a:rPr>
                        <a:t>8.561.189.960</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chemeClr val="tx1"/>
                          </a:solidFill>
                          <a:latin typeface="Bookman Old Style" pitchFamily="18" charset="0"/>
                          <a:cs typeface="Arial" pitchFamily="34" charset="0"/>
                        </a:rPr>
                        <a:t>4.058.217.585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12.619.407.545</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3786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SANAYİ</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9.504</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2.589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rgbClr val="000000"/>
                          </a:solidFill>
                          <a:latin typeface="Bookman Old Style" pitchFamily="18" charset="0"/>
                        </a:rPr>
                        <a:t>12.093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a:r>
                        <a:rPr lang="tr-TR" sz="1200" dirty="0">
                          <a:latin typeface="Bookman Old Style" pitchFamily="18" charset="0"/>
                          <a:cs typeface="Arial" pitchFamily="34" charset="0"/>
                        </a:rPr>
                        <a:t>5.236.375.374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chemeClr val="tx1"/>
                          </a:solidFill>
                          <a:latin typeface="Bookman Old Style" pitchFamily="18" charset="0"/>
                          <a:cs typeface="Arial" pitchFamily="34" charset="0"/>
                        </a:rPr>
                        <a:t>1.784.085.519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7.020.460.893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0266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RESMİ DAİRE</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7.244</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a:spcAft>
                          <a:spcPts val="0"/>
                        </a:spcAft>
                      </a:pPr>
                      <a:r>
                        <a:rPr lang="tr-TR" sz="1200" b="0" dirty="0">
                          <a:latin typeface="Bookman Old Style" pitchFamily="18" charset="0"/>
                          <a:ea typeface="Times New Roman"/>
                          <a:cs typeface="Arial" pitchFamily="34" charset="0"/>
                        </a:rPr>
                        <a:t>3.439</a:t>
                      </a:r>
                    </a:p>
                  </a:txBody>
                  <a:tcPr marL="51435" marR="51435" marT="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rgbClr val="000000"/>
                          </a:solidFill>
                          <a:latin typeface="Bookman Old Style" pitchFamily="18" charset="0"/>
                        </a:rPr>
                        <a:t>10.683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r" fontAlgn="ctr"/>
                      <a:r>
                        <a:rPr lang="tr-TR" sz="1200" b="0" i="0" u="none" strike="noStrike" dirty="0">
                          <a:solidFill>
                            <a:schemeClr val="tx1"/>
                          </a:solidFill>
                          <a:latin typeface="Bookman Old Style" pitchFamily="18" charset="0"/>
                          <a:cs typeface="Arial" pitchFamily="34" charset="0"/>
                        </a:rPr>
                        <a:t>547.923.216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b"/>
                      <a:r>
                        <a:rPr lang="tr-TR" sz="1200" b="0" i="0" u="none" strike="noStrike" dirty="0">
                          <a:solidFill>
                            <a:srgbClr val="000000"/>
                          </a:solidFill>
                          <a:latin typeface="Bookman Old Style" pitchFamily="18" charset="0"/>
                          <a:cs typeface="Arial" pitchFamily="34" charset="0"/>
                        </a:rPr>
                        <a:t>300.242.491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848.165.707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3939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DİĞER</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187.913</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187.913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0" i="0" u="none" strike="noStrike" dirty="0">
                          <a:solidFill>
                            <a:schemeClr val="tx1"/>
                          </a:solidFill>
                          <a:latin typeface="Bookman Old Style" pitchFamily="18" charset="0"/>
                          <a:cs typeface="Arial" pitchFamily="34" charset="0"/>
                        </a:rPr>
                        <a:t>1.149.994.864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chemeClr val="tx1"/>
                          </a:solidFill>
                          <a:latin typeface="Bookman Old Style" pitchFamily="18" charset="0"/>
                          <a:cs typeface="Arial" pitchFamily="34" charset="0"/>
                        </a:rPr>
                        <a:t>1.149.994.864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5276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4.244.040</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2.529.426</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1200" b="1" i="0" u="none" strike="noStrike" dirty="0">
                          <a:solidFill>
                            <a:srgbClr val="000000"/>
                          </a:solidFill>
                          <a:latin typeface="Bookman Old Style" pitchFamily="18" charset="0"/>
                        </a:rPr>
                        <a:t>6.773.466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1200" b="1" i="0" u="none" strike="noStrike" dirty="0">
                          <a:solidFill>
                            <a:schemeClr val="tx1"/>
                          </a:solidFill>
                          <a:latin typeface="Bookman Old Style" pitchFamily="18" charset="0"/>
                          <a:cs typeface="Arial" pitchFamily="34" charset="0"/>
                        </a:rPr>
                        <a:t>21.901.188.817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9.930.595.795</a:t>
                      </a:r>
                    </a:p>
                  </a:txBody>
                  <a:tcPr marL="32217" marR="32217"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ctr"/>
                      <a:r>
                        <a:rPr lang="tr-TR" sz="1200" b="1" i="0" u="none" strike="noStrike" dirty="0">
                          <a:solidFill>
                            <a:srgbClr val="000000"/>
                          </a:solidFill>
                          <a:latin typeface="Bookman Old Style" pitchFamily="18" charset="0"/>
                        </a:rPr>
                        <a:t>31.831.784.612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7"/>
                  </a:ext>
                </a:extLst>
              </a:tr>
            </a:tbl>
          </a:graphicData>
        </a:graphic>
      </p:graphicFrame>
      <p:sp>
        <p:nvSpPr>
          <p:cNvPr id="8" name="7 Metin kutusu"/>
          <p:cNvSpPr txBox="1"/>
          <p:nvPr/>
        </p:nvSpPr>
        <p:spPr>
          <a:xfrm>
            <a:off x="199898" y="5255958"/>
            <a:ext cx="6293480" cy="276999"/>
          </a:xfrm>
          <a:prstGeom prst="rect">
            <a:avLst/>
          </a:prstGeom>
          <a:noFill/>
        </p:spPr>
        <p:txBody>
          <a:bodyPr wrap="square" rtlCol="0">
            <a:spAutoFit/>
          </a:bodyPr>
          <a:lstStyle/>
          <a:p>
            <a:r>
              <a:rPr lang="tr-TR" sz="1200" dirty="0">
                <a:latin typeface="Bookman Old Style" pitchFamily="18" charset="0"/>
              </a:rPr>
              <a:t>* Aralık 2013 bilgileri tarafımıza ulaşmamıştır</a:t>
            </a:r>
            <a:r>
              <a:rPr lang="tr-TR" sz="900" dirty="0">
                <a:latin typeface="Bookman Old Style" pitchFamily="18" charset="0"/>
              </a:rPr>
              <a:t>.</a:t>
            </a:r>
          </a:p>
        </p:txBody>
      </p:sp>
      <p:sp>
        <p:nvSpPr>
          <p:cNvPr id="3" name="Dikdörtgen 2">
            <a:extLst>
              <a:ext uri="{FF2B5EF4-FFF2-40B4-BE49-F238E27FC236}">
                <a16:creationId xmlns:a16="http://schemas.microsoft.com/office/drawing/2014/main" id="{55585911-68A7-4B7E-8F6B-3718FC4FEF38}"/>
              </a:ext>
            </a:extLst>
          </p:cNvPr>
          <p:cNvSpPr/>
          <p:nvPr/>
        </p:nvSpPr>
        <p:spPr>
          <a:xfrm>
            <a:off x="282260" y="560630"/>
            <a:ext cx="6390234"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ELEKTRİK ABONE VE TÜKETİM DAĞILIMI</a:t>
            </a:r>
            <a:endParaRPr lang="tr-TR" dirty="0"/>
          </a:p>
        </p:txBody>
      </p:sp>
      <p:sp>
        <p:nvSpPr>
          <p:cNvPr id="4" name="Dikdörtgen 3">
            <a:extLst>
              <a:ext uri="{FF2B5EF4-FFF2-40B4-BE49-F238E27FC236}">
                <a16:creationId xmlns:a16="http://schemas.microsoft.com/office/drawing/2014/main" id="{10799142-43F5-40DE-B63F-DAFB09214203}"/>
              </a:ext>
            </a:extLst>
          </p:cNvPr>
          <p:cNvSpPr/>
          <p:nvPr/>
        </p:nvSpPr>
        <p:spPr>
          <a:xfrm>
            <a:off x="337834" y="5581734"/>
            <a:ext cx="6334660" cy="369332"/>
          </a:xfrm>
          <a:prstGeom prst="rect">
            <a:avLst/>
          </a:prstGeom>
        </p:spPr>
        <p:txBody>
          <a:bodyPr wrap="square">
            <a:spAutoFit/>
          </a:bodyPr>
          <a:lstStyle/>
          <a:p>
            <a:pPr algn="ctr"/>
            <a:r>
              <a:rPr lang="tr-TR" b="1" dirty="0">
                <a:solidFill>
                  <a:srgbClr val="FF3300"/>
                </a:solidFill>
                <a:latin typeface="Bookman Old Style" pitchFamily="18" charset="0"/>
                <a:cs typeface="Arial" pitchFamily="34" charset="0"/>
              </a:rPr>
              <a:t>İLDEKİ  DOĞALGAZ  ABONE DURUMU</a:t>
            </a:r>
            <a:endParaRPr lang="tr-TR" dirty="0"/>
          </a:p>
        </p:txBody>
      </p:sp>
      <p:graphicFrame>
        <p:nvGraphicFramePr>
          <p:cNvPr id="9" name="4 Tablo">
            <a:extLst>
              <a:ext uri="{FF2B5EF4-FFF2-40B4-BE49-F238E27FC236}">
                <a16:creationId xmlns:a16="http://schemas.microsoft.com/office/drawing/2014/main" id="{E1095794-D9F1-444B-B7C7-643025607803}"/>
              </a:ext>
            </a:extLst>
          </p:cNvPr>
          <p:cNvGraphicFramePr>
            <a:graphicFrameLocks noGrp="1"/>
          </p:cNvGraphicFramePr>
          <p:nvPr>
            <p:extLst>
              <p:ext uri="{D42A27DB-BD31-4B8C-83A1-F6EECF244321}">
                <p14:modId xmlns:p14="http://schemas.microsoft.com/office/powerpoint/2010/main" val="2794401234"/>
              </p:ext>
            </p:extLst>
          </p:nvPr>
        </p:nvGraphicFramePr>
        <p:xfrm>
          <a:off x="261670" y="5999843"/>
          <a:ext cx="6375842" cy="3651653"/>
        </p:xfrm>
        <a:graphic>
          <a:graphicData uri="http://schemas.openxmlformats.org/drawingml/2006/table">
            <a:tbl>
              <a:tblPr/>
              <a:tblGrid>
                <a:gridCol w="1398037">
                  <a:extLst>
                    <a:ext uri="{9D8B030D-6E8A-4147-A177-3AD203B41FA5}">
                      <a16:colId xmlns:a16="http://schemas.microsoft.com/office/drawing/2014/main" val="20000"/>
                    </a:ext>
                  </a:extLst>
                </a:gridCol>
                <a:gridCol w="1391395">
                  <a:extLst>
                    <a:ext uri="{9D8B030D-6E8A-4147-A177-3AD203B41FA5}">
                      <a16:colId xmlns:a16="http://schemas.microsoft.com/office/drawing/2014/main" val="20001"/>
                    </a:ext>
                  </a:extLst>
                </a:gridCol>
                <a:gridCol w="1398036">
                  <a:extLst>
                    <a:ext uri="{9D8B030D-6E8A-4147-A177-3AD203B41FA5}">
                      <a16:colId xmlns:a16="http://schemas.microsoft.com/office/drawing/2014/main" val="20002"/>
                    </a:ext>
                  </a:extLst>
                </a:gridCol>
                <a:gridCol w="2188374">
                  <a:extLst>
                    <a:ext uri="{9D8B030D-6E8A-4147-A177-3AD203B41FA5}">
                      <a16:colId xmlns:a16="http://schemas.microsoft.com/office/drawing/2014/main" val="20003"/>
                    </a:ext>
                  </a:extLst>
                </a:gridCol>
              </a:tblGrid>
              <a:tr h="5594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YILLAR</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ABONE SAYISI</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GAZ KULLANICI</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TÜKETİM</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MİKTARI (m</a:t>
                      </a:r>
                      <a:r>
                        <a:rPr kumimoji="0" lang="tr-TR" sz="1200" b="1" i="0" u="none" strike="noStrike" cap="none" normalizeH="0" baseline="30000" dirty="0">
                          <a:ln>
                            <a:noFill/>
                          </a:ln>
                          <a:solidFill>
                            <a:srgbClr val="000099"/>
                          </a:solidFill>
                          <a:effectLst/>
                          <a:latin typeface="Bookman Old Style" pitchFamily="18" charset="0"/>
                          <a:cs typeface="Arial" pitchFamily="34" charset="0"/>
                        </a:rPr>
                        <a:t>3</a:t>
                      </a:r>
                      <a:r>
                        <a:rPr kumimoji="0" lang="tr-TR" sz="1200" b="1" i="0" u="none" strike="noStrike" cap="none" normalizeH="0" baseline="0" dirty="0">
                          <a:ln>
                            <a:noFill/>
                          </a:ln>
                          <a:solidFill>
                            <a:srgbClr val="000099"/>
                          </a:solidFill>
                          <a:effectLst/>
                          <a:latin typeface="Bookman Old Style" pitchFamily="18" charset="0"/>
                          <a:cs typeface="Arial" pitchFamily="34" charset="0"/>
                        </a:rPr>
                        <a:t>)</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1995</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625.000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  494.000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681.890.970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1.571.000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1.387.000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1.879.874.500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2005</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3.005.000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2.650.533</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3.757.000.000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2006 </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3.317.448</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2.991.361</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3.484.536.683</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2007</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Bookman Old Style" pitchFamily="18" charset="0"/>
                          <a:cs typeface="Arial" pitchFamily="34" charset="0"/>
                        </a:rPr>
                        <a:t>3.651.560</a:t>
                      </a:r>
                      <a:endParaRPr kumimoji="0" lang="tr-TR" sz="1200" b="1" i="0" u="none" strike="noStrike" cap="none" normalizeH="0" baseline="0">
                        <a:ln>
                          <a:noFill/>
                        </a:ln>
                        <a:solidFill>
                          <a:schemeClr val="tx1"/>
                        </a:solidFill>
                        <a:effectLst/>
                        <a:latin typeface="Bookman Old Style" pitchFamily="18" charset="0"/>
                        <a:cs typeface="Arial" pitchFamily="34" charset="0"/>
                      </a:endParaRP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3.305.376</a:t>
                      </a: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4.067.032.426</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2008</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3.951.077</a:t>
                      </a: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00"/>
                          </a:solidFill>
                          <a:effectLst/>
                          <a:latin typeface="Bookman Old Style" pitchFamily="18" charset="0"/>
                          <a:cs typeface="Arial" pitchFamily="34" charset="0"/>
                        </a:rPr>
                        <a:t>3.621.087</a:t>
                      </a:r>
                      <a:endParaRPr kumimoji="0" lang="tr-TR" sz="1200" b="1" i="0" u="none" strike="noStrike" cap="none" normalizeH="0" baseline="0" dirty="0">
                        <a:ln>
                          <a:noFill/>
                        </a:ln>
                        <a:solidFill>
                          <a:schemeClr val="tx1"/>
                        </a:solidFill>
                        <a:effectLst/>
                        <a:latin typeface="Bookman Old Style" pitchFamily="18" charset="0"/>
                        <a:cs typeface="Arial" pitchFamily="34" charset="0"/>
                      </a:endParaRP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4.064.883.744</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2009</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Bookman Old Style" pitchFamily="18" charset="0"/>
                          <a:cs typeface="Arial" pitchFamily="34" charset="0"/>
                        </a:rPr>
                        <a:t>4.045.835</a:t>
                      </a:r>
                      <a:endParaRPr kumimoji="0" lang="tr-TR" sz="1200" b="1" i="0" u="none" strike="noStrike" cap="none" normalizeH="0" baseline="0">
                        <a:ln>
                          <a:noFill/>
                        </a:ln>
                        <a:solidFill>
                          <a:schemeClr val="tx1"/>
                        </a:solidFill>
                        <a:effectLst/>
                        <a:latin typeface="Bookman Old Style" pitchFamily="18" charset="0"/>
                        <a:cs typeface="Arial" pitchFamily="34" charset="0"/>
                      </a:endParaRP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rgbClr val="000000"/>
                          </a:solidFill>
                          <a:effectLst/>
                          <a:latin typeface="Bookman Old Style" pitchFamily="18" charset="0"/>
                          <a:cs typeface="Arial" pitchFamily="34" charset="0"/>
                        </a:rPr>
                        <a:t>3.745.703</a:t>
                      </a:r>
                      <a:endParaRPr kumimoji="0" lang="tr-TR" sz="1200" b="1" i="0" u="none" strike="noStrike" cap="none" normalizeH="0" baseline="0">
                        <a:ln>
                          <a:noFill/>
                        </a:ln>
                        <a:solidFill>
                          <a:schemeClr val="tx1"/>
                        </a:solidFill>
                        <a:effectLst/>
                        <a:latin typeface="Bookman Old Style" pitchFamily="18" charset="0"/>
                        <a:cs typeface="Arial" pitchFamily="34" charset="0"/>
                      </a:endParaRP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3.683.212.532</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2797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2010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4.318.109</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4.149.845</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3.977.900.663</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2847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2011</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4.810.111</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4.490.727</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5.207.304.476</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2847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2012</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5.106.173</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4.789.338</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4.684.436.370</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28474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2013</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5.386.068</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5.085.708</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5.000.075.992</a:t>
                      </a:r>
                    </a:p>
                  </a:txBody>
                  <a:tcPr marL="49776" marR="49776"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bl>
          </a:graphicData>
        </a:graphic>
      </p:graphicFrame>
      <p:sp>
        <p:nvSpPr>
          <p:cNvPr id="2" name="Slayt Numarası Yer Tutucusu 1">
            <a:extLst>
              <a:ext uri="{FF2B5EF4-FFF2-40B4-BE49-F238E27FC236}">
                <a16:creationId xmlns:a16="http://schemas.microsoft.com/office/drawing/2014/main" id="{871BF01D-C461-41F4-AA8F-91A62824150F}"/>
              </a:ext>
            </a:extLst>
          </p:cNvPr>
          <p:cNvSpPr>
            <a:spLocks noGrp="1"/>
          </p:cNvSpPr>
          <p:nvPr>
            <p:ph type="sldNum" sz="quarter" idx="12"/>
          </p:nvPr>
        </p:nvSpPr>
        <p:spPr/>
        <p:txBody>
          <a:bodyPr/>
          <a:lstStyle/>
          <a:p>
            <a:pPr>
              <a:defRPr/>
            </a:pPr>
            <a:fld id="{B933E86D-47FE-4A98-B91B-91FFE54D33EE}" type="slidenum">
              <a:rPr lang="tr-TR" smtClean="0"/>
              <a:pPr>
                <a:defRPr/>
              </a:pPr>
              <a:t>52</a:t>
            </a:fld>
            <a:endParaRPr lang="tr-T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extLst>
              <p:ext uri="{D42A27DB-BD31-4B8C-83A1-F6EECF244321}">
                <p14:modId xmlns:p14="http://schemas.microsoft.com/office/powerpoint/2010/main" val="3655597486"/>
              </p:ext>
            </p:extLst>
          </p:nvPr>
        </p:nvGraphicFramePr>
        <p:xfrm>
          <a:off x="512675" y="368300"/>
          <a:ext cx="5832649" cy="4178302"/>
        </p:xfrm>
        <a:graphic>
          <a:graphicData uri="http://schemas.openxmlformats.org/drawingml/2006/table">
            <a:tbl>
              <a:tblPr/>
              <a:tblGrid>
                <a:gridCol w="958922">
                  <a:extLst>
                    <a:ext uri="{9D8B030D-6E8A-4147-A177-3AD203B41FA5}">
                      <a16:colId xmlns:a16="http://schemas.microsoft.com/office/drawing/2014/main" val="20000"/>
                    </a:ext>
                  </a:extLst>
                </a:gridCol>
                <a:gridCol w="67125">
                  <a:extLst>
                    <a:ext uri="{9D8B030D-6E8A-4147-A177-3AD203B41FA5}">
                      <a16:colId xmlns:a16="http://schemas.microsoft.com/office/drawing/2014/main" val="20001"/>
                    </a:ext>
                  </a:extLst>
                </a:gridCol>
                <a:gridCol w="762344">
                  <a:extLst>
                    <a:ext uri="{9D8B030D-6E8A-4147-A177-3AD203B41FA5}">
                      <a16:colId xmlns:a16="http://schemas.microsoft.com/office/drawing/2014/main" val="20002"/>
                    </a:ext>
                  </a:extLst>
                </a:gridCol>
                <a:gridCol w="100687">
                  <a:extLst>
                    <a:ext uri="{9D8B030D-6E8A-4147-A177-3AD203B41FA5}">
                      <a16:colId xmlns:a16="http://schemas.microsoft.com/office/drawing/2014/main" val="20003"/>
                    </a:ext>
                  </a:extLst>
                </a:gridCol>
                <a:gridCol w="1073993">
                  <a:extLst>
                    <a:ext uri="{9D8B030D-6E8A-4147-A177-3AD203B41FA5}">
                      <a16:colId xmlns:a16="http://schemas.microsoft.com/office/drawing/2014/main" val="20004"/>
                    </a:ext>
                  </a:extLst>
                </a:gridCol>
                <a:gridCol w="57536">
                  <a:extLst>
                    <a:ext uri="{9D8B030D-6E8A-4147-A177-3AD203B41FA5}">
                      <a16:colId xmlns:a16="http://schemas.microsoft.com/office/drawing/2014/main" val="20005"/>
                    </a:ext>
                  </a:extLst>
                </a:gridCol>
                <a:gridCol w="1515098">
                  <a:extLst>
                    <a:ext uri="{9D8B030D-6E8A-4147-A177-3AD203B41FA5}">
                      <a16:colId xmlns:a16="http://schemas.microsoft.com/office/drawing/2014/main" val="20006"/>
                    </a:ext>
                  </a:extLst>
                </a:gridCol>
                <a:gridCol w="95892">
                  <a:extLst>
                    <a:ext uri="{9D8B030D-6E8A-4147-A177-3AD203B41FA5}">
                      <a16:colId xmlns:a16="http://schemas.microsoft.com/office/drawing/2014/main" val="20007"/>
                    </a:ext>
                  </a:extLst>
                </a:gridCol>
                <a:gridCol w="1201052">
                  <a:extLst>
                    <a:ext uri="{9D8B030D-6E8A-4147-A177-3AD203B41FA5}">
                      <a16:colId xmlns:a16="http://schemas.microsoft.com/office/drawing/2014/main" val="20008"/>
                    </a:ext>
                  </a:extLst>
                </a:gridCol>
              </a:tblGrid>
              <a:tr h="323160">
                <a:tc gridSpan="9">
                  <a:txBody>
                    <a:bodyPr/>
                    <a:lstStyle/>
                    <a:p>
                      <a:pPr algn="ctr" fontAlgn="b"/>
                      <a:r>
                        <a:rPr lang="tr-TR" sz="1600" b="1" i="0" u="none" strike="noStrike" dirty="0">
                          <a:solidFill>
                            <a:srgbClr val="FF0000"/>
                          </a:solidFill>
                          <a:latin typeface="Bookman Old Style" pitchFamily="18" charset="0"/>
                          <a:cs typeface="Arial" pitchFamily="34" charset="0"/>
                        </a:rPr>
                        <a:t>         İSTANBUL İLİ 2013-2014 YILLARI YATIRIMLARI</a:t>
                      </a:r>
                    </a:p>
                  </a:txBody>
                  <a:tcPr marL="5630" marR="5630" marT="5630" marB="0" anchor="b">
                    <a:lnL>
                      <a:noFill/>
                    </a:lnL>
                    <a:lnR>
                      <a:noFill/>
                    </a:lnR>
                    <a:lnT>
                      <a:noFill/>
                    </a:lnT>
                    <a:lnB>
                      <a:noFill/>
                    </a:lnB>
                  </a:tcPr>
                </a:tc>
                <a:tc hMerge="1">
                  <a:txBody>
                    <a:bodyPr/>
                    <a:lstStyle/>
                    <a:p>
                      <a:pPr algn="l" fontAlgn="b"/>
                      <a:endParaRPr lang="tr-TR" sz="1200" b="1" i="0" u="none" strike="noStrike" dirty="0">
                        <a:latin typeface="Times New Roman Tur"/>
                      </a:endParaRPr>
                    </a:p>
                  </a:txBody>
                  <a:tcPr marL="7507" marR="7507" marT="7507" marB="0" anchor="b">
                    <a:lnL>
                      <a:noFill/>
                    </a:lnL>
                    <a:lnR>
                      <a:noFill/>
                    </a:lnR>
                    <a:lnT>
                      <a:noFill/>
                    </a:lnT>
                    <a:lnB>
                      <a:noFill/>
                    </a:lnB>
                  </a:tcPr>
                </a:tc>
                <a:tc hMerge="1">
                  <a:txBody>
                    <a:bodyPr/>
                    <a:lstStyle/>
                    <a:p>
                      <a:pPr algn="l" fontAlgn="b"/>
                      <a:endParaRPr lang="tr-TR" sz="1800" b="1" i="0" u="none" strike="noStrike" dirty="0">
                        <a:solidFill>
                          <a:srgbClr val="FF0000"/>
                        </a:solidFill>
                        <a:latin typeface="Arial" pitchFamily="34" charset="0"/>
                        <a:cs typeface="Arial" pitchFamily="34" charset="0"/>
                      </a:endParaRPr>
                    </a:p>
                  </a:txBody>
                  <a:tcPr marL="7507" marR="7507" marT="7507"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23160">
                <a:tc gridSpan="9">
                  <a:txBody>
                    <a:bodyPr/>
                    <a:lstStyle/>
                    <a:p>
                      <a:pPr algn="ctr" fontAlgn="b"/>
                      <a:r>
                        <a:rPr lang="tr-TR" sz="1600" b="1" i="0" u="none" strike="noStrike" dirty="0">
                          <a:solidFill>
                            <a:srgbClr val="FF0000"/>
                          </a:solidFill>
                          <a:latin typeface="Bookman Old Style" pitchFamily="18" charset="0"/>
                          <a:cs typeface="Arial" pitchFamily="34" charset="0"/>
                        </a:rPr>
                        <a:t>      GENEL KARŞILAŞTIRMASI</a:t>
                      </a:r>
                    </a:p>
                  </a:txBody>
                  <a:tcPr marL="5630" marR="5630" marT="5630" marB="0" anchor="b">
                    <a:lnL>
                      <a:noFill/>
                    </a:lnL>
                    <a:lnR>
                      <a:noFill/>
                    </a:lnR>
                    <a:lnT>
                      <a:noFill/>
                    </a:lnT>
                    <a:lnB>
                      <a:noFill/>
                    </a:lnB>
                  </a:tcPr>
                </a:tc>
                <a:tc hMerge="1">
                  <a:txBody>
                    <a:bodyPr/>
                    <a:lstStyle/>
                    <a:p>
                      <a:pPr algn="ctr" fontAlgn="b"/>
                      <a:endParaRPr lang="tr-TR" sz="1800" b="1" i="0" u="none" strike="noStrike" dirty="0">
                        <a:solidFill>
                          <a:srgbClr val="FF0000"/>
                        </a:solidFill>
                        <a:latin typeface="Arial" pitchFamily="34" charset="0"/>
                        <a:cs typeface="Arial" pitchFamily="34" charset="0"/>
                      </a:endParaRPr>
                    </a:p>
                  </a:txBody>
                  <a:tcPr marL="7507" marR="7507" marT="7507"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algn="l" fontAlgn="b"/>
                      <a:endParaRPr lang="tr-TR" sz="1600" b="1" i="0" u="none" strike="noStrike" dirty="0">
                        <a:latin typeface="Times New Roman Tur"/>
                      </a:endParaRPr>
                    </a:p>
                  </a:txBody>
                  <a:tcPr marL="7507" marR="7507" marT="7507" marB="0" anchor="b">
                    <a:lnL>
                      <a:noFill/>
                    </a:lnL>
                    <a:lnR>
                      <a:noFill/>
                    </a:lnR>
                    <a:lnT>
                      <a:noFill/>
                    </a:lnT>
                    <a:lnB>
                      <a:noFill/>
                    </a:lnB>
                  </a:tcPr>
                </a:tc>
                <a:tc hMerge="1">
                  <a:txBody>
                    <a:bodyPr/>
                    <a:lstStyle/>
                    <a:p>
                      <a:pPr algn="l" fontAlgn="b"/>
                      <a:endParaRPr lang="tr-TR" sz="1600" b="1" i="0" u="none" strike="noStrike" dirty="0">
                        <a:latin typeface="Times New Roman Tur"/>
                      </a:endParaRPr>
                    </a:p>
                  </a:txBody>
                  <a:tcPr marL="7507" marR="7507" marT="7507" marB="0" anchor="b">
                    <a:lnL>
                      <a:noFill/>
                    </a:lnL>
                    <a:lnR>
                      <a:noFill/>
                    </a:lnR>
                    <a:lnT>
                      <a:noFill/>
                    </a:lnT>
                    <a:lnB>
                      <a:noFill/>
                    </a:lnB>
                  </a:tcPr>
                </a:tc>
                <a:extLst>
                  <a:ext uri="{0D108BD9-81ED-4DB2-BD59-A6C34878D82A}">
                    <a16:rowId xmlns:a16="http://schemas.microsoft.com/office/drawing/2014/main" val="10001"/>
                  </a:ext>
                </a:extLst>
              </a:tr>
              <a:tr h="256582">
                <a:tc>
                  <a:txBody>
                    <a:bodyPr/>
                    <a:lstStyle/>
                    <a:p>
                      <a:pPr algn="ctr" fontAlgn="b"/>
                      <a:endParaRPr lang="tr-TR" sz="900" b="1" i="0" u="none" strike="noStrike">
                        <a:latin typeface="Times New Roman Tur"/>
                      </a:endParaRPr>
                    </a:p>
                  </a:txBody>
                  <a:tcPr marL="5630" marR="5630" marT="5630" marB="0" anchor="b">
                    <a:lnL>
                      <a:noFill/>
                    </a:lnL>
                    <a:lnR>
                      <a:noFill/>
                    </a:lnR>
                    <a:lnT>
                      <a:noFill/>
                    </a:lnT>
                    <a:lnB>
                      <a:noFill/>
                    </a:lnB>
                  </a:tcPr>
                </a:tc>
                <a:tc>
                  <a:txBody>
                    <a:bodyPr/>
                    <a:lstStyle/>
                    <a:p>
                      <a:pPr algn="ctr" fontAlgn="b"/>
                      <a:endParaRPr lang="tr-TR" sz="900" b="1" i="0" u="none" strike="noStrike">
                        <a:latin typeface="Times New Roman Tur"/>
                      </a:endParaRPr>
                    </a:p>
                  </a:txBody>
                  <a:tcPr marL="5630" marR="5630" marT="5630" marB="0" anchor="b">
                    <a:lnL>
                      <a:noFill/>
                    </a:lnL>
                    <a:lnR>
                      <a:noFill/>
                    </a:lnR>
                    <a:lnT>
                      <a:noFill/>
                    </a:lnT>
                    <a:lnB>
                      <a:noFill/>
                    </a:lnB>
                  </a:tcPr>
                </a:tc>
                <a:tc>
                  <a:txBody>
                    <a:bodyPr/>
                    <a:lstStyle/>
                    <a:p>
                      <a:pPr algn="ctr" fontAlgn="b"/>
                      <a:endParaRPr lang="tr-TR" sz="1400" b="1" i="0" u="none" strike="noStrike">
                        <a:solidFill>
                          <a:srgbClr val="FF0000"/>
                        </a:solidFill>
                        <a:latin typeface="Arial" pitchFamily="34" charset="0"/>
                        <a:cs typeface="Arial" pitchFamily="34" charset="0"/>
                      </a:endParaRPr>
                    </a:p>
                  </a:txBody>
                  <a:tcPr marL="5630" marR="5630" marT="5630" marB="0" anchor="b">
                    <a:lnL>
                      <a:noFill/>
                    </a:lnL>
                    <a:lnR>
                      <a:noFill/>
                    </a:lnR>
                    <a:lnT>
                      <a:noFill/>
                    </a:lnT>
                    <a:lnB>
                      <a:noFill/>
                    </a:lnB>
                  </a:tcPr>
                </a:tc>
                <a:tc>
                  <a:txBody>
                    <a:bodyPr/>
                    <a:lstStyle/>
                    <a:p>
                      <a:pPr algn="ctr" fontAlgn="b"/>
                      <a:endParaRPr lang="tr-TR" sz="1400" b="1" i="0" u="none" strike="noStrike">
                        <a:solidFill>
                          <a:srgbClr val="FF0000"/>
                        </a:solidFill>
                        <a:latin typeface="Arial" pitchFamily="34" charset="0"/>
                        <a:cs typeface="Arial" pitchFamily="34" charset="0"/>
                      </a:endParaRPr>
                    </a:p>
                  </a:txBody>
                  <a:tcPr marL="5630" marR="5630" marT="5630" marB="0" anchor="b">
                    <a:lnL>
                      <a:noFill/>
                    </a:lnL>
                    <a:lnR>
                      <a:noFill/>
                    </a:lnR>
                    <a:lnT>
                      <a:noFill/>
                    </a:lnT>
                    <a:lnB>
                      <a:noFill/>
                    </a:lnB>
                  </a:tcPr>
                </a:tc>
                <a:tc>
                  <a:txBody>
                    <a:bodyPr/>
                    <a:lstStyle/>
                    <a:p>
                      <a:pPr algn="ctr" fontAlgn="b"/>
                      <a:endParaRPr lang="tr-TR" sz="1400" b="1" i="0" u="none" strike="noStrike" dirty="0">
                        <a:solidFill>
                          <a:srgbClr val="FF0000"/>
                        </a:solidFill>
                        <a:latin typeface="Arial" pitchFamily="34" charset="0"/>
                        <a:cs typeface="Arial" pitchFamily="34" charset="0"/>
                      </a:endParaRPr>
                    </a:p>
                  </a:txBody>
                  <a:tcPr marL="5630" marR="5630" marT="5630" marB="0" anchor="b">
                    <a:lnL>
                      <a:noFill/>
                    </a:lnL>
                    <a:lnR>
                      <a:noFill/>
                    </a:lnR>
                    <a:lnT>
                      <a:noFill/>
                    </a:lnT>
                    <a:lnB>
                      <a:noFill/>
                    </a:lnB>
                  </a:tcPr>
                </a:tc>
                <a:tc>
                  <a:txBody>
                    <a:bodyPr/>
                    <a:lstStyle/>
                    <a:p>
                      <a:pPr algn="ctr" fontAlgn="b"/>
                      <a:endParaRPr lang="tr-TR" sz="1400" b="1" i="0" u="none" strike="noStrike">
                        <a:solidFill>
                          <a:srgbClr val="FF0000"/>
                        </a:solidFill>
                        <a:latin typeface="Arial" pitchFamily="34" charset="0"/>
                        <a:cs typeface="Arial" pitchFamily="34" charset="0"/>
                      </a:endParaRPr>
                    </a:p>
                  </a:txBody>
                  <a:tcPr marL="5630" marR="5630" marT="5630" marB="0" anchor="b">
                    <a:lnL>
                      <a:noFill/>
                    </a:lnL>
                    <a:lnR>
                      <a:noFill/>
                    </a:lnR>
                    <a:lnT>
                      <a:noFill/>
                    </a:lnT>
                    <a:lnB>
                      <a:noFill/>
                    </a:lnB>
                  </a:tcPr>
                </a:tc>
                <a:tc>
                  <a:txBody>
                    <a:bodyPr/>
                    <a:lstStyle/>
                    <a:p>
                      <a:pPr algn="ctr" fontAlgn="b"/>
                      <a:endParaRPr lang="tr-TR" sz="1400" b="1" i="0" u="none" strike="noStrike" dirty="0">
                        <a:solidFill>
                          <a:srgbClr val="FF0000"/>
                        </a:solidFill>
                        <a:latin typeface="Arial" pitchFamily="34" charset="0"/>
                        <a:cs typeface="Arial" pitchFamily="34" charset="0"/>
                      </a:endParaRPr>
                    </a:p>
                  </a:txBody>
                  <a:tcPr marL="5630" marR="5630" marT="5630" marB="0" anchor="b">
                    <a:lnL>
                      <a:noFill/>
                    </a:lnL>
                    <a:lnR>
                      <a:noFill/>
                    </a:lnR>
                    <a:lnT>
                      <a:noFill/>
                    </a:lnT>
                    <a:lnB>
                      <a:noFill/>
                    </a:lnB>
                  </a:tcPr>
                </a:tc>
                <a:tc>
                  <a:txBody>
                    <a:bodyPr/>
                    <a:lstStyle/>
                    <a:p>
                      <a:pPr algn="ctr" fontAlgn="b"/>
                      <a:endParaRPr lang="tr-TR" sz="1200" b="1" i="0" u="none" strike="noStrike">
                        <a:latin typeface="Times New Roman Tur"/>
                      </a:endParaRPr>
                    </a:p>
                  </a:txBody>
                  <a:tcPr marL="5630" marR="5630" marT="5630" marB="0" anchor="b">
                    <a:lnL>
                      <a:noFill/>
                    </a:lnL>
                    <a:lnR>
                      <a:noFill/>
                    </a:lnR>
                    <a:lnT>
                      <a:noFill/>
                    </a:lnT>
                    <a:lnB>
                      <a:noFill/>
                    </a:lnB>
                  </a:tcPr>
                </a:tc>
                <a:tc>
                  <a:txBody>
                    <a:bodyPr/>
                    <a:lstStyle/>
                    <a:p>
                      <a:pPr algn="ctr" fontAlgn="b"/>
                      <a:endParaRPr lang="tr-TR" sz="1200" b="1" i="0" u="none" strike="noStrike">
                        <a:latin typeface="Times New Roman Tur"/>
                      </a:endParaRPr>
                    </a:p>
                  </a:txBody>
                  <a:tcPr marL="5630" marR="5630" marT="5630" marB="0" anchor="b">
                    <a:lnL>
                      <a:noFill/>
                    </a:lnL>
                    <a:lnR>
                      <a:noFill/>
                    </a:lnR>
                    <a:lnT>
                      <a:noFill/>
                    </a:lnT>
                    <a:lnB>
                      <a:noFill/>
                    </a:lnB>
                  </a:tcPr>
                </a:tc>
                <a:extLst>
                  <a:ext uri="{0D108BD9-81ED-4DB2-BD59-A6C34878D82A}">
                    <a16:rowId xmlns:a16="http://schemas.microsoft.com/office/drawing/2014/main" val="10002"/>
                  </a:ext>
                </a:extLst>
              </a:tr>
              <a:tr h="220869">
                <a:tc>
                  <a:txBody>
                    <a:bodyPr/>
                    <a:lstStyle/>
                    <a:p>
                      <a:pPr algn="ctr" fontAlgn="b"/>
                      <a:endParaRPr lang="tr-TR" sz="900" b="1" i="0" u="none" strike="noStrike">
                        <a:latin typeface="Arial Tur"/>
                      </a:endParaRPr>
                    </a:p>
                  </a:txBody>
                  <a:tcPr marL="5630" marR="5630" marT="5630" marB="0" anchor="b">
                    <a:lnL>
                      <a:noFill/>
                    </a:lnL>
                    <a:lnR>
                      <a:noFill/>
                    </a:lnR>
                    <a:lnT>
                      <a:noFill/>
                    </a:lnT>
                    <a:lnB w="12700" cap="flat" cmpd="sng" algn="ctr">
                      <a:noFill/>
                      <a:prstDash val="solid"/>
                      <a:round/>
                      <a:headEnd type="none" w="med" len="med"/>
                      <a:tailEnd type="none" w="med" len="med"/>
                    </a:lnB>
                  </a:tcPr>
                </a:tc>
                <a:tc>
                  <a:txBody>
                    <a:bodyPr/>
                    <a:lstStyle/>
                    <a:p>
                      <a:pPr algn="ctr" fontAlgn="b"/>
                      <a:endParaRPr lang="tr-TR" sz="900" b="1" i="0" u="none" strike="noStrike">
                        <a:latin typeface="Arial Tur"/>
                      </a:endParaRPr>
                    </a:p>
                  </a:txBody>
                  <a:tcPr marL="5630" marR="5630" marT="5630" marB="0" anchor="b">
                    <a:lnL>
                      <a:noFill/>
                    </a:lnL>
                    <a:lnR>
                      <a:noFill/>
                    </a:lnR>
                    <a:lnT>
                      <a:noFill/>
                    </a:lnT>
                    <a:lnB w="6350" cap="flat" cmpd="sng" algn="ctr">
                      <a:noFill/>
                      <a:prstDash val="solid"/>
                      <a:round/>
                      <a:headEnd type="none" w="med" len="med"/>
                      <a:tailEnd type="none" w="med" len="med"/>
                    </a:lnB>
                  </a:tcPr>
                </a:tc>
                <a:tc>
                  <a:txBody>
                    <a:bodyPr/>
                    <a:lstStyle/>
                    <a:p>
                      <a:pPr algn="ctr" fontAlgn="b"/>
                      <a:endParaRPr lang="tr-TR" sz="1200" b="1" i="0" u="none" strike="noStrike">
                        <a:latin typeface="Arial Tur"/>
                      </a:endParaRPr>
                    </a:p>
                  </a:txBody>
                  <a:tcPr marL="5630" marR="5630" marT="5630" marB="0" anchor="b">
                    <a:lnL>
                      <a:noFill/>
                    </a:lnL>
                    <a:lnR>
                      <a:noFill/>
                    </a:lnR>
                    <a:lnT>
                      <a:noFill/>
                    </a:lnT>
                    <a:lnB w="28575" cap="flat" cmpd="sng" algn="ctr">
                      <a:solidFill>
                        <a:srgbClr val="000099"/>
                      </a:solidFill>
                      <a:prstDash val="solid"/>
                      <a:round/>
                      <a:headEnd type="none" w="med" len="med"/>
                      <a:tailEnd type="none" w="med" len="med"/>
                    </a:lnB>
                  </a:tcPr>
                </a:tc>
                <a:tc>
                  <a:txBody>
                    <a:bodyPr/>
                    <a:lstStyle/>
                    <a:p>
                      <a:pPr algn="ctr" fontAlgn="b"/>
                      <a:endParaRPr lang="tr-TR" sz="1200" b="1" i="0" u="none" strike="noStrike">
                        <a:latin typeface="Arial Tur"/>
                      </a:endParaRPr>
                    </a:p>
                  </a:txBody>
                  <a:tcPr marL="5630" marR="5630" marT="5630" marB="0" anchor="b">
                    <a:lnL>
                      <a:noFill/>
                    </a:lnL>
                    <a:lnR>
                      <a:noFill/>
                    </a:lnR>
                    <a:lnT>
                      <a:noFill/>
                    </a:lnT>
                    <a:lnB w="6350" cap="flat" cmpd="sng" algn="ctr">
                      <a:noFill/>
                      <a:prstDash val="solid"/>
                      <a:round/>
                      <a:headEnd type="none" w="med" len="med"/>
                      <a:tailEnd type="none" w="med" len="med"/>
                    </a:lnB>
                  </a:tcPr>
                </a:tc>
                <a:tc>
                  <a:txBody>
                    <a:bodyPr/>
                    <a:lstStyle/>
                    <a:p>
                      <a:pPr algn="ctr" fontAlgn="b"/>
                      <a:endParaRPr lang="tr-TR" sz="1200" b="1" i="0" u="none" strike="noStrike" dirty="0">
                        <a:latin typeface="Arial Tur"/>
                      </a:endParaRPr>
                    </a:p>
                  </a:txBody>
                  <a:tcPr marL="5630" marR="5630" marT="5630" marB="0" anchor="b">
                    <a:lnL>
                      <a:noFill/>
                    </a:lnL>
                    <a:lnR>
                      <a:noFill/>
                    </a:lnR>
                    <a:lnT>
                      <a:noFill/>
                    </a:lnT>
                    <a:lnB w="28575" cap="flat" cmpd="sng" algn="ctr">
                      <a:solidFill>
                        <a:srgbClr val="000099"/>
                      </a:solidFill>
                      <a:prstDash val="solid"/>
                      <a:round/>
                      <a:headEnd type="none" w="med" len="med"/>
                      <a:tailEnd type="none" w="med" len="med"/>
                    </a:lnB>
                  </a:tcPr>
                </a:tc>
                <a:tc>
                  <a:txBody>
                    <a:bodyPr/>
                    <a:lstStyle/>
                    <a:p>
                      <a:pPr algn="ctr" fontAlgn="b"/>
                      <a:endParaRPr lang="tr-TR" sz="1200" b="1" i="0" u="none" strike="noStrike">
                        <a:latin typeface="Arial Tur"/>
                      </a:endParaRPr>
                    </a:p>
                  </a:txBody>
                  <a:tcPr marL="5630" marR="5630" marT="5630" marB="0" anchor="b">
                    <a:lnL>
                      <a:noFill/>
                    </a:lnL>
                    <a:lnR>
                      <a:noFill/>
                    </a:lnR>
                    <a:lnT>
                      <a:noFill/>
                    </a:lnT>
                    <a:lnB w="6350" cap="flat" cmpd="sng" algn="ctr">
                      <a:noFill/>
                      <a:prstDash val="solid"/>
                      <a:round/>
                      <a:headEnd type="none" w="med" len="med"/>
                      <a:tailEnd type="none" w="med" len="med"/>
                    </a:lnB>
                  </a:tcPr>
                </a:tc>
                <a:tc>
                  <a:txBody>
                    <a:bodyPr/>
                    <a:lstStyle/>
                    <a:p>
                      <a:pPr algn="ctr" fontAlgn="b"/>
                      <a:endParaRPr lang="tr-TR" sz="1200" b="1" i="0" u="none" strike="noStrike" dirty="0">
                        <a:latin typeface="Arial Tur"/>
                      </a:endParaRPr>
                    </a:p>
                  </a:txBody>
                  <a:tcPr marL="5630" marR="5630" marT="5630" marB="0" anchor="b">
                    <a:lnL>
                      <a:noFill/>
                    </a:lnL>
                    <a:lnR>
                      <a:noFill/>
                    </a:lnR>
                    <a:lnT>
                      <a:noFill/>
                    </a:lnT>
                    <a:lnB w="28575" cap="flat" cmpd="sng" algn="ctr">
                      <a:solidFill>
                        <a:srgbClr val="000099"/>
                      </a:solidFill>
                      <a:prstDash val="solid"/>
                      <a:round/>
                      <a:headEnd type="none" w="med" len="med"/>
                      <a:tailEnd type="none" w="med" len="med"/>
                    </a:lnB>
                  </a:tcPr>
                </a:tc>
                <a:tc>
                  <a:txBody>
                    <a:bodyPr/>
                    <a:lstStyle/>
                    <a:p>
                      <a:pPr algn="ctr" fontAlgn="b"/>
                      <a:endParaRPr lang="tr-TR" sz="1200" b="1" i="0" u="none" strike="noStrike">
                        <a:latin typeface="Arial Tur"/>
                      </a:endParaRPr>
                    </a:p>
                  </a:txBody>
                  <a:tcPr marL="5630" marR="5630" marT="5630" marB="0" anchor="b">
                    <a:lnL>
                      <a:noFill/>
                    </a:lnL>
                    <a:lnR>
                      <a:noFill/>
                    </a:lnR>
                    <a:lnT>
                      <a:noFill/>
                    </a:lnT>
                    <a:lnB w="6350" cap="flat" cmpd="sng" algn="ctr">
                      <a:noFill/>
                      <a:prstDash val="solid"/>
                      <a:round/>
                      <a:headEnd type="none" w="med" len="med"/>
                      <a:tailEnd type="none" w="med" len="med"/>
                    </a:lnB>
                  </a:tcPr>
                </a:tc>
                <a:tc>
                  <a:txBody>
                    <a:bodyPr/>
                    <a:lstStyle/>
                    <a:p>
                      <a:pPr algn="r" fontAlgn="b"/>
                      <a:endParaRPr lang="tr-TR" sz="1200" b="1" i="1" u="none" strike="noStrike">
                        <a:latin typeface="Times New Roman Tur"/>
                      </a:endParaRPr>
                    </a:p>
                  </a:txBody>
                  <a:tcPr marL="5630" marR="5630" marT="5630" marB="0" anchor="b">
                    <a:lnL>
                      <a:noFill/>
                    </a:lnL>
                    <a:lnR>
                      <a:noFill/>
                    </a:lnR>
                    <a:lnT>
                      <a:noFill/>
                    </a:lnT>
                    <a:lnB w="28575" cap="flat" cmpd="sng" algn="ctr">
                      <a:solidFill>
                        <a:srgbClr val="000099"/>
                      </a:solidFill>
                      <a:prstDash val="solid"/>
                      <a:round/>
                      <a:headEnd type="none" w="med" len="med"/>
                      <a:tailEnd type="none" w="med" len="med"/>
                    </a:lnB>
                  </a:tcPr>
                </a:tc>
                <a:extLst>
                  <a:ext uri="{0D108BD9-81ED-4DB2-BD59-A6C34878D82A}">
                    <a16:rowId xmlns:a16="http://schemas.microsoft.com/office/drawing/2014/main" val="10003"/>
                  </a:ext>
                </a:extLst>
              </a:tr>
              <a:tr h="701377">
                <a:tc>
                  <a:txBody>
                    <a:bodyPr/>
                    <a:lstStyle/>
                    <a:p>
                      <a:pPr algn="ctr" fontAlgn="b"/>
                      <a:r>
                        <a:rPr lang="tr-TR" sz="1100" b="1" i="0" u="none" strike="noStrike" dirty="0">
                          <a:latin typeface="Bookman Old Style" pitchFamily="18"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tr-TR" sz="1100" b="1" i="0" u="none" strike="noStrike" dirty="0">
                          <a:latin typeface="Bookman Old Style" pitchFamily="18" charset="0"/>
                        </a:rPr>
                        <a:t> </a:t>
                      </a:r>
                    </a:p>
                  </a:txBody>
                  <a:tcPr marL="5630" marR="5630" marT="5630" marB="0" anchor="ctr">
                    <a:lnL w="6350" cap="flat" cmpd="sng" algn="ctr">
                      <a:no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PROJE SAYISI</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PROJE TUTARI</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ÖNCEKİ YIL SONU İTİBARI </a:t>
                      </a:r>
                      <a:br>
                        <a:rPr lang="tr-TR" sz="1100" b="1" i="0" u="none" strike="noStrike" dirty="0">
                          <a:solidFill>
                            <a:srgbClr val="000099"/>
                          </a:solidFill>
                          <a:latin typeface="Bookman Old Style" pitchFamily="18" charset="0"/>
                          <a:cs typeface="Arial" pitchFamily="34" charset="0"/>
                        </a:rPr>
                      </a:br>
                      <a:r>
                        <a:rPr lang="tr-TR" sz="1100" b="1" i="0" u="none" strike="noStrike" dirty="0">
                          <a:solidFill>
                            <a:srgbClr val="000099"/>
                          </a:solidFill>
                          <a:latin typeface="Bookman Old Style" pitchFamily="18" charset="0"/>
                          <a:cs typeface="Arial" pitchFamily="34" charset="0"/>
                        </a:rPr>
                        <a:t>İLE HARCAMA</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CARİ YIL YATIRIMI</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4"/>
                  </a:ext>
                </a:extLst>
              </a:tr>
              <a:tr h="206343">
                <a:tc>
                  <a:txBody>
                    <a:bodyPr/>
                    <a:lstStyle/>
                    <a:p>
                      <a:pPr algn="ctr" fontAlgn="b"/>
                      <a:r>
                        <a:rPr lang="tr-TR" sz="1100" b="1" i="0" u="none" strike="noStrike" dirty="0">
                          <a:latin typeface="Bookman Old Style" pitchFamily="18"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a:latin typeface="Bookman Old Style" pitchFamily="18"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dirty="0">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542278">
                <a:tc>
                  <a:txBody>
                    <a:bodyPr/>
                    <a:lstStyle/>
                    <a:p>
                      <a:pPr algn="ctr" fontAlgn="b"/>
                      <a:r>
                        <a:rPr lang="tr-TR" sz="1100" b="1" i="0" u="none" strike="noStrike" dirty="0">
                          <a:solidFill>
                            <a:srgbClr val="000099"/>
                          </a:solidFill>
                          <a:latin typeface="Bookman Old Style" pitchFamily="18" charset="0"/>
                          <a:cs typeface="Arial" pitchFamily="34" charset="0"/>
                        </a:rPr>
                        <a:t>2013 PROGRAMI</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154</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30.895.861.000</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(2012 Yılı Sonu) 11.246.995.000</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tr-TR" sz="1000" b="1" i="0" u="none" strike="noStrike" dirty="0">
                          <a:solidFill>
                            <a:schemeClr val="tx1"/>
                          </a:solidFill>
                          <a:latin typeface="Bookman Old Style" pitchFamily="18" charset="0"/>
                          <a:cs typeface="Arial" pitchFamily="34" charset="0"/>
                        </a:rPr>
                        <a:t>             2.164.187.000</a:t>
                      </a:r>
                    </a:p>
                    <a:p>
                      <a:pPr algn="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241772">
                <a:tc>
                  <a:txBody>
                    <a:bodyPr/>
                    <a:lstStyle/>
                    <a:p>
                      <a:pPr algn="ctr" fontAlgn="b"/>
                      <a:r>
                        <a:rPr lang="tr-TR" sz="1100" b="1" i="0" u="none" strike="noStrike" dirty="0">
                          <a:solidFill>
                            <a:srgbClr val="000099"/>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1100" b="1" i="0" u="none" strike="noStrike">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471574">
                <a:tc>
                  <a:txBody>
                    <a:bodyPr/>
                    <a:lstStyle/>
                    <a:p>
                      <a:pPr algn="ctr" fontAlgn="b"/>
                      <a:r>
                        <a:rPr lang="tr-TR" sz="1100" b="1" i="0" u="none" strike="noStrike" dirty="0">
                          <a:solidFill>
                            <a:srgbClr val="000099"/>
                          </a:solidFill>
                          <a:latin typeface="Bookman Old Style" pitchFamily="18" charset="0"/>
                          <a:cs typeface="Arial" pitchFamily="34" charset="0"/>
                        </a:rPr>
                        <a:t>2014 PROGRAMI</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fontAlgn="b"/>
                      <a:r>
                        <a:rPr lang="tr-TR" sz="1100" b="1" i="0" u="none" strike="noStrike" dirty="0">
                          <a:latin typeface="Bookman Old Style" pitchFamily="18" charset="0"/>
                          <a:cs typeface="Arial" pitchFamily="34" charset="0"/>
                        </a:rPr>
                        <a:t> </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173</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tr-TR" sz="1000" b="1" i="0" u="none" strike="noStrike" dirty="0">
                        <a:solidFill>
                          <a:schemeClr val="tx1"/>
                        </a:solidFill>
                        <a:latin typeface="Bookman Old Style" pitchFamily="18" charset="0"/>
                        <a:cs typeface="Arial" pitchFamily="34" charset="0"/>
                      </a:endParaRP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31.647.953.000</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tr-TR" sz="1000" b="1" i="0" u="none" strike="noStrike" dirty="0">
                        <a:solidFill>
                          <a:schemeClr val="tx1"/>
                        </a:solidFill>
                        <a:latin typeface="Bookman Old Style" pitchFamily="18" charset="0"/>
                        <a:cs typeface="Arial" pitchFamily="34" charset="0"/>
                      </a:endParaRP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000" b="1" i="0" u="none" strike="noStrike" dirty="0">
                          <a:solidFill>
                            <a:schemeClr val="tx1"/>
                          </a:solidFill>
                          <a:latin typeface="Bookman Old Style" pitchFamily="18" charset="0"/>
                          <a:cs typeface="Arial" pitchFamily="34" charset="0"/>
                        </a:rPr>
                        <a:t>(2013 Yılı Sonu) </a:t>
                      </a:r>
                    </a:p>
                    <a:p>
                      <a:pPr algn="ctr" fontAlgn="ctr"/>
                      <a:r>
                        <a:rPr lang="tr-TR" sz="1000" b="1" i="0" u="none" strike="noStrike" dirty="0">
                          <a:solidFill>
                            <a:schemeClr val="tx1"/>
                          </a:solidFill>
                          <a:latin typeface="Bookman Old Style" pitchFamily="18" charset="0"/>
                          <a:cs typeface="Arial" pitchFamily="34" charset="0"/>
                        </a:rPr>
                        <a:t>10.052.039.000</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tr-TR" sz="1000" b="1" i="0" u="none" strike="noStrike" dirty="0">
                        <a:solidFill>
                          <a:schemeClr val="tx1"/>
                        </a:solidFill>
                        <a:latin typeface="Bookman Old Style" pitchFamily="18" charset="0"/>
                        <a:cs typeface="Arial" pitchFamily="34" charset="0"/>
                      </a:endParaRP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ctr"/>
                      <a:r>
                        <a:rPr lang="tr-TR" sz="1000" b="1" i="0" u="none" strike="noStrike" dirty="0">
                          <a:solidFill>
                            <a:schemeClr val="tx1"/>
                          </a:solidFill>
                          <a:latin typeface="Bookman Old Style" pitchFamily="18" charset="0"/>
                          <a:cs typeface="Arial" pitchFamily="34" charset="0"/>
                        </a:rPr>
                        <a:t>3.610.373.000</a:t>
                      </a:r>
                    </a:p>
                  </a:txBody>
                  <a:tcPr marL="5630" marR="5630" marT="5630"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241772">
                <a:tc>
                  <a:txBody>
                    <a:bodyPr/>
                    <a:lstStyle/>
                    <a:p>
                      <a:pPr algn="ctr" fontAlgn="b"/>
                      <a:r>
                        <a:rPr lang="tr-TR" sz="1200" b="1" i="0" u="none" strike="noStrike" dirty="0">
                          <a:latin typeface="Times New Roman Tur"/>
                        </a:rPr>
                        <a:t> </a:t>
                      </a:r>
                    </a:p>
                  </a:txBody>
                  <a:tcPr marL="5630" marR="5630" marT="563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tr-TR" sz="900" b="1" i="0" u="none" strike="noStrike">
                          <a:latin typeface="Times New Roman Tur"/>
                        </a:rPr>
                        <a:t> </a:t>
                      </a:r>
                    </a:p>
                  </a:txBody>
                  <a:tcPr marL="5630" marR="5630" marT="563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200" b="1" i="0" u="none" strike="noStrike">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200" b="1" i="0" u="none" strike="noStrike">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200" b="1" i="0" u="none" strike="noStrike">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200" b="1" i="0" u="none" strike="noStrike">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tr-TR" sz="1200" b="1" i="0" u="none" strike="noStrike" dirty="0">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200" b="1" i="0" u="none" strike="noStrike" dirty="0">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tr-TR" sz="1200" b="1" i="0" u="none" strike="noStrike" dirty="0">
                          <a:latin typeface="Arial" pitchFamily="34" charset="0"/>
                          <a:cs typeface="Arial" pitchFamily="34" charset="0"/>
                        </a:rPr>
                        <a:t> </a:t>
                      </a:r>
                    </a:p>
                  </a:txBody>
                  <a:tcPr marL="5630" marR="5630" marT="563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28575" cap="flat" cmpd="sng" algn="ctr">
                      <a:solidFill>
                        <a:srgbClr val="000099"/>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649415">
                <a:tc gridSpan="9">
                  <a:txBody>
                    <a:bodyPr/>
                    <a:lstStyle/>
                    <a:p>
                      <a:pPr algn="l" fontAlgn="b"/>
                      <a:r>
                        <a:rPr lang="tr-TR" sz="1200" b="1" i="0" u="none" strike="noStrike" dirty="0">
                          <a:latin typeface="Bookman Old Style" pitchFamily="18" charset="0"/>
                          <a:cs typeface="Arial" pitchFamily="34" charset="0"/>
                        </a:rPr>
                        <a:t>NOT: İstanbul'da yürütülen projelerin bilgileri olup, İstanbul'un da aralarında yer aldığı birkaç ilde sürdürülmekte olan toplu projeleri kapsamaz.</a:t>
                      </a:r>
                    </a:p>
                  </a:txBody>
                  <a:tcPr marL="5630" marR="5630" marT="5630" marB="0" anchor="b">
                    <a:lnL>
                      <a:noFill/>
                    </a:lnL>
                    <a:lnR>
                      <a:noFill/>
                    </a:lnR>
                    <a:lnT>
                      <a:noFill/>
                    </a:lnT>
                    <a:lnB>
                      <a:noFill/>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10"/>
                  </a:ext>
                </a:extLst>
              </a:tr>
            </a:tbl>
          </a:graphicData>
        </a:graphic>
      </p:graphicFrame>
      <p:sp>
        <p:nvSpPr>
          <p:cNvPr id="2" name="Dikdörtgen 1">
            <a:extLst>
              <a:ext uri="{FF2B5EF4-FFF2-40B4-BE49-F238E27FC236}">
                <a16:creationId xmlns:a16="http://schemas.microsoft.com/office/drawing/2014/main" id="{93682D5A-D777-4991-94E6-917EDBA8858D}"/>
              </a:ext>
            </a:extLst>
          </p:cNvPr>
          <p:cNvSpPr/>
          <p:nvPr/>
        </p:nvSpPr>
        <p:spPr>
          <a:xfrm>
            <a:off x="512675" y="4491335"/>
            <a:ext cx="5832649" cy="584775"/>
          </a:xfrm>
          <a:prstGeom prst="rect">
            <a:avLst/>
          </a:prstGeom>
        </p:spPr>
        <p:txBody>
          <a:bodyPr wrap="square">
            <a:spAutoFit/>
          </a:bodyPr>
          <a:lstStyle/>
          <a:p>
            <a:pPr algn="ctr"/>
            <a:r>
              <a:rPr lang="tr-TR" sz="1600" b="1" dirty="0">
                <a:solidFill>
                  <a:srgbClr val="FF0000"/>
                </a:solidFill>
                <a:latin typeface="Bookman Old Style" pitchFamily="18" charset="0"/>
                <a:cs typeface="Arial" pitchFamily="34" charset="0"/>
              </a:rPr>
              <a:t>İSTANBUL    </a:t>
            </a:r>
            <a:br>
              <a:rPr lang="tr-TR" sz="1600" b="1" dirty="0">
                <a:solidFill>
                  <a:srgbClr val="FF0000"/>
                </a:solidFill>
                <a:latin typeface="Bookman Old Style" pitchFamily="18" charset="0"/>
                <a:cs typeface="Arial" pitchFamily="34" charset="0"/>
              </a:rPr>
            </a:br>
            <a:r>
              <a:rPr lang="tr-TR" sz="1600" b="1" dirty="0">
                <a:solidFill>
                  <a:srgbClr val="FF0000"/>
                </a:solidFill>
                <a:latin typeface="Bookman Old Style" pitchFamily="18" charset="0"/>
                <a:cs typeface="Arial" pitchFamily="34" charset="0"/>
              </a:rPr>
              <a:t> 2013 YILI  YATIRIMLARI IV. DÖNEM GENEL İCMALİ</a:t>
            </a:r>
            <a:endParaRPr lang="tr-TR" sz="1600" dirty="0"/>
          </a:p>
        </p:txBody>
      </p:sp>
      <p:graphicFrame>
        <p:nvGraphicFramePr>
          <p:cNvPr id="4" name="Group 700">
            <a:extLst>
              <a:ext uri="{FF2B5EF4-FFF2-40B4-BE49-F238E27FC236}">
                <a16:creationId xmlns:a16="http://schemas.microsoft.com/office/drawing/2014/main" id="{CDD0549E-5D85-40A9-AB01-9A423DAD8D3F}"/>
              </a:ext>
            </a:extLst>
          </p:cNvPr>
          <p:cNvGraphicFramePr>
            <a:graphicFrameLocks/>
          </p:cNvGraphicFramePr>
          <p:nvPr>
            <p:extLst>
              <p:ext uri="{D42A27DB-BD31-4B8C-83A1-F6EECF244321}">
                <p14:modId xmlns:p14="http://schemas.microsoft.com/office/powerpoint/2010/main" val="3147747498"/>
              </p:ext>
            </p:extLst>
          </p:nvPr>
        </p:nvGraphicFramePr>
        <p:xfrm>
          <a:off x="272652" y="5321540"/>
          <a:ext cx="6312694" cy="4216161"/>
        </p:xfrm>
        <a:graphic>
          <a:graphicData uri="http://schemas.openxmlformats.org/drawingml/2006/table">
            <a:tbl>
              <a:tblPr/>
              <a:tblGrid>
                <a:gridCol w="4698029">
                  <a:extLst>
                    <a:ext uri="{9D8B030D-6E8A-4147-A177-3AD203B41FA5}">
                      <a16:colId xmlns:a16="http://schemas.microsoft.com/office/drawing/2014/main" val="20000"/>
                    </a:ext>
                  </a:extLst>
                </a:gridCol>
                <a:gridCol w="1614665">
                  <a:extLst>
                    <a:ext uri="{9D8B030D-6E8A-4147-A177-3AD203B41FA5}">
                      <a16:colId xmlns:a16="http://schemas.microsoft.com/office/drawing/2014/main" val="20001"/>
                    </a:ext>
                  </a:extLst>
                </a:gridCol>
              </a:tblGrid>
              <a:tr h="36509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YATIRIM YAPAN KURULUŞ SAYISI (ADET)</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43</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875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PROJE SAYISI (ADET)</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1.234</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09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TOPLAM PROJE BEDELİ (TL)</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60.994.463.306</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638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ÖNCEKİ YILLAR HARCAMASI (TL)</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21.962.810.355</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768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2013 YILI ÖDENEĞİ (TL)</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8.194.841.890</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09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DÖNEM SONU HARCAMASI (TL)</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6.606.963.068</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6638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NAKDİ GERÇEKLEŞME ORANI (%)</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81</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250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BİTEN PROJE SAYISI (ADET)</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332</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884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DEVAM EDEN PROJE SAYISI (ADET)</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455</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719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İHALE AŞAMASINDAKİ PROJE SAYISI (ADET)</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92</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0656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00"/>
                          </a:solidFill>
                          <a:effectLst/>
                          <a:latin typeface="Bookman Old Style" pitchFamily="18" charset="0"/>
                          <a:cs typeface="Arial" pitchFamily="34" charset="0"/>
                        </a:rPr>
                        <a:t>HİÇ BAŞLANAMAYAN PROJE SAYISI (ADET)</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rPr>
                        <a:t>355</a:t>
                      </a:r>
                    </a:p>
                  </a:txBody>
                  <a:tcPr marL="68578" marR="68578" marT="34292" marB="34292" anchor="b"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06561">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tr-TR" sz="1400" b="1" i="0" u="none" strike="noStrike" cap="none" normalizeH="0" baseline="0" dirty="0">
                        <a:ln>
                          <a:noFill/>
                        </a:ln>
                        <a:solidFill>
                          <a:srgbClr val="000000"/>
                        </a:solidFill>
                        <a:effectLst/>
                        <a:latin typeface="Arial" pitchFamily="34" charset="0"/>
                        <a:cs typeface="Arial" pitchFamily="34" charset="0"/>
                      </a:endParaRPr>
                    </a:p>
                  </a:txBody>
                  <a:tcPr marL="68578" marR="68578" marT="34292" marB="34292" anchor="b" horzOverflow="overflow">
                    <a:lnL cap="flat">
                      <a:noFill/>
                    </a:lnL>
                    <a:lnR>
                      <a:noFill/>
                    </a:lnR>
                    <a:lnT w="28575" cap="flat" cmpd="sng" algn="ctr">
                      <a:solidFill>
                        <a:srgbClr val="000099"/>
                      </a:solidFill>
                      <a:prstDash val="solid"/>
                      <a:round/>
                      <a:headEnd type="none" w="med" len="med"/>
                      <a:tailEnd type="none" w="med" len="med"/>
                    </a:lnT>
                    <a:lnB cap="flat">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endParaRPr kumimoji="0" lang="tr-TR" sz="1400" b="1" i="0" u="none" strike="noStrike" cap="none" normalizeH="0" baseline="0" dirty="0">
                        <a:ln>
                          <a:noFill/>
                        </a:ln>
                        <a:solidFill>
                          <a:srgbClr val="000000"/>
                        </a:solidFill>
                        <a:effectLst/>
                        <a:latin typeface="Arial" pitchFamily="34" charset="0"/>
                        <a:cs typeface="Arial" pitchFamily="34" charset="0"/>
                      </a:endParaRPr>
                    </a:p>
                  </a:txBody>
                  <a:tcPr marL="68578" marR="68578" marT="34292" marB="34292" anchor="b" horzOverflow="overflow">
                    <a:lnL>
                      <a:noFill/>
                    </a:lnL>
                    <a:lnR cap="flat">
                      <a:noFill/>
                    </a:lnR>
                    <a:lnT w="28575" cap="flat" cmpd="sng" algn="ctr">
                      <a:solidFill>
                        <a:srgbClr val="000099"/>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11"/>
                  </a:ext>
                </a:extLst>
              </a:tr>
            </a:tbl>
          </a:graphicData>
        </a:graphic>
      </p:graphicFrame>
      <p:sp>
        <p:nvSpPr>
          <p:cNvPr id="5" name="Slayt Numarası Yer Tutucusu 4">
            <a:extLst>
              <a:ext uri="{FF2B5EF4-FFF2-40B4-BE49-F238E27FC236}">
                <a16:creationId xmlns:a16="http://schemas.microsoft.com/office/drawing/2014/main" id="{41C5E8B4-AB72-47D3-A2F2-2E4FE5CF4DE9}"/>
              </a:ext>
            </a:extLst>
          </p:cNvPr>
          <p:cNvSpPr>
            <a:spLocks noGrp="1"/>
          </p:cNvSpPr>
          <p:nvPr>
            <p:ph type="sldNum" sz="quarter" idx="12"/>
          </p:nvPr>
        </p:nvSpPr>
        <p:spPr/>
        <p:txBody>
          <a:bodyPr/>
          <a:lstStyle/>
          <a:p>
            <a:pPr>
              <a:defRPr/>
            </a:pPr>
            <a:fld id="{B933E86D-47FE-4A98-B91B-91FFE54D33EE}" type="slidenum">
              <a:rPr lang="tr-TR" smtClean="0"/>
              <a:pPr>
                <a:defRPr/>
              </a:pPr>
              <a:t>53</a:t>
            </a:fld>
            <a:endParaRPr lang="tr-TR"/>
          </a:p>
        </p:txBody>
      </p:sp>
    </p:spTree>
    <p:extLst>
      <p:ext uri="{BB962C8B-B14F-4D97-AF65-F5344CB8AC3E}">
        <p14:creationId xmlns:p14="http://schemas.microsoft.com/office/powerpoint/2010/main" val="51524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o"/>
          <p:cNvGraphicFramePr>
            <a:graphicFrameLocks noGrp="1"/>
          </p:cNvGraphicFramePr>
          <p:nvPr>
            <p:extLst>
              <p:ext uri="{D42A27DB-BD31-4B8C-83A1-F6EECF244321}">
                <p14:modId xmlns:p14="http://schemas.microsoft.com/office/powerpoint/2010/main" val="2909392604"/>
              </p:ext>
            </p:extLst>
          </p:nvPr>
        </p:nvGraphicFramePr>
        <p:xfrm>
          <a:off x="134635" y="370683"/>
          <a:ext cx="6588732" cy="8938403"/>
        </p:xfrm>
        <a:graphic>
          <a:graphicData uri="http://schemas.openxmlformats.org/drawingml/2006/table">
            <a:tbl>
              <a:tblPr/>
              <a:tblGrid>
                <a:gridCol w="933403">
                  <a:extLst>
                    <a:ext uri="{9D8B030D-6E8A-4147-A177-3AD203B41FA5}">
                      <a16:colId xmlns:a16="http://schemas.microsoft.com/office/drawing/2014/main" val="20000"/>
                    </a:ext>
                  </a:extLst>
                </a:gridCol>
                <a:gridCol w="1002826">
                  <a:extLst>
                    <a:ext uri="{9D8B030D-6E8A-4147-A177-3AD203B41FA5}">
                      <a16:colId xmlns:a16="http://schemas.microsoft.com/office/drawing/2014/main" val="20001"/>
                    </a:ext>
                  </a:extLst>
                </a:gridCol>
                <a:gridCol w="774707">
                  <a:extLst>
                    <a:ext uri="{9D8B030D-6E8A-4147-A177-3AD203B41FA5}">
                      <a16:colId xmlns:a16="http://schemas.microsoft.com/office/drawing/2014/main" val="20002"/>
                    </a:ext>
                  </a:extLst>
                </a:gridCol>
                <a:gridCol w="788533">
                  <a:extLst>
                    <a:ext uri="{9D8B030D-6E8A-4147-A177-3AD203B41FA5}">
                      <a16:colId xmlns:a16="http://schemas.microsoft.com/office/drawing/2014/main" val="20003"/>
                    </a:ext>
                  </a:extLst>
                </a:gridCol>
                <a:gridCol w="819490">
                  <a:extLst>
                    <a:ext uri="{9D8B030D-6E8A-4147-A177-3AD203B41FA5}">
                      <a16:colId xmlns:a16="http://schemas.microsoft.com/office/drawing/2014/main" val="20004"/>
                    </a:ext>
                  </a:extLst>
                </a:gridCol>
                <a:gridCol w="756591">
                  <a:extLst>
                    <a:ext uri="{9D8B030D-6E8A-4147-A177-3AD203B41FA5}">
                      <a16:colId xmlns:a16="http://schemas.microsoft.com/office/drawing/2014/main" val="20005"/>
                    </a:ext>
                  </a:extLst>
                </a:gridCol>
                <a:gridCol w="756591">
                  <a:extLst>
                    <a:ext uri="{9D8B030D-6E8A-4147-A177-3AD203B41FA5}">
                      <a16:colId xmlns:a16="http://schemas.microsoft.com/office/drawing/2014/main" val="20006"/>
                    </a:ext>
                  </a:extLst>
                </a:gridCol>
                <a:gridCol w="756591">
                  <a:extLst>
                    <a:ext uri="{9D8B030D-6E8A-4147-A177-3AD203B41FA5}">
                      <a16:colId xmlns:a16="http://schemas.microsoft.com/office/drawing/2014/main" val="20007"/>
                    </a:ext>
                  </a:extLst>
                </a:gridCol>
              </a:tblGrid>
              <a:tr h="38908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BELEDİYE ADI</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2000 GNS Nüfusu</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2007 ADNKS</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2009  NÜFUS</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2010 NÜFUS</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2011 NÜFUS</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2012 NÜFUS</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rgbClr val="000099"/>
                          </a:solidFill>
                          <a:effectLst/>
                          <a:latin typeface="Bookman Old Style" pitchFamily="18" charset="0"/>
                          <a:cs typeface="Arial" pitchFamily="34" charset="0"/>
                        </a:rPr>
                        <a:t>2013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Adalar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17.760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10.460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14.341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14.221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13.883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14.552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16.166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Avcılar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233.749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323.596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348.635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364.682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383.736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395.274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407.240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Bağcılar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556.519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719.267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724.268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738.809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746.650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749.024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752.250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Bahçelievler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478.623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571.711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576.799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590.063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600.900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600.162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602.931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Bakırköy</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208.398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214.821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218.352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219.145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220.663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221.336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220.974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Bayrampaşa</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246.006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272.196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269.425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269.481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269.709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269.774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269.667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Beşiktaş</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190.813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191.513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185.054</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184.390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187.053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186.067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186.570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Beykoz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210.832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241.833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244.137</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246.136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247.284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246.352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248.056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Beyoğlu</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231.900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247.256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244.516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248.084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248.206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246.152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245.219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B.çekmece</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384.089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688.774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171.222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182.017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192.843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201.077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211.000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Çatalca</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81.589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89.158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63.277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62.001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63.379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63.467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65.811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Eminönü(**)</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55.635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32.557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Esenler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380.709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517.235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459.980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461.072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461.382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458.694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461.621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Eyüp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255.912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325.532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331.548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338.329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345.790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356.512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361.531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Fatih</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403.508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422.941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433.796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431.147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429.351</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428.857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425.875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Gaziosmanpaşa</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752.389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1.013.048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461.230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474.259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482.553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488.258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495.006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Güngören</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272.950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318.545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311.672</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309.624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309.135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307.573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306.854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Kadıköy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663.299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744.670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529.191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532.835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531.997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521.005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506.293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Kağıthane</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345.239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418.229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413.797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416.515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419.865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421.356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428.755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Kartal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407.865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541.209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426.680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432.199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440.887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443.293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447.110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Küçükçekmece</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594.524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785.392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674.795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695.988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711.112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721.911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740.090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Maltepe</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355.384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415.117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427.041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438.257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452.099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460.955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471.059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Pendik</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389.657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520.486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562.122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585.196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609.535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625.797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646.375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Sarıyer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242.543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276.407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278.527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280.802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287.309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tr-TR" sz="900" b="1" i="0" u="none" strike="noStrike" cap="none" normalizeH="0" baseline="0" dirty="0">
                          <a:ln>
                            <a:noFill/>
                          </a:ln>
                          <a:solidFill>
                            <a:schemeClr val="tx1"/>
                          </a:solidFill>
                          <a:effectLst/>
                          <a:latin typeface="Bookman Old Style" pitchFamily="18" charset="0"/>
                          <a:cs typeface="Arial" pitchFamily="34" charset="0"/>
                        </a:rPr>
                        <a:t>289.959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defRPr/>
                      </a:pPr>
                      <a:r>
                        <a:rPr kumimoji="0" lang="tr-TR" sz="900" b="1" i="0" u="none" strike="noStrike" cap="none" normalizeH="0" baseline="0" dirty="0">
                          <a:ln>
                            <a:noFill/>
                          </a:ln>
                          <a:solidFill>
                            <a:schemeClr val="tx1"/>
                          </a:solidFill>
                          <a:effectLst/>
                          <a:latin typeface="Bookman Old Style" pitchFamily="18" charset="0"/>
                          <a:cs typeface="Arial" pitchFamily="34" charset="0"/>
                        </a:rPr>
                        <a:t>335.598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Silivri</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108.155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125.364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134.660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138.797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144.781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150.183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155.923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Sultanbeyli</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175.700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272.758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286.622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291.063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298.143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302.388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309.347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6"/>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Şile</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32.447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25.169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28.325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28.119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28.847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30.218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31.718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7"/>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Şişli</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270.674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314.684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316.058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317.337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320.763</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318.217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274.420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8"/>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Tuzla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123.225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165.239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181.658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185.819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197.230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197.657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208.807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9"/>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Ümraniye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605.855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897.260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573.265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603.431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631.603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645.238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660.125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0"/>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Üsküdar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495.118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582.666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524.379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526.947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532.182</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535.916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534.636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1"/>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Zeytinburnu</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247.669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288.743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290.147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292.430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293.228</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292.407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292.313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2"/>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Arnavutköy  (*)</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175.871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188.011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198.230</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206.299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215.531</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3"/>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Ataşehir(*)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361.615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375.208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387.502</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395.758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405.974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4"/>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Başakşehir(*)</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226.387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248.467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284.488</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316.176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333.047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5"/>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Beylikdüzü(*)</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193.972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204.873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218.120</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229.115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244.760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6"/>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Çekmeköy(*)</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154.103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168.438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183.013</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193.182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207.476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7"/>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err="1">
                          <a:ln>
                            <a:noFill/>
                          </a:ln>
                          <a:solidFill>
                            <a:schemeClr val="tx1"/>
                          </a:solidFill>
                          <a:effectLst/>
                          <a:latin typeface="Bookman Old Style" pitchFamily="18" charset="0"/>
                          <a:cs typeface="Arial" pitchFamily="34" charset="0"/>
                        </a:rPr>
                        <a:t>Esenyurt</a:t>
                      </a:r>
                      <a:r>
                        <a:rPr kumimoji="0" lang="tr-TR" sz="900" b="1" i="0" u="none" strike="noStrike" cap="none" normalizeH="0" baseline="0" dirty="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403.895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446.777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500.027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553.369</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624.733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8"/>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Sancaktepe(*)</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241.233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256.442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267.537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278.998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304.406</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9"/>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Sultangazi(*)</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452.563</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468.274</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483.225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492.212</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505.190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40"/>
                  </a:ext>
                </a:extLst>
              </a:tr>
              <a:tr h="208520">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İSTANBUL</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10.018.735</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a:ln>
                            <a:noFill/>
                          </a:ln>
                          <a:solidFill>
                            <a:schemeClr val="tx1"/>
                          </a:solidFill>
                          <a:effectLst/>
                          <a:latin typeface="Bookman Old Style" pitchFamily="18" charset="0"/>
                          <a:cs typeface="Arial" pitchFamily="34" charset="0"/>
                        </a:rPr>
                        <a:t>12.573.835</a:t>
                      </a:r>
                      <a:endParaRPr kumimoji="0" lang="tr-TR" sz="900" b="1" i="0" u="none" strike="noStrike" cap="none" normalizeH="0" baseline="0" dirty="0">
                        <a:ln>
                          <a:noFill/>
                        </a:ln>
                        <a:solidFill>
                          <a:schemeClr val="tx1"/>
                        </a:solidFill>
                        <a:effectLst/>
                        <a:latin typeface="Bookman Old Style" pitchFamily="18" charset="0"/>
                        <a:cs typeface="Arial" pitchFamily="34" charset="0"/>
                      </a:endParaRP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12.915.158</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13.255.685</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13.624.240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13.854.740</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sz="900" b="1" i="0" u="none" strike="noStrike" cap="none" normalizeH="0" baseline="0" dirty="0">
                          <a:ln>
                            <a:noFill/>
                          </a:ln>
                          <a:solidFill>
                            <a:schemeClr val="tx1"/>
                          </a:solidFill>
                          <a:effectLst/>
                          <a:latin typeface="Bookman Old Style" pitchFamily="18" charset="0"/>
                          <a:cs typeface="Arial" pitchFamily="34" charset="0"/>
                        </a:rPr>
                        <a:t>14.160.467</a:t>
                      </a:r>
                    </a:p>
                  </a:txBody>
                  <a:tcPr marL="8381" marR="8381" marT="0" marB="0" anchor="ctr" horzOverflow="overflow">
                    <a:lnL w="19050" cap="flat" cmpd="sng" algn="ctr">
                      <a:solidFill>
                        <a:srgbClr val="000099"/>
                      </a:solidFill>
                      <a:prstDash val="solid"/>
                      <a:round/>
                      <a:headEnd type="none" w="med" len="med"/>
                      <a:tailEnd type="none" w="med" len="med"/>
                    </a:lnL>
                    <a:lnR w="19050" cap="flat" cmpd="sng" algn="ctr">
                      <a:solidFill>
                        <a:srgbClr val="000099"/>
                      </a:solidFill>
                      <a:prstDash val="solid"/>
                      <a:round/>
                      <a:headEnd type="none" w="med" len="med"/>
                      <a:tailEnd type="none" w="med" len="med"/>
                    </a:lnR>
                    <a:lnT w="19050" cap="flat" cmpd="sng" algn="ctr">
                      <a:solidFill>
                        <a:srgbClr val="000099"/>
                      </a:solidFill>
                      <a:prstDash val="solid"/>
                      <a:round/>
                      <a:headEnd type="none" w="med" len="med"/>
                      <a:tailEnd type="none" w="med" len="med"/>
                    </a:lnT>
                    <a:lnB w="19050"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41"/>
                  </a:ext>
                </a:extLst>
              </a:tr>
            </a:tbl>
          </a:graphicData>
        </a:graphic>
      </p:graphicFrame>
      <p:sp>
        <p:nvSpPr>
          <p:cNvPr id="25905" name="4 Metin kutusu"/>
          <p:cNvSpPr txBox="1">
            <a:spLocks noChangeArrowheads="1"/>
          </p:cNvSpPr>
          <p:nvPr/>
        </p:nvSpPr>
        <p:spPr bwMode="auto">
          <a:xfrm>
            <a:off x="134632" y="9413100"/>
            <a:ext cx="6588735" cy="276999"/>
          </a:xfrm>
          <a:prstGeom prst="rect">
            <a:avLst/>
          </a:prstGeom>
          <a:noFill/>
          <a:ln w="9525">
            <a:noFill/>
            <a:miter lim="800000"/>
            <a:headEnd/>
            <a:tailEnd/>
          </a:ln>
        </p:spPr>
        <p:txBody>
          <a:bodyPr wrap="square">
            <a:spAutoFit/>
          </a:bodyPr>
          <a:lstStyle/>
          <a:p>
            <a:r>
              <a:rPr lang="tr-TR" sz="1200" b="1" dirty="0">
                <a:latin typeface="Bookman Old Style" pitchFamily="18" charset="0"/>
                <a:cs typeface="Arial" pitchFamily="34" charset="0"/>
              </a:rPr>
              <a:t>(*) 2008  yılında kurulmuştur.  (**) 2008 yılında Fatih ilçesine bağlanmıştır.</a:t>
            </a:r>
          </a:p>
        </p:txBody>
      </p:sp>
      <p:sp>
        <p:nvSpPr>
          <p:cNvPr id="2" name="Slayt Numarası Yer Tutucusu 1">
            <a:extLst>
              <a:ext uri="{FF2B5EF4-FFF2-40B4-BE49-F238E27FC236}">
                <a16:creationId xmlns:a16="http://schemas.microsoft.com/office/drawing/2014/main" id="{162515D0-1B7B-4E6A-A0D8-2E1B5CCFB3A5}"/>
              </a:ext>
            </a:extLst>
          </p:cNvPr>
          <p:cNvSpPr>
            <a:spLocks noGrp="1"/>
          </p:cNvSpPr>
          <p:nvPr>
            <p:ph type="sldNum" sz="quarter" idx="12"/>
          </p:nvPr>
        </p:nvSpPr>
        <p:spPr/>
        <p:txBody>
          <a:bodyPr/>
          <a:lstStyle/>
          <a:p>
            <a:pPr>
              <a:defRPr/>
            </a:pPr>
            <a:fld id="{B933E86D-47FE-4A98-B91B-91FFE54D33EE}" type="slidenum">
              <a:rPr lang="tr-TR" smtClean="0"/>
              <a:pPr>
                <a:defRPr/>
              </a:pPr>
              <a:t>6</a:t>
            </a:fld>
            <a:endParaRPr lang="tr-TR"/>
          </a:p>
        </p:txBody>
      </p:sp>
    </p:spTree>
    <p:extLst>
      <p:ext uri="{BB962C8B-B14F-4D97-AF65-F5344CB8AC3E}">
        <p14:creationId xmlns:p14="http://schemas.microsoft.com/office/powerpoint/2010/main" val="32329670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ChangeArrowheads="1"/>
          </p:cNvSpPr>
          <p:nvPr/>
        </p:nvSpPr>
        <p:spPr bwMode="auto">
          <a:xfrm>
            <a:off x="0" y="3483981"/>
            <a:ext cx="138550" cy="276993"/>
          </a:xfrm>
          <a:prstGeom prst="rect">
            <a:avLst/>
          </a:prstGeom>
          <a:noFill/>
          <a:ln w="9525">
            <a:noFill/>
            <a:miter lim="800000"/>
            <a:headEnd/>
            <a:tailEnd/>
          </a:ln>
          <a:effectLst/>
        </p:spPr>
        <p:txBody>
          <a:bodyPr wrap="none" lIns="68573" tIns="34287" rIns="68573" bIns="34287" anchor="ctr">
            <a:spAutoFit/>
          </a:bodyPr>
          <a:lstStyle/>
          <a:p>
            <a:pPr>
              <a:defRPr/>
            </a:pPr>
            <a:endParaRPr lang="tr-TR" sz="1350"/>
          </a:p>
        </p:txBody>
      </p:sp>
      <p:graphicFrame>
        <p:nvGraphicFramePr>
          <p:cNvPr id="6148" name="Group 4"/>
          <p:cNvGraphicFramePr>
            <a:graphicFrameLocks noGrp="1"/>
          </p:cNvGraphicFramePr>
          <p:nvPr>
            <p:extLst>
              <p:ext uri="{D42A27DB-BD31-4B8C-83A1-F6EECF244321}">
                <p14:modId xmlns:p14="http://schemas.microsoft.com/office/powerpoint/2010/main" val="409635061"/>
              </p:ext>
            </p:extLst>
          </p:nvPr>
        </p:nvGraphicFramePr>
        <p:xfrm>
          <a:off x="404626" y="623887"/>
          <a:ext cx="6156722" cy="3673916"/>
        </p:xfrm>
        <a:graphic>
          <a:graphicData uri="http://schemas.openxmlformats.org/drawingml/2006/table">
            <a:tbl>
              <a:tblPr/>
              <a:tblGrid>
                <a:gridCol w="2321719">
                  <a:extLst>
                    <a:ext uri="{9D8B030D-6E8A-4147-A177-3AD203B41FA5}">
                      <a16:colId xmlns:a16="http://schemas.microsoft.com/office/drawing/2014/main" val="20000"/>
                    </a:ext>
                  </a:extLst>
                </a:gridCol>
                <a:gridCol w="756047">
                  <a:extLst>
                    <a:ext uri="{9D8B030D-6E8A-4147-A177-3AD203B41FA5}">
                      <a16:colId xmlns:a16="http://schemas.microsoft.com/office/drawing/2014/main" val="20001"/>
                    </a:ext>
                  </a:extLst>
                </a:gridCol>
                <a:gridCol w="2239565">
                  <a:extLst>
                    <a:ext uri="{9D8B030D-6E8A-4147-A177-3AD203B41FA5}">
                      <a16:colId xmlns:a16="http://schemas.microsoft.com/office/drawing/2014/main" val="20002"/>
                    </a:ext>
                  </a:extLst>
                </a:gridCol>
                <a:gridCol w="839391">
                  <a:extLst>
                    <a:ext uri="{9D8B030D-6E8A-4147-A177-3AD203B41FA5}">
                      <a16:colId xmlns:a16="http://schemas.microsoft.com/office/drawing/2014/main" val="20003"/>
                    </a:ext>
                  </a:extLst>
                </a:gridCol>
              </a:tblGrid>
              <a:tr h="533400">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rgbClr val="FF0000"/>
                          </a:solidFill>
                          <a:effectLst/>
                          <a:latin typeface="Bookman Old Style" pitchFamily="18" charset="0"/>
                          <a:cs typeface="Times New Roman" pitchFamily="18" charset="0"/>
                        </a:rPr>
                        <a:t>KAMU KURULUŞLARI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576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MERKEZİ KURULUŞLAR*</a:t>
                      </a:r>
                      <a:endParaRPr kumimoji="0" lang="tr-TR" sz="15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SAYI</a:t>
                      </a:r>
                      <a:endParaRPr kumimoji="0" lang="tr-TR" sz="15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MAHALLİ KURULUŞLAR</a:t>
                      </a:r>
                      <a:endParaRPr kumimoji="0" lang="tr-TR" sz="1500" b="0" i="0" u="none" strike="noStrike" cap="none" normalizeH="0" baseline="0" dirty="0">
                        <a:ln>
                          <a:noFill/>
                        </a:ln>
                        <a:solidFill>
                          <a:srgbClr val="000099"/>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rgbClr val="000099"/>
                          </a:solidFill>
                          <a:effectLst/>
                          <a:latin typeface="Bookman Old Style" pitchFamily="18" charset="0"/>
                          <a:cs typeface="Times New Roman" pitchFamily="18" charset="0"/>
                        </a:rPr>
                        <a:t>SAYI</a:t>
                      </a:r>
                      <a:endParaRPr kumimoji="0" lang="tr-TR" sz="1500" b="0" i="0" u="none" strike="noStrike" cap="none" normalizeH="0" baseline="0" dirty="0">
                        <a:ln>
                          <a:noFill/>
                        </a:ln>
                        <a:solidFill>
                          <a:srgbClr val="000099"/>
                        </a:solidFill>
                        <a:effectLst/>
                        <a:latin typeface="Bookman Old Style" pitchFamily="18" charset="0"/>
                        <a:cs typeface="Times New Roman"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52577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GENEL MÜDÜRLÜK</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B.ŞEHİR BELEDİYESİ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1</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623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BÖLGE MÜDÜRLÜĞÜ</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23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İLÇE BELEDİYESİ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39</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886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İL MÜDÜRLÜĞÜ</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36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0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BAŞMÜDÜRLÜK</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BELEDİYE TOPLAMI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40</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0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DAİRE BAŞKANLIĞI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826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a:ln>
                            <a:noFill/>
                          </a:ln>
                          <a:solidFill>
                            <a:schemeClr val="tx1"/>
                          </a:solidFill>
                          <a:effectLst/>
                          <a:latin typeface="Bookman Old Style" pitchFamily="18" charset="0"/>
                          <a:cs typeface="Times New Roman" pitchFamily="18" charset="0"/>
                        </a:rPr>
                        <a:t>TEMSİLCİLİK</a:t>
                      </a:r>
                      <a:endParaRPr kumimoji="0" lang="tr-TR" sz="1500" b="1" i="0" u="none" strike="noStrike" cap="none" normalizeH="0" baseline="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İL ÖZEL İDARESİ</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1</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5041">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TOPLAM</a:t>
                      </a:r>
                      <a:endParaRPr kumimoji="0" lang="tr-TR" sz="1500" b="0"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rPr>
                        <a:t>76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TOPLAM</a:t>
                      </a:r>
                      <a:endParaRPr kumimoji="0" lang="tr-TR" sz="1500" b="1"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500" b="1" i="0" u="none" strike="noStrike" cap="none" normalizeH="0" baseline="0" dirty="0">
                          <a:ln>
                            <a:noFill/>
                          </a:ln>
                          <a:solidFill>
                            <a:schemeClr val="tx1"/>
                          </a:solidFill>
                          <a:effectLst/>
                          <a:latin typeface="Bookman Old Style" pitchFamily="18" charset="0"/>
                          <a:cs typeface="Times New Roman" pitchFamily="18" charset="0"/>
                        </a:rPr>
                        <a:t>41</a:t>
                      </a:r>
                      <a:endParaRPr kumimoji="0" lang="tr-TR" sz="1500" b="0" i="0" u="none" strike="noStrike" cap="none" normalizeH="0" baseline="0" dirty="0">
                        <a:ln>
                          <a:noFill/>
                        </a:ln>
                        <a:solidFill>
                          <a:schemeClr val="tx1"/>
                        </a:solidFill>
                        <a:effectLst/>
                        <a:latin typeface="Bookman Old Style" pitchFamily="18" charset="0"/>
                      </a:endParaRP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8"/>
                  </a:ext>
                </a:extLst>
              </a:tr>
            </a:tbl>
          </a:graphicData>
        </a:graphic>
      </p:graphicFrame>
      <p:sp>
        <p:nvSpPr>
          <p:cNvPr id="29750" name="Rectangle 65"/>
          <p:cNvSpPr>
            <a:spLocks noChangeArrowheads="1"/>
          </p:cNvSpPr>
          <p:nvPr/>
        </p:nvSpPr>
        <p:spPr bwMode="auto">
          <a:xfrm>
            <a:off x="404626" y="4539016"/>
            <a:ext cx="6210113" cy="623241"/>
          </a:xfrm>
          <a:prstGeom prst="rect">
            <a:avLst/>
          </a:prstGeom>
          <a:noFill/>
          <a:ln w="9525">
            <a:noFill/>
            <a:miter lim="800000"/>
            <a:headEnd/>
            <a:tailEnd/>
          </a:ln>
        </p:spPr>
        <p:txBody>
          <a:bodyPr wrap="square" lIns="68573" tIns="34287" rIns="68573" bIns="34287" anchor="ctr">
            <a:spAutoFit/>
          </a:bodyPr>
          <a:lstStyle/>
          <a:p>
            <a:pPr>
              <a:lnSpc>
                <a:spcPct val="100000"/>
              </a:lnSpc>
            </a:pPr>
            <a:r>
              <a:rPr lang="tr-TR" sz="1200" b="1" dirty="0">
                <a:latin typeface="Bookman Old Style" pitchFamily="18" charset="0"/>
                <a:cs typeface="Arial" pitchFamily="34" charset="0"/>
              </a:rPr>
              <a:t>İlçelerden 14 adedi Asya Kıtasında,  25 adedi Avrupa Kıtasında yer almaktadır.</a:t>
            </a:r>
          </a:p>
          <a:p>
            <a:pPr>
              <a:lnSpc>
                <a:spcPct val="100000"/>
              </a:lnSpc>
            </a:pPr>
            <a:r>
              <a:rPr lang="tr-TR" sz="1200" b="1" dirty="0">
                <a:latin typeface="Bookman Old Style" pitchFamily="18" charset="0"/>
                <a:cs typeface="Arial" pitchFamily="34" charset="0"/>
              </a:rPr>
              <a:t>*Adli,Askeri kurumlar  ve üniversiteler  hariçtir.</a:t>
            </a:r>
          </a:p>
        </p:txBody>
      </p:sp>
      <p:sp>
        <p:nvSpPr>
          <p:cNvPr id="2" name="Dikdörtgen 1">
            <a:extLst>
              <a:ext uri="{FF2B5EF4-FFF2-40B4-BE49-F238E27FC236}">
                <a16:creationId xmlns:a16="http://schemas.microsoft.com/office/drawing/2014/main" id="{5ED5F725-6F9D-4ED2-8C9B-E07FD57E9C73}"/>
              </a:ext>
            </a:extLst>
          </p:cNvPr>
          <p:cNvSpPr/>
          <p:nvPr/>
        </p:nvSpPr>
        <p:spPr>
          <a:xfrm>
            <a:off x="404626" y="5518835"/>
            <a:ext cx="6156722" cy="369332"/>
          </a:xfrm>
          <a:prstGeom prst="rect">
            <a:avLst/>
          </a:prstGeom>
        </p:spPr>
        <p:txBody>
          <a:bodyPr wrap="square">
            <a:spAutoFit/>
          </a:bodyPr>
          <a:lstStyle/>
          <a:p>
            <a:pPr algn="ctr"/>
            <a:r>
              <a:rPr lang="tr-TR" b="1" dirty="0">
                <a:solidFill>
                  <a:srgbClr val="FF0000"/>
                </a:solidFill>
                <a:latin typeface="Bookman Old Style" pitchFamily="18" charset="0"/>
                <a:cs typeface="Arial" pitchFamily="34" charset="0"/>
              </a:rPr>
              <a:t>SİVİL TOPLUM  KURULUŞLARI</a:t>
            </a:r>
            <a:endParaRPr lang="tr-TR" dirty="0"/>
          </a:p>
        </p:txBody>
      </p:sp>
      <p:graphicFrame>
        <p:nvGraphicFramePr>
          <p:cNvPr id="8" name="4 Tablo">
            <a:extLst>
              <a:ext uri="{FF2B5EF4-FFF2-40B4-BE49-F238E27FC236}">
                <a16:creationId xmlns:a16="http://schemas.microsoft.com/office/drawing/2014/main" id="{5BD7C5D4-7644-4154-B3BE-F20318E81DB2}"/>
              </a:ext>
            </a:extLst>
          </p:cNvPr>
          <p:cNvGraphicFramePr>
            <a:graphicFrameLocks noGrp="1"/>
          </p:cNvGraphicFramePr>
          <p:nvPr>
            <p:extLst>
              <p:ext uri="{D42A27DB-BD31-4B8C-83A1-F6EECF244321}">
                <p14:modId xmlns:p14="http://schemas.microsoft.com/office/powerpoint/2010/main" val="1633203201"/>
              </p:ext>
            </p:extLst>
          </p:nvPr>
        </p:nvGraphicFramePr>
        <p:xfrm>
          <a:off x="404626" y="6134100"/>
          <a:ext cx="6034274" cy="2959096"/>
        </p:xfrm>
        <a:graphic>
          <a:graphicData uri="http://schemas.openxmlformats.org/drawingml/2006/table">
            <a:tbl>
              <a:tblPr/>
              <a:tblGrid>
                <a:gridCol w="3017137">
                  <a:extLst>
                    <a:ext uri="{9D8B030D-6E8A-4147-A177-3AD203B41FA5}">
                      <a16:colId xmlns:a16="http://schemas.microsoft.com/office/drawing/2014/main" val="20000"/>
                    </a:ext>
                  </a:extLst>
                </a:gridCol>
                <a:gridCol w="3017137">
                  <a:extLst>
                    <a:ext uri="{9D8B030D-6E8A-4147-A177-3AD203B41FA5}">
                      <a16:colId xmlns:a16="http://schemas.microsoft.com/office/drawing/2014/main" val="20001"/>
                    </a:ext>
                  </a:extLst>
                </a:gridCol>
              </a:tblGrid>
              <a:tr h="7397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SİVİL TOPLUM </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 KURULUŞU  </a:t>
                      </a:r>
                      <a:r>
                        <a:rPr kumimoji="0" lang="tr-TR" sz="1400" b="1" i="0" u="none" strike="noStrike" cap="none" normalizeH="0" baseline="0" dirty="0" err="1">
                          <a:ln>
                            <a:noFill/>
                          </a:ln>
                          <a:solidFill>
                            <a:srgbClr val="000099"/>
                          </a:solidFill>
                          <a:effectLst/>
                          <a:latin typeface="Bookman Old Style" pitchFamily="18" charset="0"/>
                          <a:cs typeface="Arial" pitchFamily="34" charset="0"/>
                        </a:rPr>
                        <a:t>TÜRÜs</a:t>
                      </a:r>
                      <a:endParaRPr kumimoji="0" lang="tr-TR" sz="1400" b="1" i="0" u="none" strike="noStrike" cap="none" normalizeH="0" baseline="0" dirty="0">
                        <a:ln>
                          <a:noFill/>
                        </a:ln>
                        <a:solidFill>
                          <a:srgbClr val="000099"/>
                        </a:solidFill>
                        <a:effectLst/>
                        <a:latin typeface="Bookman Old Style" pitchFamily="18" charset="0"/>
                        <a:cs typeface="Arial" pitchFamily="34" charset="0"/>
                      </a:endParaRP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rgbClr val="000099"/>
                          </a:solidFill>
                          <a:effectLst/>
                          <a:latin typeface="Bookman Old Style" pitchFamily="18" charset="0"/>
                          <a:cs typeface="Arial" pitchFamily="34" charset="0"/>
                        </a:rPr>
                        <a:t>SAYI</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0"/>
                  </a:ext>
                </a:extLst>
              </a:tr>
              <a:tr h="7397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VAKIF</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1.724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397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DERNEK</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a:ln>
                            <a:noFill/>
                          </a:ln>
                          <a:solidFill>
                            <a:schemeClr val="tx1"/>
                          </a:solidFill>
                          <a:effectLst/>
                          <a:latin typeface="Bookman Old Style" pitchFamily="18" charset="0"/>
                          <a:cs typeface="Arial" pitchFamily="34" charset="0"/>
                        </a:rPr>
                        <a:t>19. 750 (faal)</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397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TOPLAM</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a:ln>
                            <a:noFill/>
                          </a:ln>
                          <a:solidFill>
                            <a:schemeClr val="tx1"/>
                          </a:solidFill>
                          <a:effectLst/>
                          <a:latin typeface="Bookman Old Style" pitchFamily="18" charset="0"/>
                          <a:cs typeface="Arial" pitchFamily="34" charset="0"/>
                        </a:rPr>
                        <a:t>21.474</a:t>
                      </a:r>
                    </a:p>
                  </a:txBody>
                  <a:tcPr marL="68580" marR="68580" marT="34290" marB="3429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3"/>
                  </a:ext>
                </a:extLst>
              </a:tr>
            </a:tbl>
          </a:graphicData>
        </a:graphic>
      </p:graphicFrame>
      <p:sp>
        <p:nvSpPr>
          <p:cNvPr id="3" name="Slayt Numarası Yer Tutucusu 2">
            <a:extLst>
              <a:ext uri="{FF2B5EF4-FFF2-40B4-BE49-F238E27FC236}">
                <a16:creationId xmlns:a16="http://schemas.microsoft.com/office/drawing/2014/main" id="{899D2A43-39DF-4AF8-915E-AA641350DEC7}"/>
              </a:ext>
            </a:extLst>
          </p:cNvPr>
          <p:cNvSpPr>
            <a:spLocks noGrp="1"/>
          </p:cNvSpPr>
          <p:nvPr>
            <p:ph type="sldNum" sz="quarter" idx="12"/>
          </p:nvPr>
        </p:nvSpPr>
        <p:spPr/>
        <p:txBody>
          <a:bodyPr/>
          <a:lstStyle/>
          <a:p>
            <a:pPr>
              <a:defRPr/>
            </a:pPr>
            <a:fld id="{B933E86D-47FE-4A98-B91B-91FFE54D33EE}" type="slidenum">
              <a:rPr lang="tr-TR" smtClean="0"/>
              <a:pPr>
                <a:defRPr/>
              </a:pPr>
              <a:t>7</a:t>
            </a:fld>
            <a:endParaRPr lang="tr-T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890718" y="566930"/>
            <a:ext cx="5076564" cy="394288"/>
          </a:xfrm>
        </p:spPr>
        <p:txBody>
          <a:bodyPr>
            <a:noAutofit/>
          </a:bodyPr>
          <a:lstStyle/>
          <a:p>
            <a:pPr algn="ctr" eaLnBrk="1" hangingPunct="1"/>
            <a:r>
              <a:rPr lang="tr-TR" sz="1800" b="1" dirty="0">
                <a:solidFill>
                  <a:srgbClr val="FF3300"/>
                </a:solidFill>
                <a:latin typeface="Bookman Old Style" pitchFamily="18" charset="0"/>
                <a:cs typeface="Arial" pitchFamily="34" charset="0"/>
              </a:rPr>
              <a:t>ASAYİŞ ve GÜVENLİK ÖZETİ</a:t>
            </a:r>
            <a:br>
              <a:rPr lang="tr-TR" sz="1800" b="1" dirty="0">
                <a:solidFill>
                  <a:srgbClr val="FF3300"/>
                </a:solidFill>
                <a:latin typeface="Bookman Old Style" pitchFamily="18" charset="0"/>
                <a:cs typeface="Arial" pitchFamily="34" charset="0"/>
              </a:rPr>
            </a:br>
            <a:endParaRPr lang="tr-TR" sz="1800" b="1" dirty="0">
              <a:solidFill>
                <a:srgbClr val="FF3300"/>
              </a:solidFill>
              <a:latin typeface="Bookman Old Style" pitchFamily="18" charset="0"/>
              <a:cs typeface="Arial" pitchFamily="34" charset="0"/>
            </a:endParaRPr>
          </a:p>
        </p:txBody>
      </p:sp>
      <p:graphicFrame>
        <p:nvGraphicFramePr>
          <p:cNvPr id="5" name="4 Tablo"/>
          <p:cNvGraphicFramePr>
            <a:graphicFrameLocks noGrp="1"/>
          </p:cNvGraphicFramePr>
          <p:nvPr>
            <p:extLst>
              <p:ext uri="{D42A27DB-BD31-4B8C-83A1-F6EECF244321}">
                <p14:modId xmlns:p14="http://schemas.microsoft.com/office/powerpoint/2010/main" val="4278858656"/>
              </p:ext>
            </p:extLst>
          </p:nvPr>
        </p:nvGraphicFramePr>
        <p:xfrm>
          <a:off x="188640" y="961218"/>
          <a:ext cx="6480720" cy="8327762"/>
        </p:xfrm>
        <a:graphic>
          <a:graphicData uri="http://schemas.openxmlformats.org/drawingml/2006/table">
            <a:tbl>
              <a:tblPr/>
              <a:tblGrid>
                <a:gridCol w="3041829">
                  <a:extLst>
                    <a:ext uri="{9D8B030D-6E8A-4147-A177-3AD203B41FA5}">
                      <a16:colId xmlns:a16="http://schemas.microsoft.com/office/drawing/2014/main" val="20000"/>
                    </a:ext>
                  </a:extLst>
                </a:gridCol>
                <a:gridCol w="958439">
                  <a:extLst>
                    <a:ext uri="{9D8B030D-6E8A-4147-A177-3AD203B41FA5}">
                      <a16:colId xmlns:a16="http://schemas.microsoft.com/office/drawing/2014/main" val="20001"/>
                    </a:ext>
                  </a:extLst>
                </a:gridCol>
                <a:gridCol w="1268807">
                  <a:extLst>
                    <a:ext uri="{9D8B030D-6E8A-4147-A177-3AD203B41FA5}">
                      <a16:colId xmlns:a16="http://schemas.microsoft.com/office/drawing/2014/main" val="20002"/>
                    </a:ext>
                  </a:extLst>
                </a:gridCol>
                <a:gridCol w="1211645">
                  <a:extLst>
                    <a:ext uri="{9D8B030D-6E8A-4147-A177-3AD203B41FA5}">
                      <a16:colId xmlns:a16="http://schemas.microsoft.com/office/drawing/2014/main" val="20003"/>
                    </a:ext>
                  </a:extLst>
                </a:gridCol>
              </a:tblGrid>
              <a:tr h="469326">
                <a:tc>
                  <a:txBody>
                    <a:bodyPr/>
                    <a:lstStyle/>
                    <a:p>
                      <a:pPr algn="ctr" fontAlgn="b"/>
                      <a:r>
                        <a:rPr lang="tr-TR" sz="1100" b="1" i="0" u="none" strike="noStrike" dirty="0">
                          <a:solidFill>
                            <a:srgbClr val="000099"/>
                          </a:solidFill>
                          <a:latin typeface="Bookman Old Style" pitchFamily="18" charset="0"/>
                          <a:cs typeface="Arial" pitchFamily="34" charset="0"/>
                        </a:rPr>
                        <a:t> ASAYİŞ</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2011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2012</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tc>
                  <a:txBody>
                    <a:bodyPr/>
                    <a:lstStyle/>
                    <a:p>
                      <a:pPr algn="ctr" fontAlgn="b"/>
                      <a:r>
                        <a:rPr lang="tr-TR" sz="1100" b="1" i="0" u="none" strike="noStrike" dirty="0">
                          <a:solidFill>
                            <a:srgbClr val="000099"/>
                          </a:solidFill>
                          <a:latin typeface="Bookman Old Style" pitchFamily="18" charset="0"/>
                          <a:cs typeface="Arial" pitchFamily="34" charset="0"/>
                        </a:rPr>
                        <a:t>2013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10000"/>
                  </a:ext>
                </a:extLst>
              </a:tr>
              <a:tr h="2718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tr-TR" sz="1100" b="1" i="0" u="none" strike="noStrike" dirty="0">
                          <a:solidFill>
                            <a:srgbClr val="000000"/>
                          </a:solidFill>
                          <a:latin typeface="Bookman Old Style" pitchFamily="18" charset="0"/>
                          <a:cs typeface="Arial" pitchFamily="34" charset="0"/>
                        </a:rPr>
                        <a:t>EMNİYET PERSONELİ BAŞINA DÜŞEN NÜFUS</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347</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357</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349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180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tr-TR" sz="1100" b="1" i="0" u="none" strike="noStrike" dirty="0">
                          <a:solidFill>
                            <a:srgbClr val="000000"/>
                          </a:solidFill>
                          <a:latin typeface="Bookman Old Style" pitchFamily="18" charset="0"/>
                          <a:cs typeface="Arial" pitchFamily="34" charset="0"/>
                        </a:rPr>
                        <a:t>JANDARMA</a:t>
                      </a:r>
                      <a:r>
                        <a:rPr lang="tr-TR" sz="1100" b="1" i="0" u="none" strike="noStrike" baseline="0" dirty="0">
                          <a:solidFill>
                            <a:srgbClr val="000000"/>
                          </a:solidFill>
                          <a:latin typeface="Bookman Old Style" pitchFamily="18" charset="0"/>
                          <a:cs typeface="Arial" pitchFamily="34" charset="0"/>
                        </a:rPr>
                        <a:t> </a:t>
                      </a:r>
                      <a:r>
                        <a:rPr lang="tr-TR" sz="1100" b="1" i="0" u="none" strike="noStrike" dirty="0">
                          <a:solidFill>
                            <a:srgbClr val="000000"/>
                          </a:solidFill>
                          <a:latin typeface="Bookman Old Style" pitchFamily="18" charset="0"/>
                          <a:cs typeface="Arial" pitchFamily="34" charset="0"/>
                        </a:rPr>
                        <a:t>PERSONELİ BAŞINA DÜŞEN NÜFUS</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40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43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55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CİNAYET SAYISI</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244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256</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314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GASP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1.552</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1.751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2.303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EVDEN HIRSIZLIK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26.404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31.916</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34.710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İŞYERİNDEN HIRSIZLIK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9.836</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10.891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13.340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OTO HIRSIZLIĞI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4.139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4.070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4.545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OTODAN HIRSIZLIK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20.320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21.641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24.619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YANKESİCİLİK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6.217</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5.978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7.621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DOLANDIRICILIK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3.428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4.390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5.078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KAPKAÇ SAYISI</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585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784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1.412</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İNTİHAR SONUCU ÖLEN KİŞİ</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375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395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373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İNTİHAR SONUCU ÖLEN KADIN/ERKEK*</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92  /  283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105+2/285+3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74/293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İNTİHARA TEŞEBBÜS</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2.714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3.949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3.020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352158">
                <a:tc>
                  <a:txBody>
                    <a:bodyPr/>
                    <a:lstStyle/>
                    <a:p>
                      <a:pPr algn="l" fontAlgn="b"/>
                      <a:r>
                        <a:rPr lang="tr-TR" sz="1100" b="1" i="0" u="none" strike="noStrike" dirty="0">
                          <a:solidFill>
                            <a:srgbClr val="000000"/>
                          </a:solidFill>
                          <a:latin typeface="Bookman Old Style" pitchFamily="18" charset="0"/>
                          <a:cs typeface="Arial" pitchFamily="34" charset="0"/>
                        </a:rPr>
                        <a:t>İNTİHARA TEŞEBBÜS EDEN KADIN / ERKEK*</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2.124  /  590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2.473+97/1.358+21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1.743+74/1.164+39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KADINA ŞİDDET SONUCU ÖLÜM</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43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536529">
                <a:tc>
                  <a:txBody>
                    <a:bodyPr/>
                    <a:lstStyle/>
                    <a:p>
                      <a:pPr algn="l" fontAlgn="b"/>
                      <a:r>
                        <a:rPr lang="tr-TR" sz="1100" b="1" i="0" u="none" strike="noStrike" dirty="0">
                          <a:solidFill>
                            <a:srgbClr val="000000"/>
                          </a:solidFill>
                          <a:latin typeface="Bookman Old Style" pitchFamily="18" charset="0"/>
                          <a:cs typeface="Arial" pitchFamily="34" charset="0"/>
                        </a:rPr>
                        <a:t>CEZAEVLERİNDE KALAN TUTUKLU - HÜKÜMLÜ (GÜNLÜK ORTALAMA)</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19.120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18.283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19.025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BOĞULARAK ÖLEN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74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68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79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YANGINDA ÖLEN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40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r h="312093">
                <a:tc>
                  <a:txBody>
                    <a:bodyPr/>
                    <a:lstStyle/>
                    <a:p>
                      <a:pPr algn="l" fontAlgn="b"/>
                      <a:r>
                        <a:rPr lang="tr-TR" sz="1100" b="1" i="0" u="none" strike="noStrike" dirty="0">
                          <a:solidFill>
                            <a:schemeClr val="tx1"/>
                          </a:solidFill>
                          <a:latin typeface="Bookman Old Style" pitchFamily="18" charset="0"/>
                          <a:cs typeface="Arial" pitchFamily="34" charset="0"/>
                        </a:rPr>
                        <a:t>TRAFİK   KAZALARINDA   ÖLEN</a:t>
                      </a:r>
                      <a:r>
                        <a:rPr lang="tr-TR" sz="1100" b="1" i="0" u="none" strike="noStrike" baseline="0" dirty="0">
                          <a:solidFill>
                            <a:schemeClr val="tx1"/>
                          </a:solidFill>
                          <a:latin typeface="Bookman Old Style" pitchFamily="18" charset="0"/>
                          <a:cs typeface="Arial" pitchFamily="34" charset="0"/>
                        </a:rPr>
                        <a:t> SAYISI</a:t>
                      </a:r>
                      <a:endParaRPr lang="tr-TR" sz="1100" b="1" i="0" u="none" strike="noStrike" dirty="0">
                        <a:solidFill>
                          <a:schemeClr val="tx1"/>
                        </a:solidFill>
                        <a:latin typeface="Bookman Old Style" pitchFamily="18" charset="0"/>
                        <a:cs typeface="Arial" pitchFamily="34" charset="0"/>
                      </a:endParaRP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224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100" b="1" i="0" u="none" strike="noStrike" dirty="0">
                          <a:solidFill>
                            <a:schemeClr val="tx1"/>
                          </a:solidFill>
                          <a:latin typeface="Bookman Old Style" pitchFamily="18" charset="0"/>
                          <a:cs typeface="Arial" pitchFamily="34" charset="0"/>
                        </a:rPr>
                        <a:t>239</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1100" b="1" i="0" u="none" strike="noStrike" dirty="0">
                          <a:solidFill>
                            <a:schemeClr val="tx1"/>
                          </a:solidFill>
                          <a:latin typeface="Bookman Old Style" pitchFamily="18" charset="0"/>
                          <a:cs typeface="Arial" pitchFamily="34" charset="0"/>
                        </a:rPr>
                        <a:t>148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0"/>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TRAFİK KAZALARINDA YARALANAN</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22.285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22.564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22.338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1"/>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 TRAFİK KAZASI SAYISI</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52.803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51.905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54.297</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2"/>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TRAFİK CEZASI MAKBUZU (Adet)</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2.355.751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2.756.185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2.856.756</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TRAFİK CEZASI TUTARI (TL)</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rgbClr val="000000"/>
                          </a:solidFill>
                          <a:latin typeface="Bookman Old Style" pitchFamily="18" charset="0"/>
                          <a:cs typeface="Arial" pitchFamily="34" charset="0"/>
                        </a:rPr>
                        <a:t>297.682.365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375.429.673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427.597.648</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4"/>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TRAFİĞE KAYITLI ARAÇ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2.977.722</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3.119.715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3.275.487</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5"/>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TARFİĞE</a:t>
                      </a:r>
                      <a:r>
                        <a:rPr lang="tr-TR" sz="1100" b="1" i="0" u="none" strike="noStrike" baseline="0" dirty="0">
                          <a:solidFill>
                            <a:srgbClr val="000000"/>
                          </a:solidFill>
                          <a:latin typeface="Bookman Old Style" pitchFamily="18" charset="0"/>
                          <a:cs typeface="Arial" pitchFamily="34" charset="0"/>
                        </a:rPr>
                        <a:t> KAYITLI </a:t>
                      </a:r>
                      <a:r>
                        <a:rPr lang="tr-TR" sz="1100" b="1" i="0" u="none" strike="noStrike" dirty="0">
                          <a:solidFill>
                            <a:srgbClr val="000000"/>
                          </a:solidFill>
                          <a:latin typeface="Bookman Old Style" pitchFamily="18" charset="0"/>
                          <a:cs typeface="Arial" pitchFamily="34" charset="0"/>
                        </a:rPr>
                        <a:t>OTOMOBİL SAYISI</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1.870.981</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1.989.814</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2.099.305</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6"/>
                  </a:ext>
                </a:extLst>
              </a:tr>
              <a:tr h="271807">
                <a:tc>
                  <a:txBody>
                    <a:bodyPr/>
                    <a:lstStyle/>
                    <a:p>
                      <a:pPr algn="l" fontAlgn="b"/>
                      <a:r>
                        <a:rPr lang="tr-TR" sz="1100" b="1" i="0" u="none" strike="noStrike" dirty="0">
                          <a:solidFill>
                            <a:srgbClr val="000000"/>
                          </a:solidFill>
                          <a:latin typeface="Bookman Old Style" pitchFamily="18" charset="0"/>
                          <a:cs typeface="Arial" pitchFamily="34" charset="0"/>
                        </a:rPr>
                        <a:t>TRAFİĞE YENİ KAYIT OLAN ARAÇ </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134.000</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tcPr>
                </a:tc>
                <a:tc>
                  <a:txBody>
                    <a:bodyPr/>
                    <a:lstStyle/>
                    <a:p>
                      <a:pPr algn="ctr" fontAlgn="b"/>
                      <a:r>
                        <a:rPr lang="tr-TR" sz="1100" b="1" i="0" u="none" strike="noStrike" dirty="0">
                          <a:solidFill>
                            <a:schemeClr val="tx1"/>
                          </a:solidFill>
                          <a:latin typeface="Bookman Old Style" pitchFamily="18" charset="0"/>
                          <a:cs typeface="Arial" pitchFamily="34" charset="0"/>
                        </a:rPr>
                        <a:t>141.993</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tc>
                  <a:txBody>
                    <a:bodyPr/>
                    <a:lstStyle/>
                    <a:p>
                      <a:pPr algn="ctr" fontAlgn="b"/>
                      <a:r>
                        <a:rPr lang="tr-TR" sz="1100" b="1" i="0" u="none" strike="noStrike" dirty="0">
                          <a:solidFill>
                            <a:schemeClr val="tx1"/>
                          </a:solidFill>
                          <a:latin typeface="Bookman Old Style" pitchFamily="18" charset="0"/>
                          <a:cs typeface="Arial" pitchFamily="34" charset="0"/>
                        </a:rPr>
                        <a:t>155.772</a:t>
                      </a:r>
                    </a:p>
                  </a:txBody>
                  <a:tcPr marL="3671" marR="3671" marT="3671"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solidFill>
                      <a:schemeClr val="bg1"/>
                    </a:solidFill>
                  </a:tcPr>
                </a:tc>
                <a:extLst>
                  <a:ext uri="{0D108BD9-81ED-4DB2-BD59-A6C34878D82A}">
                    <a16:rowId xmlns:a16="http://schemas.microsoft.com/office/drawing/2014/main" val="10027"/>
                  </a:ext>
                </a:extLst>
              </a:tr>
            </a:tbl>
          </a:graphicData>
        </a:graphic>
      </p:graphicFrame>
      <p:sp>
        <p:nvSpPr>
          <p:cNvPr id="7" name="6 Metin kutusu"/>
          <p:cNvSpPr txBox="1"/>
          <p:nvPr/>
        </p:nvSpPr>
        <p:spPr>
          <a:xfrm>
            <a:off x="188640" y="9339070"/>
            <a:ext cx="6187605" cy="276999"/>
          </a:xfrm>
          <a:prstGeom prst="rect">
            <a:avLst/>
          </a:prstGeom>
          <a:noFill/>
        </p:spPr>
        <p:txBody>
          <a:bodyPr wrap="square" rtlCol="0">
            <a:spAutoFit/>
          </a:bodyPr>
          <a:lstStyle/>
          <a:p>
            <a:r>
              <a:rPr lang="tr-TR" sz="1200" b="1" dirty="0">
                <a:latin typeface="Bookman Old Style" pitchFamily="18" charset="0"/>
              </a:rPr>
              <a:t>*Emniyet+ Jandarma Bilgileri</a:t>
            </a:r>
          </a:p>
        </p:txBody>
      </p:sp>
      <p:sp>
        <p:nvSpPr>
          <p:cNvPr id="2" name="Slayt Numarası Yer Tutucusu 1">
            <a:extLst>
              <a:ext uri="{FF2B5EF4-FFF2-40B4-BE49-F238E27FC236}">
                <a16:creationId xmlns:a16="http://schemas.microsoft.com/office/drawing/2014/main" id="{9731653E-5DA2-4AE0-8C19-AA6EC00C082F}"/>
              </a:ext>
            </a:extLst>
          </p:cNvPr>
          <p:cNvSpPr>
            <a:spLocks noGrp="1"/>
          </p:cNvSpPr>
          <p:nvPr>
            <p:ph type="sldNum" sz="quarter" idx="12"/>
          </p:nvPr>
        </p:nvSpPr>
        <p:spPr/>
        <p:txBody>
          <a:bodyPr/>
          <a:lstStyle/>
          <a:p>
            <a:pPr>
              <a:defRPr/>
            </a:pPr>
            <a:fld id="{7F979C48-A748-48C9-B264-A35E2CA3DA99}" type="slidenum">
              <a:rPr lang="tr-TR" smtClean="0"/>
              <a:pPr>
                <a:defRPr/>
              </a:pPr>
              <a:t>8</a:t>
            </a:fld>
            <a:endParaRPr lang="tr-T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 y="448866"/>
            <a:ext cx="6858000" cy="357188"/>
          </a:xfrm>
        </p:spPr>
        <p:txBody>
          <a:bodyPr>
            <a:normAutofit/>
          </a:bodyPr>
          <a:lstStyle/>
          <a:p>
            <a:pPr algn="ctr" eaLnBrk="1" hangingPunct="1"/>
            <a:r>
              <a:rPr lang="tr-TR" sz="1800" b="1" dirty="0">
                <a:solidFill>
                  <a:srgbClr val="FF0000"/>
                </a:solidFill>
                <a:latin typeface="Bookman Old Style" pitchFamily="18" charset="0"/>
                <a:cs typeface="Arial" pitchFamily="34" charset="0"/>
              </a:rPr>
              <a:t>ASAYİŞ  SUÇLARI</a:t>
            </a:r>
          </a:p>
        </p:txBody>
      </p:sp>
      <p:sp>
        <p:nvSpPr>
          <p:cNvPr id="6147" name="Rectangle 3"/>
          <p:cNvSpPr>
            <a:spLocks noChangeArrowheads="1"/>
          </p:cNvSpPr>
          <p:nvPr/>
        </p:nvSpPr>
        <p:spPr bwMode="auto">
          <a:xfrm>
            <a:off x="520085" y="2836281"/>
            <a:ext cx="138550" cy="276993"/>
          </a:xfrm>
          <a:prstGeom prst="rect">
            <a:avLst/>
          </a:prstGeom>
          <a:noFill/>
          <a:ln w="9525">
            <a:noFill/>
            <a:miter lim="800000"/>
            <a:headEnd/>
            <a:tailEnd/>
          </a:ln>
        </p:spPr>
        <p:txBody>
          <a:bodyPr wrap="none" lIns="68573" tIns="34287" rIns="68573" bIns="34287" anchor="ctr">
            <a:spAutoFit/>
          </a:bodyPr>
          <a:lstStyle/>
          <a:p>
            <a:pPr algn="ctr">
              <a:defRPr/>
            </a:pPr>
            <a:endParaRPr lang="tr-TR" sz="1350"/>
          </a:p>
        </p:txBody>
      </p:sp>
      <p:graphicFrame>
        <p:nvGraphicFramePr>
          <p:cNvPr id="91276" name="Group 140"/>
          <p:cNvGraphicFramePr>
            <a:graphicFrameLocks noGrp="1"/>
          </p:cNvGraphicFramePr>
          <p:nvPr>
            <p:extLst>
              <p:ext uri="{D42A27DB-BD31-4B8C-83A1-F6EECF244321}">
                <p14:modId xmlns:p14="http://schemas.microsoft.com/office/powerpoint/2010/main" val="2513572878"/>
              </p:ext>
            </p:extLst>
          </p:nvPr>
        </p:nvGraphicFramePr>
        <p:xfrm>
          <a:off x="107872" y="972426"/>
          <a:ext cx="6642256" cy="8312357"/>
        </p:xfrm>
        <a:graphic>
          <a:graphicData uri="http://schemas.openxmlformats.org/drawingml/2006/table">
            <a:tbl>
              <a:tblPr/>
              <a:tblGrid>
                <a:gridCol w="1025631">
                  <a:extLst>
                    <a:ext uri="{9D8B030D-6E8A-4147-A177-3AD203B41FA5}">
                      <a16:colId xmlns:a16="http://schemas.microsoft.com/office/drawing/2014/main" val="20000"/>
                    </a:ext>
                  </a:extLst>
                </a:gridCol>
                <a:gridCol w="702078">
                  <a:extLst>
                    <a:ext uri="{9D8B030D-6E8A-4147-A177-3AD203B41FA5}">
                      <a16:colId xmlns:a16="http://schemas.microsoft.com/office/drawing/2014/main" val="20001"/>
                    </a:ext>
                  </a:extLst>
                </a:gridCol>
                <a:gridCol w="918102">
                  <a:extLst>
                    <a:ext uri="{9D8B030D-6E8A-4147-A177-3AD203B41FA5}">
                      <a16:colId xmlns:a16="http://schemas.microsoft.com/office/drawing/2014/main" val="20002"/>
                    </a:ext>
                  </a:extLst>
                </a:gridCol>
                <a:gridCol w="756830">
                  <a:extLst>
                    <a:ext uri="{9D8B030D-6E8A-4147-A177-3AD203B41FA5}">
                      <a16:colId xmlns:a16="http://schemas.microsoft.com/office/drawing/2014/main" val="20003"/>
                    </a:ext>
                  </a:extLst>
                </a:gridCol>
                <a:gridCol w="775271">
                  <a:extLst>
                    <a:ext uri="{9D8B030D-6E8A-4147-A177-3AD203B41FA5}">
                      <a16:colId xmlns:a16="http://schemas.microsoft.com/office/drawing/2014/main" val="20004"/>
                    </a:ext>
                  </a:extLst>
                </a:gridCol>
                <a:gridCol w="875383">
                  <a:extLst>
                    <a:ext uri="{9D8B030D-6E8A-4147-A177-3AD203B41FA5}">
                      <a16:colId xmlns:a16="http://schemas.microsoft.com/office/drawing/2014/main" val="20005"/>
                    </a:ext>
                  </a:extLst>
                </a:gridCol>
                <a:gridCol w="724865">
                  <a:extLst>
                    <a:ext uri="{9D8B030D-6E8A-4147-A177-3AD203B41FA5}">
                      <a16:colId xmlns:a16="http://schemas.microsoft.com/office/drawing/2014/main" val="20006"/>
                    </a:ext>
                  </a:extLst>
                </a:gridCol>
                <a:gridCol w="864096">
                  <a:extLst>
                    <a:ext uri="{9D8B030D-6E8A-4147-A177-3AD203B41FA5}">
                      <a16:colId xmlns:a16="http://schemas.microsoft.com/office/drawing/2014/main" val="20007"/>
                    </a:ext>
                  </a:extLst>
                </a:gridCol>
              </a:tblGrid>
              <a:tr h="894474">
                <a:tc gridSpan="8">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FF0000"/>
                          </a:solidFill>
                          <a:effectLst/>
                          <a:latin typeface="Bookman Old Style" pitchFamily="18" charset="0"/>
                          <a:ea typeface="+mn-ea"/>
                          <a:cs typeface="+mn-cs"/>
                        </a:rPr>
                        <a:t>2012-2013 YILLLARI EMNİYET-JANDARMA BÖLGESİ</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600" b="1" i="0" u="none" strike="noStrike" kern="1200" cap="none" normalizeH="0" baseline="0" dirty="0">
                          <a:ln>
                            <a:noFill/>
                          </a:ln>
                          <a:solidFill>
                            <a:srgbClr val="FF0000"/>
                          </a:solidFill>
                          <a:effectLst/>
                          <a:latin typeface="Bookman Old Style" pitchFamily="18" charset="0"/>
                          <a:ea typeface="+mn-ea"/>
                          <a:cs typeface="+mn-cs"/>
                        </a:rPr>
                        <a:t> GENEL ASAYİŞ OLAYLARI (TRAFİK HARİÇ)</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399964">
                <a:tc rowSpan="2">
                  <a:txBody>
                    <a:bodyPr/>
                    <a:lstStyle/>
                    <a:p>
                      <a:pPr marL="342900" marR="0" lvl="0" indent="-34290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SUÇ TÜRÜ</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2012 YILI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2013 YILI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hMerge="1">
                  <a:txBody>
                    <a:bodyPr/>
                    <a:lstStyle/>
                    <a:p>
                      <a:endParaRPr lang="tr-TR"/>
                    </a:p>
                  </a:txBody>
                  <a:tcPr/>
                </a:tc>
                <a:tc hMerge="1">
                  <a:txBody>
                    <a:bodyPr/>
                    <a:lstStyle/>
                    <a:p>
                      <a:endParaRPr lang="tr-T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2012/2013DEĞİŞİM</a:t>
                      </a: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01"/>
                  </a:ext>
                </a:extLst>
              </a:tr>
              <a:tr h="533301">
                <a:tc vMerge="1">
                  <a:txBody>
                    <a:bodyPr/>
                    <a:lstStyle/>
                    <a:p>
                      <a:endParaRPr lang="tr-TR"/>
                    </a:p>
                  </a:txBody>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EMNİYET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JANDARMA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EMNİYET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JANDARMA</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rgbClr val="000099"/>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vMerge="1">
                  <a:txBody>
                    <a:bodyPr/>
                    <a:lstStyle/>
                    <a:p>
                      <a:endParaRPr lang="tr-TR"/>
                    </a:p>
                  </a:txBody>
                  <a:tcPr/>
                </a:tc>
                <a:extLst>
                  <a:ext uri="{0D108BD9-81ED-4DB2-BD59-A6C34878D82A}">
                    <a16:rowId xmlns:a16="http://schemas.microsoft.com/office/drawing/2014/main" val="10002"/>
                  </a:ext>
                </a:extLst>
              </a:tr>
              <a:tr h="4259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ASAYİŞ SUÇ. </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291.307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4.051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cs typeface="Arial" pitchFamily="34" charset="0"/>
                        </a:rPr>
                        <a:t>295.358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313.366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4.195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317.561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666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TERÖR OLAYLARI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386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389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340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341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423587">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ea typeface="Arial Unicode MS" pitchFamily="34" charset="-128"/>
                          <a:cs typeface="Arial" pitchFamily="34" charset="0"/>
                        </a:rPr>
                        <a:t>MALİ SUÇLAR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725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746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447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498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-34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666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cs typeface="Arial" pitchFamily="34" charset="0"/>
                        </a:rPr>
                        <a:t>BİLİŞİM SUÇLARI</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2.629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2.629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3.547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3.547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6666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ORGANİZE SUÇLAR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129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14</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143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126</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13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139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r h="68283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NARKOTİK OLAYLAR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48.509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88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48.597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50.400</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77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50.477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4</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8"/>
                  </a:ext>
                </a:extLst>
              </a:tr>
              <a:tr h="6666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a:ln>
                            <a:noFill/>
                          </a:ln>
                          <a:solidFill>
                            <a:schemeClr val="tx1"/>
                          </a:solidFill>
                          <a:effectLst/>
                          <a:latin typeface="Bookman Old Style" pitchFamily="18" charset="0"/>
                          <a:ea typeface="Arial Unicode MS" pitchFamily="34" charset="-128"/>
                          <a:cs typeface="Arial" pitchFamily="34" charset="0"/>
                        </a:rPr>
                        <a:t>TOPLUMSAL OLAYLAR</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5.177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5.177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6.293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6.296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22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9"/>
                  </a:ext>
                </a:extLst>
              </a:tr>
              <a:tr h="6666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ea typeface="Arial Unicode MS" pitchFamily="34" charset="-128"/>
                          <a:cs typeface="Arial" pitchFamily="34" charset="0"/>
                        </a:rPr>
                        <a:t>İLLEGAL  GİRİŞ-ÇIKIŞ</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609</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57</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666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493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526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-21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0"/>
                  </a:ext>
                </a:extLst>
              </a:tr>
              <a:tr h="79995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KABAHATLER VE DİĞER OLAYLAR</a:t>
                      </a:r>
                    </a:p>
                  </a:txBody>
                  <a:tcPr marL="0" marR="0" marT="0" marB="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3-</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2.881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2.881</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Bookman Old Style" pitchFamily="18" charset="0"/>
                          <a:cs typeface="Arial" pitchFamily="34" charset="0"/>
                        </a:rPr>
                        <a:t>2.348</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tc>
                  <a:txBody>
                    <a:bodyPr/>
                    <a:lstStyle/>
                    <a:p>
                      <a:pPr algn="ctr" fontAlgn="ctr"/>
                      <a:r>
                        <a:rPr lang="tr-TR" sz="1200" b="1" i="0" u="none" strike="noStrike" dirty="0">
                          <a:solidFill>
                            <a:srgbClr val="000000"/>
                          </a:solidFill>
                          <a:latin typeface="Bookman Old Style" pitchFamily="18" charset="0"/>
                        </a:rPr>
                        <a:t>2.348</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-19</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11"/>
                  </a:ext>
                </a:extLst>
              </a:tr>
              <a:tr h="58470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a:ln>
                            <a:noFill/>
                          </a:ln>
                          <a:solidFill>
                            <a:schemeClr val="tx1"/>
                          </a:solidFill>
                          <a:effectLst/>
                          <a:latin typeface="Bookman Old Style" pitchFamily="18" charset="0"/>
                          <a:cs typeface="Arial" pitchFamily="34" charset="0"/>
                        </a:rPr>
                        <a:t>TOPLAM</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r>
                        <a:rPr lang="tr-TR" sz="1200" b="1" dirty="0">
                          <a:latin typeface="Bookman Old Style" pitchFamily="18" charset="0"/>
                          <a:cs typeface="Arial" pitchFamily="34" charset="0"/>
                        </a:rPr>
                        <a:t> 349.471</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r>
                        <a:rPr lang="tr-TR" sz="1200" b="1" dirty="0">
                          <a:latin typeface="Bookman Old Style" pitchFamily="18" charset="0"/>
                          <a:cs typeface="Arial" pitchFamily="34" charset="0"/>
                        </a:rPr>
                        <a:t>           7.115</a:t>
                      </a:r>
                    </a:p>
                  </a:txBody>
                  <a:tcPr marL="68573" marR="68573" marT="34287" marB="34287"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fontAlgn="ctr"/>
                      <a:r>
                        <a:rPr lang="tr-TR" sz="1200" b="1" i="0" u="none" strike="noStrike" dirty="0">
                          <a:solidFill>
                            <a:srgbClr val="000000"/>
                          </a:solidFill>
                          <a:latin typeface="Bookman Old Style" pitchFamily="18" charset="0"/>
                        </a:rPr>
                        <a:t>356.586</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fontAlgn="ctr"/>
                      <a:r>
                        <a:rPr lang="tr-TR" sz="1200" b="1" i="0" u="none" strike="noStrike" dirty="0">
                          <a:solidFill>
                            <a:srgbClr val="000000"/>
                          </a:solidFill>
                          <a:latin typeface="Bookman Old Style" pitchFamily="18" charset="0"/>
                        </a:rPr>
                        <a:t>375.012</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fontAlgn="ctr"/>
                      <a:r>
                        <a:rPr lang="tr-TR" sz="1200" b="1" i="0" u="none" strike="noStrike" dirty="0">
                          <a:solidFill>
                            <a:srgbClr val="000000"/>
                          </a:solidFill>
                          <a:latin typeface="Bookman Old Style" pitchFamily="18" charset="0"/>
                        </a:rPr>
                        <a:t>6.721</a:t>
                      </a:r>
                    </a:p>
                  </a:txBody>
                  <a:tcPr marL="7144" marR="6429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r" fontAlgn="ctr"/>
                      <a:r>
                        <a:rPr lang="tr-TR" sz="1200" b="1" i="0" u="none" strike="noStrike" dirty="0">
                          <a:solidFill>
                            <a:srgbClr val="000000"/>
                          </a:solidFill>
                          <a:latin typeface="Bookman Old Style" pitchFamily="18" charset="0"/>
                        </a:rPr>
                        <a:t>381.733</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algn="ctr" fontAlgn="b"/>
                      <a:r>
                        <a:rPr lang="tr-TR" sz="1200" b="1" i="0" u="none" strike="noStrike" dirty="0">
                          <a:solidFill>
                            <a:srgbClr val="000000"/>
                          </a:solidFill>
                          <a:latin typeface="Bookman Old Style" pitchFamily="18" charset="0"/>
                        </a:rPr>
                        <a:t>7</a:t>
                      </a:r>
                    </a:p>
                  </a:txBody>
                  <a:tcPr marL="7144" marR="7144" marT="7144" marB="0" anchor="ctr">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99"/>
                      </a:solidFill>
                      <a:prstDash val="solid"/>
                      <a:round/>
                      <a:headEnd type="none" w="med" len="med"/>
                      <a:tailEnd type="none" w="med" len="med"/>
                    </a:lnT>
                    <a:lnB w="28575" cap="flat" cmpd="sng" algn="ctr">
                      <a:solidFill>
                        <a:srgbClr val="000099"/>
                      </a:solidFill>
                      <a:prstDash val="solid"/>
                      <a:round/>
                      <a:headEnd type="none" w="med" len="med"/>
                      <a:tailEnd type="none" w="med" len="med"/>
                    </a:lnB>
                    <a:lnTlToBr>
                      <a:noFill/>
                    </a:lnTlToBr>
                    <a:lnBlToTr>
                      <a:noFill/>
                    </a:lnBlToTr>
                    <a:solidFill>
                      <a:schemeClr val="accent3">
                        <a:lumMod val="20000"/>
                        <a:lumOff val="80000"/>
                      </a:schemeClr>
                    </a:solidFill>
                  </a:tcPr>
                </a:tc>
                <a:extLst>
                  <a:ext uri="{0D108BD9-81ED-4DB2-BD59-A6C34878D82A}">
                    <a16:rowId xmlns:a16="http://schemas.microsoft.com/office/drawing/2014/main" val="10012"/>
                  </a:ext>
                </a:extLst>
              </a:tr>
            </a:tbl>
          </a:graphicData>
        </a:graphic>
      </p:graphicFrame>
      <p:sp>
        <p:nvSpPr>
          <p:cNvPr id="2" name="Slayt Numarası Yer Tutucusu 1">
            <a:extLst>
              <a:ext uri="{FF2B5EF4-FFF2-40B4-BE49-F238E27FC236}">
                <a16:creationId xmlns:a16="http://schemas.microsoft.com/office/drawing/2014/main" id="{786684D8-4C23-40ED-9F27-A13CA875E6C2}"/>
              </a:ext>
            </a:extLst>
          </p:cNvPr>
          <p:cNvSpPr>
            <a:spLocks noGrp="1"/>
          </p:cNvSpPr>
          <p:nvPr>
            <p:ph type="sldNum" sz="quarter" idx="12"/>
          </p:nvPr>
        </p:nvSpPr>
        <p:spPr/>
        <p:txBody>
          <a:bodyPr/>
          <a:lstStyle/>
          <a:p>
            <a:pPr>
              <a:defRPr/>
            </a:pPr>
            <a:fld id="{B933E86D-47FE-4A98-B91B-91FFE54D33EE}" type="slidenum">
              <a:rPr lang="tr-TR" smtClean="0"/>
              <a:pPr>
                <a:defRPr/>
              </a:pPr>
              <a:t>9</a:t>
            </a:fld>
            <a:endParaRPr lang="tr-TR"/>
          </a:p>
        </p:txBody>
      </p:sp>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theme1.xml><?xml version="1.0" encoding="utf-8"?>
<a:theme xmlns:a="http://schemas.openxmlformats.org/drawingml/2006/main" name="1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22593</TotalTime>
  <Words>7345</Words>
  <Application>Microsoft Office PowerPoint</Application>
  <PresentationFormat>A4 Kağıt (210x297 mm)</PresentationFormat>
  <Paragraphs>4585</Paragraphs>
  <Slides>53</Slides>
  <Notes>23</Notes>
  <HiddenSlides>0</HiddenSlides>
  <MMClips>0</MMClips>
  <ScaleCrop>false</ScaleCrop>
  <HeadingPairs>
    <vt:vector size="6" baseType="variant">
      <vt:variant>
        <vt:lpstr>Kullanılan Yazı Tipleri</vt:lpstr>
      </vt:variant>
      <vt:variant>
        <vt:i4>10</vt:i4>
      </vt:variant>
      <vt:variant>
        <vt:lpstr>Tema</vt:lpstr>
      </vt:variant>
      <vt:variant>
        <vt:i4>2</vt:i4>
      </vt:variant>
      <vt:variant>
        <vt:lpstr>Slayt Başlıkları</vt:lpstr>
      </vt:variant>
      <vt:variant>
        <vt:i4>53</vt:i4>
      </vt:variant>
    </vt:vector>
  </HeadingPairs>
  <TitlesOfParts>
    <vt:vector size="65" baseType="lpstr">
      <vt:lpstr>ＭＳ Ｐゴシック</vt:lpstr>
      <vt:lpstr>Arial</vt:lpstr>
      <vt:lpstr>Arial Tur</vt:lpstr>
      <vt:lpstr>Arial Unicode MS</vt:lpstr>
      <vt:lpstr>Bookman Old Style</vt:lpstr>
      <vt:lpstr>Calibri</vt:lpstr>
      <vt:lpstr>Century Gothic</vt:lpstr>
      <vt:lpstr>Franklin Gothic Demi Cond</vt:lpstr>
      <vt:lpstr>Times New Roman</vt:lpstr>
      <vt:lpstr>Times New Roman Tur</vt:lpstr>
      <vt:lpstr>1_Özel Tasarım</vt:lpstr>
      <vt:lpstr>Özel Tasarım</vt:lpstr>
      <vt:lpstr>PowerPoint Sunusu</vt:lpstr>
      <vt:lpstr>PowerPoint Sunusu</vt:lpstr>
      <vt:lpstr>PowerPoint Sunusu</vt:lpstr>
      <vt:lpstr>PowerPoint Sunusu</vt:lpstr>
      <vt:lpstr>PowerPoint Sunusu</vt:lpstr>
      <vt:lpstr>PowerPoint Sunusu</vt:lpstr>
      <vt:lpstr>PowerPoint Sunusu</vt:lpstr>
      <vt:lpstr>ASAYİŞ ve GÜVENLİK ÖZETİ </vt:lpstr>
      <vt:lpstr>ASAYİŞ  SUÇLARI</vt:lpstr>
      <vt:lpstr>PowerPoint Sunusu</vt:lpstr>
      <vt:lpstr>PowerPoint Sunusu</vt:lpstr>
      <vt:lpstr>PowerPoint Sunusu</vt:lpstr>
      <vt:lpstr> GÜMRÜK KAÇAKÇILIĞI (2012-2013) KARŞILAŞTIRMA</vt:lpstr>
      <vt:lpstr>PowerPoint Sunusu</vt:lpstr>
      <vt:lpstr>İŞ ve ÇALIŞMA HAYATI</vt:lpstr>
      <vt:lpstr>PowerPoint Sunusu</vt:lpstr>
      <vt:lpstr>TİCARET </vt:lpstr>
      <vt:lpstr> </vt:lpstr>
      <vt:lpstr> VERGİ GELİRLERİ</vt:lpstr>
      <vt:lpstr>EĞİTİM</vt:lpstr>
      <vt:lpstr>PowerPoint Sunusu</vt:lpstr>
      <vt:lpstr>PowerPoint Sunusu</vt:lpstr>
      <vt:lpstr>2013-2014 YILI RESMİ OKULLARIN NORMAL  VE İKİLİ ÖĞRETİM DURUMU</vt:lpstr>
      <vt:lpstr>PowerPoint Sunusu</vt:lpstr>
      <vt:lpstr>PowerPoint Sunusu</vt:lpstr>
      <vt:lpstr>PowerPoint Sunusu</vt:lpstr>
      <vt:lpstr>TOPLU TAŞIMA TÜRLERİNE GÖRE DAĞILIM(*)</vt:lpstr>
      <vt:lpstr>KARAYOLU TAŞIMACILIĞI</vt:lpstr>
      <vt:lpstr>PowerPoint Sunusu</vt:lpstr>
      <vt:lpstr>HAVA YOLU ULAŞIMI</vt:lpstr>
      <vt:lpstr>PowerPoint Sunusu</vt:lpstr>
      <vt:lpstr>PowerPoint Sunusu</vt:lpstr>
      <vt:lpstr>PowerPoint Sunusu</vt:lpstr>
      <vt:lpstr>YILLARA GÖRE HASTANE SAYILARI</vt:lpstr>
      <vt:lpstr>PowerPoint Sunusu</vt:lpstr>
      <vt:lpstr>SOSYAL GÜVENLİK</vt:lpstr>
      <vt:lpstr>PowerPoint Sunusu</vt:lpstr>
      <vt:lpstr> </vt:lpstr>
      <vt:lpstr>PowerPoint Sunusu</vt:lpstr>
      <vt:lpstr>İLDEKİ BAZI KÜLTÜREL DEĞERLER</vt:lpstr>
      <vt:lpstr>PowerPoint Sunusu</vt:lpstr>
      <vt:lpstr>TURİST GİRİŞLERİ (2008-2013)</vt:lpstr>
      <vt:lpstr>TURİZM İŞLETME BELGELİ SEYAHAT  ACENTALARI </vt:lpstr>
      <vt:lpstr>SPOR İLE İLGİLİ  GÖSTERGELER</vt:lpstr>
      <vt:lpstr>PowerPoint Sunusu</vt:lpstr>
      <vt:lpstr>PowerPoint Sunusu</vt:lpstr>
      <vt:lpstr>PowerPoint Sunusu</vt:lpstr>
      <vt:lpstr>PowerPoint Sunusu</vt:lpstr>
      <vt:lpstr>TARIM </vt:lpstr>
      <vt:lpstr>BARAJLAR VE SU KAYNAKLARI</vt:lpstr>
      <vt:lpstr>HABERLEŞME DURUMU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Barış AMAÇ</dc:creator>
  <cp:lastModifiedBy>Serpil BÜYÜKKARA</cp:lastModifiedBy>
  <cp:revision>2367</cp:revision>
  <cp:lastPrinted>2024-05-02T12:30:23Z</cp:lastPrinted>
  <dcterms:created xsi:type="dcterms:W3CDTF">2021-03-15T10:30:38Z</dcterms:created>
  <dcterms:modified xsi:type="dcterms:W3CDTF">2024-12-05T08:25:59Z</dcterms:modified>
</cp:coreProperties>
</file>