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1" r:id="rId1"/>
    <p:sldMasterId id="2147483673" r:id="rId2"/>
  </p:sldMasterIdLst>
  <p:notesMasterIdLst>
    <p:notesMasterId r:id="rId61"/>
  </p:notesMasterIdLst>
  <p:handoutMasterIdLst>
    <p:handoutMasterId r:id="rId62"/>
  </p:handoutMasterIdLst>
  <p:sldIdLst>
    <p:sldId id="1373" r:id="rId3"/>
    <p:sldId id="1132" r:id="rId4"/>
    <p:sldId id="1374" r:id="rId5"/>
    <p:sldId id="648" r:id="rId6"/>
    <p:sldId id="650" r:id="rId7"/>
    <p:sldId id="651" r:id="rId8"/>
    <p:sldId id="645" r:id="rId9"/>
    <p:sldId id="731" r:id="rId10"/>
    <p:sldId id="734" r:id="rId11"/>
    <p:sldId id="735" r:id="rId12"/>
    <p:sldId id="736" r:id="rId13"/>
    <p:sldId id="738" r:id="rId14"/>
    <p:sldId id="286" r:id="rId15"/>
    <p:sldId id="287" r:id="rId16"/>
    <p:sldId id="288" r:id="rId17"/>
    <p:sldId id="289" r:id="rId18"/>
    <p:sldId id="290" r:id="rId19"/>
    <p:sldId id="292" r:id="rId20"/>
    <p:sldId id="665" r:id="rId21"/>
    <p:sldId id="667" r:id="rId22"/>
    <p:sldId id="668" r:id="rId23"/>
    <p:sldId id="669" r:id="rId24"/>
    <p:sldId id="670" r:id="rId25"/>
    <p:sldId id="673" r:id="rId26"/>
    <p:sldId id="676" r:id="rId27"/>
    <p:sldId id="677" r:id="rId28"/>
    <p:sldId id="678" r:id="rId29"/>
    <p:sldId id="679" r:id="rId30"/>
    <p:sldId id="715" r:id="rId31"/>
    <p:sldId id="716" r:id="rId32"/>
    <p:sldId id="718" r:id="rId33"/>
    <p:sldId id="720" r:id="rId34"/>
    <p:sldId id="722" r:id="rId35"/>
    <p:sldId id="681" r:id="rId36"/>
    <p:sldId id="682" r:id="rId37"/>
    <p:sldId id="683" r:id="rId38"/>
    <p:sldId id="685" r:id="rId39"/>
    <p:sldId id="471" r:id="rId40"/>
    <p:sldId id="472" r:id="rId41"/>
    <p:sldId id="473" r:id="rId42"/>
    <p:sldId id="689" r:id="rId43"/>
    <p:sldId id="698" r:id="rId44"/>
    <p:sldId id="700" r:id="rId45"/>
    <p:sldId id="702" r:id="rId46"/>
    <p:sldId id="656" r:id="rId47"/>
    <p:sldId id="660" r:id="rId48"/>
    <p:sldId id="662" r:id="rId49"/>
    <p:sldId id="704" r:id="rId50"/>
    <p:sldId id="705" r:id="rId51"/>
    <p:sldId id="293" r:id="rId52"/>
    <p:sldId id="295" r:id="rId53"/>
    <p:sldId id="296" r:id="rId54"/>
    <p:sldId id="298" r:id="rId55"/>
    <p:sldId id="712" r:id="rId56"/>
    <p:sldId id="725" r:id="rId57"/>
    <p:sldId id="726" r:id="rId58"/>
    <p:sldId id="727" r:id="rId59"/>
    <p:sldId id="742" r:id="rId60"/>
  </p:sldIdLst>
  <p:sldSz cx="6858000" cy="9906000" type="A4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Kapak" id="{CB6870C7-5DC8-4BB2-A8B5-8D20CE3E9EF5}">
          <p14:sldIdLst>
            <p14:sldId id="1373"/>
          </p14:sldIdLst>
        </p14:section>
        <p14:section name="Önsöz ve İçindekiler" id="{E3834704-E864-44A4-A165-EC348F2F0F99}">
          <p14:sldIdLst>
            <p14:sldId id="1132"/>
            <p14:sldId id="1374"/>
          </p14:sldIdLst>
        </p14:section>
        <p14:section name="Nüfus" id="{BCBD03B5-80DA-4107-90EF-EDA191818473}">
          <p14:sldIdLst>
            <p14:sldId id="648"/>
            <p14:sldId id="650"/>
            <p14:sldId id="651"/>
          </p14:sldIdLst>
        </p14:section>
        <p14:section name="İdari Yapı" id="{91CF1F5F-7AC3-4C78-B8BB-28967CF3CFA3}">
          <p14:sldIdLst>
            <p14:sldId id="645"/>
          </p14:sldIdLst>
        </p14:section>
        <p14:section name="Asayiş ve Güvenlik" id="{D88D19B8-E6A1-4D66-AE38-9E1BDC194F17}">
          <p14:sldIdLst>
            <p14:sldId id="731"/>
            <p14:sldId id="734"/>
            <p14:sldId id="735"/>
            <p14:sldId id="736"/>
            <p14:sldId id="738"/>
          </p14:sldIdLst>
        </p14:section>
        <p14:section name="İş ve Çalışma Hayatı" id="{382D718F-38F6-4B88-9A9D-A50CB3B1D8B3}">
          <p14:sldIdLst>
            <p14:sldId id="286"/>
            <p14:sldId id="287"/>
          </p14:sldIdLst>
        </p14:section>
        <p14:section name="Milli Gelir ve Ekonomik Durum" id="{0B108E85-2C45-4F66-8025-952477DD2D50}">
          <p14:sldIdLst>
            <p14:sldId id="288"/>
            <p14:sldId id="289"/>
            <p14:sldId id="290"/>
            <p14:sldId id="292"/>
          </p14:sldIdLst>
        </p14:section>
        <p14:section name="Eğitim" id="{F94EEF6A-EAC4-48B2-A445-3E0D61075020}">
          <p14:sldIdLst>
            <p14:sldId id="665"/>
            <p14:sldId id="667"/>
            <p14:sldId id="668"/>
            <p14:sldId id="669"/>
            <p14:sldId id="670"/>
            <p14:sldId id="673"/>
          </p14:sldIdLst>
        </p14:section>
        <p14:section name="Yüksek Öğretim" id="{C87B0D2E-C96F-4438-8675-A1496E6AB87B}">
          <p14:sldIdLst>
            <p14:sldId id="676"/>
            <p14:sldId id="677"/>
            <p14:sldId id="678"/>
            <p14:sldId id="679"/>
          </p14:sldIdLst>
        </p14:section>
        <p14:section name="Ulaşım" id="{18DF6305-EDBB-4215-83BF-A57E59319649}">
          <p14:sldIdLst>
            <p14:sldId id="715"/>
            <p14:sldId id="716"/>
            <p14:sldId id="718"/>
            <p14:sldId id="720"/>
            <p14:sldId id="722"/>
          </p14:sldIdLst>
        </p14:section>
        <p14:section name="Sağlık" id="{827ED5F3-9EA5-4E1E-A5A6-78F5C537763D}">
          <p14:sldIdLst>
            <p14:sldId id="681"/>
            <p14:sldId id="682"/>
            <p14:sldId id="683"/>
            <p14:sldId id="685"/>
          </p14:sldIdLst>
        </p14:section>
        <p14:section name="Sosyal Hizmetler" id="{135582F7-D1D9-4B80-8D1B-7DA0C615EBE4}">
          <p14:sldIdLst>
            <p14:sldId id="471"/>
            <p14:sldId id="472"/>
            <p14:sldId id="473"/>
            <p14:sldId id="689"/>
          </p14:sldIdLst>
        </p14:section>
        <p14:section name="Kültür ve Turizm" id="{00722258-9DB0-425A-A243-ABA357267D53}">
          <p14:sldIdLst>
            <p14:sldId id="698"/>
            <p14:sldId id="700"/>
            <p14:sldId id="702"/>
            <p14:sldId id="656"/>
            <p14:sldId id="660"/>
            <p14:sldId id="662"/>
          </p14:sldIdLst>
        </p14:section>
        <p14:section name="Spor" id="{A4C2D35F-4A7C-4D67-AFCE-972D233714B5}">
          <p14:sldIdLst>
            <p14:sldId id="704"/>
            <p14:sldId id="705"/>
          </p14:sldIdLst>
        </p14:section>
        <p14:section name="Sanayi ve Teknoloji" id="{9817FEBA-CA9B-4048-90D3-1C16EFAABE37}">
          <p14:sldIdLst>
            <p14:sldId id="293"/>
            <p14:sldId id="295"/>
          </p14:sldIdLst>
        </p14:section>
        <p14:section name="Tarım, Orman ve Hayvancılık" id="{698FB528-5B18-4F63-8A31-5848657B907D}">
          <p14:sldIdLst>
            <p14:sldId id="296"/>
            <p14:sldId id="298"/>
          </p14:sldIdLst>
        </p14:section>
        <p14:section name="Fiziki ve Teknik Altyapı" id="{14F16885-D14D-4357-8EA9-07BD365417B4}">
          <p14:sldIdLst>
            <p14:sldId id="712"/>
          </p14:sldIdLst>
        </p14:section>
        <p14:section name="İletişim, Haberleşme ve Enerji" id="{E0DD1311-E880-441B-A6C5-D3C74CBA593A}">
          <p14:sldIdLst>
            <p14:sldId id="725"/>
            <p14:sldId id="726"/>
            <p14:sldId id="727"/>
          </p14:sldIdLst>
        </p14:section>
        <p14:section name="Mahalli İdareler" id="{9C648D7D-65FE-44B9-A4AC-090A9B9C0210}">
          <p14:sldIdLst/>
        </p14:section>
        <p14:section name="Kamu Yatırımları" id="{872BCAB6-A2CE-46E7-BC49-1413BD9B144A}">
          <p14:sldIdLst>
            <p14:sldId id="742"/>
          </p14:sldIdLst>
        </p14:section>
        <p14:section name="Devam Eden Önemli Projeler" id="{BDAD76BD-FE19-423C-89D3-934945AA13F1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üleyha AKSÜZEK KAVAK" initials="ZAK" lastIdx="1" clrIdx="0">
    <p:extLst>
      <p:ext uri="{19B8F6BF-5375-455C-9EA6-DF929625EA0E}">
        <p15:presenceInfo xmlns:p15="http://schemas.microsoft.com/office/powerpoint/2012/main" userId="S-1-5-21-3319460674-182160504-3610838970-106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4858"/>
    <a:srgbClr val="F2D492"/>
    <a:srgbClr val="C2D2E3"/>
    <a:srgbClr val="FFFFFF"/>
    <a:srgbClr val="B1DCEB"/>
    <a:srgbClr val="AED8ED"/>
    <a:srgbClr val="DD142C"/>
    <a:srgbClr val="DE122A"/>
    <a:srgbClr val="CC6D7D"/>
    <a:srgbClr val="222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ema Uygulanmış Stil 1 - Vurgu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8D230F3-CF80-4859-8CE7-A43EE81993B5}" styleName="Açık Stil 1 - Vurgu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Açık Stil 1 - Vurgu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03447BB-5D67-496B-8E87-E561075AD55C}" styleName="Koyu Stil 1 - Vurgu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Orta Stil 4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269D01E-BC32-4049-B463-5C60D7B0CCD2}" styleName="Tema Uygulanmış Stil 2 - Vurgu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Koyu Stil 1 - Vurgu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Koyu Stil 1 - Vurgu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Koyu Stil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Koyu Stil 1 - Vurgu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3" autoAdjust="0"/>
    <p:restoredTop sz="93333" autoAdjust="0"/>
  </p:normalViewPr>
  <p:slideViewPr>
    <p:cSldViewPr snapToGrid="0">
      <p:cViewPr varScale="1">
        <p:scale>
          <a:sx n="71" d="100"/>
          <a:sy n="71" d="100"/>
        </p:scale>
        <p:origin x="3156" y="90"/>
      </p:cViewPr>
      <p:guideLst/>
    </p:cSldViewPr>
  </p:slideViewPr>
  <p:outlineViewPr>
    <p:cViewPr>
      <p:scale>
        <a:sx n="33" d="100"/>
        <a:sy n="33" d="100"/>
      </p:scale>
      <p:origin x="0" y="-1687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22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commentAuthors" Target="commentAuthor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67CFD-0522-4911-AE15-DFE0283BE41F}" type="datetimeFigureOut">
              <a:rPr lang="tr-TR" smtClean="0"/>
              <a:t>5.12.2024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AFABCE-18FE-486E-9DA5-EF597B4E23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85824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60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60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A3C0F-A9AD-4274-91D2-28331D09CCCF}" type="datetimeFigureOut">
              <a:rPr lang="tr-TR" smtClean="0"/>
              <a:t>5.12.2024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3" y="9430091"/>
            <a:ext cx="2945660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5" y="9430091"/>
            <a:ext cx="2945660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B5915-9D30-44F4-BAED-259C051452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4247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2904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tr-TR" sz="800" dirty="0">
                <a:latin typeface="Arial" pitchFamily="34" charset="0"/>
                <a:cs typeface="Arial" pitchFamily="34" charset="0"/>
              </a:rPr>
              <a:t>* Boş bırakılan alanlarda İl Milli Eğitim’den tarafımıza bilgi ulaşamadığından doldurulamamıştır.</a:t>
            </a:r>
          </a:p>
          <a:p>
            <a:endParaRPr lang="tr-TR" sz="800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92204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91780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2139950" y="750888"/>
            <a:ext cx="2597150" cy="3751262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649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89DB-A9AA-4708-8FD4-F2AC97CCE6EB}" type="datetime1">
              <a:rPr lang="tr-TR" smtClean="0"/>
              <a:t>5.12.2024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240569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AD5B5-1911-4C79-BACE-7C3E16DE6267}" type="datetime1">
              <a:rPr lang="tr-TR" smtClean="0"/>
              <a:t>5.12.2024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959709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342900" y="9020880"/>
            <a:ext cx="1600200" cy="68791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C5E70-CE0B-440A-8B53-D1E4C2EF81D9}" type="datetime1">
              <a:rPr lang="tr-TR" smtClean="0"/>
              <a:t>5.12.2024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2343150" y="9020880"/>
            <a:ext cx="2171700" cy="68791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914900" y="9020880"/>
            <a:ext cx="1600200" cy="68791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7D11-04CF-4393-97DB-52557EDA69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584784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97752" y="9411404"/>
            <a:ext cx="1547735" cy="38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tr-TR" sz="2400" b="1" kern="1200" smtClean="0">
                <a:solidFill>
                  <a:srgbClr val="222A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796AAD45-9E9D-4CFF-8CAC-247D62ADDC27}" type="slidenum">
              <a:rPr lang="tr-TR" smtClean="0"/>
              <a:pPr/>
              <a:t>‹#›</a:t>
            </a:fld>
            <a:r>
              <a:rPr lang="tr-TR" dirty="0"/>
              <a:t> / 201</a:t>
            </a:r>
          </a:p>
        </p:txBody>
      </p:sp>
    </p:spTree>
    <p:extLst>
      <p:ext uri="{BB962C8B-B14F-4D97-AF65-F5344CB8AC3E}">
        <p14:creationId xmlns:p14="http://schemas.microsoft.com/office/powerpoint/2010/main" val="360490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4011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>
            <a:extLst>
              <a:ext uri="{FF2B5EF4-FFF2-40B4-BE49-F238E27FC236}">
                <a16:creationId xmlns:a16="http://schemas.microsoft.com/office/drawing/2014/main" id="{34FB94A3-694B-4473-983A-F00AF1C44ED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9423752"/>
            <a:ext cx="6858000" cy="424066"/>
          </a:xfrm>
          <a:prstGeom prst="rect">
            <a:avLst/>
          </a:prstGeom>
          <a:solidFill>
            <a:srgbClr val="F2D492">
              <a:alpha val="15000"/>
            </a:srgbClr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97752" y="9411404"/>
            <a:ext cx="1547735" cy="38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tr-TR" sz="2400" b="1" kern="1200" smtClean="0">
                <a:solidFill>
                  <a:srgbClr val="222A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796AAD45-9E9D-4CFF-8CAC-247D62ADDC27}" type="slidenum">
              <a:rPr lang="tr-TR" smtClean="0"/>
              <a:pPr/>
              <a:t>‹#›</a:t>
            </a:fld>
            <a:r>
              <a:rPr lang="tr-TR" dirty="0"/>
              <a:t> / 201</a:t>
            </a:r>
          </a:p>
        </p:txBody>
      </p:sp>
      <p:pic>
        <p:nvPicPr>
          <p:cNvPr id="5" name="Resim 4"/>
          <p:cNvPicPr>
            <a:picLocks noChangeAspect="1"/>
          </p:cNvPicPr>
          <p:nvPr userDrawn="1"/>
        </p:nvPicPr>
        <p:blipFill>
          <a:blip r:embed="rId3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823" y="198155"/>
            <a:ext cx="919097" cy="66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37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9000" r="-7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0" y="222694"/>
            <a:ext cx="6858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T.C.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İSTANBUL VALİLİĞİ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İl Planlama ve Koordinasyon Müdürlüğü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0" y="3457184"/>
            <a:ext cx="6858000" cy="3416320"/>
          </a:xfrm>
          <a:prstGeom prst="rect">
            <a:avLst/>
          </a:prstGeom>
          <a:solidFill>
            <a:schemeClr val="bg1">
              <a:alpha val="49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7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Franklin Gothic Demi Cond" panose="020B0706030402020204" pitchFamily="34" charset="0"/>
                <a:ea typeface="+mn-ea"/>
                <a:cs typeface="+mn-cs"/>
              </a:rPr>
              <a:t>İSTANBUL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7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Franklin Gothic Demi Cond" panose="020B0706030402020204" pitchFamily="34" charset="0"/>
                <a:ea typeface="+mn-ea"/>
                <a:cs typeface="+mn-cs"/>
              </a:rPr>
              <a:t>İL </a:t>
            </a:r>
            <a:r>
              <a:rPr lang="tr-TR" sz="7200" b="1" dirty="0">
                <a:latin typeface="Franklin Gothic Demi Cond" panose="020B0706030402020204" pitchFamily="34" charset="0"/>
              </a:rPr>
              <a:t>İSTATİSTİK RAPORU</a:t>
            </a:r>
            <a:endParaRPr kumimoji="0" lang="tr-TR" sz="7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Franklin Gothic Demi Cond" panose="020B07060304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0" y="9036975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1138660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551542" y="3378016"/>
            <a:ext cx="138550" cy="2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73" tIns="34287" rIns="68573" bIns="34287" anchor="ctr">
            <a:spAutoFit/>
          </a:bodyPr>
          <a:lstStyle/>
          <a:p>
            <a:pPr algn="ctr">
              <a:defRPr/>
            </a:pPr>
            <a:endParaRPr lang="tr-TR" sz="1350"/>
          </a:p>
        </p:txBody>
      </p:sp>
      <p:graphicFrame>
        <p:nvGraphicFramePr>
          <p:cNvPr id="10331" name="Group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70615"/>
              </p:ext>
            </p:extLst>
          </p:nvPr>
        </p:nvGraphicFramePr>
        <p:xfrm>
          <a:off x="67316" y="330201"/>
          <a:ext cx="6723367" cy="9043426"/>
        </p:xfrm>
        <a:graphic>
          <a:graphicData uri="http://schemas.openxmlformats.org/drawingml/2006/table">
            <a:tbl>
              <a:tblPr/>
              <a:tblGrid>
                <a:gridCol w="1184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6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2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1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14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83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47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40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63599">
                <a:tc gridSpan="8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2014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 EMNİYET-JANDARMA BÖLGESİ ASAYİŞ SUÇLARI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522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OLAYLAR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EMNİYET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JANDARMA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GENEL TOPLAM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2013/2014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DEĞİŞİM %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0689">
                <a:tc vMerge="1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2013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16" marB="45716" anchor="b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0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ÖLDÜRME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870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832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881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844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-4,2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0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YARALAMA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32.403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36.145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580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540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32.983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36.685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11,22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46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GASP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2.303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2.646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554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2.857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2.989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4,62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244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EVDEN HIRSIZLIK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34.170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28.583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265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236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34.435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28.819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-16,30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068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İŞYERİNDEN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HIRSIZLIK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13.340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13.320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13.647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13.590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-0,42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386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OTO HIRSIZLIĞI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4.545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6.424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4.585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6.455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40,79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24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OTODAN HIRSIZLIK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24.619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26.946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24.629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26.950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9,42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70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YANKESİCİLİK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7.621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11.212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7.622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11.215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47,14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386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DOLANDIRICILIK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5.078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5.180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5.107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5.202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1,86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146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KAPKAÇ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1412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1779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1.460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1.819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24,59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511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DİĞER SUÇLAR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(Diğer hırsızlıklar, tehdit   vs.)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187.005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210.585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1.778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2.292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188.783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Bookman Old Style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212.877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12,76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9146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313.366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343.652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3.623</a:t>
                      </a:r>
                    </a:p>
                  </a:txBody>
                  <a:tcPr marL="7144" marR="6429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3.793</a:t>
                      </a:r>
                    </a:p>
                  </a:txBody>
                  <a:tcPr marL="7144" marR="6429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316.989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347.445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9,61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 advTm="5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4468198" y="4029287"/>
            <a:ext cx="138550" cy="2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73" tIns="34287" rIns="68573" bIns="34287" anchor="ctr">
            <a:spAutoFit/>
          </a:bodyPr>
          <a:lstStyle/>
          <a:p>
            <a:pPr algn="ctr">
              <a:defRPr/>
            </a:pPr>
            <a:endParaRPr lang="tr-TR" sz="1350"/>
          </a:p>
        </p:txBody>
      </p:sp>
      <p:graphicFrame>
        <p:nvGraphicFramePr>
          <p:cNvPr id="9830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168277"/>
              </p:ext>
            </p:extLst>
          </p:nvPr>
        </p:nvGraphicFramePr>
        <p:xfrm>
          <a:off x="242887" y="262254"/>
          <a:ext cx="6372225" cy="4271623"/>
        </p:xfrm>
        <a:graphic>
          <a:graphicData uri="http://schemas.openxmlformats.org/drawingml/2006/table">
            <a:tbl>
              <a:tblPr/>
              <a:tblGrid>
                <a:gridCol w="2322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61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0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4213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2014 YILI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EMNİYET-JANDARMA BÖLGESİ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TRAFİK KAZALARI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53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KAZANIN TÜRÜ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EMNİYET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JANDARMA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1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ÖLÜMLÜ KAZA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dirty="0">
                          <a:latin typeface="Bookman Old Style" pitchFamily="18" charset="0"/>
                        </a:rPr>
                        <a:t>167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185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1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YARALAMALI KAZA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14.962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482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15.444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53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MADDİ HASARLI KAZA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33.596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615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34.211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48.725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1.115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49.840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17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ÖLÜ SAYISI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dirty="0">
                          <a:latin typeface="Bookman Old Style" pitchFamily="18" charset="0"/>
                        </a:rPr>
                        <a:t>190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210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1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YARALI SAYISI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0" i="0" u="none" strike="noStrike" dirty="0">
                          <a:latin typeface="Bookman Old Style" pitchFamily="18" charset="0"/>
                        </a:rPr>
                        <a:t>21.694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854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22.548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Dikdörtgen 1">
            <a:extLst>
              <a:ext uri="{FF2B5EF4-FFF2-40B4-BE49-F238E27FC236}">
                <a16:creationId xmlns:a16="http://schemas.microsoft.com/office/drawing/2014/main" id="{26367E85-88B8-4E21-8E26-DA4D95CC0680}"/>
              </a:ext>
            </a:extLst>
          </p:cNvPr>
          <p:cNvSpPr/>
          <p:nvPr/>
        </p:nvSpPr>
        <p:spPr>
          <a:xfrm>
            <a:off x="242887" y="4768334"/>
            <a:ext cx="6372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2014 YILI TERÖR OLAYLARI</a:t>
            </a:r>
            <a:endParaRPr lang="tr-TR" dirty="0"/>
          </a:p>
        </p:txBody>
      </p:sp>
      <p:graphicFrame>
        <p:nvGraphicFramePr>
          <p:cNvPr id="7" name="4 Tablo">
            <a:extLst>
              <a:ext uri="{FF2B5EF4-FFF2-40B4-BE49-F238E27FC236}">
                <a16:creationId xmlns:a16="http://schemas.microsoft.com/office/drawing/2014/main" id="{96344B40-9954-454A-87A8-F98E1C67ED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861895"/>
              </p:ext>
            </p:extLst>
          </p:nvPr>
        </p:nvGraphicFramePr>
        <p:xfrm>
          <a:off x="242887" y="5346700"/>
          <a:ext cx="6372224" cy="4013200"/>
        </p:xfrm>
        <a:graphic>
          <a:graphicData uri="http://schemas.openxmlformats.org/drawingml/2006/table">
            <a:tbl>
              <a:tblPr/>
              <a:tblGrid>
                <a:gridCol w="2275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54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6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4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264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EMNİYET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JANDARMA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OLAY SAYISI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629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630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YAKALANAN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814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815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2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TUTUKLANAN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109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2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OPERASYON SAYISI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79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4536063" y="4018438"/>
            <a:ext cx="138550" cy="230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73" tIns="34287" rIns="68573" bIns="34287" anchor="ctr">
            <a:spAutoFit/>
          </a:bodyPr>
          <a:lstStyle/>
          <a:p>
            <a:pPr algn="ctr">
              <a:defRPr/>
            </a:pPr>
            <a:endParaRPr lang="tr-TR" sz="1050" b="1">
              <a:solidFill>
                <a:srgbClr val="FF0000"/>
              </a:solidFill>
              <a:cs typeface="Times New Roman" pitchFamily="18" charset="0"/>
            </a:endParaRPr>
          </a:p>
        </p:txBody>
      </p:sp>
      <p:graphicFrame>
        <p:nvGraphicFramePr>
          <p:cNvPr id="99384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54832"/>
              </p:ext>
            </p:extLst>
          </p:nvPr>
        </p:nvGraphicFramePr>
        <p:xfrm>
          <a:off x="134373" y="190494"/>
          <a:ext cx="6589253" cy="4320532"/>
        </p:xfrm>
        <a:graphic>
          <a:graphicData uri="http://schemas.openxmlformats.org/drawingml/2006/table">
            <a:tbl>
              <a:tblPr/>
              <a:tblGrid>
                <a:gridCol w="318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4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01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2014 YILI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EMNİYET - JANDARMA BÖLGESİ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TRAFİK DENETİMLERİ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203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EMNİYET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JANDARMA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821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CEZA UYGULANAN SÜRÜCÜ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(MAKBUZ)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2.929.415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25.886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2.955.301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29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CEZA TUTARI (TL)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410.326.443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7.905.532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418.231.975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7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TRAFİKTEN MEN EDİLEN ARAÇ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102.326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4.570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106.896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7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MAHKEMEYE BAŞVURAN SÜRÜCÜ SAYISI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latin typeface="Bookman Old Style" pitchFamily="18" charset="0"/>
                        </a:rPr>
                        <a:t>321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325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Dikdörtgen 1">
            <a:extLst>
              <a:ext uri="{FF2B5EF4-FFF2-40B4-BE49-F238E27FC236}">
                <a16:creationId xmlns:a16="http://schemas.microsoft.com/office/drawing/2014/main" id="{F5F238E5-2DCE-4D52-A627-6A8504CC770A}"/>
              </a:ext>
            </a:extLst>
          </p:cNvPr>
          <p:cNvSpPr/>
          <p:nvPr/>
        </p:nvSpPr>
        <p:spPr>
          <a:xfrm>
            <a:off x="134373" y="4634468"/>
            <a:ext cx="65892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KONTROL EDİLEN  GEMİ VE TEKNE SAYILARI</a:t>
            </a:r>
            <a:endParaRPr lang="tr-TR" dirty="0"/>
          </a:p>
        </p:txBody>
      </p:sp>
      <p:graphicFrame>
        <p:nvGraphicFramePr>
          <p:cNvPr id="7" name="4 Tablo Yer Tutucusu">
            <a:extLst>
              <a:ext uri="{FF2B5EF4-FFF2-40B4-BE49-F238E27FC236}">
                <a16:creationId xmlns:a16="http://schemas.microsoft.com/office/drawing/2014/main" id="{08E0C5C3-2301-4123-B132-D3C3A44E0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9312438"/>
              </p:ext>
            </p:extLst>
          </p:nvPr>
        </p:nvGraphicFramePr>
        <p:xfrm>
          <a:off x="134373" y="5172962"/>
          <a:ext cx="6589252" cy="4542539"/>
        </p:xfrm>
        <a:graphic>
          <a:graphicData uri="http://schemas.openxmlformats.org/drawingml/2006/table">
            <a:tbl>
              <a:tblPr/>
              <a:tblGrid>
                <a:gridCol w="3986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05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0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FAALİYET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DEĞİŞİM YÜZDESİ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İCRA EDİLEN SEYİR SAATİ  (SAAT)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8.114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15.588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92,1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KONTROL EDİLEN GEMİ/TEKNE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7.096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7.412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4,4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YASAL İŞLEM UYGULANAN GEMİ/TEKNE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2.067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2.475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19,3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MOTORİN KAÇAKÇILIĞI OLAY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-100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YAKALANAN KAÇAK MOTORİN MİKTARI   (TON)        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1.260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-100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İLLEGAL OLAY GEÇİŞ SAYISI   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İCRA EDİLEN ARAMA-KURTARMA HAREKAT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124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77,1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ARAMA- KURTARMA HAREKATINDA KURTARILAN İNSAN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61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17,3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ARAMA- KURTARMA HAREKATINDA KURTARILAN TEKNE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45,4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DENİZDEN ÇIKARILAN CESET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292,8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BOĞAZLARDAN GEÇEN VE REFAKAT YAPILAN TANKER SA.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909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1.223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34,5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ÇEVRE KİRLİLİĞİ OLAY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33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32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CEZA UYGULANAN KUM KOSTERİ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46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70,3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YAKALANAN YASA DIŞI GÖÇMEN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768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4.166,6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56116"/>
              </p:ext>
            </p:extLst>
          </p:nvPr>
        </p:nvGraphicFramePr>
        <p:xfrm>
          <a:off x="139700" y="889000"/>
          <a:ext cx="6578599" cy="8445503"/>
        </p:xfrm>
        <a:graphic>
          <a:graphicData uri="http://schemas.openxmlformats.org/drawingml/2006/table">
            <a:tbl>
              <a:tblPr/>
              <a:tblGrid>
                <a:gridCol w="2887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7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3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73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723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ÇALIŞMA HAYATI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423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İSTİHDAM OLUNANLAR*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4.211.000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4.493.000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4.658.000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423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İŞSİZ SAYISI*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562.000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570.000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589.000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423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SSK MENSUBU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3.339.868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3.653.299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3.912.291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4. 176.693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423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BAĞKURLU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503.902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528.313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514.306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518.074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423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EMEKLİ SANDIĞI MENSUBU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301.995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301.080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319.732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337.542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423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SGK’LI ÇALIŞAN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4.145.765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4.482.692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4.746.329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5.032.309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423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SSK EMEKLİSİ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1.348.937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1.407.428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1.466.149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1.527.884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423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BAĞKUR EMEKLİSİ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272.852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278.025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270.433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273.566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423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EMEKLİ SANDIĞI EMEKLİSİ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293.642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300.367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305.412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305.356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423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SGK EMEKLİSİ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1.915.431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1.985.820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2.041.994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2.106.806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5969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GENEL SAĞLIK SİGORTALI KİŞİ SAYISI (G1+G2+G3)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1.034.389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408.323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556.286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827.588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832850">
                <a:tc>
                  <a:txBody>
                    <a:bodyPr/>
                    <a:lstStyle/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GENEL SAĞLIK SİGORTASI GELİR İŞLEMLERİNDE</a:t>
                      </a:r>
                      <a:r>
                        <a:rPr lang="tr-TR" sz="1100" b="1" i="0" u="none" strike="noStrike" kern="1200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GELİRİ OLMAYAN SAYISI (G0)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119.939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99.468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51202">
                <a:tc>
                  <a:txBody>
                    <a:bodyPr/>
                    <a:lstStyle/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MALUL MAAŞI ALAN KİŞİ</a:t>
                      </a:r>
                      <a:r>
                        <a:rPr lang="tr-TR" sz="1100" b="1" i="0" u="none" strike="noStrike" kern="1200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30.930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31.466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31.875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33.074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59696">
                <a:tc>
                  <a:txBody>
                    <a:bodyPr/>
                    <a:lstStyle/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2022 SAYILI</a:t>
                      </a:r>
                      <a:r>
                        <a:rPr lang="tr-TR" sz="1100" b="1" i="0" u="none" strike="noStrike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KANUN KAPSAMINDA MAAŞ ALAN KİŞİ SAYISI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29.995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35.509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42.986          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49.823       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51202">
                <a:tc>
                  <a:txBody>
                    <a:bodyPr/>
                    <a:lstStyle/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65 YAŞ MAAŞI ALAN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33.135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36.478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36.174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37.217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59696">
                <a:tc>
                  <a:txBody>
                    <a:bodyPr/>
                    <a:lstStyle/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EŞİ VEFAT ETMİŞ KADINLARA YÖNELİK MAAŞ ALAN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5.467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6.300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8.203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559696">
                <a:tc>
                  <a:txBody>
                    <a:bodyPr/>
                    <a:lstStyle/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MUHTAÇ</a:t>
                      </a:r>
                      <a:r>
                        <a:rPr lang="tr-TR" sz="1100" b="1" i="0" u="none" strike="noStrike" kern="1200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ASKER AİLELERİNE YÖNELİK YARDIM SAYISI</a:t>
                      </a:r>
                      <a:endParaRPr lang="tr-TR" sz="11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1.998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6.318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284076" y="9434984"/>
            <a:ext cx="5832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>
                <a:latin typeface="Bookman Old Style" pitchFamily="18" charset="0"/>
              </a:rPr>
              <a:t>* TÜİK yayın takvimine göre Mart 2015’te açıklanacaktır. 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7B9995E4-AF8A-409D-9FB3-2D9F160CECBF}"/>
              </a:ext>
            </a:extLst>
          </p:cNvPr>
          <p:cNvSpPr/>
          <p:nvPr/>
        </p:nvSpPr>
        <p:spPr>
          <a:xfrm>
            <a:off x="1893964" y="386827"/>
            <a:ext cx="3070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tr-TR" b="1" dirty="0">
                <a:solidFill>
                  <a:srgbClr val="000099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tr-TR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İŞ ve ÇALIŞMA HAYATI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11" name="Group 4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86792626"/>
              </p:ext>
            </p:extLst>
          </p:nvPr>
        </p:nvGraphicFramePr>
        <p:xfrm>
          <a:off x="242646" y="571500"/>
          <a:ext cx="6372709" cy="5537201"/>
        </p:xfrm>
        <a:graphic>
          <a:graphicData uri="http://schemas.openxmlformats.org/drawingml/2006/table">
            <a:tbl>
              <a:tblPr/>
              <a:tblGrid>
                <a:gridCol w="2178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5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6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12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2642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İŞSİZLİK  VE  İŞGÜCÜ 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1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1857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TÜRKİYE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İSTANBUL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İSTANBUL’UN PAYI   (%)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45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İŞ GÜCÜ</a:t>
                      </a:r>
                      <a:endParaRPr kumimoji="0" lang="tr-TR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28.271.000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5.248.000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18,6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1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İSTİHDAM EDİLENLER</a:t>
                      </a:r>
                      <a:endParaRPr kumimoji="0" lang="tr-TR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25.524.000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4.658.000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18,2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264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İŞSİZ</a:t>
                      </a:r>
                      <a:endParaRPr kumimoji="0" lang="tr-TR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2.747.000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589.000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21,4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454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İŞSİZLİK  ORANI (%)</a:t>
                      </a:r>
                      <a:endParaRPr kumimoji="0" lang="tr-TR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9,7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11,2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34290" marB="34290"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3709009"/>
            <a:ext cx="138550" cy="2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8573" tIns="34287" rIns="68573" bIns="34287" anchor="ctr">
            <a:spAutoFit/>
          </a:bodyPr>
          <a:lstStyle/>
          <a:p>
            <a:pPr>
              <a:defRPr/>
            </a:pPr>
            <a:endParaRPr lang="tr-TR" sz="1350"/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707655"/>
              </p:ext>
            </p:extLst>
          </p:nvPr>
        </p:nvGraphicFramePr>
        <p:xfrm>
          <a:off x="188641" y="6903008"/>
          <a:ext cx="6426714" cy="2266393"/>
        </p:xfrm>
        <a:graphic>
          <a:graphicData uri="http://schemas.openxmlformats.org/drawingml/2006/table">
            <a:tbl>
              <a:tblPr/>
              <a:tblGrid>
                <a:gridCol w="1606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6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5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6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860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İŞYERİ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389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İST.’UN PAYI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3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</a:rPr>
                        <a:t>İŞYERİ SAYISI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5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1.663.937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5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487.269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5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%29,28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543507"/>
              </p:ext>
            </p:extLst>
          </p:nvPr>
        </p:nvGraphicFramePr>
        <p:xfrm>
          <a:off x="317500" y="469900"/>
          <a:ext cx="6248399" cy="5648637"/>
        </p:xfrm>
        <a:graphic>
          <a:graphicData uri="http://schemas.openxmlformats.org/drawingml/2006/table">
            <a:tbl>
              <a:tblPr/>
              <a:tblGrid>
                <a:gridCol w="4114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760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ŞİRKETLERİN DAĞILIMI  (FAAL)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9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ŞİRKET TÜRÜ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SAYISI</a:t>
                      </a:r>
                      <a:endParaRPr kumimoji="0" lang="tr-TR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1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LİMİTED ŞİRKET 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194.680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1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ŞAHIS ŞİRKETİ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127.593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1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ANONİM ŞİRKET 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45.597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1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KOLLEKTİF ŞİRKET 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646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1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KOOPERATİF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1.369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41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KOMANDİT ŞİRKET 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1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HOLDİNG  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556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4000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BANKA MERKEZ VE ŞUBELERİ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3.565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41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 TOPLAM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374.064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8AFC904-7FC1-43C4-8071-489B51E58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>
              <a:noFill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34FF1FD9-739B-4DE5-B94D-87B1CC35A84B}"/>
              </a:ext>
            </a:extLst>
          </p:cNvPr>
          <p:cNvSpPr/>
          <p:nvPr/>
        </p:nvSpPr>
        <p:spPr>
          <a:xfrm>
            <a:off x="317500" y="6306235"/>
            <a:ext cx="62483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tr-TR" b="1" kern="0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YABANCILARA MÜLK SATIŞI</a:t>
            </a:r>
            <a:endParaRPr lang="tr-TR" kern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7 Tablo">
            <a:extLst>
              <a:ext uri="{FF2B5EF4-FFF2-40B4-BE49-F238E27FC236}">
                <a16:creationId xmlns:a16="http://schemas.microsoft.com/office/drawing/2014/main" id="{EDA10254-5E2E-46A1-B6C3-D512D989F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43108"/>
              </p:ext>
            </p:extLst>
          </p:nvPr>
        </p:nvGraphicFramePr>
        <p:xfrm>
          <a:off x="355207" y="6863265"/>
          <a:ext cx="6210692" cy="2572835"/>
        </p:xfrm>
        <a:graphic>
          <a:graphicData uri="http://schemas.openxmlformats.org/drawingml/2006/table">
            <a:tbl>
              <a:tblPr/>
              <a:tblGrid>
                <a:gridCol w="2854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9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9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055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YABANCILARA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MÜLK SATIŞI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13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YABANCI SERMAYELİ ŞİRKETLERE</a:t>
                      </a:r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MÜLK SATIŞI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1.073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576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698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736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13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YABANCI KİŞİLERE</a:t>
                      </a:r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YAPILAN M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ÜLK SATIŞI SAYISI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996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3.333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6.712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kutusu"/>
          <p:cNvSpPr txBox="1"/>
          <p:nvPr/>
        </p:nvSpPr>
        <p:spPr>
          <a:xfrm>
            <a:off x="350658" y="342528"/>
            <a:ext cx="6210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Bookman Old Style" pitchFamily="18" charset="0"/>
              </a:rPr>
              <a:t>UYRUĞUNA GÖRE YABANCI MÜLK SATIŞ SIRALAMASI </a:t>
            </a:r>
          </a:p>
        </p:txBody>
      </p:sp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822568"/>
              </p:ext>
            </p:extLst>
          </p:nvPr>
        </p:nvGraphicFramePr>
        <p:xfrm>
          <a:off x="194378" y="988858"/>
          <a:ext cx="6469243" cy="3495272"/>
        </p:xfrm>
        <a:graphic>
          <a:graphicData uri="http://schemas.openxmlformats.org/drawingml/2006/table">
            <a:tbl>
              <a:tblPr/>
              <a:tblGrid>
                <a:gridCol w="1058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9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9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99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99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1494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2012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8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965" marR="8965" marT="8965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3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ÜLKE ADI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MÜLK</a:t>
                      </a:r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SATIŞI</a:t>
                      </a:r>
                    </a:p>
                    <a:p>
                      <a:pPr algn="ctr" fontAlgn="b"/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SAYISI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ÜLKE ADI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MÜLK</a:t>
                      </a:r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SATIŞI</a:t>
                      </a:r>
                    </a:p>
                    <a:p>
                      <a:pPr algn="ctr" fontAlgn="b"/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SAYISI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ÜLKE ADI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MÜLK</a:t>
                      </a:r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SATIŞI</a:t>
                      </a:r>
                    </a:p>
                    <a:p>
                      <a:pPr algn="ctr" fontAlgn="b"/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SAYISI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08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İngiltere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İran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356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Irak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950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59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Almanya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Azerbaycan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320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Suudi Arabistan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893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59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KKTC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Suudi Arabistan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299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Kuveyt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808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08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Rusya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Almanya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281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Azerbaycan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416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08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Azerbaycan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Irak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241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İran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360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Dikdörtgen 1">
            <a:extLst>
              <a:ext uri="{FF2B5EF4-FFF2-40B4-BE49-F238E27FC236}">
                <a16:creationId xmlns:a16="http://schemas.microsoft.com/office/drawing/2014/main" id="{AE10F6B5-ABD5-49DB-8C8E-865629D392B5}"/>
              </a:ext>
            </a:extLst>
          </p:cNvPr>
          <p:cNvSpPr/>
          <p:nvPr/>
        </p:nvSpPr>
        <p:spPr>
          <a:xfrm>
            <a:off x="194379" y="4673600"/>
            <a:ext cx="64692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kern="0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TÜKETİCİ HAKEM HEYETLERİ </a:t>
            </a:r>
            <a:endParaRPr lang="tr-TR" dirty="0"/>
          </a:p>
        </p:txBody>
      </p:sp>
      <p:graphicFrame>
        <p:nvGraphicFramePr>
          <p:cNvPr id="11" name="5 Tablo">
            <a:extLst>
              <a:ext uri="{FF2B5EF4-FFF2-40B4-BE49-F238E27FC236}">
                <a16:creationId xmlns:a16="http://schemas.microsoft.com/office/drawing/2014/main" id="{79A44A7E-182A-4311-8393-0614C797E5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820141"/>
              </p:ext>
            </p:extLst>
          </p:nvPr>
        </p:nvGraphicFramePr>
        <p:xfrm>
          <a:off x="194378" y="5232400"/>
          <a:ext cx="6469242" cy="4229099"/>
        </p:xfrm>
        <a:graphic>
          <a:graphicData uri="http://schemas.openxmlformats.org/drawingml/2006/table">
            <a:tbl>
              <a:tblPr/>
              <a:tblGrid>
                <a:gridCol w="2878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1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1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5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12065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      TÜKETİCİ HAKLARI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2013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3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DENETİM</a:t>
                      </a:r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YAPILAN İŞYERİ SAYISI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4.514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5.041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862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1.395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3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YAPILAN DENETİM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16.404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16.412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4.050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5.921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960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UYGULANAN İDARİ</a:t>
                      </a:r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PARA  CEZASI (TL)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3.140.110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6.057.180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2.654.051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37.900.803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674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TÜKETİCİ HAKEM HEYETLERİNE YAPILAN BAŞVURU (İL</a:t>
                      </a:r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ve İLÇE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52.400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89.981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119.163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809.266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242646" y="2684749"/>
            <a:ext cx="6480720" cy="21647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tr-TR" sz="18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tr-TR" sz="18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</a:br>
            <a:endParaRPr lang="tr-TR" sz="1800" b="1" dirty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601363"/>
              </p:ext>
            </p:extLst>
          </p:nvPr>
        </p:nvGraphicFramePr>
        <p:xfrm>
          <a:off x="188639" y="836540"/>
          <a:ext cx="6480721" cy="3887863"/>
        </p:xfrm>
        <a:graphic>
          <a:graphicData uri="http://schemas.openxmlformats.org/drawingml/2006/table">
            <a:tbl>
              <a:tblPr/>
              <a:tblGrid>
                <a:gridCol w="702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40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99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03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5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YILLAR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İHRACAT 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İTHALAT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04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PAYI (%)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PAYI (%)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2006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85.535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47.012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139.576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81.264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2007 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107.272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59.645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170.063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98.977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132.027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73.503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201.964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111.310</a:t>
                      </a:r>
                      <a:endParaRPr kumimoji="0" lang="tr-T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2009 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102.143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55.539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49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140.928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78.756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2010 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113.883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53.149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47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185.544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98.454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134.907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61.433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46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240.842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123.925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152.464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76.624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236.545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119.604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1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  </a:t>
                      </a:r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151.868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70.941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46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  </a:t>
                      </a:r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251. 651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144.136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57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14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30656" marR="3065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157.715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82.075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52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242.224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135.945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56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Dikdörtgen 2">
            <a:extLst>
              <a:ext uri="{FF2B5EF4-FFF2-40B4-BE49-F238E27FC236}">
                <a16:creationId xmlns:a16="http://schemas.microsoft.com/office/drawing/2014/main" id="{2BE2D4B1-CE2D-49D9-88AE-E87BACAEDC40}"/>
              </a:ext>
            </a:extLst>
          </p:cNvPr>
          <p:cNvSpPr/>
          <p:nvPr/>
        </p:nvSpPr>
        <p:spPr>
          <a:xfrm>
            <a:off x="342900" y="349935"/>
            <a:ext cx="617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İTHALAT VE İHRACAT  (Milyon $)</a:t>
            </a:r>
            <a:endParaRPr lang="tr-TR" dirty="0"/>
          </a:p>
        </p:txBody>
      </p:sp>
      <p:graphicFrame>
        <p:nvGraphicFramePr>
          <p:cNvPr id="7" name="Group 4">
            <a:extLst>
              <a:ext uri="{FF2B5EF4-FFF2-40B4-BE49-F238E27FC236}">
                <a16:creationId xmlns:a16="http://schemas.microsoft.com/office/drawing/2014/main" id="{AD17E846-EE90-4956-B064-2E381B99DC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679985"/>
              </p:ext>
            </p:extLst>
          </p:nvPr>
        </p:nvGraphicFramePr>
        <p:xfrm>
          <a:off x="188639" y="5077304"/>
          <a:ext cx="6480721" cy="4358796"/>
        </p:xfrm>
        <a:graphic>
          <a:graphicData uri="http://schemas.openxmlformats.org/drawingml/2006/table">
            <a:tbl>
              <a:tblPr/>
              <a:tblGrid>
                <a:gridCol w="4267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2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712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İLDEKİ İHRACATÇI BİRLİKLERİ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4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BİRLİK ADI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SAYISI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50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Hububat, Bakliyat, Yağlı Tohumlar ve Mamulleri İhracatçıları Birliği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5.163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65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Kuru Meyve ve Mamulleri İhracatçıları Birliği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929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50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Canlı Hayvan, Su Ürünleri ve Mamulleri İhracatçıları Birliği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11.557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Yaş Meyve-Sebze İhracatçıları Birliği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3.328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50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Ağaç Mamulleri ve Orman Ürünleri İhracatçılar Birliği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15.797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Fındık ve Mamulleri İhracatçıları Birliği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1.053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01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Gemi ve Yat İhracatçıları Birliği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564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550182"/>
              </p:ext>
            </p:extLst>
          </p:nvPr>
        </p:nvGraphicFramePr>
        <p:xfrm>
          <a:off x="188640" y="830672"/>
          <a:ext cx="6480720" cy="7652927"/>
        </p:xfrm>
        <a:graphic>
          <a:graphicData uri="http://schemas.openxmlformats.org/drawingml/2006/table">
            <a:tbl>
              <a:tblPr/>
              <a:tblGrid>
                <a:gridCol w="540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6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1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64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21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8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TAHAKKUK (TL) (NET)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TAHSİLAT (TL)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(NET)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TAHSİLAT ORANI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( %)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İSTANBUL / TÜRKİYE TAHSİLAT  ORANI (%) 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5644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140.647.000.000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123.760.000.000</a:t>
                      </a: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88</a:t>
                      </a:r>
                    </a:p>
                  </a:txBody>
                  <a:tcPr marL="68573" marR="68573" marT="34287" marB="34287"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44,40</a:t>
                      </a: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5644"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Türkiye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328.496.000.000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278.751.000.000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84,85</a:t>
                      </a:r>
                    </a:p>
                  </a:txBody>
                  <a:tcPr marL="68573" marR="68573" marT="34287" marB="34287"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7831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162.128.000.000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141.807.000.000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87,47</a:t>
                      </a:r>
                    </a:p>
                  </a:txBody>
                  <a:tcPr marL="68573" marR="68573" marT="34287" marB="34287"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43,48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9545"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Türkiye</a:t>
                      </a: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382.048.000.000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326.125.000.000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85,36</a:t>
                      </a:r>
                    </a:p>
                  </a:txBody>
                  <a:tcPr marL="68573" marR="68573" marT="34287" marB="34287"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783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2014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İstanbul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190.166.000.000</a:t>
                      </a:r>
                      <a:endParaRPr kumimoji="0" lang="tr-TR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164.412.000.000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86,45</a:t>
                      </a:r>
                    </a:p>
                  </a:txBody>
                  <a:tcPr marL="68573" marR="68573" marT="34287" marB="34287"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46,65</a:t>
                      </a: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7831"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Türkiye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422.165.000.000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352.437.000.000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 83,48</a:t>
                      </a:r>
                    </a:p>
                  </a:txBody>
                  <a:tcPr marL="51435" marR="51435" marT="0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0991" name="Rectangle 2"/>
          <p:cNvSpPr>
            <a:spLocks noGrp="1" noChangeArrowheads="1"/>
          </p:cNvSpPr>
          <p:nvPr>
            <p:ph type="title"/>
          </p:nvPr>
        </p:nvSpPr>
        <p:spPr>
          <a:xfrm>
            <a:off x="242646" y="311150"/>
            <a:ext cx="6426714" cy="519522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0000"/>
                </a:solidFill>
                <a:latin typeface="Bookman Old Style" pitchFamily="18" charset="0"/>
              </a:rPr>
              <a:t>  </a:t>
            </a:r>
            <a:r>
              <a:rPr lang="tr-TR" sz="18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VERGİ GELİRLERİ</a:t>
            </a:r>
          </a:p>
        </p:txBody>
      </p:sp>
      <p:sp>
        <p:nvSpPr>
          <p:cNvPr id="40993" name="6 Dikdörtgen"/>
          <p:cNvSpPr>
            <a:spLocks noChangeArrowheads="1"/>
          </p:cNvSpPr>
          <p:nvPr/>
        </p:nvSpPr>
        <p:spPr bwMode="auto">
          <a:xfrm>
            <a:off x="188640" y="8844495"/>
            <a:ext cx="6508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tr-TR" sz="1200" b="1" dirty="0">
                <a:latin typeface="Bookman Old Style" pitchFamily="18" charset="0"/>
                <a:cs typeface="Arial" pitchFamily="34" charset="0"/>
              </a:rPr>
              <a:t>İlimizde en az bir vergiden faal mükellef sayısı 1.380.145 olup bunun 249.502’i kurumlar vergisi mükellefidir. 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872582"/>
              </p:ext>
            </p:extLst>
          </p:nvPr>
        </p:nvGraphicFramePr>
        <p:xfrm>
          <a:off x="215901" y="368301"/>
          <a:ext cx="6413501" cy="5905498"/>
        </p:xfrm>
        <a:graphic>
          <a:graphicData uri="http://schemas.openxmlformats.org/drawingml/2006/table">
            <a:tbl>
              <a:tblPr/>
              <a:tblGrid>
                <a:gridCol w="3152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7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7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703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EĞİTİM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2012-2013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2013-2014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2014-2015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54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ÖĞRENCİ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2.636.529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2.681.800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2.666.700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OKUL ÖNCESİ ÖĞRENCİLER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130.799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136.535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155.783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İLKÖĞRETİM ÖĞRENCİLERİ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1.800.437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1.798.959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1.784.039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ORTAÖĞRETİM GENEL LİSE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317.940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230.896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231.264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2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ORTAÖĞRETİM MESLEK LİSESİ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387.353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515.410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495.614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ORTAÖĞRETİM TOPLAMI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705.293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746.316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726.878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047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YÜKSEK ÖĞRENİME DEVAM EDEN (Devlet)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237.498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301.573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349.598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478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YÜKSEK ÖĞRENİME DEVAM EDEN (Vakıf)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143.190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240.296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270.107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AÇIK ÖĞRETİME DEVAM EDEN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299.500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246.680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246.680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OKUMAZ</a:t>
                      </a:r>
                      <a:r>
                        <a:rPr lang="tr-TR" sz="1100" b="1" i="0" u="none" strike="noStrike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YAZMAZ  ORANI   %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3,46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2,24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3,43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DERSLİK SAYISI  (Örgün)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64.082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71.724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72.501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958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YENİ YAPILAN DERSLİK ADETİ</a:t>
                      </a:r>
                      <a:r>
                        <a:rPr lang="tr-TR" sz="1100" b="1" i="0" u="none" strike="noStrike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just" fontAlgn="b"/>
                      <a:r>
                        <a:rPr lang="tr-TR" sz="1100" b="1" i="0" u="none" strike="noStrike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(Yık-Yap Dahil)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1.358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3.286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1.917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8556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GÜÇLENDİRİLEN OKULLARIN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6" name="Group 4">
            <a:extLst>
              <a:ext uri="{FF2B5EF4-FFF2-40B4-BE49-F238E27FC236}">
                <a16:creationId xmlns:a16="http://schemas.microsoft.com/office/drawing/2014/main" id="{547E458E-79EB-4EBE-9D4F-3BF213B579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61464"/>
              </p:ext>
            </p:extLst>
          </p:nvPr>
        </p:nvGraphicFramePr>
        <p:xfrm>
          <a:off x="215900" y="6525653"/>
          <a:ext cx="6413503" cy="3057766"/>
        </p:xfrm>
        <a:graphic>
          <a:graphicData uri="http://schemas.openxmlformats.org/drawingml/2006/table">
            <a:tbl>
              <a:tblPr/>
              <a:tblGrid>
                <a:gridCol w="930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4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92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41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58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58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58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0055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ÖRGÜN + YAYGIN  EĞİTİM  (TÜRKİYE / İSTANBUL)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1" marR="91431" marT="45716" marB="45716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0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% PAY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46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ÖRGÜN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YAYGIN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ÖRGÜN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YAYGIN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1" marR="91431" marT="45716" marB="4571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OKUL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61.590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13.732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75.322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5.249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2.577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7.826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10,3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33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DERSLİK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538.442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85.540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623.982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72.501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19.080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91.581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14,6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33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ÖĞRETMEN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832.726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111.274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944.000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127.734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21.791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149.525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ÖĞRENCİ/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KURSİYER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15.852.766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8.071.508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23.924.274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2.666.700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2.818.432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5.485.132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120927"/>
            <a:ext cx="6858000" cy="571634"/>
          </a:xfrm>
          <a:prstGeom prst="rect">
            <a:avLst/>
          </a:prstGeom>
          <a:solidFill>
            <a:srgbClr val="48484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1" u="none" strike="noStrike" kern="1200" cap="none" spc="0" normalizeH="0" baseline="0" noProof="0" dirty="0">
                <a:ln>
                  <a:noFill/>
                </a:ln>
                <a:solidFill>
                  <a:srgbClr val="F6C995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                                 </a:t>
            </a:r>
            <a:r>
              <a:rPr kumimoji="0" lang="tr-TR" sz="28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İÇİNDEKİLER</a:t>
            </a:r>
          </a:p>
        </p:txBody>
      </p:sp>
      <p:sp>
        <p:nvSpPr>
          <p:cNvPr id="4" name="Dikdörtgen 3"/>
          <p:cNvSpPr/>
          <p:nvPr/>
        </p:nvSpPr>
        <p:spPr>
          <a:xfrm>
            <a:off x="0" y="9376108"/>
            <a:ext cx="6858000" cy="4123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100" b="1" i="1" u="none" strike="noStrike" kern="1200" cap="none" spc="0" normalizeH="0" baseline="0" noProof="0" dirty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İl Planlama ve Koordinasyon Müdürlüğü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63068" y="1874147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dirty="0">
                <a:solidFill>
                  <a:srgbClr val="484848"/>
                </a:solidFill>
                <a:latin typeface="Calibri" panose="020F0502020204030204"/>
              </a:rPr>
              <a:t>7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Düz Bağlayıcı 8"/>
          <p:cNvCxnSpPr/>
          <p:nvPr/>
        </p:nvCxnSpPr>
        <p:spPr>
          <a:xfrm flipV="1">
            <a:off x="225217" y="2593566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ikdörtgen 10"/>
          <p:cNvSpPr/>
          <p:nvPr/>
        </p:nvSpPr>
        <p:spPr>
          <a:xfrm>
            <a:off x="363068" y="2701142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noProof="0" dirty="0">
                <a:solidFill>
                  <a:srgbClr val="484848"/>
                </a:solidFill>
                <a:latin typeface="Calibri" panose="020F0502020204030204"/>
              </a:rPr>
              <a:t>8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Düz Bağlayıcı 11"/>
          <p:cNvCxnSpPr/>
          <p:nvPr/>
        </p:nvCxnSpPr>
        <p:spPr>
          <a:xfrm flipV="1">
            <a:off x="225217" y="3447456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ikdörtgen 12"/>
          <p:cNvSpPr>
            <a:spLocks noChangeAspect="1"/>
          </p:cNvSpPr>
          <p:nvPr/>
        </p:nvSpPr>
        <p:spPr>
          <a:xfrm>
            <a:off x="363068" y="3607870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noProof="0" dirty="0" smtClean="0">
                <a:solidFill>
                  <a:srgbClr val="484848"/>
                </a:solidFill>
                <a:latin typeface="Calibri" panose="020F0502020204030204"/>
              </a:rPr>
              <a:t>13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1344705" y="3775104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i="1" dirty="0">
                <a:solidFill>
                  <a:srgbClr val="484848"/>
                </a:solidFill>
                <a:latin typeface="Calibri" panose="020F0502020204030204"/>
              </a:rPr>
              <a:t>İŞ ve ÇALIŞMA HAYATI</a:t>
            </a:r>
            <a:endParaRPr kumimoji="0" lang="tr-TR" sz="18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1344704" y="2837186"/>
            <a:ext cx="2789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i="1" dirty="0">
                <a:solidFill>
                  <a:srgbClr val="484848"/>
                </a:solidFill>
                <a:latin typeface="Calibri" panose="020F0502020204030204"/>
              </a:rPr>
              <a:t>ASAYİŞ ve GÜVENLİK</a:t>
            </a:r>
            <a:endParaRPr kumimoji="0" lang="tr-TR" sz="18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Düz Bağlayıcı 15"/>
          <p:cNvCxnSpPr/>
          <p:nvPr/>
        </p:nvCxnSpPr>
        <p:spPr>
          <a:xfrm flipV="1">
            <a:off x="241137" y="4373058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etin kutusu 16"/>
          <p:cNvSpPr txBox="1"/>
          <p:nvPr/>
        </p:nvSpPr>
        <p:spPr>
          <a:xfrm>
            <a:off x="1344705" y="2024678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i="1" dirty="0">
                <a:solidFill>
                  <a:srgbClr val="484848"/>
                </a:solidFill>
                <a:latin typeface="Calibri" panose="020F0502020204030204"/>
              </a:rPr>
              <a:t>İDARİ YAPI</a:t>
            </a:r>
            <a:endParaRPr kumimoji="0" lang="tr-TR" sz="18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Dikdörtgen 22"/>
          <p:cNvSpPr/>
          <p:nvPr/>
        </p:nvSpPr>
        <p:spPr>
          <a:xfrm>
            <a:off x="363068" y="4452753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" name="Düz Bağlayıcı 35"/>
          <p:cNvCxnSpPr/>
          <p:nvPr/>
        </p:nvCxnSpPr>
        <p:spPr>
          <a:xfrm flipV="1">
            <a:off x="241137" y="5203314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Dikdörtgen 36"/>
          <p:cNvSpPr>
            <a:spLocks noChangeAspect="1"/>
          </p:cNvSpPr>
          <p:nvPr/>
        </p:nvSpPr>
        <p:spPr>
          <a:xfrm>
            <a:off x="363066" y="5260923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dirty="0" smtClean="0">
                <a:solidFill>
                  <a:srgbClr val="484848"/>
                </a:solidFill>
                <a:latin typeface="Calibri" panose="020F0502020204030204"/>
              </a:rPr>
              <a:t>19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Dikdörtgen 46"/>
          <p:cNvSpPr/>
          <p:nvPr/>
        </p:nvSpPr>
        <p:spPr>
          <a:xfrm>
            <a:off x="363068" y="1013216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dirty="0">
                <a:solidFill>
                  <a:srgbClr val="484848"/>
                </a:solidFill>
                <a:latin typeface="Calibri" panose="020F0502020204030204"/>
              </a:rPr>
              <a:t>4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8" name="Düz Bağlayıcı 47"/>
          <p:cNvCxnSpPr/>
          <p:nvPr/>
        </p:nvCxnSpPr>
        <p:spPr>
          <a:xfrm flipV="1">
            <a:off x="241137" y="1771052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Metin kutusu 48"/>
          <p:cNvSpPr txBox="1"/>
          <p:nvPr/>
        </p:nvSpPr>
        <p:spPr>
          <a:xfrm>
            <a:off x="1360625" y="1160782"/>
            <a:ext cx="1918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i="1" dirty="0">
                <a:solidFill>
                  <a:srgbClr val="484848"/>
                </a:solidFill>
                <a:latin typeface="Calibri" panose="020F0502020204030204"/>
              </a:rPr>
              <a:t>NÜFUS</a:t>
            </a:r>
            <a:endParaRPr kumimoji="0" lang="tr-TR" sz="18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Metin kutusu 49"/>
          <p:cNvSpPr txBox="1"/>
          <p:nvPr/>
        </p:nvSpPr>
        <p:spPr>
          <a:xfrm>
            <a:off x="1286802" y="4547865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1" u="none" strike="noStrike" kern="1200" cap="none" spc="0" normalizeH="0" baseline="0" noProof="0" dirty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MİLLİ GELİR ve EKONOMİK DURUM</a:t>
            </a:r>
          </a:p>
        </p:txBody>
      </p:sp>
      <p:sp>
        <p:nvSpPr>
          <p:cNvPr id="51" name="Metin kutusu 50"/>
          <p:cNvSpPr txBox="1"/>
          <p:nvPr/>
        </p:nvSpPr>
        <p:spPr>
          <a:xfrm>
            <a:off x="1279221" y="5361267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1" u="none" strike="noStrike" kern="1200" cap="none" spc="0" normalizeH="0" baseline="0" noProof="0" dirty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EĞİTİM</a:t>
            </a:r>
          </a:p>
        </p:txBody>
      </p:sp>
      <p:cxnSp>
        <p:nvCxnSpPr>
          <p:cNvPr id="52" name="Düz Bağlayıcı 51"/>
          <p:cNvCxnSpPr/>
          <p:nvPr/>
        </p:nvCxnSpPr>
        <p:spPr>
          <a:xfrm flipV="1">
            <a:off x="225217" y="5991604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Metin kutusu 52"/>
          <p:cNvSpPr txBox="1"/>
          <p:nvPr/>
        </p:nvSpPr>
        <p:spPr>
          <a:xfrm>
            <a:off x="1292475" y="6217300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1" u="none" strike="noStrike" kern="1200" cap="none" spc="0" normalizeH="0" baseline="0" noProof="0" dirty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ULAŞTIRMA</a:t>
            </a:r>
          </a:p>
        </p:txBody>
      </p:sp>
      <p:sp>
        <p:nvSpPr>
          <p:cNvPr id="54" name="Dikdörtgen 53"/>
          <p:cNvSpPr>
            <a:spLocks noChangeAspect="1"/>
          </p:cNvSpPr>
          <p:nvPr/>
        </p:nvSpPr>
        <p:spPr>
          <a:xfrm>
            <a:off x="389570" y="6169675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dirty="0" smtClean="0">
                <a:solidFill>
                  <a:srgbClr val="484848"/>
                </a:solidFill>
                <a:latin typeface="Calibri" panose="020F0502020204030204"/>
              </a:rPr>
              <a:t>29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6" name="Düz Bağlayıcı 55"/>
          <p:cNvCxnSpPr/>
          <p:nvPr/>
        </p:nvCxnSpPr>
        <p:spPr>
          <a:xfrm flipV="1">
            <a:off x="225217" y="6897813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Metin kutusu 56"/>
          <p:cNvSpPr txBox="1"/>
          <p:nvPr/>
        </p:nvSpPr>
        <p:spPr>
          <a:xfrm>
            <a:off x="1305725" y="7045421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1" u="none" strike="noStrike" kern="1200" cap="none" spc="0" normalizeH="0" baseline="0" noProof="0" dirty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SAĞLIK</a:t>
            </a:r>
          </a:p>
        </p:txBody>
      </p:sp>
      <p:cxnSp>
        <p:nvCxnSpPr>
          <p:cNvPr id="58" name="Düz Bağlayıcı 57"/>
          <p:cNvCxnSpPr/>
          <p:nvPr/>
        </p:nvCxnSpPr>
        <p:spPr>
          <a:xfrm flipV="1">
            <a:off x="225217" y="7651770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Metin kutusu 58"/>
          <p:cNvSpPr txBox="1"/>
          <p:nvPr/>
        </p:nvSpPr>
        <p:spPr>
          <a:xfrm>
            <a:off x="1252717" y="7849269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1" u="none" strike="noStrike" kern="1200" cap="none" spc="0" normalizeH="0" baseline="0" noProof="0" dirty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SOSYAL HİZMETLER</a:t>
            </a:r>
          </a:p>
        </p:txBody>
      </p:sp>
      <p:sp>
        <p:nvSpPr>
          <p:cNvPr id="60" name="Metin kutusu 59"/>
          <p:cNvSpPr txBox="1"/>
          <p:nvPr/>
        </p:nvSpPr>
        <p:spPr>
          <a:xfrm>
            <a:off x="1330176" y="8670609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1" u="none" strike="noStrike" kern="1200" cap="none" spc="0" normalizeH="0" baseline="0" noProof="0" dirty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KÜLTÜR  ve TURİZM</a:t>
            </a:r>
          </a:p>
        </p:txBody>
      </p:sp>
      <p:cxnSp>
        <p:nvCxnSpPr>
          <p:cNvPr id="61" name="Düz Bağlayıcı 60"/>
          <p:cNvCxnSpPr/>
          <p:nvPr/>
        </p:nvCxnSpPr>
        <p:spPr>
          <a:xfrm flipV="1">
            <a:off x="225217" y="8503446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Dikdörtgen 61"/>
          <p:cNvSpPr>
            <a:spLocks noChangeAspect="1"/>
          </p:cNvSpPr>
          <p:nvPr/>
        </p:nvSpPr>
        <p:spPr>
          <a:xfrm>
            <a:off x="389571" y="6944082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noProof="0" dirty="0" smtClean="0">
                <a:solidFill>
                  <a:srgbClr val="484848"/>
                </a:solidFill>
                <a:latin typeface="Calibri" panose="020F0502020204030204"/>
              </a:rPr>
              <a:t>34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Dikdörtgen 62"/>
          <p:cNvSpPr>
            <a:spLocks noChangeAspect="1"/>
          </p:cNvSpPr>
          <p:nvPr/>
        </p:nvSpPr>
        <p:spPr>
          <a:xfrm>
            <a:off x="363068" y="7782311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noProof="0" dirty="0" smtClean="0">
                <a:solidFill>
                  <a:srgbClr val="484848"/>
                </a:solidFill>
                <a:latin typeface="Calibri" panose="020F0502020204030204"/>
              </a:rPr>
              <a:t>38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Dikdörtgen 63"/>
          <p:cNvSpPr>
            <a:spLocks noChangeAspect="1"/>
          </p:cNvSpPr>
          <p:nvPr/>
        </p:nvSpPr>
        <p:spPr>
          <a:xfrm>
            <a:off x="363066" y="8585903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dirty="0" smtClean="0">
                <a:solidFill>
                  <a:srgbClr val="484848"/>
                </a:solidFill>
                <a:latin typeface="Calibri" panose="020F0502020204030204"/>
              </a:rPr>
              <a:t>42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9866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80634" y="387350"/>
            <a:ext cx="6642737" cy="369332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Bookman Old Style" pitchFamily="18" charset="0"/>
              </a:rPr>
              <a:t>ÖRGÜN EĞİTİM - ANAOKUL - İLKOKUL- ORTAOKUL</a:t>
            </a:r>
          </a:p>
        </p:txBody>
      </p:sp>
      <p:sp>
        <p:nvSpPr>
          <p:cNvPr id="12" name="11 Metin kutusu"/>
          <p:cNvSpPr txBox="1"/>
          <p:nvPr/>
        </p:nvSpPr>
        <p:spPr>
          <a:xfrm>
            <a:off x="134634" y="9045444"/>
            <a:ext cx="6210690" cy="773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825" b="1" dirty="0">
              <a:latin typeface="Bookman Old Style" pitchFamily="18" charset="0"/>
              <a:cs typeface="Arial" pitchFamily="34" charset="0"/>
            </a:endParaRPr>
          </a:p>
          <a:p>
            <a:pPr algn="just" fontAlgn="t"/>
            <a:r>
              <a:rPr lang="tr-TR" sz="1200" b="1" dirty="0">
                <a:latin typeface="Bookman Old Style" pitchFamily="18" charset="0"/>
                <a:cs typeface="Arial" pitchFamily="34" charset="0"/>
              </a:rPr>
              <a:t>Not: Anasınıflarında görev yapan 5.193 öğretmen ile 3.808 derslik hem okulöncesinde hem de diğer kademelerde de hesaplandığı için toplamdan düşülmüştür.</a:t>
            </a:r>
          </a:p>
        </p:txBody>
      </p:sp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719500"/>
              </p:ext>
            </p:extLst>
          </p:nvPr>
        </p:nvGraphicFramePr>
        <p:xfrm>
          <a:off x="134634" y="800100"/>
          <a:ext cx="6588737" cy="8196419"/>
        </p:xfrm>
        <a:graphic>
          <a:graphicData uri="http://schemas.openxmlformats.org/drawingml/2006/table">
            <a:tbl>
              <a:tblPr/>
              <a:tblGrid>
                <a:gridCol w="1404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3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61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40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0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25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84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58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581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100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489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348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OKUL TÜRÜ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Okul Sayısı</a:t>
                      </a:r>
                    </a:p>
                  </a:txBody>
                  <a:tcPr marL="32785" marR="32785" marT="0" marB="0" vert="vert27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Derslik Sayısı</a:t>
                      </a:r>
                    </a:p>
                  </a:txBody>
                  <a:tcPr marL="32785" marR="32785" marT="0" marB="0" vert="vert27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Şube Sayısı</a:t>
                      </a:r>
                    </a:p>
                  </a:txBody>
                  <a:tcPr marL="32785" marR="32785" marT="0" marB="0" vert="vert27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71755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0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+mn-cs"/>
                        </a:rPr>
                        <a:t>Öğrenci Sayısı</a:t>
                      </a:r>
                    </a:p>
                  </a:txBody>
                  <a:tcPr marL="32785" marR="32785" marT="0" marB="0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Öğretmen Sayısı</a:t>
                      </a:r>
                    </a:p>
                  </a:txBody>
                  <a:tcPr marL="32785" marR="32785" marT="0" marB="0" vert="vert270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Derslik Başına Düşen Öğrenci Sayısı</a:t>
                      </a:r>
                    </a:p>
                  </a:txBody>
                  <a:tcPr marL="32785" marR="32785" marT="0" marB="0" vert="vert270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Şube Başına Düşen Öğrenci Sayısı</a:t>
                      </a:r>
                    </a:p>
                  </a:txBody>
                  <a:tcPr marL="32785" marR="32785" marT="0" marB="0" vert="vert270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Öğretmen Başına Düşen Öğrenci Sayısı</a:t>
                      </a:r>
                    </a:p>
                  </a:txBody>
                  <a:tcPr marL="32785" marR="32785" marT="0" marB="0" vert="vert270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İkili Öğretim Yapan Okul Sayısı</a:t>
                      </a:r>
                    </a:p>
                  </a:txBody>
                  <a:tcPr marL="32785" marR="32785" marT="0" marB="0" vert="vert270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İkili Öğretim Yapan Okulların Oranı</a:t>
                      </a:r>
                    </a:p>
                  </a:txBody>
                  <a:tcPr marL="32785" marR="32785" marT="0" marB="0" vert="vert270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324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Erkek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Kız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</a:rPr>
                        <a:t>Toplam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Okul Öncesi Toplamı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1.078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6.460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9.475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82.494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73.289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155.783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8.406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24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16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19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100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9%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61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Resmi Okul Öncesi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Toplamı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118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3.501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5.651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56.768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50.258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107.026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5.193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31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19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21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100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85%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Özel Okul Öncesi Toplamı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960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2.959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3.824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25.726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23.031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48.757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3.213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16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13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15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7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Anaokulu Toplamı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latin typeface="Bookman Old Style" pitchFamily="18" charset="0"/>
                          <a:ea typeface="Times New Roman"/>
                        </a:rPr>
                        <a:t>1.078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latin typeface="Bookman Old Style" pitchFamily="18" charset="0"/>
                          <a:ea typeface="Times New Roman"/>
                        </a:rPr>
                        <a:t>2.652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latin typeface="Bookman Old Style" pitchFamily="18" charset="0"/>
                          <a:ea typeface="Times New Roman"/>
                        </a:rPr>
                        <a:t>4.173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latin typeface="Bookman Old Style" pitchFamily="18" charset="0"/>
                          <a:ea typeface="Times New Roman"/>
                        </a:rPr>
                        <a:t>30.084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27.437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57.521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3.429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22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14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17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100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9%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1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Anaokulu (Resmi)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118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469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933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8.908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8.467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17.375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827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37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19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21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100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85%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71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Anaokulu (Özel)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960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2.183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3.240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21.176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18.970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40.146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2.602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18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12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15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Anasınıfı Toplamı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1.744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3.808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5.302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52.410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45.852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98.262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4.977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26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19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20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71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Anasınıfı (Resmi)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1.441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3.032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4.718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47.860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41.791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89.651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4.366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30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19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21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71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Anasınıfı (Özel)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303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776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584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4.550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4.061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8.611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611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11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15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14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87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İlköğretim Toplamı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2.981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47.592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66.781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918.919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865.120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1.784.039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79.672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37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27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22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1.096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37%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87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Resmi İlköğretim Toplamı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2.278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39.304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59.943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852.233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805.942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1.658.175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65.959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42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28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25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1.096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48%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878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İlkokullar (Resmi)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1.162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23.163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32.920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447.851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427.655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875.506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34.497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38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27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25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560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48%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4878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Ortaokullar (Resmi)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970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13.949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24.446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358.635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323.990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682.625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28.596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49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28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24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498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51%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4878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İmam Hatip Ortaokulları (Resmi)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146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2.192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2.577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45.747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54.297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100.044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2.866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46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39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35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38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26%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078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Özel İlköğretim Okulu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703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8.288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6.838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66.686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59.178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125.864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13.713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15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18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9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971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İlkokullar (Özel)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374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5.101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3.574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33.903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30.553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64.456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6.967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13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18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9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280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Bookman Old Style" pitchFamily="18" charset="0"/>
                          <a:ea typeface="Times New Roman"/>
                        </a:rPr>
                        <a:t>Ortaokullar (Özel)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329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3.187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3.264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Times New Roman"/>
                        </a:rPr>
                        <a:t>32.783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28.625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61.408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6.746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19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19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Times New Roman"/>
                        </a:rPr>
                        <a:t>9</a:t>
                      </a: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2785" marR="32785" marT="0" marB="0"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00698"/>
              </p:ext>
            </p:extLst>
          </p:nvPr>
        </p:nvGraphicFramePr>
        <p:xfrm>
          <a:off x="80625" y="683688"/>
          <a:ext cx="6696749" cy="8765112"/>
        </p:xfrm>
        <a:graphic>
          <a:graphicData uri="http://schemas.openxmlformats.org/drawingml/2006/table">
            <a:tbl>
              <a:tblPr/>
              <a:tblGrid>
                <a:gridCol w="1458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3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27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26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264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264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0208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90813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OKUL TÜRÜ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Okul Sayısı</a:t>
                      </a:r>
                    </a:p>
                  </a:txBody>
                  <a:tcPr marL="0" marR="0" marT="0" marB="0" vert="vert27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Derslik Sayısı</a:t>
                      </a:r>
                    </a:p>
                  </a:txBody>
                  <a:tcPr marL="0" marR="0" marT="0" marB="0" vert="vert27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Şube Sayısı</a:t>
                      </a:r>
                    </a:p>
                  </a:txBody>
                  <a:tcPr marL="0" marR="0" marT="0" marB="0" vert="vert27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Öğrenci Sayısı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Öğretmen Sayısı</a:t>
                      </a:r>
                    </a:p>
                  </a:txBody>
                  <a:tcPr marL="0" marR="0" marT="0" marB="0" vert="vert27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Derslik Başına Düşen Öğrenci Sayısı</a:t>
                      </a:r>
                    </a:p>
                  </a:txBody>
                  <a:tcPr marL="0" marR="0" marT="0" marB="0" vert="vert27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Şube Başına Düşen Öğrenci Sayısı</a:t>
                      </a:r>
                    </a:p>
                  </a:txBody>
                  <a:tcPr marL="0" marR="0" marT="0" marB="0" vert="vert27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Öğretmen Başına Düşen Öğrenci Sayısı</a:t>
                      </a:r>
                    </a:p>
                  </a:txBody>
                  <a:tcPr marL="0" marR="0" marT="0" marB="0" vert="vert27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İkili Öğretim Yapan Okul Sayısı</a:t>
                      </a:r>
                    </a:p>
                  </a:txBody>
                  <a:tcPr marL="0" marR="0" marT="0" marB="0" vert="vert27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İkili Öğretim Yapan Okulların Oranı (%)</a:t>
                      </a:r>
                    </a:p>
                  </a:txBody>
                  <a:tcPr marL="0" marR="0" marT="0" marB="0" vert="vert27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888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Erkek</a:t>
                      </a:r>
                    </a:p>
                  </a:txBody>
                  <a:tcPr marL="0" marR="0" marT="0" marB="0" vert="vert27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Kız</a:t>
                      </a:r>
                    </a:p>
                  </a:txBody>
                  <a:tcPr marL="0" marR="0" marT="0" marB="0" vert="vert27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0" marR="0" marT="0" marB="0" vert="vert27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11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i="0" u="none" strike="noStrike" dirty="0"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Ortaöğretim Toplamı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1.190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22.257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32.850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367.301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359.577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726.878</a:t>
                      </a:r>
                      <a:endParaRPr lang="tr-TR" sz="10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44.633</a:t>
                      </a:r>
                      <a:endParaRPr lang="tr-TR" sz="10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33</a:t>
                      </a:r>
                      <a:endParaRPr lang="tr-TR" sz="10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22</a:t>
                      </a:r>
                      <a:endParaRPr lang="tr-TR" sz="10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16</a:t>
                      </a:r>
                      <a:endParaRPr lang="tr-TR" sz="10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184</a:t>
                      </a:r>
                      <a:endParaRPr lang="tr-TR" sz="10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15%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0676">
                <a:tc>
                  <a:txBody>
                    <a:bodyPr/>
                    <a:lstStyle/>
                    <a:p>
                      <a:pPr algn="r" fontAlgn="ctr"/>
                      <a:r>
                        <a:rPr lang="tr-TR" sz="1000" b="1" i="0" u="none" strike="noStrike" dirty="0"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Resmi Ortaöğretim Toplamı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722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16.256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28.350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326.833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323.547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650.380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35.102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40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23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19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184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25%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0676">
                <a:tc>
                  <a:txBody>
                    <a:bodyPr/>
                    <a:lstStyle/>
                    <a:p>
                      <a:pPr algn="r" fontAlgn="ctr"/>
                      <a:r>
                        <a:rPr lang="tr-TR" sz="1000" b="1" i="0" u="none" strike="noStrike" dirty="0"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Özel Ortaöğretim Toplamı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468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6.001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4.500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40.468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36.030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76.498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9.531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13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17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8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0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0%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067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i="0" u="none" strike="noStrike" dirty="0"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Genel Ortaöğretim Toplamı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602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9.669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10.880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113.315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117.949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231.264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18.146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24</a:t>
                      </a:r>
                      <a:endParaRPr lang="tr-TR" sz="10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21</a:t>
                      </a:r>
                      <a:endParaRPr lang="tr-TR" sz="10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13</a:t>
                      </a:r>
                      <a:endParaRPr lang="tr-TR" sz="10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>
                          <a:latin typeface="Bookman Old Style" pitchFamily="18" charset="0"/>
                          <a:ea typeface="Calibri"/>
                          <a:cs typeface="Times New Roman"/>
                        </a:rPr>
                        <a:t>31</a:t>
                      </a:r>
                      <a:endParaRPr lang="tr-TR" sz="10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5%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0676">
                <a:tc>
                  <a:txBody>
                    <a:bodyPr/>
                    <a:lstStyle/>
                    <a:p>
                      <a:pPr algn="r" fontAlgn="ctr"/>
                      <a:r>
                        <a:rPr lang="tr-TR" sz="1000" b="1" i="0" u="none" strike="noStrike" dirty="0"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Genel Ortaöğretim (Resmi)</a:t>
                      </a:r>
                    </a:p>
                  </a:txBody>
                  <a:tcPr marL="73209" marR="0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223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5.043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7.146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81.857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91.697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173.554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10.382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34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24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17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31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14%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0676">
                <a:tc>
                  <a:txBody>
                    <a:bodyPr/>
                    <a:lstStyle/>
                    <a:p>
                      <a:pPr algn="r" fontAlgn="ctr"/>
                      <a:r>
                        <a:rPr lang="tr-TR" sz="1000" b="1" i="0" u="none" strike="noStrike" dirty="0"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Genel Ortaöğretim (Özel)</a:t>
                      </a:r>
                    </a:p>
                  </a:txBody>
                  <a:tcPr marL="73209" marR="0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379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4.626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3.734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31.458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26.252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57.710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7.764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12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15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7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7423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i="0" u="none" strike="noStrike" dirty="0"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Mesleki ve Teknik Ortaöğretim Toplamı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588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12.588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21.970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253.986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241.628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495.614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26.487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39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23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19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153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26%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74232">
                <a:tc>
                  <a:txBody>
                    <a:bodyPr/>
                    <a:lstStyle/>
                    <a:p>
                      <a:pPr algn="r" fontAlgn="ctr"/>
                      <a:r>
                        <a:rPr lang="tr-TR" sz="1000" b="1" i="0" u="none" strike="noStrike" dirty="0"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Mesleki ve Teknik Ortaöğretim (Resmi)</a:t>
                      </a:r>
                    </a:p>
                  </a:txBody>
                  <a:tcPr marL="73209" marR="0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499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11.213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21.204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244.976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231.850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476.826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24.720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43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22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19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153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31%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74232">
                <a:tc>
                  <a:txBody>
                    <a:bodyPr/>
                    <a:lstStyle/>
                    <a:p>
                      <a:pPr algn="r" fontAlgn="ctr"/>
                      <a:r>
                        <a:rPr lang="tr-TR" sz="1000" b="1" i="0" u="none" strike="noStrike" dirty="0"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Mesleki ve Teknik Ortaöğretim (Özel)</a:t>
                      </a:r>
                    </a:p>
                  </a:txBody>
                  <a:tcPr marL="73209" marR="0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89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1.375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766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9.010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9.778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18.788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1.767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14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25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11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711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i="0" u="none" strike="noStrike" dirty="0"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RESMİ ÖRGÜN EĞİTİM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3.118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56.029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93.944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1.235.834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1.179.747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2.415.581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101.888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43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26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24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1.366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44%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711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i="0" u="none" strike="noStrike" dirty="0"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ÖZEL ÖRGÜN EĞİTİM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2.131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16.472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15.162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132.880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118.239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251.119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25.846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15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17</a:t>
                      </a:r>
                      <a:endParaRPr lang="tr-TR" sz="10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>
                          <a:latin typeface="Bookman Old Style" pitchFamily="18" charset="0"/>
                          <a:ea typeface="Calibri"/>
                          <a:cs typeface="Times New Roman"/>
                        </a:rPr>
                        <a:t>10</a:t>
                      </a:r>
                      <a:endParaRPr lang="tr-TR" sz="10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8067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i="0" u="none" strike="noStrike" dirty="0"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ÖRGÜN EĞİTİM TOPLAMI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5.249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72.501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109.106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1.368.714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1.297.986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2.666.700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127.734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37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24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21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1.366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26%</a:t>
                      </a:r>
                      <a:endParaRPr lang="tr-TR" sz="10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3 Metin kutusu"/>
          <p:cNvSpPr txBox="1"/>
          <p:nvPr/>
        </p:nvSpPr>
        <p:spPr>
          <a:xfrm>
            <a:off x="80631" y="360524"/>
            <a:ext cx="66967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Bookman Old Style" pitchFamily="18" charset="0"/>
              </a:rPr>
              <a:t>ÖRGÜN EĞİTİM- LİSE</a:t>
            </a:r>
          </a:p>
        </p:txBody>
      </p:sp>
      <p:sp>
        <p:nvSpPr>
          <p:cNvPr id="7" name="6 Metin kutusu"/>
          <p:cNvSpPr txBox="1"/>
          <p:nvPr/>
        </p:nvSpPr>
        <p:spPr>
          <a:xfrm>
            <a:off x="80625" y="9545476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/>
            <a:r>
              <a:rPr lang="tr-TR" sz="1050" b="1" dirty="0">
                <a:latin typeface="Bookman Old Style" pitchFamily="18" charset="0"/>
                <a:cs typeface="Arial" pitchFamily="34" charset="0"/>
              </a:rPr>
              <a:t>* </a:t>
            </a:r>
            <a:r>
              <a:rPr lang="tr-TR" sz="1200" b="1" dirty="0">
                <a:latin typeface="Bookman Old Style" pitchFamily="18" charset="0"/>
                <a:cs typeface="Arial" pitchFamily="34" charset="0"/>
              </a:rPr>
              <a:t>Özel okullarda ikili eğitim yapılmamaktadır.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0" y="415956"/>
            <a:ext cx="6858000" cy="465516"/>
          </a:xfrm>
        </p:spPr>
        <p:txBody>
          <a:bodyPr>
            <a:noAutofit/>
          </a:bodyPr>
          <a:lstStyle/>
          <a:p>
            <a:pPr algn="ctr" eaLnBrk="1" hangingPunct="1"/>
            <a:r>
              <a:rPr lang="tr-TR" sz="1800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2014-2015 YILI RESMİ OKULLARIN NORMAL VE </a:t>
            </a:r>
            <a:br>
              <a:rPr lang="tr-TR" sz="1800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r>
              <a:rPr lang="tr-TR" sz="1800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İKİLİ ÖĞRETİM DURUMU</a:t>
            </a:r>
            <a:endParaRPr lang="tr-TR" sz="1800" dirty="0">
              <a:solidFill>
                <a:srgbClr val="FF33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410125"/>
              </p:ext>
            </p:extLst>
          </p:nvPr>
        </p:nvGraphicFramePr>
        <p:xfrm>
          <a:off x="134634" y="977900"/>
          <a:ext cx="6534728" cy="8242295"/>
        </p:xfrm>
        <a:graphic>
          <a:graphicData uri="http://schemas.openxmlformats.org/drawingml/2006/table">
            <a:tbl>
              <a:tblPr/>
              <a:tblGrid>
                <a:gridCol w="803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9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9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9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7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7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36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94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94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72198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TÜRÜ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KURUM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SAYISI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DERSLİK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SAYISI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ŞUBE </a:t>
                      </a:r>
                      <a:b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SAYISI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ÖĞRENCİ SAYISI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DERSLİK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BAŞINA ÖĞRENCİ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ŞUBE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BAŞINA ÖĞRENCİ 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İKİLİ/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 ÖĞRETİM ORANI %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953">
                <a:tc rowSpan="3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İLKÖĞRETİM</a:t>
                      </a:r>
                    </a:p>
                  </a:txBody>
                  <a:tcPr marL="29860" marR="29860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1.082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21.002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40.175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1.278.645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47%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8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1.196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18.302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19.768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379.530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53%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99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2.278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39.304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59.943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1.658.175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28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953">
                <a:tc rowSpan="3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ORTAÖĞRETİM</a:t>
                      </a:r>
                    </a:p>
                  </a:txBody>
                  <a:tcPr marL="29860" marR="29860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1.691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4.062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120.304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14%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8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192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3.352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3.084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53.250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17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86%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84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223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5.043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7.146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173.554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953">
                <a:tc rowSpan="3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endParaRPr lang="tr-TR" sz="1100" b="1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MESLEKİ TEKNİK ORTAÖĞRETİM</a:t>
                      </a:r>
                    </a:p>
                  </a:txBody>
                  <a:tcPr marL="29860" marR="29860" marT="0" marB="0" vert="vert27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İKİLİ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153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2.642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6.119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183.634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31%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88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NORMAL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346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8.571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15.085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293.192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69%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771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499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11.213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21.204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476.826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43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100%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77108">
                <a:tc gridSpan="2"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GENEL </a:t>
                      </a:r>
                    </a:p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3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813" marR="39813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3.000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55.560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88.293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2.308.555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119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45/55</a:t>
                      </a:r>
                    </a:p>
                  </a:txBody>
                  <a:tcPr marL="29860" marR="2986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12680" y="423342"/>
            <a:ext cx="6232638" cy="8572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2000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İLKÖĞRETİMDE (İLKOKUL+ORTAOKUL)</a:t>
            </a:r>
            <a:r>
              <a:rPr lang="tr-TR" sz="2000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tr-TR" sz="2000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r>
              <a:rPr lang="tr-TR" sz="2000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YILLARA GÖRE DERSLİK/ÖĞRENCİ DAĞILIMI (RESMİ KURUMLAR)</a:t>
            </a:r>
            <a:r>
              <a:rPr lang="tr-TR" sz="1350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tr-TR" sz="1350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endParaRPr lang="tr-TR" sz="1350" dirty="0">
              <a:solidFill>
                <a:srgbClr val="FF33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62564" name="Group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346958"/>
              </p:ext>
            </p:extLst>
          </p:nvPr>
        </p:nvGraphicFramePr>
        <p:xfrm>
          <a:off x="312682" y="1280592"/>
          <a:ext cx="6232638" cy="7685603"/>
        </p:xfrm>
        <a:graphic>
          <a:graphicData uri="http://schemas.openxmlformats.org/drawingml/2006/table">
            <a:tbl>
              <a:tblPr/>
              <a:tblGrid>
                <a:gridCol w="1019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7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5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7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92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3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496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600" b="1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RESMİ KURUMLAR GENEL TOPLAM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DERSLİK BAŞINA DÜŞEN ÖĞRENCİ SAYISI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6041">
                <a:tc>
                  <a:txBody>
                    <a:bodyPr/>
                    <a:lstStyle/>
                    <a:p>
                      <a:pPr marL="0" marR="0" lvl="0" indent="698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YILLAR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OKUL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ÖĞRENCİ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DERSLİK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ÖĞRETMEN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SAYISI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2002-2003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1.329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1.528.198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24.796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41.142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62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2003-2004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1.348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1.564.719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25.517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42.583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61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2004-2005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1.266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1.603.632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26.015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43.764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62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2005-2006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1.296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1.631.734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27.357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40.395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2006-2007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1.338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1.658.669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29.101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45.094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57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2007-2008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1.357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1.675.453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30.271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45.981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2008-2009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1.387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1.619.263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30.716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48.875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53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2009-2010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1.408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1.651.921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32.544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52.838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51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2010-2011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1.424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1.661.447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33.562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54.579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2011-2012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1.437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1.647.095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33.952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57.071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49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2012-2013*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2.527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1.703.510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35.549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60.287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7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2013-2014*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2.592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1.688.233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39.762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64.291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42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7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2014-2015*</a:t>
                      </a:r>
                    </a:p>
                  </a:txBody>
                  <a:tcPr marL="32327" marR="3232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2.278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1.658.175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39.304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65.959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6" name="5 Metin kutusu"/>
          <p:cNvSpPr txBox="1"/>
          <p:nvPr/>
        </p:nvSpPr>
        <p:spPr>
          <a:xfrm>
            <a:off x="185682" y="9090243"/>
            <a:ext cx="5778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200" b="1" dirty="0">
                <a:latin typeface="Bookman Old Style" pitchFamily="18" charset="0"/>
                <a:cs typeface="Arial" pitchFamily="34" charset="0"/>
              </a:rPr>
              <a:t>* 2012  yılından itibaren 4+4+4 sistemine geçilmesinden dolayı okul sayıları kurum bazında  yazılmıştır.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296651" y="440054"/>
            <a:ext cx="6264697" cy="37804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2000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2014- 2015 YILI MİLLİ  EĞİTİM YATIRIMLARI</a:t>
            </a:r>
            <a:r>
              <a:rPr lang="tr-TR" sz="1350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tr-TR" sz="1350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endParaRPr lang="tr-TR" sz="1350" b="1" dirty="0">
              <a:solidFill>
                <a:srgbClr val="FF33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268929"/>
              </p:ext>
            </p:extLst>
          </p:nvPr>
        </p:nvGraphicFramePr>
        <p:xfrm>
          <a:off x="134635" y="818096"/>
          <a:ext cx="6583665" cy="7932204"/>
        </p:xfrm>
        <a:graphic>
          <a:graphicData uri="http://schemas.openxmlformats.org/drawingml/2006/table">
            <a:tbl>
              <a:tblPr/>
              <a:tblGrid>
                <a:gridCol w="1308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9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54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78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86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85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66814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OKUL TÜRÜ </a:t>
                      </a:r>
                    </a:p>
                  </a:txBody>
                  <a:tcPr marL="5172" marR="5172" marT="5172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BİTEN </a:t>
                      </a:r>
                    </a:p>
                  </a:txBody>
                  <a:tcPr marL="5172" marR="5172" marT="5172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DEVAM  EDEN </a:t>
                      </a:r>
                    </a:p>
                  </a:txBody>
                  <a:tcPr marL="5172" marR="5172" marT="5172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İHALE ÖNCESİ ÇALIŞMALARI  DEVAM EDEN </a:t>
                      </a:r>
                    </a:p>
                  </a:txBody>
                  <a:tcPr marL="5172" marR="5172" marT="5172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6094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 OKUL TÜRÜ </a:t>
                      </a:r>
                    </a:p>
                  </a:txBody>
                  <a:tcPr marL="5172" marR="5172" marT="5172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OKUL </a:t>
                      </a:r>
                    </a:p>
                  </a:txBody>
                  <a:tcPr marL="5172" marR="5172" marT="5172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DERSLİK </a:t>
                      </a:r>
                    </a:p>
                  </a:txBody>
                  <a:tcPr marL="5172" marR="5172" marT="5172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OKUL </a:t>
                      </a:r>
                    </a:p>
                  </a:txBody>
                  <a:tcPr marL="5172" marR="5172" marT="5172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DERSLİK </a:t>
                      </a:r>
                    </a:p>
                  </a:txBody>
                  <a:tcPr marL="5172" marR="5172" marT="5172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OKUL </a:t>
                      </a:r>
                    </a:p>
                  </a:txBody>
                  <a:tcPr marL="5172" marR="5172" marT="5172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DERSLİK </a:t>
                      </a:r>
                    </a:p>
                  </a:txBody>
                  <a:tcPr marL="5172" marR="5172" marT="5172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518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ANAOKULU  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7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28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4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16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8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32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6276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İLKOKUL-ORTAOKUL  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32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762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12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351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157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4.430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3056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ORTAÖĞRETİM  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3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60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4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148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42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964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943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EFİKAP 6-7  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24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3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94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6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117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6276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BAĞIŞ EĞİTİM YATIRIMLARI *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14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289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48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1.211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-  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-  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19070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 </a:t>
                      </a:r>
                    </a:p>
                  </a:txBody>
                  <a:tcPr marL="5172" marR="5172" marT="5172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57</a:t>
                      </a:r>
                    </a:p>
                  </a:txBody>
                  <a:tcPr marL="7144" marR="7144" marT="7144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1.163</a:t>
                      </a:r>
                    </a:p>
                  </a:txBody>
                  <a:tcPr marL="7144" marR="7144" marT="7144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71</a:t>
                      </a:r>
                    </a:p>
                  </a:txBody>
                  <a:tcPr marL="7144" marR="7144" marT="7144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1.820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7144" marR="7144" marT="7144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213</a:t>
                      </a:r>
                    </a:p>
                  </a:txBody>
                  <a:tcPr marL="7144" marR="7144" marT="7144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5.543</a:t>
                      </a:r>
                    </a:p>
                  </a:txBody>
                  <a:tcPr marL="7144" marR="7144" marT="7144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7 Metin kutusu"/>
          <p:cNvSpPr txBox="1"/>
          <p:nvPr/>
        </p:nvSpPr>
        <p:spPr>
          <a:xfrm>
            <a:off x="0" y="8847519"/>
            <a:ext cx="6318702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200" b="1" dirty="0">
                <a:latin typeface="Bookman Old Style" pitchFamily="18" charset="0"/>
              </a:rPr>
              <a:t>Ayrıca 2014-2015 Döneminde bağış kapsamında 1 adet konferans salonu ile 2 adet spor salonu tamamlanmış ve İSMEP kapsamında 754 adet daha derslik yıkılıp yeniden yapılarak eğitime kazandırılmış olup bu rakamlar toplama dahil edilmemiştir.  </a:t>
            </a:r>
          </a:p>
          <a:p>
            <a:pPr>
              <a:buFont typeface="Arial" charset="0"/>
              <a:buChar char="•"/>
            </a:pPr>
            <a:endParaRPr lang="tr-TR" sz="900" b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92888" y="211331"/>
            <a:ext cx="3780235" cy="59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tr-TR" b="1" kern="0" dirty="0">
                <a:solidFill>
                  <a:srgbClr val="FF3300"/>
                </a:solidFill>
                <a:latin typeface="Bookman Old Style" pitchFamily="18" charset="0"/>
                <a:ea typeface="+mj-ea"/>
                <a:cs typeface="Arial" pitchFamily="34" charset="0"/>
              </a:rPr>
              <a:t>YÜKSEK ÖĞRENİM</a:t>
            </a:r>
          </a:p>
        </p:txBody>
      </p:sp>
      <p:graphicFrame>
        <p:nvGraphicFramePr>
          <p:cNvPr id="9" name="8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904823"/>
              </p:ext>
            </p:extLst>
          </p:nvPr>
        </p:nvGraphicFramePr>
        <p:xfrm>
          <a:off x="188640" y="805453"/>
          <a:ext cx="6491560" cy="8592546"/>
        </p:xfrm>
        <a:graphic>
          <a:graphicData uri="http://schemas.openxmlformats.org/drawingml/2006/table">
            <a:tbl>
              <a:tblPr/>
              <a:tblGrid>
                <a:gridCol w="904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34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02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02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70347"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/>
                          <a:ea typeface="+mn-ea"/>
                          <a:cs typeface="+mn-cs"/>
                        </a:rPr>
                        <a:t>YÜKSEK ÖĞRENİM KURUMU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FF0000"/>
                          </a:solidFill>
                          <a:latin typeface="Bookman Old Style"/>
                          <a:ea typeface="+mn-ea"/>
                          <a:cs typeface="+mn-cs"/>
                        </a:rPr>
                        <a:t>TÜRKİYE 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FF0000"/>
                          </a:solidFill>
                          <a:latin typeface="Bookman Old Style"/>
                          <a:ea typeface="+mn-ea"/>
                          <a:cs typeface="+mn-cs"/>
                        </a:rPr>
                        <a:t>İSTANBUL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İST. PAYI</a:t>
                      </a:r>
                    </a:p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%   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413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DEVLET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VAKIF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TOPLAM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DEVLET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>
                          <a:solidFill>
                            <a:srgbClr val="000099"/>
                          </a:solidFill>
                          <a:latin typeface="Bookman Old Style"/>
                        </a:rPr>
                        <a:t>VAKIF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>
                          <a:solidFill>
                            <a:srgbClr val="000099"/>
                          </a:solidFill>
                          <a:latin typeface="Bookman Old Style"/>
                        </a:rPr>
                        <a:t>TOPLAM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Bookman Old Style"/>
                      </a:endParaRPr>
                    </a:p>
                  </a:txBody>
                  <a:tcPr marL="4000" marR="4000" marT="4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8615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ÜNİVERSİTE</a:t>
                      </a:r>
                    </a:p>
                  </a:txBody>
                  <a:tcPr marL="27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104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72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184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9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38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/>
                          <a:ea typeface="+mn-ea"/>
                          <a:cs typeface="+mn-cs"/>
                        </a:rPr>
                        <a:t>25,5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786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FAKÜLTE</a:t>
                      </a:r>
                    </a:p>
                  </a:txBody>
                  <a:tcPr marL="27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1.059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419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1.478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88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223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/>
                          <a:ea typeface="+mn-ea"/>
                          <a:cs typeface="+mn-cs"/>
                        </a:rPr>
                        <a:t>311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786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ENSTİTÜ</a:t>
                      </a:r>
                    </a:p>
                  </a:txBody>
                  <a:tcPr marL="27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429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205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634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53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90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/>
                          <a:ea typeface="+mn-ea"/>
                          <a:cs typeface="+mn-cs"/>
                        </a:rPr>
                        <a:t>143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/>
                          <a:ea typeface="+mn-ea"/>
                          <a:cs typeface="+mn-cs"/>
                        </a:rPr>
                        <a:t>22,6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5786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Y. OKUL</a:t>
                      </a:r>
                    </a:p>
                  </a:txBody>
                  <a:tcPr marL="27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383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108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491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36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107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/>
                          <a:ea typeface="+mn-ea"/>
                          <a:cs typeface="+mn-cs"/>
                        </a:rPr>
                        <a:t>143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/>
                          <a:ea typeface="+mn-ea"/>
                          <a:cs typeface="+mn-cs"/>
                        </a:rPr>
                        <a:t>29,1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72235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ÖĞRETİM GÖREVLİSİ</a:t>
                      </a:r>
                    </a:p>
                  </a:txBody>
                  <a:tcPr marL="27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124.232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19.139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143.371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14.741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12.532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/>
                          <a:ea typeface="+mn-ea"/>
                          <a:cs typeface="+mn-cs"/>
                        </a:rPr>
                        <a:t>27.273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/>
                          <a:ea typeface="+mn-ea"/>
                          <a:cs typeface="+mn-cs"/>
                        </a:rPr>
                        <a:t>19,0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5786"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ÖĞRENCİ SAYISI</a:t>
                      </a:r>
                    </a:p>
                  </a:txBody>
                  <a:tcPr marL="27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ÖRGÜN ÖĞRENCİ</a:t>
                      </a:r>
                    </a:p>
                  </a:txBody>
                  <a:tcPr marL="27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2.877.586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349.598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/>
                          <a:ea typeface="+mn-ea"/>
                          <a:cs typeface="+mn-cs"/>
                        </a:rPr>
                        <a:t>270.107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latin typeface="Bookman Old Style"/>
                          <a:ea typeface="+mn-ea"/>
                          <a:cs typeface="+mn-cs"/>
                        </a:rPr>
                        <a:t>619.705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22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554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AÖF PROGRAMI</a:t>
                      </a:r>
                    </a:p>
                  </a:txBody>
                  <a:tcPr marL="27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1.439.012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AÖF PROGRAMI</a:t>
                      </a:r>
                    </a:p>
                  </a:txBody>
                  <a:tcPr marL="27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339.568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86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TOPLAM ÖĞRENCİ</a:t>
                      </a:r>
                    </a:p>
                  </a:txBody>
                  <a:tcPr marL="27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4.316.598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TOPLAM ÖĞRENCİ</a:t>
                      </a:r>
                    </a:p>
                  </a:txBody>
                  <a:tcPr marL="27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959.273</a:t>
                      </a:r>
                    </a:p>
                  </a:txBody>
                  <a:tcPr marL="3000" marR="3000" marT="3000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 advTm="500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0" y="428229"/>
            <a:ext cx="6858000" cy="475059"/>
          </a:xfrm>
        </p:spPr>
        <p:txBody>
          <a:bodyPr>
            <a:noAutofit/>
          </a:bodyPr>
          <a:lstStyle/>
          <a:p>
            <a:pPr algn="ctr" eaLnBrk="1" hangingPunct="1"/>
            <a:r>
              <a:rPr lang="tr-TR" sz="1800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DEVLET ÜNİVERSİTELERİ</a:t>
            </a:r>
            <a:br>
              <a:rPr lang="tr-TR" sz="1800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endParaRPr lang="tr-TR" sz="1800" b="1" dirty="0">
              <a:solidFill>
                <a:srgbClr val="FF33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046342"/>
              </p:ext>
            </p:extLst>
          </p:nvPr>
        </p:nvGraphicFramePr>
        <p:xfrm>
          <a:off x="404661" y="903288"/>
          <a:ext cx="6048676" cy="8443909"/>
        </p:xfrm>
        <a:graphic>
          <a:graphicData uri="http://schemas.openxmlformats.org/drawingml/2006/table">
            <a:tbl>
              <a:tblPr/>
              <a:tblGrid>
                <a:gridCol w="190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26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1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19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19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54602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ÜNİVERSİTE ADI 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FAKÜLTE SAYISI 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YÜKSEK OKUL  SAYISI 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ENSTİTÜ SAYISI 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ÖĞRETİM ELEMANI SAYISI 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ÖĞRENCİ SAYISI 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556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BOĞAZİÇİ ÜNİVERSİTESİ 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928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15.684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4556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GALATASARAY ÜNİV.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265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4.043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4556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İSTANBUL ÜNİVERSİTESİ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5.396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174.890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556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İSTANBUL TEKNİK ÜNİV.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2.172</a:t>
                      </a:r>
                      <a:endParaRPr lang="tr-TR" sz="11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32.917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7917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MARMARAÜNİVERSİTESİ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3.090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77.082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4556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MİMARSİNAN ÜNİV.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695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8.514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4556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YILDIZ TEKNİK ÜNİV.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1.730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34.685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4556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TÜRK-ALMAN ÜNİV.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312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78139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İSTANBUL  MEDENİYET       ÜNİVERSİTESİ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407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1.471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6135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TOPLAM</a:t>
                      </a:r>
                    </a:p>
                  </a:txBody>
                  <a:tcPr marL="3719" marR="3719" marT="3719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14.741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349.598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 rot="10800000" flipV="1">
            <a:off x="296652" y="2381250"/>
            <a:ext cx="6372708" cy="249492"/>
          </a:xfrm>
        </p:spPr>
        <p:txBody>
          <a:bodyPr>
            <a:noAutofit/>
          </a:bodyPr>
          <a:lstStyle/>
          <a:p>
            <a:pPr eaLnBrk="1" hangingPunct="1"/>
            <a:endParaRPr lang="tr-TR" sz="900" b="1" dirty="0">
              <a:noFill/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898807"/>
              </p:ext>
            </p:extLst>
          </p:nvPr>
        </p:nvGraphicFramePr>
        <p:xfrm>
          <a:off x="188638" y="552966"/>
          <a:ext cx="6480721" cy="9214874"/>
        </p:xfrm>
        <a:graphic>
          <a:graphicData uri="http://schemas.openxmlformats.org/drawingml/2006/table">
            <a:tbl>
              <a:tblPr/>
              <a:tblGrid>
                <a:gridCol w="1935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3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2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1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6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ÜNİVERSİTE ADI 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FAKÜLTE SAYISI 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YÜKSEK OKUL  SAYISI 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ENSTİTÜ SAYISI 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ÖĞRETİM ELEMANI</a:t>
                      </a:r>
                      <a:r>
                        <a:rPr lang="tr-TR" sz="1000" b="1" i="0" u="none" strike="noStrike" baseline="0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SAYISI 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ÖĞRENCİ SAYISI 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Acıbadem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395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2198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766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 err="1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Arel</a:t>
                      </a:r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Üniversitesi 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395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15.560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Aydın Üniversitesi      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1.019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32.054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766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 err="1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Bahçeşehir</a:t>
                      </a:r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164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3.850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 err="1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Beykent</a:t>
                      </a:r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Üniversitesi   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519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19.436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588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 err="1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Bezm</a:t>
                      </a:r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-i Alem Vakıf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522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2.015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Bilgi Üniversitesi         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645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19.789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766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Doğuş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207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5.587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588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Fatih Sultan Mehmet Vakıf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164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3.850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Fatih Üniversitesi        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627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13.021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Gedik Üniversitesi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148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3.068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Haliç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247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8.118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Işık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252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5.528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6588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İstanbul 29 Mayıs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89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873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İstanbul Bilim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236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3.248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İstanbul Gelişim Üniversitesi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325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7.920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658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İstanbul Kemerburgaz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  <a:endParaRPr lang="tr-TR" sz="10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  <a:endParaRPr lang="tr-TR" sz="10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  <a:endParaRPr lang="tr-TR" sz="10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296</a:t>
                      </a:r>
                      <a:endParaRPr lang="tr-TR" sz="10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3868</a:t>
                      </a:r>
                      <a:endParaRPr lang="tr-TR" sz="10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6588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İstanbul </a:t>
                      </a:r>
                      <a:r>
                        <a:rPr lang="tr-TR" sz="1000" b="1" i="0" u="none" strike="noStrike" dirty="0" err="1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Medipol</a:t>
                      </a:r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444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4.834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İstanbul Şehir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213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3.278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8342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İstanbul Ticaret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280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7.415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Kadir Has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258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6.147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Koç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542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6.331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Kültür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540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11.012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8766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Maltepe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482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9.609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Okan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815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16.774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 err="1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Özyeğin</a:t>
                      </a:r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265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5.525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Piri Reis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126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1.591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2880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Sabahattin Zaim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000" b="1">
                          <a:solidFill>
                            <a:schemeClr val="tx1"/>
                          </a:solidFill>
                          <a:latin typeface="Bookman Old Style" pitchFamily="18" charset="0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Calibri"/>
                          <a:cs typeface="Times New Roman"/>
                        </a:rPr>
                        <a:t>109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Calibri"/>
                          <a:cs typeface="Times New Roman"/>
                        </a:rPr>
                        <a:t>2.564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Sabancı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0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237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4.311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Süleyman Şah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0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99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1.595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Üsküdar Üniversitesi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141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2.865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Yeditepe Üniversitesi 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913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21.746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Yeni Yüzyıl Üniversitesi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237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4.407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Nişantaşı Üniversitesi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259</a:t>
                      </a: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6576</a:t>
                      </a: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 err="1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Esenyurt</a:t>
                      </a:r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Üniversitesi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Calibri"/>
                          <a:cs typeface="Times New Roman"/>
                        </a:rPr>
                        <a:t>134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Calibri"/>
                          <a:cs typeface="Times New Roman"/>
                        </a:rPr>
                        <a:t>1.438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200074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MEF Üniversitesi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0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0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96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515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306588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Murat  </a:t>
                      </a:r>
                      <a:r>
                        <a:rPr lang="tr-TR" sz="1000" b="1" i="0" u="none" strike="noStrike" dirty="0" err="1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Hüdavendigar</a:t>
                      </a:r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 Üniversitesi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0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0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17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50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9414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i="0" u="none" strike="noStrike" dirty="0" err="1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Biruni</a:t>
                      </a:r>
                      <a:r>
                        <a:rPr lang="tr-TR" sz="1000" b="1" i="0" u="none" strike="noStrike" baseline="0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Üniversitesi</a:t>
                      </a:r>
                      <a:endParaRPr lang="tr-TR" sz="10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75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1.541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306588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TOPLAM  (38</a:t>
                      </a:r>
                      <a:r>
                        <a:rPr lang="tr-TR" sz="1000" b="1" i="0" u="none" strike="noStrike" baseline="0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 ADET)</a:t>
                      </a:r>
                      <a:endParaRPr lang="tr-TR" sz="10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223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90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107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12.532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270.107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</a:tbl>
          </a:graphicData>
        </a:graphic>
      </p:graphicFrame>
      <p:sp>
        <p:nvSpPr>
          <p:cNvPr id="3" name="Dikdörtgen 2">
            <a:extLst>
              <a:ext uri="{FF2B5EF4-FFF2-40B4-BE49-F238E27FC236}">
                <a16:creationId xmlns:a16="http://schemas.microsoft.com/office/drawing/2014/main" id="{AA565149-0F9E-4888-853F-044C698B9767}"/>
              </a:ext>
            </a:extLst>
          </p:cNvPr>
          <p:cNvSpPr/>
          <p:nvPr/>
        </p:nvSpPr>
        <p:spPr>
          <a:xfrm>
            <a:off x="1858698" y="183634"/>
            <a:ext cx="3140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VAKIF ÜNİVERSİTELERİ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>
          <a:xfrm>
            <a:off x="160714" y="6960841"/>
            <a:ext cx="6454643" cy="2160240"/>
          </a:xfrm>
          <a:solidFill>
            <a:schemeClr val="bg1"/>
          </a:solidFill>
        </p:spPr>
        <p:txBody>
          <a:bodyPr>
            <a:normAutofit fontScale="25000" lnSpcReduction="20000"/>
          </a:bodyPr>
          <a:lstStyle/>
          <a:p>
            <a:pPr algn="just" eaLnBrk="1" hangingPunct="1">
              <a:lnSpc>
                <a:spcPct val="90000"/>
              </a:lnSpc>
            </a:pPr>
            <a:endParaRPr lang="tr-TR" sz="1950" dirty="0"/>
          </a:p>
          <a:p>
            <a:pPr algn="just" eaLnBrk="1" hangingPunct="1">
              <a:lnSpc>
                <a:spcPct val="120000"/>
              </a:lnSpc>
              <a:buSzPct val="150000"/>
            </a:pPr>
            <a:r>
              <a:rPr lang="tr-TR" sz="4800" b="1" dirty="0">
                <a:latin typeface="Bookman Old Style" pitchFamily="18" charset="0"/>
                <a:cs typeface="Arial" pitchFamily="34" charset="0"/>
              </a:rPr>
              <a:t>İlimizdeki 22 yurdun 13 tanesi kız, 6 tanesi erkek, 3 adedi de karma yurttur. </a:t>
            </a:r>
          </a:p>
          <a:p>
            <a:pPr algn="just" eaLnBrk="1" hangingPunct="1">
              <a:lnSpc>
                <a:spcPct val="120000"/>
              </a:lnSpc>
              <a:buSzPct val="150000"/>
            </a:pPr>
            <a:r>
              <a:rPr lang="tr-TR" sz="4800" b="1" dirty="0">
                <a:latin typeface="Bookman Old Style" pitchFamily="18" charset="0"/>
                <a:cs typeface="Arial" pitchFamily="34" charset="0"/>
              </a:rPr>
              <a:t>Özel sektöre ait 256 erkek, 165 kız, 7 karma olmak üzere 428 adet yükseköğrenim yurdunda 45.809 kapasite  bulunmaktadır. </a:t>
            </a:r>
          </a:p>
          <a:p>
            <a:pPr algn="just" eaLnBrk="1" hangingPunct="1">
              <a:lnSpc>
                <a:spcPct val="120000"/>
              </a:lnSpc>
              <a:buSzPct val="150000"/>
            </a:pPr>
            <a:r>
              <a:rPr lang="tr-TR" sz="4800" b="1" dirty="0">
                <a:latin typeface="Bookman Old Style" pitchFamily="18" charset="0"/>
                <a:cs typeface="Arial" pitchFamily="34" charset="0"/>
              </a:rPr>
              <a:t>Yurt-Kur’a ait 3 adet karma yurt bulunmakla birlikte, 1 adeti inşaat halinde olup, faaliyette değildir.</a:t>
            </a:r>
          </a:p>
          <a:p>
            <a:pPr algn="just">
              <a:lnSpc>
                <a:spcPct val="120000"/>
              </a:lnSpc>
              <a:buSzPct val="150000"/>
            </a:pPr>
            <a:r>
              <a:rPr lang="tr-TR" sz="4800" b="1" dirty="0">
                <a:latin typeface="Bookman Old Style" pitchFamily="18" charset="0"/>
                <a:cs typeface="Arial" pitchFamily="34" charset="0"/>
              </a:rPr>
              <a:t>Türkiye ve KKTC’deki resmi 392 yüksek öğrenim yurdunun yatak kapasitesi </a:t>
            </a:r>
            <a:r>
              <a:rPr lang="tr-TR" sz="4800" b="1" dirty="0">
                <a:latin typeface="Bookman Old Style" pitchFamily="18" charset="0"/>
                <a:ea typeface="Times New Roman"/>
                <a:cs typeface="Arial" pitchFamily="34" charset="0"/>
              </a:rPr>
              <a:t>361.817</a:t>
            </a:r>
            <a:r>
              <a:rPr lang="tr-TR" sz="4800" b="1" dirty="0">
                <a:latin typeface="Bookman Old Style" pitchFamily="18" charset="0"/>
                <a:cs typeface="Arial" pitchFamily="34" charset="0"/>
              </a:rPr>
              <a:t>’dir. Bu yurtların 22 adedi İstanbul’da olup, toplam kapasitesi 12.699’dir. Bu öğrencilerin 7.323’ü kız, 2.988’i erkek öğrencidir.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328174"/>
            <a:ext cx="6858000" cy="59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tr-TR" b="1" kern="0" dirty="0">
                <a:solidFill>
                  <a:srgbClr val="FF3300"/>
                </a:solidFill>
                <a:latin typeface="Bookman Old Style" pitchFamily="18" charset="0"/>
                <a:ea typeface="+mj-ea"/>
                <a:cs typeface="+mj-cs"/>
              </a:rPr>
              <a:t>    </a:t>
            </a:r>
            <a:r>
              <a:rPr lang="tr-TR" b="1" kern="0" dirty="0">
                <a:solidFill>
                  <a:srgbClr val="FF3300"/>
                </a:solidFill>
                <a:latin typeface="Bookman Old Style" pitchFamily="18" charset="0"/>
                <a:ea typeface="+mj-ea"/>
                <a:cs typeface="Arial" pitchFamily="34" charset="0"/>
              </a:rPr>
              <a:t>YÜKSEK ÖĞRENİM YURTLARI</a:t>
            </a:r>
          </a:p>
        </p:txBody>
      </p:sp>
      <p:graphicFrame>
        <p:nvGraphicFramePr>
          <p:cNvPr id="6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5295875"/>
              </p:ext>
            </p:extLst>
          </p:nvPr>
        </p:nvGraphicFramePr>
        <p:xfrm>
          <a:off x="215642" y="922296"/>
          <a:ext cx="6399715" cy="5783305"/>
        </p:xfrm>
        <a:graphic>
          <a:graphicData uri="http://schemas.openxmlformats.org/drawingml/2006/table">
            <a:tbl>
              <a:tblPr/>
              <a:tblGrid>
                <a:gridCol w="993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23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4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97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45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404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YURTLAR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ERKEK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KIZ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KARMA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153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YURT SAYISI (KAMU)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04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KAPASİTE (KAMU)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2.988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7.323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2.388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12.699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04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YURT SAYISI (ÖZEL)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256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165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428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04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KAPASİTE (ÖZEL)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25.629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16.761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3.419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45.809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153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YURT SAYISI (KAMU) 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392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404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KAPASİTE (KAMU)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361.817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205030"/>
              </p:ext>
            </p:extLst>
          </p:nvPr>
        </p:nvGraphicFramePr>
        <p:xfrm>
          <a:off x="242646" y="721400"/>
          <a:ext cx="6403631" cy="8168603"/>
        </p:xfrm>
        <a:graphic>
          <a:graphicData uri="http://schemas.openxmlformats.org/drawingml/2006/table">
            <a:tbl>
              <a:tblPr/>
              <a:tblGrid>
                <a:gridCol w="2015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6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8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7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4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1425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ULAŞIM TÜRÜ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2013 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964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METRO (YER ALTI)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85.503.921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184.734.574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248.137.950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352.493.275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364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HAFİF RAYLI(YER ÜSTÜ)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207.909.373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149.163.951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156.727.350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202.603.105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964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BANLİYÖ*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52.723.304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50.304.093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17.201.748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964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MARMARAY*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3.757.029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62.543.480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964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FÜNİKÜLER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21.369.290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104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TELEFERİK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3.001.760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1095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RAYLI SİSTEM İLE TAŞINAN YOLCU TOPLAMI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346.136.598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384.202.618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425.824.087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642.010.910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964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İETT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173.076.087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272.621.352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221.047.740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255.086.825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964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METROBÜS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331.728.538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197.398.896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229.846.812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252.336.510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964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ÖZEL HALK OTOBÜSÜ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380.427.538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575.515.152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672.970.062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722.581.010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91079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LASTİKLİ ARAÇLAR İLE TAŞINAN YOLCU   TOPLAM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885.232.163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1.045.535.400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1.123.864.614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1.230.004.345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3964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ŞEHİR HATLARI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43.793.249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50.217.951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53.557.914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45.985.184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3964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İDO 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17.584.735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14.588.831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13.131.665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11.580.691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3964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DENTUR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21.213.670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19.702.737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18.952.598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17.936.661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3964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TURYOL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17.981.554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16.512.269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16.816.527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14.044.398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66076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DENİZ</a:t>
                      </a:r>
                      <a:r>
                        <a:rPr lang="tr-TR" sz="1100" b="1" i="0" u="none" strike="noStrike" baseline="0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ARAÇLARI İLE TAŞINAN YOLCU</a:t>
                      </a:r>
                      <a:endParaRPr lang="tr-TR" sz="11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100.573.208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81.319.058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102.458.058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89.546.934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11451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GENEL TOPLAM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1.331.941.969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1.511.057.076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1.652.146.759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1.961.562.189</a:t>
                      </a:r>
                    </a:p>
                    <a:p>
                      <a:pPr algn="r" fontAlgn="b"/>
                      <a:endParaRPr lang="tr-TR" sz="1100" b="1" i="0" u="none" strike="noStrike" kern="1200" dirty="0">
                        <a:solidFill>
                          <a:srgbClr val="000099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12712" name="5 Metin kutusu"/>
          <p:cNvSpPr txBox="1">
            <a:spLocks noChangeArrowheads="1"/>
          </p:cNvSpPr>
          <p:nvPr/>
        </p:nvSpPr>
        <p:spPr bwMode="auto">
          <a:xfrm>
            <a:off x="242646" y="255570"/>
            <a:ext cx="6403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TOPLU  ULAŞIMLA  TAŞINAN  YOLCU  SAYISI  </a:t>
            </a:r>
          </a:p>
        </p:txBody>
      </p:sp>
      <p:sp>
        <p:nvSpPr>
          <p:cNvPr id="10" name="9 Metin kutusu"/>
          <p:cNvSpPr txBox="1"/>
          <p:nvPr/>
        </p:nvSpPr>
        <p:spPr>
          <a:xfrm>
            <a:off x="115770" y="9082999"/>
            <a:ext cx="6156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200" b="1" dirty="0">
                <a:latin typeface="Bookman Old Style" pitchFamily="18" charset="0"/>
                <a:cs typeface="Arial" pitchFamily="34" charset="0"/>
              </a:rPr>
              <a:t>*Gebze-Haydarpaşa ve Sirkeci-Halkalı hatları, Marmaray projesinin ikinci aşaması olarak kullanılması için iyileştirmeye alınacağından dolayı Banliyö hatları iptal edilmiştir.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-2281" y="132362"/>
            <a:ext cx="6858000" cy="571634"/>
          </a:xfrm>
          <a:prstGeom prst="rect">
            <a:avLst/>
          </a:prstGeom>
          <a:solidFill>
            <a:srgbClr val="48484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1" u="none" strike="noStrike" kern="1200" cap="none" spc="0" normalizeH="0" baseline="0" noProof="0" dirty="0">
                <a:ln>
                  <a:noFill/>
                </a:ln>
                <a:solidFill>
                  <a:srgbClr val="F6C995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                                 </a:t>
            </a:r>
            <a:r>
              <a:rPr kumimoji="0" lang="tr-TR" sz="28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İÇİNDEKİLER</a:t>
            </a:r>
          </a:p>
        </p:txBody>
      </p:sp>
      <p:sp>
        <p:nvSpPr>
          <p:cNvPr id="4" name="Dikdörtgen 3"/>
          <p:cNvSpPr/>
          <p:nvPr/>
        </p:nvSpPr>
        <p:spPr>
          <a:xfrm>
            <a:off x="0" y="9376108"/>
            <a:ext cx="6858000" cy="4123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100" b="1" i="1" u="none" strike="noStrike" kern="1200" cap="none" spc="0" normalizeH="0" baseline="0" noProof="0" dirty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İl Planlama ve Koordinasyon Müdürlüğü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63068" y="1874147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noProof="0" dirty="0" smtClean="0">
                <a:solidFill>
                  <a:srgbClr val="484848"/>
                </a:solidFill>
                <a:latin typeface="Calibri" panose="020F0502020204030204"/>
              </a:rPr>
              <a:t>50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Düz Bağlayıcı 8"/>
          <p:cNvCxnSpPr/>
          <p:nvPr/>
        </p:nvCxnSpPr>
        <p:spPr>
          <a:xfrm flipV="1">
            <a:off x="241137" y="2568383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ikdörtgen 10"/>
          <p:cNvSpPr/>
          <p:nvPr/>
        </p:nvSpPr>
        <p:spPr>
          <a:xfrm>
            <a:off x="363068" y="2701142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noProof="0" dirty="0" smtClean="0">
                <a:solidFill>
                  <a:srgbClr val="484848"/>
                </a:solidFill>
                <a:latin typeface="Calibri" panose="020F0502020204030204"/>
              </a:rPr>
              <a:t>52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Düz Bağlayıcı 11"/>
          <p:cNvCxnSpPr/>
          <p:nvPr/>
        </p:nvCxnSpPr>
        <p:spPr>
          <a:xfrm flipV="1">
            <a:off x="241137" y="3409031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ikdörtgen 12"/>
          <p:cNvSpPr>
            <a:spLocks noChangeAspect="1"/>
          </p:cNvSpPr>
          <p:nvPr/>
        </p:nvSpPr>
        <p:spPr>
          <a:xfrm>
            <a:off x="363068" y="3580282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noProof="0" dirty="0" smtClean="0">
                <a:solidFill>
                  <a:srgbClr val="484848"/>
                </a:solidFill>
                <a:latin typeface="Calibri" panose="020F0502020204030204"/>
              </a:rPr>
              <a:t>54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1344705" y="3775104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i="1" noProof="0" dirty="0">
                <a:solidFill>
                  <a:srgbClr val="484848"/>
                </a:solidFill>
                <a:latin typeface="Calibri" panose="020F0502020204030204"/>
              </a:rPr>
              <a:t>FİZİKİ ve TEKNİK ALTYAPI</a:t>
            </a:r>
            <a:endParaRPr kumimoji="0" lang="tr-TR" sz="18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1344705" y="2837186"/>
            <a:ext cx="4075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i="1" noProof="0" dirty="0">
                <a:solidFill>
                  <a:srgbClr val="484848"/>
                </a:solidFill>
                <a:latin typeface="Calibri" panose="020F0502020204030204"/>
              </a:rPr>
              <a:t>TARIM, ORMAN ve HAYVANCILIK</a:t>
            </a:r>
            <a:endParaRPr kumimoji="0" lang="tr-TR" sz="18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Düz Bağlayıcı 15"/>
          <p:cNvCxnSpPr/>
          <p:nvPr/>
        </p:nvCxnSpPr>
        <p:spPr>
          <a:xfrm flipV="1">
            <a:off x="241137" y="4371015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etin kutusu 16"/>
          <p:cNvSpPr txBox="1"/>
          <p:nvPr/>
        </p:nvSpPr>
        <p:spPr>
          <a:xfrm>
            <a:off x="1344705" y="2024678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i="1" noProof="0" dirty="0">
                <a:solidFill>
                  <a:srgbClr val="484848"/>
                </a:solidFill>
                <a:latin typeface="Calibri" panose="020F0502020204030204"/>
              </a:rPr>
              <a:t>SANAYİ VE TEKNOLOJİ</a:t>
            </a:r>
            <a:endParaRPr kumimoji="0" lang="tr-TR" sz="18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Dikdörtgen 22"/>
          <p:cNvSpPr/>
          <p:nvPr/>
        </p:nvSpPr>
        <p:spPr>
          <a:xfrm>
            <a:off x="363068" y="4452753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dirty="0" smtClean="0">
                <a:solidFill>
                  <a:srgbClr val="484848"/>
                </a:solidFill>
                <a:latin typeface="Calibri" panose="020F0502020204030204"/>
              </a:rPr>
              <a:t>55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" name="Düz Bağlayıcı 35"/>
          <p:cNvCxnSpPr/>
          <p:nvPr/>
        </p:nvCxnSpPr>
        <p:spPr>
          <a:xfrm flipV="1">
            <a:off x="241137" y="5202587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Dikdörtgen 46"/>
          <p:cNvSpPr/>
          <p:nvPr/>
        </p:nvSpPr>
        <p:spPr>
          <a:xfrm>
            <a:off x="363065" y="1037193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dirty="0" smtClean="0">
                <a:solidFill>
                  <a:srgbClr val="484848"/>
                </a:solidFill>
                <a:latin typeface="Calibri" panose="020F0502020204030204"/>
              </a:rPr>
              <a:t>48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8" name="Düz Bağlayıcı 47"/>
          <p:cNvCxnSpPr/>
          <p:nvPr/>
        </p:nvCxnSpPr>
        <p:spPr>
          <a:xfrm flipV="1">
            <a:off x="241137" y="1771052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Metin kutusu 48"/>
          <p:cNvSpPr txBox="1"/>
          <p:nvPr/>
        </p:nvSpPr>
        <p:spPr>
          <a:xfrm>
            <a:off x="1360625" y="1160782"/>
            <a:ext cx="1918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i="1" noProof="0" dirty="0">
                <a:solidFill>
                  <a:srgbClr val="484848"/>
                </a:solidFill>
                <a:latin typeface="Calibri" panose="020F0502020204030204"/>
              </a:rPr>
              <a:t>SPOR</a:t>
            </a:r>
            <a:endParaRPr kumimoji="0" lang="tr-TR" sz="18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Metin kutusu 49"/>
          <p:cNvSpPr txBox="1"/>
          <p:nvPr/>
        </p:nvSpPr>
        <p:spPr>
          <a:xfrm>
            <a:off x="1300054" y="4600874"/>
            <a:ext cx="406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tr-TR" b="1" i="1">
                <a:solidFill>
                  <a:srgbClr val="484848"/>
                </a:solidFill>
              </a:rPr>
              <a:t>İLETİŞİM, HABERLEŞME ve ENERJİ</a:t>
            </a:r>
            <a:endParaRPr lang="tr-TR" b="1" i="1" dirty="0">
              <a:solidFill>
                <a:srgbClr val="484848"/>
              </a:solidFill>
            </a:endParaRPr>
          </a:p>
        </p:txBody>
      </p:sp>
      <p:cxnSp>
        <p:nvCxnSpPr>
          <p:cNvPr id="52" name="Düz Bağlayıcı 51"/>
          <p:cNvCxnSpPr/>
          <p:nvPr/>
        </p:nvCxnSpPr>
        <p:spPr>
          <a:xfrm flipV="1">
            <a:off x="241137" y="6043905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Düz Bağlayıcı 55"/>
          <p:cNvCxnSpPr/>
          <p:nvPr/>
        </p:nvCxnSpPr>
        <p:spPr>
          <a:xfrm flipV="1">
            <a:off x="241137" y="6922716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Düz Bağlayıcı 57"/>
          <p:cNvCxnSpPr/>
          <p:nvPr/>
        </p:nvCxnSpPr>
        <p:spPr>
          <a:xfrm flipV="1">
            <a:off x="241137" y="7623677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Düz Bağlayıcı 60"/>
          <p:cNvCxnSpPr/>
          <p:nvPr/>
        </p:nvCxnSpPr>
        <p:spPr>
          <a:xfrm flipV="1">
            <a:off x="241137" y="8543050"/>
            <a:ext cx="6199096" cy="13447"/>
          </a:xfrm>
          <a:prstGeom prst="line">
            <a:avLst/>
          </a:prstGeom>
          <a:ln>
            <a:solidFill>
              <a:srgbClr val="484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Dikdörtgen 34"/>
          <p:cNvSpPr/>
          <p:nvPr/>
        </p:nvSpPr>
        <p:spPr>
          <a:xfrm>
            <a:off x="1353842" y="5474179"/>
            <a:ext cx="3429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1" u="none" strike="noStrike" kern="1200" cap="none" spc="0" normalizeH="0" baseline="0" noProof="0" dirty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KAMU</a:t>
            </a:r>
            <a:r>
              <a:rPr kumimoji="0" lang="tr-TR" sz="1800" b="1" i="1" u="none" strike="noStrike" kern="1200" cap="none" spc="0" normalizeH="0" noProof="0" dirty="0">
                <a:ln>
                  <a:noFill/>
                </a:ln>
                <a:solidFill>
                  <a:srgbClr val="48484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YATIRIMLARI</a:t>
            </a:r>
            <a:endParaRPr kumimoji="0" lang="tr-TR" sz="18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Dikdörtgen 27"/>
          <p:cNvSpPr>
            <a:spLocks noChangeAspect="1"/>
          </p:cNvSpPr>
          <p:nvPr/>
        </p:nvSpPr>
        <p:spPr>
          <a:xfrm>
            <a:off x="378986" y="5342904"/>
            <a:ext cx="766483" cy="6521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i="1" dirty="0" smtClean="0">
                <a:solidFill>
                  <a:srgbClr val="484848"/>
                </a:solidFill>
                <a:latin typeface="Calibri" panose="020F0502020204030204"/>
              </a:rPr>
              <a:t>58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srgbClr val="48484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65798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1" y="397615"/>
            <a:ext cx="6858000" cy="369332"/>
          </a:xfrm>
        </p:spPr>
        <p:txBody>
          <a:bodyPr/>
          <a:lstStyle/>
          <a:p>
            <a:pPr algn="ctr" eaLnBrk="1" hangingPunct="1"/>
            <a:r>
              <a:rPr lang="tr-TR" sz="1650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MOTORLU  </a:t>
            </a:r>
            <a:r>
              <a:rPr lang="tr-TR" sz="1800" b="1" dirty="0">
                <a:solidFill>
                  <a:srgbClr val="FF0000"/>
                </a:solidFill>
                <a:latin typeface="Bookman Old Style" pitchFamily="18" charset="0"/>
                <a:ea typeface="+mn-ea"/>
                <a:cs typeface="Arial" pitchFamily="34" charset="0"/>
              </a:rPr>
              <a:t>ARAÇLAR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039451"/>
              </p:ext>
            </p:extLst>
          </p:nvPr>
        </p:nvGraphicFramePr>
        <p:xfrm>
          <a:off x="241300" y="901979"/>
          <a:ext cx="6400800" cy="4075309"/>
        </p:xfrm>
        <a:graphic>
          <a:graphicData uri="http://schemas.openxmlformats.org/drawingml/2006/table">
            <a:tbl>
              <a:tblPr/>
              <a:tblGrid>
                <a:gridCol w="1603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5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7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46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8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YILLAR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MOTORLU ARAÇ SAYISI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BİR ÖNCEKİ YILA GÖRE ARTIŞ SAYISI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ORTALAMA GÜNLÜK TRAFİĞE ÇIKAN ARAÇ SAYISI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7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2006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2.337.110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115.405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316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7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2.456.339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119.229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327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7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2.537.604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81.265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223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7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2009 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2.670.231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132.627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363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7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2010  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2.843.722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173.491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475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7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2.977.722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134.000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351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7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2012 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3.119.715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141.993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405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7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3.275.487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155.772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427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7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32791" marR="3279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3.432.566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157.079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600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Dikdörtgen 2">
            <a:extLst>
              <a:ext uri="{FF2B5EF4-FFF2-40B4-BE49-F238E27FC236}">
                <a16:creationId xmlns:a16="http://schemas.microsoft.com/office/drawing/2014/main" id="{A8C18167-9777-4BAC-B37C-A824270E5B7D}"/>
              </a:ext>
            </a:extLst>
          </p:cNvPr>
          <p:cNvSpPr/>
          <p:nvPr/>
        </p:nvSpPr>
        <p:spPr>
          <a:xfrm>
            <a:off x="0" y="5112321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KARAYOLU TAŞIMACILIĞI</a:t>
            </a:r>
            <a:endParaRPr lang="tr-TR" dirty="0"/>
          </a:p>
        </p:txBody>
      </p:sp>
      <p:graphicFrame>
        <p:nvGraphicFramePr>
          <p:cNvPr id="7" name="6 Tablo">
            <a:extLst>
              <a:ext uri="{FF2B5EF4-FFF2-40B4-BE49-F238E27FC236}">
                <a16:creationId xmlns:a16="http://schemas.microsoft.com/office/drawing/2014/main" id="{786C2892-8F9C-4E21-A4BE-0EE907A765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296433"/>
              </p:ext>
            </p:extLst>
          </p:nvPr>
        </p:nvGraphicFramePr>
        <p:xfrm>
          <a:off x="228599" y="5616686"/>
          <a:ext cx="6400800" cy="4075306"/>
        </p:xfrm>
        <a:graphic>
          <a:graphicData uri="http://schemas.openxmlformats.org/drawingml/2006/table">
            <a:tbl>
              <a:tblPr/>
              <a:tblGrid>
                <a:gridCol w="2910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5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6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2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99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ULAŞIM  -                                                               TOPLU TAŞIMA ARAÇLARI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710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TAKSİ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17.384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17.395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17.395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17.395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710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TAKSİ/DOLMUŞ 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572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572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572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572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710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MİNİBÜS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6.528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6.363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6.363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6.363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710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SERVİS ARACI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38.900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42.864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64.671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85.142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710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ÖZEL HALK OTOBÜS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2.059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2.701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2.153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3.243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710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İETT OTOBÜS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2.766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2.152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2.599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2.473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710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OTOBÜS</a:t>
                      </a:r>
                      <a:r>
                        <a:rPr lang="tr-TR" sz="1400" b="1" i="0" u="none" strike="noStrike" baseline="0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A.Ş. (Erguvan Otobüs)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953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1.090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710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METROBÜS    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410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460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535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710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68.209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72.457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95.166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116.813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645487"/>
              </p:ext>
            </p:extLst>
          </p:nvPr>
        </p:nvGraphicFramePr>
        <p:xfrm>
          <a:off x="279400" y="958641"/>
          <a:ext cx="6337300" cy="3294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20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6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4165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TÜR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SAYI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024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GEMİ  SAYISI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53  (İDO 29, ŞH 24)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024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İSKELE</a:t>
                      </a:r>
                      <a:r>
                        <a:rPr lang="tr-TR" sz="1400" b="1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SAYISI</a:t>
                      </a:r>
                      <a:endParaRPr lang="tr-TR" sz="14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57 (İDO 17 , ŞH 40)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024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HAT SAYISI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21  (İDO 6, ŞH 15)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024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TAŞINAN ARAÇ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8.154 </a:t>
                      </a: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(Günlük)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024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İDO+ŞH  (YOLCU) 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157.714 (Günlük)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0055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DENİZ MOTORU (DENTUR-TURYOL</a:t>
                      </a:r>
                      <a:r>
                        <a:rPr lang="tr-TR" sz="1400" b="1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YOLCU) 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87.619 (Günlük)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024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(YOLCU)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245.333 (Günlük)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4719" name="3 Metin kutusu"/>
          <p:cNvSpPr txBox="1">
            <a:spLocks noChangeArrowheads="1"/>
          </p:cNvSpPr>
          <p:nvPr/>
        </p:nvSpPr>
        <p:spPr bwMode="auto">
          <a:xfrm>
            <a:off x="0" y="389254"/>
            <a:ext cx="6858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dirty="0">
                <a:cs typeface="Tahoma" pitchFamily="34" charset="0"/>
              </a:rPr>
              <a:t> </a:t>
            </a:r>
            <a:r>
              <a:rPr lang="tr-TR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DENİZ ULAŞIMI </a:t>
            </a:r>
          </a:p>
          <a:p>
            <a:endParaRPr lang="tr-TR" sz="1500" b="1" dirty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6A9C87A5-0120-4953-A32D-AF62205FFA64}"/>
              </a:ext>
            </a:extLst>
          </p:cNvPr>
          <p:cNvSpPr/>
          <p:nvPr/>
        </p:nvSpPr>
        <p:spPr>
          <a:xfrm>
            <a:off x="279400" y="4629835"/>
            <a:ext cx="6337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tr-TR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TRANSİT BOĞAZ GEMİ TRAFİĞİ</a:t>
            </a:r>
          </a:p>
        </p:txBody>
      </p:sp>
      <p:graphicFrame>
        <p:nvGraphicFramePr>
          <p:cNvPr id="6" name="2 Tablo">
            <a:extLst>
              <a:ext uri="{FF2B5EF4-FFF2-40B4-BE49-F238E27FC236}">
                <a16:creationId xmlns:a16="http://schemas.microsoft.com/office/drawing/2014/main" id="{5E567E54-6C54-4C36-A461-9B2B73FCF9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130512"/>
              </p:ext>
            </p:extLst>
          </p:nvPr>
        </p:nvGraphicFramePr>
        <p:xfrm>
          <a:off x="279400" y="5193096"/>
          <a:ext cx="6337301" cy="4166804"/>
        </p:xfrm>
        <a:graphic>
          <a:graphicData uri="http://schemas.openxmlformats.org/drawingml/2006/table">
            <a:tbl>
              <a:tblPr/>
              <a:tblGrid>
                <a:gridCol w="3341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4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7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7707">
                <a:tc>
                  <a:txBody>
                    <a:bodyPr/>
                    <a:lstStyle/>
                    <a:p>
                      <a:pPr algn="just" fontAlgn="b"/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BOĞAZ TRAFİĞİ</a:t>
                      </a:r>
                    </a:p>
                    <a:p>
                      <a:pPr algn="just" fontAlgn="b"/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818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BOĞAZDAN GEÇEN YÜK GEMİSİ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38.594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36.419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35.739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453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BOĞAZDAN GEÇEN TANKER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9.027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9.006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8.745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818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BOĞAZDAN GEÇEN</a:t>
                      </a:r>
                      <a:r>
                        <a:rPr lang="tr-TR" sz="1400" b="1" i="0" u="none" strike="noStrike" baseline="0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DİĞER GEMİ SAYISI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708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1.107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1.045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818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BOĞAZDAN GEÇEN TOPLAM GEMİ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48.329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46.532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45.529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90916"/>
            <a:ext cx="6858000" cy="37783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KARA YOLLARI</a:t>
            </a:r>
          </a:p>
        </p:txBody>
      </p:sp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844408"/>
              </p:ext>
            </p:extLst>
          </p:nvPr>
        </p:nvGraphicFramePr>
        <p:xfrm>
          <a:off x="169816" y="957672"/>
          <a:ext cx="6497684" cy="3525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4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4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8388">
                <a:tc gridSpan="4"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KÖPRÜLERDEN YILLIK GEÇEN ARAÇ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800" b="1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635">
                <a:tc>
                  <a:txBody>
                    <a:bodyPr/>
                    <a:lstStyle/>
                    <a:p>
                      <a:pPr marL="0" marR="0" lvl="0" indent="0" algn="l" defTabSz="914400" rtl="0" fontAlgn="base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 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  <a:r>
                        <a:rPr lang="tr-TR" sz="1200" b="1" kern="1200" baseline="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490">
                <a:tc>
                  <a:txBody>
                    <a:bodyPr/>
                    <a:lstStyle/>
                    <a:p>
                      <a:r>
                        <a:rPr lang="tr-TR" sz="1200" b="1" dirty="0">
                          <a:latin typeface="Bookman Old Style" pitchFamily="18" charset="0"/>
                          <a:cs typeface="Arial" pitchFamily="34" charset="0"/>
                        </a:rPr>
                        <a:t>BOĞAZİÇİ KÖPRÜSÜ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70.199.160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67.478.886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68.073.956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490">
                <a:tc>
                  <a:txBody>
                    <a:bodyPr/>
                    <a:lstStyle/>
                    <a:p>
                      <a:r>
                        <a:rPr lang="tr-TR" sz="1200" b="1" dirty="0">
                          <a:latin typeface="Bookman Old Style" pitchFamily="18" charset="0"/>
                          <a:cs typeface="Arial" pitchFamily="34" charset="0"/>
                        </a:rPr>
                        <a:t>FSM KÖPRÜSÜ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75.790.066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83.167.330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>
                          <a:solidFill>
                            <a:schemeClr val="tx1"/>
                          </a:solidFill>
                          <a:latin typeface="Bookman Old Style"/>
                        </a:rPr>
                        <a:t>83.234.563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791">
                <a:tc>
                  <a:txBody>
                    <a:bodyPr/>
                    <a:lstStyle/>
                    <a:p>
                      <a:r>
                        <a:rPr lang="tr-TR" sz="12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145.989.226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150.646.216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/>
                        </a:rPr>
                        <a:t>151.308.519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635">
                <a:tc>
                  <a:txBody>
                    <a:bodyPr/>
                    <a:lstStyle/>
                    <a:p>
                      <a:r>
                        <a:rPr lang="tr-TR" sz="1200" b="1" dirty="0">
                          <a:latin typeface="Bookman Old Style" pitchFamily="18" charset="0"/>
                          <a:cs typeface="Arial" pitchFamily="34" charset="0"/>
                        </a:rPr>
                        <a:t>KÖPRÜ GELİRLERİ (TL)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275.213.085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280.773.096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298.157.826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BF1B9B-49B8-454D-8C23-BBF919D47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>
              <a:noFill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6581824F-02E9-411A-B6F3-C30674E5E13A}"/>
              </a:ext>
            </a:extLst>
          </p:cNvPr>
          <p:cNvSpPr/>
          <p:nvPr/>
        </p:nvSpPr>
        <p:spPr>
          <a:xfrm>
            <a:off x="169817" y="4768334"/>
            <a:ext cx="6497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HAVA YOLU ULAŞIMI</a:t>
            </a:r>
            <a:endParaRPr lang="tr-TR" dirty="0"/>
          </a:p>
        </p:txBody>
      </p:sp>
      <p:graphicFrame>
        <p:nvGraphicFramePr>
          <p:cNvPr id="11" name="5 Tablo">
            <a:extLst>
              <a:ext uri="{FF2B5EF4-FFF2-40B4-BE49-F238E27FC236}">
                <a16:creationId xmlns:a16="http://schemas.microsoft.com/office/drawing/2014/main" id="{1C2788D6-47B7-47CC-B853-34946462C1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021510"/>
              </p:ext>
            </p:extLst>
          </p:nvPr>
        </p:nvGraphicFramePr>
        <p:xfrm>
          <a:off x="169816" y="5422900"/>
          <a:ext cx="6534725" cy="3903265"/>
        </p:xfrm>
        <a:graphic>
          <a:graphicData uri="http://schemas.openxmlformats.org/drawingml/2006/table">
            <a:tbl>
              <a:tblPr/>
              <a:tblGrid>
                <a:gridCol w="2390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2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2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01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1769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HAVAYOLU ULAŞIMI-</a:t>
                      </a:r>
                    </a:p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 HAVALİMANI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2012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852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İÇHATLAR YOLCU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22.662.889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24.625.323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28.592.922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39.392.230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852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DIŞ HATLAR YOLCU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28.403.519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34.664.574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40.698.828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50.503.319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852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YOLCU SAYISI 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51.066.408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59.289.897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69.291.750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89.895.549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336040" y="3729611"/>
            <a:ext cx="184731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endParaRPr lang="tr-TR" sz="1350"/>
          </a:p>
        </p:txBody>
      </p:sp>
      <p:graphicFrame>
        <p:nvGraphicFramePr>
          <p:cNvPr id="634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656980"/>
              </p:ext>
            </p:extLst>
          </p:nvPr>
        </p:nvGraphicFramePr>
        <p:xfrm>
          <a:off x="184732" y="457200"/>
          <a:ext cx="6485150" cy="3797300"/>
        </p:xfrm>
        <a:graphic>
          <a:graphicData uri="http://schemas.openxmlformats.org/drawingml/2006/table">
            <a:tbl>
              <a:tblPr/>
              <a:tblGrid>
                <a:gridCol w="1804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1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9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0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499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ATATÜRK HAVA LİMANI YOLCU TRAFİĞİ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(2014 YILI)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GELEN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54000" marR="68580" marT="4050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GİDEN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54000" marR="68580" marT="4050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54000" marR="68580" marT="4050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20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İÇ HATLAR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9.340.926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9.459.000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18.799.926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5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DIŞ HATLAR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18.855.010</a:t>
                      </a:r>
                      <a:endParaRPr lang="tr-TR" sz="1400" b="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19.330.283</a:t>
                      </a:r>
                      <a:endParaRPr lang="tr-TR" sz="1400" b="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38.185.293</a:t>
                      </a:r>
                      <a:endParaRPr lang="tr-TR" sz="14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1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28.195.936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28.789.283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        56.985.219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3533" name="Rectangle 45"/>
          <p:cNvSpPr>
            <a:spLocks noChangeArrowheads="1"/>
          </p:cNvSpPr>
          <p:nvPr/>
        </p:nvSpPr>
        <p:spPr bwMode="auto">
          <a:xfrm>
            <a:off x="3336635" y="4908330"/>
            <a:ext cx="184731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endParaRPr lang="tr-TR" sz="1350"/>
          </a:p>
        </p:txBody>
      </p:sp>
      <p:sp>
        <p:nvSpPr>
          <p:cNvPr id="63575" name="Rectangle 87"/>
          <p:cNvSpPr>
            <a:spLocks noChangeArrowheads="1"/>
          </p:cNvSpPr>
          <p:nvPr/>
        </p:nvSpPr>
        <p:spPr bwMode="auto">
          <a:xfrm>
            <a:off x="1" y="5978107"/>
            <a:ext cx="184731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tr-TR" sz="1350"/>
          </a:p>
        </p:txBody>
      </p:sp>
      <p:graphicFrame>
        <p:nvGraphicFramePr>
          <p:cNvPr id="9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167567"/>
              </p:ext>
            </p:extLst>
          </p:nvPr>
        </p:nvGraphicFramePr>
        <p:xfrm>
          <a:off x="184732" y="4953000"/>
          <a:ext cx="6484778" cy="4041045"/>
        </p:xfrm>
        <a:graphic>
          <a:graphicData uri="http://schemas.openxmlformats.org/drawingml/2006/table">
            <a:tbl>
              <a:tblPr/>
              <a:tblGrid>
                <a:gridCol w="1804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1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8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01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530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SABİHA GÖKÇEN HAVA LİMANI YOLCU TRAFİĞİ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(2014 YILI)</a:t>
                      </a: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GELEN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GİDEN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İÇ HATLAR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10.997.013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9.595.291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20.592.304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8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DIŞ HATLAR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6.247.024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6.071.002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12.318.026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8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TOPLAM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          17.244.037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           15.666.293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           32.910.330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571686"/>
            <a:ext cx="6858000" cy="24949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800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SAĞLIK GENEL BİLGİLER</a:t>
            </a:r>
          </a:p>
        </p:txBody>
      </p:sp>
      <p:graphicFrame>
        <p:nvGraphicFramePr>
          <p:cNvPr id="5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104767"/>
              </p:ext>
            </p:extLst>
          </p:nvPr>
        </p:nvGraphicFramePr>
        <p:xfrm>
          <a:off x="134635" y="1104901"/>
          <a:ext cx="6588734" cy="5181596"/>
        </p:xfrm>
        <a:graphic>
          <a:graphicData uri="http://schemas.openxmlformats.org/drawingml/2006/table">
            <a:tbl>
              <a:tblPr/>
              <a:tblGrid>
                <a:gridCol w="224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5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9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9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73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367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SAĞLIK</a:t>
                      </a: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2012</a:t>
                      </a: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</a:t>
                      </a:r>
                      <a:r>
                        <a:rPr lang="tr-TR" sz="1200" b="1" i="0" u="none" strike="noStrike" kern="1200" baseline="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baseline="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67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HEKİM SAYISI</a:t>
                      </a: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30.342</a:t>
                      </a: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31.446</a:t>
                      </a: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32.231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33.127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793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HASTANE YATAK SAYISI </a:t>
                      </a:r>
                      <a:endParaRPr lang="tr-TR" sz="1200" b="1" i="0" u="none" strike="noStrike" baseline="30000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30.379</a:t>
                      </a: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31.010</a:t>
                      </a: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33.256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33.102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67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YATARAK TEDAVİ GÖREN HASTA </a:t>
                      </a:r>
                      <a:endParaRPr lang="tr-TR" sz="1200" b="1" i="0" u="none" strike="noStrike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1.804.206</a:t>
                      </a: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1.714.202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2.164.406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2.106.819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433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AMELİYAT</a:t>
                      </a:r>
                      <a:endParaRPr lang="tr-TR" sz="1200" b="1" i="0" u="none" strike="noStrike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2.094.487</a:t>
                      </a: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1.602.976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1.887.808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1.113.822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306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ÖLEN BEBEK  / BEBEK ÖLÜM HIZI (1000'DE) *</a:t>
                      </a:r>
                    </a:p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(0-1 YAŞ)</a:t>
                      </a:r>
                      <a:r>
                        <a:rPr lang="tr-TR" sz="1200" b="1" i="0" u="none" strike="noStrike" dirty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endParaRPr lang="tr-TR" sz="1200" b="1" i="0" u="none" strike="noStrike" baseline="30000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‰ 6,2</a:t>
                      </a:r>
                    </a:p>
                  </a:txBody>
                  <a:tcPr marL="5996" marR="5996" marT="599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‰ 5,5</a:t>
                      </a:r>
                    </a:p>
                  </a:txBody>
                  <a:tcPr marL="5996" marR="5996" marT="599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‰ 6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‰6,2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49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OECD BEBEK ÖLÜM HIZI (1000' DE)  (0-1 YAŞ)</a:t>
                      </a: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‰ 4,3 </a:t>
                      </a: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tr-TR" sz="900" b="1" i="0" u="none" strike="noStrike" dirty="0"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000" b="1" i="0" u="none" strike="noStrike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255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ÖLEN ANNE SAYISI / ANNE ÖLÜM ORANI (100.000’DE)</a:t>
                      </a:r>
                      <a:r>
                        <a:rPr lang="tr-TR" sz="1200" b="1" i="0" u="none" strike="noStrike" baseline="30000" dirty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 / yüz binde 8,5</a:t>
                      </a:r>
                    </a:p>
                  </a:txBody>
                  <a:tcPr marL="5996" marR="5996" marT="599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 / yüz binde</a:t>
                      </a:r>
                      <a:r>
                        <a:rPr lang="tr-TR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15,1</a:t>
                      </a:r>
                    </a:p>
                  </a:txBody>
                  <a:tcPr marL="5996" marR="5996" marT="599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29 / yüz binde</a:t>
                      </a:r>
                      <a:r>
                        <a:rPr lang="tr-TR" sz="1200" b="1" i="0" u="none" strike="noStrike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12,8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 / yüz binde 9,7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43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NORMAL DOĞUM</a:t>
                      </a: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91.743</a:t>
                      </a:r>
                    </a:p>
                  </a:txBody>
                  <a:tcPr marL="5996" marR="5996" marT="599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97.891</a:t>
                      </a:r>
                    </a:p>
                  </a:txBody>
                  <a:tcPr marL="5996" marR="5996" marT="599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100.544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105.500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433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SEZARYEN DOĞUM</a:t>
                      </a: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120.922</a:t>
                      </a:r>
                    </a:p>
                  </a:txBody>
                  <a:tcPr marL="5996" marR="5996" marT="599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129.037</a:t>
                      </a:r>
                    </a:p>
                  </a:txBody>
                  <a:tcPr marL="5996" marR="5996" marT="599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130.656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142.827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3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SEZARYEN DIŞI MÜDAHALELİ DOĞUM</a:t>
                      </a: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3.988</a:t>
                      </a:r>
                    </a:p>
                  </a:txBody>
                  <a:tcPr marL="5996" marR="5996" marT="599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2.210</a:t>
                      </a:r>
                    </a:p>
                  </a:txBody>
                  <a:tcPr marL="5996" marR="5996" marT="599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1.301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1.298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3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HASTANEDE TOPLAM DOĞUM SAYISI</a:t>
                      </a:r>
                    </a:p>
                  </a:txBody>
                  <a:tcPr marL="4638" marR="4638" marT="4638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216.653</a:t>
                      </a:r>
                    </a:p>
                  </a:txBody>
                  <a:tcPr marL="5996" marR="5996" marT="599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229.138</a:t>
                      </a:r>
                    </a:p>
                  </a:txBody>
                  <a:tcPr marL="5996" marR="5996" marT="599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232.501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249.625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6" name="Group 3">
            <a:extLst>
              <a:ext uri="{FF2B5EF4-FFF2-40B4-BE49-F238E27FC236}">
                <a16:creationId xmlns:a16="http://schemas.microsoft.com/office/drawing/2014/main" id="{B51B60CB-AB51-4B53-A51C-2FD51D3F4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458236"/>
              </p:ext>
            </p:extLst>
          </p:nvPr>
        </p:nvGraphicFramePr>
        <p:xfrm>
          <a:off x="134634" y="6570220"/>
          <a:ext cx="6588733" cy="3005579"/>
        </p:xfrm>
        <a:graphic>
          <a:graphicData uri="http://schemas.openxmlformats.org/drawingml/2006/table">
            <a:tbl>
              <a:tblPr/>
              <a:tblGrid>
                <a:gridCol w="3010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0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9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309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SAĞLIK İLE İLGİLİ GENEL GÖSTERGELER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İST. PAYI %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2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HASTANE SAYISI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1.536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15,10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2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YATAK SAYISI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33.102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206.657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16,01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036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HEKİM SAYISI (Diş </a:t>
                      </a:r>
                      <a:r>
                        <a:rPr kumimoji="0" lang="tr-T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hek</a:t>
                      </a: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. ve aile hekimi dahil)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33.127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155.150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21,35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360412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33574"/>
              </p:ext>
            </p:extLst>
          </p:nvPr>
        </p:nvGraphicFramePr>
        <p:xfrm>
          <a:off x="134758" y="304800"/>
          <a:ext cx="6583542" cy="2129495"/>
        </p:xfrm>
        <a:graphic>
          <a:graphicData uri="http://schemas.openxmlformats.org/drawingml/2006/table">
            <a:tbl>
              <a:tblPr/>
              <a:tblGrid>
                <a:gridCol w="3867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9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6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822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SAĞLIK HİZMETLERİNİN KİŞİ BAŞINA DAĞILIMI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04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İSTANBUL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(Nüfus:14.377.018)</a:t>
                      </a:r>
                      <a:endParaRPr lang="tr-TR" sz="1200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TÜRKİYE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(Nüfus:77.695.904)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84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YATAK BAŞINA DÜŞEN KİŞİ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434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376</a:t>
                      </a:r>
                    </a:p>
                  </a:txBody>
                  <a:tcPr marL="68573" marR="54000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5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DOKTOR BAŞINA DÜŞEN KİŞİ (Diş hek. hariç)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528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582</a:t>
                      </a:r>
                    </a:p>
                  </a:txBody>
                  <a:tcPr marL="68573" marR="54000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84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HEMŞİRE BAŞINA DÜŞEN KİŞİ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668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558</a:t>
                      </a:r>
                    </a:p>
                  </a:txBody>
                  <a:tcPr marL="68573" marR="54000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5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EBE+HEMŞİRE BAŞINA DÜŞEN KİŞİ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528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405</a:t>
                      </a:r>
                    </a:p>
                  </a:txBody>
                  <a:tcPr marL="68573" marR="54000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52164"/>
              </p:ext>
            </p:extLst>
          </p:nvPr>
        </p:nvGraphicFramePr>
        <p:xfrm>
          <a:off x="134758" y="2637108"/>
          <a:ext cx="6583542" cy="2164915"/>
        </p:xfrm>
        <a:graphic>
          <a:graphicData uri="http://schemas.openxmlformats.org/drawingml/2006/table">
            <a:tbl>
              <a:tblPr/>
              <a:tblGrid>
                <a:gridCol w="4763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0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33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112 ACİL HİZMETLERİ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5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5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112 İSTASYONU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5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AMBULANS SAYISI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5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TAŞINAN VAKA SAYISI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494.556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5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İLK 10 DAKİKA ULAŞILAN HASTA ORANI (%)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Group 47">
            <a:extLst>
              <a:ext uri="{FF2B5EF4-FFF2-40B4-BE49-F238E27FC236}">
                <a16:creationId xmlns:a16="http://schemas.microsoft.com/office/drawing/2014/main" id="{B671101B-BB08-475B-9A81-2EDE4842E3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0511950"/>
              </p:ext>
            </p:extLst>
          </p:nvPr>
        </p:nvGraphicFramePr>
        <p:xfrm>
          <a:off x="134758" y="5103978"/>
          <a:ext cx="6583540" cy="4332123"/>
        </p:xfrm>
        <a:graphic>
          <a:graphicData uri="http://schemas.openxmlformats.org/drawingml/2006/table">
            <a:tbl>
              <a:tblPr/>
              <a:tblGrid>
                <a:gridCol w="1056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2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8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42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84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84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42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1545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DOKTORLARIN DAĞILIMI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12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UZMAN HEKİM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PRATİSYEN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ASİSTAN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DİŞ HEKİMİ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769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SAĞLIK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BAKANLIĞI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HAST.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6.850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3.917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928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12.152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066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AİLE SAĞ.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311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3.128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3.439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066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HALK SAĞ.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322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397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98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Sağlık MÜD.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342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63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ÖZEL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7.163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854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4.899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12.916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7116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ÜNİVERSİTE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2.416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1.391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3.881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632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16.807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5.102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5.308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5.910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33.127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885066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808855"/>
              </p:ext>
            </p:extLst>
          </p:nvPr>
        </p:nvGraphicFramePr>
        <p:xfrm>
          <a:off x="269647" y="295802"/>
          <a:ext cx="6318705" cy="3336398"/>
        </p:xfrm>
        <a:graphic>
          <a:graphicData uri="http://schemas.openxmlformats.org/drawingml/2006/table">
            <a:tbl>
              <a:tblPr/>
              <a:tblGrid>
                <a:gridCol w="1519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79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79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7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0929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POLİKLİNİKTE BAKILAN HASTA SAYISI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DEVLET 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ÜNİVERSİTE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ÖZEL 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AİLE HEK.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7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NORMAL POLİKLİNİK</a:t>
                      </a:r>
                    </a:p>
                  </a:txBody>
                  <a:tcPr marL="54000" marR="27000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34.105.229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3.825.924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16.373.031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38.622.388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92.926.572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ACİL POLİKLİNİK</a:t>
                      </a:r>
                    </a:p>
                  </a:txBody>
                  <a:tcPr marL="54000" marR="27000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11.784.830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672.595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1.877.162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 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14.334.587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54000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45.890.059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4.498.519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18.250.193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38.622.388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107.261.159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Dikdörtgen 1">
            <a:extLst>
              <a:ext uri="{FF2B5EF4-FFF2-40B4-BE49-F238E27FC236}">
                <a16:creationId xmlns:a16="http://schemas.microsoft.com/office/drawing/2014/main" id="{7A33BF7E-E1F5-421B-89F5-5CEA72D2FE60}"/>
              </a:ext>
            </a:extLst>
          </p:cNvPr>
          <p:cNvSpPr/>
          <p:nvPr/>
        </p:nvSpPr>
        <p:spPr>
          <a:xfrm>
            <a:off x="269647" y="3804335"/>
            <a:ext cx="63187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YILLARA GÖRE HASTANE SAYILARI</a:t>
            </a:r>
            <a:endParaRPr lang="tr-TR" dirty="0"/>
          </a:p>
        </p:txBody>
      </p:sp>
      <p:graphicFrame>
        <p:nvGraphicFramePr>
          <p:cNvPr id="6" name="5 Tablo">
            <a:extLst>
              <a:ext uri="{FF2B5EF4-FFF2-40B4-BE49-F238E27FC236}">
                <a16:creationId xmlns:a16="http://schemas.microsoft.com/office/drawing/2014/main" id="{A565CCD1-00AA-4707-9B48-1B8CEF2FA3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375234"/>
              </p:ext>
            </p:extLst>
          </p:nvPr>
        </p:nvGraphicFramePr>
        <p:xfrm>
          <a:off x="269647" y="4345802"/>
          <a:ext cx="6318706" cy="5264397"/>
        </p:xfrm>
        <a:graphic>
          <a:graphicData uri="http://schemas.openxmlformats.org/drawingml/2006/table">
            <a:tbl>
              <a:tblPr/>
              <a:tblGrid>
                <a:gridCol w="1171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80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80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2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92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92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70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655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7390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655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3148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BAĞLI OLDUĞU KURUM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YILLAR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2333" marR="42333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27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2004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2005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2006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2009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SAĞLIK BAKANLIĞI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33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53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58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SSK GENEL MÜD.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ÜNİVERSİTELER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9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DİĞER KAMU KUR.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9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VAKIF  HASTANESİ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9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ÖZEL HASTANELER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136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137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136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142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154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151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153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159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158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9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ASKERİ HASTANELER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4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31750" marR="317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192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194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194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205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215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216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216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219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230</a:t>
                      </a:r>
                    </a:p>
                  </a:txBody>
                  <a:tcPr marL="7144" marR="7144" marT="7144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232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933270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647700" y="2381251"/>
            <a:ext cx="6210300" cy="303610"/>
          </a:xfrm>
        </p:spPr>
        <p:txBody>
          <a:bodyPr>
            <a:normAutofit/>
          </a:bodyPr>
          <a:lstStyle/>
          <a:p>
            <a:pPr eaLnBrk="1" hangingPunct="1"/>
            <a:endParaRPr lang="tr-TR" sz="1200" b="1" dirty="0">
              <a:noFill/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861273"/>
              </p:ext>
            </p:extLst>
          </p:nvPr>
        </p:nvGraphicFramePr>
        <p:xfrm>
          <a:off x="188641" y="681167"/>
          <a:ext cx="6480722" cy="5281795"/>
        </p:xfrm>
        <a:graphic>
          <a:graphicData uri="http://schemas.openxmlformats.org/drawingml/2006/table">
            <a:tbl>
              <a:tblPr/>
              <a:tblGrid>
                <a:gridCol w="1326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9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0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92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02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92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02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13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13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1312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BAĞLI OLDUĞU KURUM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YILLAR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68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2005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2006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2009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2012 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SAĞLIK BAKANLIĞI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19.882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20.070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13.812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15.578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15.060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15.321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15.480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15.557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15.437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15.716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6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ÜNİVERSİTELER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5.620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5.620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3.780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4.197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4.732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4.960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4.270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4.211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4.281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4.189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DİĞER KAMU KUR.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555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555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555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555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555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555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100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100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96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VAKIF HASTANESİ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759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651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910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ÖZEL HASTANELER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8.538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8.709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8.136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9.786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9.786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10.220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10.529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11.142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12.202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11.861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9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ASKERİ HASTANELER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1.236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1.236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3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34.595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34.954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27.042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30.767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31.043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31.056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30.379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31.010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33.256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33.102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1 Başlık"/>
          <p:cNvSpPr txBox="1">
            <a:spLocks/>
          </p:cNvSpPr>
          <p:nvPr/>
        </p:nvSpPr>
        <p:spPr>
          <a:xfrm>
            <a:off x="404664" y="6062957"/>
            <a:ext cx="6048672" cy="37804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800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YOĞUN BAKIM YATAK SAYILARI</a:t>
            </a:r>
          </a:p>
        </p:txBody>
      </p:sp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816509"/>
              </p:ext>
            </p:extLst>
          </p:nvPr>
        </p:nvGraphicFramePr>
        <p:xfrm>
          <a:off x="134636" y="6540995"/>
          <a:ext cx="6534727" cy="3053169"/>
        </p:xfrm>
        <a:graphic>
          <a:graphicData uri="http://schemas.openxmlformats.org/drawingml/2006/table">
            <a:tbl>
              <a:tblPr/>
              <a:tblGrid>
                <a:gridCol w="1446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0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0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72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84805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6113" marR="6113" marT="6113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Erişkin Yoğun Bakım Yatak Sayısı</a:t>
                      </a:r>
                    </a:p>
                  </a:txBody>
                  <a:tcPr marL="6113" marR="6113" marT="6113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tr-TR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Yenidoğan</a:t>
                      </a: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Yoğun Bakım Yatak Sayısı</a:t>
                      </a:r>
                    </a:p>
                  </a:txBody>
                  <a:tcPr marL="6113" marR="6113" marT="6113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Çocuk Yoğun Bakım Yatak  Sayısı</a:t>
                      </a:r>
                    </a:p>
                  </a:txBody>
                  <a:tcPr marL="6113" marR="6113" marT="6113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3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Sağlık Bakanlığı</a:t>
                      </a:r>
                    </a:p>
                  </a:txBody>
                  <a:tcPr marL="6113" marR="6113" marT="6113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929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417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808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Özel</a:t>
                      </a:r>
                    </a:p>
                  </a:txBody>
                  <a:tcPr marL="6113" marR="6113" marT="6113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1.963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1.399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37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Üniversite</a:t>
                      </a:r>
                    </a:p>
                  </a:txBody>
                  <a:tcPr marL="6113" marR="6113" marT="6113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80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6113" marR="6113" marT="6113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3.171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1.939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Dikdörtgen 2">
            <a:extLst>
              <a:ext uri="{FF2B5EF4-FFF2-40B4-BE49-F238E27FC236}">
                <a16:creationId xmlns:a16="http://schemas.microsoft.com/office/drawing/2014/main" id="{082CFFD5-2C26-4208-A49E-EBEACCCF66F2}"/>
              </a:ext>
            </a:extLst>
          </p:cNvPr>
          <p:cNvSpPr/>
          <p:nvPr/>
        </p:nvSpPr>
        <p:spPr>
          <a:xfrm>
            <a:off x="188641" y="311835"/>
            <a:ext cx="6480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YILLARA  GÖRE  YATAK SAYILARI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4918"/>
            <a:ext cx="6858000" cy="560990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SOSYAL GÜVENLİK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359130" y="3857837"/>
            <a:ext cx="138550" cy="2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8573" tIns="34287" rIns="68573" bIns="34287" anchor="ctr">
            <a:spAutoFit/>
          </a:bodyPr>
          <a:lstStyle/>
          <a:p>
            <a:pPr algn="ctr">
              <a:defRPr/>
            </a:pPr>
            <a:endParaRPr lang="tr-TR" sz="1350"/>
          </a:p>
        </p:txBody>
      </p:sp>
      <p:graphicFrame>
        <p:nvGraphicFramePr>
          <p:cNvPr id="9" name="8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46769"/>
              </p:ext>
            </p:extLst>
          </p:nvPr>
        </p:nvGraphicFramePr>
        <p:xfrm>
          <a:off x="161638" y="711174"/>
          <a:ext cx="6556662" cy="3733826"/>
        </p:xfrm>
        <a:graphic>
          <a:graphicData uri="http://schemas.openxmlformats.org/drawingml/2006/table">
            <a:tbl>
              <a:tblPr/>
              <a:tblGrid>
                <a:gridCol w="2107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8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9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603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SOSYAL GÜVENLİK KURUMU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AKTİF SİGORTALI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45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İST.’UN PAYI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SSK  (4/a)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14.031.787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4.176.693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% 29,76</a:t>
                      </a:r>
                    </a:p>
                  </a:txBody>
                  <a:tcPr marL="51435" marR="51435" marT="0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Bağ-Kur</a:t>
                      </a: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(4/b)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3.038.213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518.074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% 17,05</a:t>
                      </a:r>
                    </a:p>
                  </a:txBody>
                  <a:tcPr marL="51435" marR="51435" marT="0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Emekli Sandığı (4/c)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2.879.940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337.542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% 11,72</a:t>
                      </a:r>
                    </a:p>
                  </a:txBody>
                  <a:tcPr marL="51435" marR="51435" marT="0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84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19.949.940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5.032.309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% 25,22</a:t>
                      </a:r>
                    </a:p>
                  </a:txBody>
                  <a:tcPr marL="51435" marR="51435" marT="0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395073"/>
              </p:ext>
            </p:extLst>
          </p:nvPr>
        </p:nvGraphicFramePr>
        <p:xfrm>
          <a:off x="150669" y="4996547"/>
          <a:ext cx="6556661" cy="4198279"/>
        </p:xfrm>
        <a:graphic>
          <a:graphicData uri="http://schemas.openxmlformats.org/drawingml/2006/table">
            <a:tbl>
              <a:tblPr/>
              <a:tblGrid>
                <a:gridCol w="1979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02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88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090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SOSYAL GÜVENLİK KURUMU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PASİF SİGORTALI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(Malul-Yaşlı-Ölüm-Hak Sahibi)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2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İST.’UN PAYI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SSK (4/a)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6.448.220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1.527.884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%23,69</a:t>
                      </a:r>
                    </a:p>
                  </a:txBody>
                  <a:tcPr marL="51435" marR="51435" marT="0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9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Bağ-Kur</a:t>
                      </a: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(4/b)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2.446.028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273.566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%11,18</a:t>
                      </a:r>
                    </a:p>
                  </a:txBody>
                  <a:tcPr marL="51435" marR="51435" marT="0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98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Emekli Sandığı (4/c)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1.949.911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305.356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%15,66</a:t>
                      </a:r>
                    </a:p>
                  </a:txBody>
                  <a:tcPr marL="51435" marR="51435" marT="0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9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10.844.159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2.106.806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%19,42</a:t>
                      </a:r>
                    </a:p>
                  </a:txBody>
                  <a:tcPr marL="51435" marR="51435" marT="0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0" y="284324"/>
            <a:ext cx="6857999" cy="324036"/>
          </a:xfrm>
        </p:spPr>
        <p:txBody>
          <a:bodyPr>
            <a:noAutofit/>
          </a:bodyPr>
          <a:lstStyle/>
          <a:p>
            <a:pPr algn="ctr"/>
            <a:r>
              <a:rPr lang="tr-TR" sz="1800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SOSYAL YARDIMLAŞMA VAKFI YARDIMLARI </a:t>
            </a:r>
            <a:br>
              <a:rPr lang="tr-TR" sz="1800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r>
              <a:rPr lang="tr-TR" sz="1800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tr-TR" sz="1800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endParaRPr lang="tr-TR" sz="1800" dirty="0">
              <a:solidFill>
                <a:srgbClr val="FF33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668837"/>
              </p:ext>
            </p:extLst>
          </p:nvPr>
        </p:nvGraphicFramePr>
        <p:xfrm>
          <a:off x="215643" y="783343"/>
          <a:ext cx="6426714" cy="8449558"/>
        </p:xfrm>
        <a:graphic>
          <a:graphicData uri="http://schemas.openxmlformats.org/drawingml/2006/table">
            <a:tbl>
              <a:tblPr/>
              <a:tblGrid>
                <a:gridCol w="3720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0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5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972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YARDIM TÜRÜ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5607" marR="6560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972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5607" marR="6560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KİŞİ SAYISI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YARDIM MİKTARI (TL)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MADDİ YARDIM (PERİYODİK YRD. DAHİL) 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205.844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38.775.896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İŞ EDİNME YARDIMI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7.738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5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SAĞLIK YARDIMI  (İLAÇ, TIBBİ MALZ. GEBELİK, TEDAVİ YRD) 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8.286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2.296.498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04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EĞİTİM YARDIMI (ŞARTLI EĞİT.YRD.DAHİL)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84.130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17.912.007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ŞEHİT AİLELERİ VE GAZİLERE YARDIM  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3.064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1.470.383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BARINMA YARDIMI  (YURT YRD. DAHİL) 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1.517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1.000.059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ULAŞIM YARDIMI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61.418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7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DİĞER YARDIMLAR 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19.376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5.383.703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7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GIDA YARDIMI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104.936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16.506.744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4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GİYİM YARDIMI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20.736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704.227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YAKACAK YARDIMI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131.371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22.885.788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7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AFET YARDIMI (SEL, YANGIN…VS) 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1.306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1.144.470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605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AİLE ve SOSYAL POLİTİKALAR İL MÜDÜRLÜĞÜ YARDIMLARI   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62.472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43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47775" algn="l"/>
                        </a:tabLst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49205" marR="4920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580.913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108.211.403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61831" y="726650"/>
            <a:ext cx="6562415" cy="3794152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10000"/>
              </a:lnSpc>
              <a:buSzPct val="114000"/>
            </a:pPr>
            <a:r>
              <a:rPr lang="tr-TR" sz="1200" b="1" dirty="0">
                <a:latin typeface="Bookman Old Style" pitchFamily="18" charset="0"/>
                <a:cs typeface="Arial" pitchFamily="34" charset="0"/>
              </a:rPr>
              <a:t>Türkiye nüfusu 77.695.904 kişi olup,</a:t>
            </a:r>
          </a:p>
          <a:p>
            <a:pPr algn="just">
              <a:lnSpc>
                <a:spcPct val="110000"/>
              </a:lnSpc>
              <a:buSzPct val="114000"/>
            </a:pPr>
            <a:r>
              <a:rPr lang="tr-TR" sz="1200" b="1" dirty="0">
                <a:latin typeface="Bookman Old Style" pitchFamily="18" charset="0"/>
                <a:cs typeface="Arial" pitchFamily="34" charset="0"/>
              </a:rPr>
              <a:t>İstanbul’da 14.377.018 kişi yaşamaktadır.</a:t>
            </a:r>
          </a:p>
          <a:p>
            <a:pPr algn="just">
              <a:lnSpc>
                <a:spcPct val="110000"/>
              </a:lnSpc>
              <a:buSzPct val="114000"/>
            </a:pPr>
            <a:r>
              <a:rPr lang="tr-TR" sz="1200" b="1" dirty="0">
                <a:latin typeface="Bookman Old Style" pitchFamily="18" charset="0"/>
                <a:cs typeface="Arial" pitchFamily="34" charset="0"/>
              </a:rPr>
              <a:t>Türkiye genelinde km</a:t>
            </a:r>
            <a:r>
              <a:rPr lang="tr-TR" sz="1200" b="1" dirty="0">
                <a:latin typeface="Bookman Old Style" pitchFamily="18" charset="0"/>
                <a:cs typeface="Arial"/>
              </a:rPr>
              <a:t>²</a:t>
            </a:r>
            <a:r>
              <a:rPr lang="tr-TR" sz="1200" b="1" dirty="0">
                <a:latin typeface="Bookman Old Style" pitchFamily="18" charset="0"/>
                <a:cs typeface="Arial" pitchFamily="34" charset="0"/>
              </a:rPr>
              <a:t>’ye 101 kişi düşerken İstanbul’da 2.767 kişi düşmektedir.</a:t>
            </a:r>
          </a:p>
          <a:p>
            <a:pPr algn="just" eaLnBrk="1" hangingPunct="1">
              <a:lnSpc>
                <a:spcPct val="110000"/>
              </a:lnSpc>
              <a:buSzPct val="114000"/>
            </a:pPr>
            <a:r>
              <a:rPr lang="tr-TR" sz="1200" b="1" dirty="0">
                <a:latin typeface="Bookman Old Style" pitchFamily="18" charset="0"/>
                <a:cs typeface="Arial" pitchFamily="34" charset="0"/>
              </a:rPr>
              <a:t>İl nüfusu;</a:t>
            </a:r>
          </a:p>
          <a:p>
            <a:pPr algn="just" eaLnBrk="1" hangingPunct="1">
              <a:lnSpc>
                <a:spcPct val="110000"/>
              </a:lnSpc>
              <a:buSzPct val="114000"/>
            </a:pPr>
            <a:r>
              <a:rPr lang="tr-TR" sz="1200" b="1" dirty="0">
                <a:latin typeface="Bookman Old Style" pitchFamily="18" charset="0"/>
                <a:cs typeface="Arial" pitchFamily="34" charset="0"/>
              </a:rPr>
              <a:t> 2013 yılında 14.160.467 kişi iken, </a:t>
            </a:r>
          </a:p>
          <a:p>
            <a:pPr algn="just" eaLnBrk="1" hangingPunct="1">
              <a:lnSpc>
                <a:spcPct val="110000"/>
              </a:lnSpc>
              <a:buSzPct val="114000"/>
            </a:pPr>
            <a:r>
              <a:rPr lang="tr-TR" sz="1200" b="1" dirty="0">
                <a:latin typeface="Bookman Old Style" pitchFamily="18" charset="0"/>
                <a:cs typeface="Arial" pitchFamily="34" charset="0"/>
              </a:rPr>
              <a:t> 2014 yılında 216.551 kişi artarak 14.377.018 kişiye ulaşmıştır. </a:t>
            </a:r>
          </a:p>
          <a:p>
            <a:pPr algn="just" eaLnBrk="1" hangingPunct="1">
              <a:lnSpc>
                <a:spcPct val="110000"/>
              </a:lnSpc>
              <a:buSzPct val="114000"/>
              <a:buNone/>
            </a:pPr>
            <a:endParaRPr lang="tr-TR" sz="1050" b="1" dirty="0"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519172" name="Text Box 4"/>
          <p:cNvSpPr txBox="1">
            <a:spLocks noChangeArrowheads="1"/>
          </p:cNvSpPr>
          <p:nvPr/>
        </p:nvSpPr>
        <p:spPr bwMode="auto">
          <a:xfrm>
            <a:off x="-891778" y="5385198"/>
            <a:ext cx="656153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57175" indent="-257175">
              <a:defRPr/>
            </a:pPr>
            <a:endParaRPr lang="tr-TR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8" name="7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576885"/>
              </p:ext>
            </p:extLst>
          </p:nvPr>
        </p:nvGraphicFramePr>
        <p:xfrm>
          <a:off x="161831" y="2984500"/>
          <a:ext cx="6562415" cy="6063985"/>
        </p:xfrm>
        <a:graphic>
          <a:graphicData uri="http://schemas.openxmlformats.org/drawingml/2006/table">
            <a:tbl>
              <a:tblPr/>
              <a:tblGrid>
                <a:gridCol w="1350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0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06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06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06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06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65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18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NÜFUS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1990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1271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NÜFUS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7.309.190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10.018.735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13.255.685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13.624.240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13.854.740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14.160.467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14.377.018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8704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ŞEHİR NÜFUSU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6.753.929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9.085.599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13.120.596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13.483.052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13.710.512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14.160.467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14.377.018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812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KÖY NÜFUSU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555.261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933.136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135.089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141.188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144.228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812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ÖLEN SAYISI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38.862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38.600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59.068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60.428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58.263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63.564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67.829</a:t>
                      </a: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(*)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812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DOĞUM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219.773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225.844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218.854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236.748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243.368</a:t>
                      </a: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(*)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812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EVLENEN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  54.363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73.468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104.055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107.131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104.515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112.195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111.884</a:t>
                      </a: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(*)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812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BOŞANAN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     4.944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  4.406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24.952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27.898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26.497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28.945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32.215</a:t>
                      </a: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(*)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9 Metin kutusu"/>
          <p:cNvSpPr txBox="1"/>
          <p:nvPr/>
        </p:nvSpPr>
        <p:spPr>
          <a:xfrm>
            <a:off x="337059" y="35731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Bookman Old Style" pitchFamily="18" charset="0"/>
              </a:rPr>
              <a:t>NÜFUS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216719" y="9208194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>
                <a:latin typeface="Bookman Old Style" pitchFamily="18" charset="0"/>
                <a:cs typeface="Arial" pitchFamily="34" charset="0"/>
              </a:rPr>
              <a:t>(*) Sayılar, İl Nüfus ve Vatandaşlık Müdürlüğünün 2014 yılına ait İşlem Sayıları verilerinden alınmıştır</a:t>
            </a:r>
            <a:r>
              <a:rPr lang="tr-TR" sz="750" b="1" dirty="0">
                <a:latin typeface="Bookman Old Style" pitchFamily="18" charset="0"/>
                <a:cs typeface="Arial" pitchFamily="34" charset="0"/>
              </a:rPr>
              <a:t>.</a:t>
            </a:r>
            <a:endParaRPr lang="tr-TR" sz="750" dirty="0"/>
          </a:p>
        </p:txBody>
      </p:sp>
    </p:spTree>
    <p:extLst>
      <p:ext uri="{BB962C8B-B14F-4D97-AF65-F5344CB8AC3E}">
        <p14:creationId xmlns:p14="http://schemas.microsoft.com/office/powerpoint/2010/main" val="16302248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106317"/>
              </p:ext>
            </p:extLst>
          </p:nvPr>
        </p:nvGraphicFramePr>
        <p:xfrm>
          <a:off x="242647" y="368300"/>
          <a:ext cx="6426713" cy="8902699"/>
        </p:xfrm>
        <a:graphic>
          <a:graphicData uri="http://schemas.openxmlformats.org/drawingml/2006/table">
            <a:tbl>
              <a:tblPr/>
              <a:tblGrid>
                <a:gridCol w="3172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342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SOSYAL HİZMET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255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HUZUREVLERİNDE KALAN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6.084</a:t>
                      </a:r>
                    </a:p>
                    <a:p>
                      <a:pPr algn="ctr"/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(1278 Resmi-4806 Özel)</a:t>
                      </a:r>
                      <a:r>
                        <a:rPr lang="tr-TR" sz="1200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6.144</a:t>
                      </a:r>
                    </a:p>
                    <a:p>
                      <a:pPr algn="ctr"/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(1304 Resmi-</a:t>
                      </a:r>
                    </a:p>
                    <a:p>
                      <a:pPr algn="ctr"/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4840 Özel)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6.888</a:t>
                      </a:r>
                    </a:p>
                    <a:p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     (1786 Resmi-</a:t>
                      </a:r>
                    </a:p>
                    <a:p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5102 Özel)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ÇOCUK YUVALARINDA KALAN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1.103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949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983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277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KADIN KONUK EVLERİNDE KALAN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2.199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(1.296 Kadın,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903 Çocuk)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5.016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(3.193 Kadın, 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1.823 Çocuk)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          5.864 </a:t>
                      </a:r>
                    </a:p>
                    <a:p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    (3.624 Kadın,</a:t>
                      </a:r>
                    </a:p>
                    <a:p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    </a:t>
                      </a:r>
                      <a:r>
                        <a:rPr lang="tr-TR" sz="1200" b="1" kern="1200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2.240 Çocuk)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63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ÖZÜRLÜ REHABİLİTASYON MERKEZİNDEN  HİZMET ALAN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346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371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378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500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ÖZÜRLÜ EVDE BAKIM ÜCRETİ ALAN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42.294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47.198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50.206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506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65+ YAŞ MAAŞI ALAN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36.478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36.174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33.354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5009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MALÜL MAAŞI ALAN (SGK 4A, 4B. 4C, DAHİL) 2022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50.345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65.297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71.408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463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ŞİDDET NEDENİYLE KORUNMA İSTEYEN KADIN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59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GAZİ (TSK + EMNİYET)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690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700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622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067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ŞEHİT AİLESİ  (TSK + EMNİYET)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1.352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1.356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1.183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4463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EŞİ</a:t>
                      </a:r>
                      <a:r>
                        <a:rPr lang="tr-TR" sz="1200" b="1" i="0" u="none" strike="noStrike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VEFAT ETMİŞ KADINLARA YÖNELİK MAAŞ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Calibri"/>
                          <a:cs typeface="Times New Roman"/>
                        </a:rPr>
                        <a:t>2.821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Calibri"/>
                          <a:cs typeface="Times New Roman"/>
                        </a:rPr>
                        <a:t>3.469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5.530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614439"/>
              </p:ext>
            </p:extLst>
          </p:nvPr>
        </p:nvGraphicFramePr>
        <p:xfrm>
          <a:off x="107631" y="600523"/>
          <a:ext cx="6669743" cy="9194920"/>
        </p:xfrm>
        <a:graphic>
          <a:graphicData uri="http://schemas.openxmlformats.org/drawingml/2006/table">
            <a:tbl>
              <a:tblPr/>
              <a:tblGrid>
                <a:gridCol w="2169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0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079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TÜRÜ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KURUM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SAYI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KAPASİTE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YARARLANAN</a:t>
                      </a:r>
                      <a:br>
                        <a:rPr lang="tr-TR" sz="9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</a:br>
                      <a:r>
                        <a:rPr lang="tr-TR" sz="9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SAYISI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ENGELLİ REHABİLİTASYON MERKEZİ (RESMİ)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Aile ve Sosyal Politikalar İl Müdürlüğü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370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378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YETİŞTİRME YURDU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Aile ve Sosyal Politikalar İl Müdürlüğü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315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244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GENÇLİK EVİ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Aile ve Sosyal Politikalar İl Müdürlüğü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ÇOCUK VE GENÇLİK MERKEZİ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Aile ve Sosyal Politikalar İl Müdürlüğü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222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176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ÇOCUK EVLERİ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Aile ve Sosyal Politikalar İl Müdürlüğü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83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440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390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ÇOCUK YUVASI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Aile ve Sosyal Politikalar İl Müdürlüğü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1.026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983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BAKIM VE SOSYAL REH. MERKEZLERİ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Aile ve Sosyal Politikalar İl Müdürlüğü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126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83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KORUMA BAKIM VE REH. MERKEZLERİ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Aile ve Sosyal Politikalar İl Müdürlüğü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40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34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5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GÖZLEMEVİ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Aile ve Sosyal Politikalar İl Müdürlüğü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90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İL MÜDÜRLÜĞÜ ÇOCUK KORUMA İLK MÜDAHALE VE DEĞERLENDİRME BİRİMİ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 Aile ve Sosyal Politikalar İl Müdürlüğü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0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KREŞ VE GÜNDÜZ BAKIMEVİ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Aile ve Sosyal Politikalar İl Müdürlüğü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298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15.503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8.917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5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SOSYAL HİZMET MERKEZİ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Aile ve Sosyal Politikalar İl Müdürlüğü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5096"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HUZUREVİ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Aile ve Sosyal Politikalar İl Müdürlüğü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1.442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1.305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0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İ.B.Belediyesi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1.000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893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0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Dernek ve Vakıflar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1.053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709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0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Azınlıklar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936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817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0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Diğer Kamu Kurumları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169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109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0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Özel Şahışlar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70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4.021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2.549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6902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Özel Şahıslara Ait Gündüzlü</a:t>
                      </a:r>
                      <a:b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</a:b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Bakım ve Evde Bakım</a:t>
                      </a:r>
                      <a:b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</a:b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Yaşlı Hizmet Merkezleri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25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5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DARÜLACEZE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Aile ve Sosyal Politikalar Bakanlığı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510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481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11155">
                <a:tc row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KADIN KONUKEVLERİ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Aile ve Sosyal Politikalar İl Müdürlüğü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285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5.864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0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Küçükçekmece Belediyesi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75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30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Kadıköy Belediyesi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120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30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Üsküdar Belediyesi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18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89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30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Eyüp Belediyesi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50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30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Pendik Belediyesi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73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30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Ümraniye Belediyesi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30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Ataşehir  Belediyesi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25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137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30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Kartal  Belediyesi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80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300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Gaziosmanpaşa Belediyesi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86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3377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551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27.712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24.716</a:t>
                      </a:r>
                    </a:p>
                  </a:txBody>
                  <a:tcPr marL="10931" marR="10931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  <p:sp>
        <p:nvSpPr>
          <p:cNvPr id="4" name="1 Başlık"/>
          <p:cNvSpPr txBox="1">
            <a:spLocks/>
          </p:cNvSpPr>
          <p:nvPr/>
        </p:nvSpPr>
        <p:spPr>
          <a:xfrm>
            <a:off x="107631" y="189012"/>
            <a:ext cx="6642738" cy="41151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25000" lnSpcReduction="20000"/>
          </a:bodyPr>
          <a:lstStyle/>
          <a:p>
            <a:pPr algn="ctr" defTabSz="685800">
              <a:spcBef>
                <a:spcPct val="0"/>
              </a:spcBef>
              <a:defRPr/>
            </a:pPr>
            <a:endParaRPr lang="tr-TR" sz="1350" b="1" dirty="0">
              <a:solidFill>
                <a:srgbClr val="FF0000"/>
              </a:solidFill>
              <a:latin typeface="Bookman Old Style" pitchFamily="18" charset="0"/>
              <a:ea typeface="+mj-ea"/>
              <a:cs typeface="Arial" pitchFamily="34" charset="0"/>
            </a:endParaRPr>
          </a:p>
          <a:p>
            <a:pPr algn="ctr" defTabSz="685800">
              <a:spcBef>
                <a:spcPct val="0"/>
              </a:spcBef>
              <a:defRPr/>
            </a:pPr>
            <a:r>
              <a:rPr lang="tr-TR" sz="7200" b="1" dirty="0">
                <a:solidFill>
                  <a:srgbClr val="FF0000"/>
                </a:solidFill>
                <a:latin typeface="Bookman Old Style" pitchFamily="18" charset="0"/>
                <a:ea typeface="+mj-ea"/>
                <a:cs typeface="Arial" pitchFamily="34" charset="0"/>
              </a:rPr>
              <a:t>İLDEKİ SOSYAL HİZMET KURULUŞLARI</a:t>
            </a:r>
            <a:r>
              <a:rPr lang="tr-TR" sz="7200" b="1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tr-TR" sz="7200" b="1" dirty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tr-TR" sz="7200" b="1" dirty="0">
              <a:solidFill>
                <a:srgbClr val="FF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69830"/>
              </p:ext>
            </p:extLst>
          </p:nvPr>
        </p:nvGraphicFramePr>
        <p:xfrm>
          <a:off x="188639" y="688343"/>
          <a:ext cx="6480721" cy="4546601"/>
        </p:xfrm>
        <a:graphic>
          <a:graphicData uri="http://schemas.openxmlformats.org/drawingml/2006/table">
            <a:tbl>
              <a:tblPr/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15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   KÜLTÜR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323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SİNEMA SEYİRCİSİ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13.435.241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14.000.678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16.251.695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*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567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TİYATRO SEYİRCİSİ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1.736.783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1.881.176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2.510.265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baseline="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*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10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MÜZE ZİYARETÇİSİ**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7.575.194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8.761.873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8.922.134</a:t>
                      </a:r>
                      <a:endParaRPr lang="tr-TR" sz="12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4.566.927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46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KÜTÜPHANELERDEN YARARLANANLARIN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401.663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455.024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467.891</a:t>
                      </a:r>
                    </a:p>
                    <a:p>
                      <a:pPr marL="0" algn="ctr" defTabSz="914400" rtl="0" eaLnBrk="1" fontAlgn="b" latinLnBrk="0" hangingPunct="1"/>
                      <a:endParaRPr lang="tr-TR" sz="12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441.470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10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İSTANBULDA DÜZENLENEN ULUSAL FUARLAR+KONGRELER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124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209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229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276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446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İSTANBULDA</a:t>
                      </a:r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DÜZENLENEN ULUSLAR ARASI</a:t>
                      </a:r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FUARLAR+KONGRELER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169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134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207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785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İSTANBULDA DÜZENLENEN TOPLAM FUAR+KONGRELER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378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483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5 Metin kutusu"/>
          <p:cNvSpPr txBox="1"/>
          <p:nvPr/>
        </p:nvSpPr>
        <p:spPr>
          <a:xfrm>
            <a:off x="188641" y="5255710"/>
            <a:ext cx="6401919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50" b="1" dirty="0">
                <a:latin typeface="Bookman Old Style" pitchFamily="18" charset="0"/>
                <a:cs typeface="Arial" pitchFamily="34" charset="0"/>
              </a:rPr>
              <a:t> </a:t>
            </a:r>
            <a:r>
              <a:rPr lang="tr-TR" sz="1200" b="1" dirty="0">
                <a:latin typeface="Bookman Old Style" pitchFamily="18" charset="0"/>
                <a:cs typeface="Arial" pitchFamily="34" charset="0"/>
              </a:rPr>
              <a:t>*  TÜİK 2014 yılı verileri yayınlanmamıştır.</a:t>
            </a:r>
          </a:p>
          <a:p>
            <a:r>
              <a:rPr lang="tr-TR" sz="1200" b="1" dirty="0">
                <a:solidFill>
                  <a:srgbClr val="000000"/>
                </a:solidFill>
                <a:latin typeface="Bookman Old Style" pitchFamily="18" charset="0"/>
                <a:cs typeface="Arial" pitchFamily="34" charset="0"/>
              </a:rPr>
              <a:t>**TÜİK 2014 yılı İkinci 6 ay bilgileri yayınlamadığından, ilk 6 ay bilgileri verilmiştir.</a:t>
            </a:r>
          </a:p>
          <a:p>
            <a:endParaRPr lang="tr-TR" sz="1050" b="1" dirty="0"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2E4EA8C3-D29C-43DF-9F47-33AA34A27048}"/>
              </a:ext>
            </a:extLst>
          </p:cNvPr>
          <p:cNvSpPr/>
          <p:nvPr/>
        </p:nvSpPr>
        <p:spPr>
          <a:xfrm>
            <a:off x="188639" y="5903467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TARİHİ DEĞERE SAHİP YERLER</a:t>
            </a:r>
            <a:endParaRPr lang="tr-TR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3A29CA54-4E31-4FA4-8C09-0A76574458AD}"/>
              </a:ext>
            </a:extLst>
          </p:cNvPr>
          <p:cNvSpPr/>
          <p:nvPr/>
        </p:nvSpPr>
        <p:spPr>
          <a:xfrm>
            <a:off x="1675100" y="294501"/>
            <a:ext cx="3429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KÜLTÜR VE TURİZM</a:t>
            </a:r>
            <a:endParaRPr lang="tr-TR" dirty="0"/>
          </a:p>
        </p:txBody>
      </p:sp>
      <p:graphicFrame>
        <p:nvGraphicFramePr>
          <p:cNvPr id="7" name="4 Tablo">
            <a:extLst>
              <a:ext uri="{FF2B5EF4-FFF2-40B4-BE49-F238E27FC236}">
                <a16:creationId xmlns:a16="http://schemas.microsoft.com/office/drawing/2014/main" id="{54AF3372-DC91-4C8D-AF1B-0C619831A1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393518"/>
              </p:ext>
            </p:extLst>
          </p:nvPr>
        </p:nvGraphicFramePr>
        <p:xfrm>
          <a:off x="188639" y="6374400"/>
          <a:ext cx="6480720" cy="3351561"/>
        </p:xfrm>
        <a:graphic>
          <a:graphicData uri="http://schemas.openxmlformats.org/drawingml/2006/table">
            <a:tbl>
              <a:tblPr/>
              <a:tblGrid>
                <a:gridCol w="3524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6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07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TÜRÜ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SAYISI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SARAY SAYISI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MEDRESE SAYISI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7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MÜZE SAYISI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(Kültür ve Turizm Bakanlığı’na bağlı 14)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TARİHSEL DEĞERE SAHİP CAMİ SAYISI 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517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9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TARİHSEL DEĞERE SAHİP KİLİSE SAYISI 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164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8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TARİHSEL DEĞERE SAHİP SİNEGOG SAYISI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7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TÜRBE SAYISI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(Kültür ve Turizm Bakanlığı’na bağlı 120)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9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TARİHSEL DEĞERE SAHİP ÇEŞME SAYISI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595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9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TARİHSEL DEĞERE SAHİP HAMAM SAYISI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93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50660" y="366712"/>
            <a:ext cx="6156684" cy="53935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sz="18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İLDEKİ BAZI KÜLTÜREL DEĞERLER</a:t>
            </a:r>
            <a:endParaRPr lang="tr-TR" sz="1800" dirty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470508"/>
              </p:ext>
            </p:extLst>
          </p:nvPr>
        </p:nvGraphicFramePr>
        <p:xfrm>
          <a:off x="242648" y="898661"/>
          <a:ext cx="6374052" cy="3635089"/>
        </p:xfrm>
        <a:graphic>
          <a:graphicData uri="http://schemas.openxmlformats.org/drawingml/2006/table">
            <a:tbl>
              <a:tblPr/>
              <a:tblGrid>
                <a:gridCol w="3697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6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56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KÜLTÜREL KURUM</a:t>
                      </a:r>
                    </a:p>
                  </a:txBody>
                  <a:tcPr marL="33338" marR="33338" marT="27000" marB="2700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SAYISI</a:t>
                      </a:r>
                    </a:p>
                  </a:txBody>
                  <a:tcPr marL="33338" marR="33338" marT="27000" marB="27000" anchor="ctr" horzOverflow="overflow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3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KÜTÜPHANE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483 (Kültür ve Turizm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Bakanlığı’na Bağlı: 42)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KÜLTÜR MERKEZİ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FUAR VE KONGRE MERKEZİ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11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KONSER SALONU VE GÖSTERİ MERKEZİ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25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SİNEMA SALONU</a:t>
                      </a:r>
                      <a:r>
                        <a:rPr lang="tr-TR" sz="1200" b="1" baseline="0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SAYISI*</a:t>
                      </a:r>
                      <a:endParaRPr lang="tr-TR" sz="1200" b="1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704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TİYATRO SALONU</a:t>
                      </a:r>
                      <a:r>
                        <a:rPr lang="tr-TR" sz="1200" b="1" baseline="0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SAYISI (Devlet+Özel)*</a:t>
                      </a:r>
                      <a:endParaRPr lang="tr-TR" sz="1200" b="1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189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SANAT GALERİLERİ -ETKİNLİĞİ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166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MATBAA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702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ULUSAL GAZETE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2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TELEVİZYON KANALI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Karasal: 228 + Uydu:238+Kablo: 98 = 564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2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RADYO KANALI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Karasal:116+ Uydu:86+Kablo: 4 = 206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90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YAZILI</a:t>
                      </a:r>
                      <a:r>
                        <a:rPr lang="tr-TR" sz="1200" b="1" baseline="0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YAYIN</a:t>
                      </a:r>
                      <a:endParaRPr lang="tr-TR" sz="1200" b="1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61.602 (Kitap:</a:t>
                      </a:r>
                      <a:r>
                        <a:rPr lang="tr-TR" sz="1200" b="1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55.800 Süreli Yayın: 5.802)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6 Metin kutusu"/>
          <p:cNvSpPr txBox="1"/>
          <p:nvPr/>
        </p:nvSpPr>
        <p:spPr>
          <a:xfrm>
            <a:off x="242648" y="4699084"/>
            <a:ext cx="3935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50" b="1" dirty="0">
                <a:latin typeface="Bookman Old Style" pitchFamily="18" charset="0"/>
              </a:rPr>
              <a:t>* </a:t>
            </a:r>
            <a:r>
              <a:rPr lang="tr-TR" sz="1200" b="1" dirty="0">
                <a:latin typeface="Bookman Old Style" pitchFamily="18" charset="0"/>
              </a:rPr>
              <a:t>TUİK 2013 Kültür İstatistikleri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094600E3-413D-4D0E-8B9E-309BA63A6749}"/>
              </a:ext>
            </a:extLst>
          </p:cNvPr>
          <p:cNvSpPr/>
          <p:nvPr/>
        </p:nvSpPr>
        <p:spPr>
          <a:xfrm>
            <a:off x="1826638" y="5002919"/>
            <a:ext cx="3204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MÜZE ZİYARETÇİ SAYISI</a:t>
            </a:r>
            <a:endParaRPr lang="tr-TR" dirty="0"/>
          </a:p>
        </p:txBody>
      </p:sp>
      <p:graphicFrame>
        <p:nvGraphicFramePr>
          <p:cNvPr id="6" name="4 Tablo">
            <a:extLst>
              <a:ext uri="{FF2B5EF4-FFF2-40B4-BE49-F238E27FC236}">
                <a16:creationId xmlns:a16="http://schemas.microsoft.com/office/drawing/2014/main" id="{B92A4208-F11C-4602-AF4C-3D42910A88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273667"/>
              </p:ext>
            </p:extLst>
          </p:nvPr>
        </p:nvGraphicFramePr>
        <p:xfrm>
          <a:off x="242648" y="5445251"/>
          <a:ext cx="6374052" cy="4388903"/>
        </p:xfrm>
        <a:graphic>
          <a:graphicData uri="http://schemas.openxmlformats.org/drawingml/2006/table">
            <a:tbl>
              <a:tblPr/>
              <a:tblGrid>
                <a:gridCol w="2939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6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37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MÜZENİN ADI</a:t>
                      </a:r>
                    </a:p>
                  </a:txBody>
                  <a:tcPr marL="31675" marR="316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</a:t>
                      </a:r>
                    </a:p>
                  </a:txBody>
                  <a:tcPr marL="31675" marR="316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 </a:t>
                      </a:r>
                    </a:p>
                  </a:txBody>
                  <a:tcPr marL="31675" marR="3167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93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ARKEOLOJİ MÜZESİ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455.186</a:t>
                      </a:r>
                    </a:p>
                  </a:txBody>
                  <a:tcPr marL="33338" marR="33338" marT="0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254.418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45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AYASOFYA MÜZESİ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3.298.286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1.685.722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45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KARİYE MÜZESİ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343.572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151.792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93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İSLAM BİLİM VE TEKNOLOJİ M.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104.676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48.842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51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MOZAİK MÜZESİ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78.929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51.989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51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FETHİYE MÜZESİ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20.925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9.077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40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TOPKAPI SARAYI MÜZESİ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3.760.548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1.753.817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340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TOPKAPI SARAYI - HAREM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621.667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519.434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93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GALATA MEVLEVİHANESİ M.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50.166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23.045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96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TÜRK VE İSLAM ESERLERİ M.</a:t>
                      </a:r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Kapalı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(Restorasyon Nedeniyle)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Kapalı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(Restorasyon Nedeniyle)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707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HİSARLAR MÜZESİ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142.006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50.485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340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YILDIZ SARAYI MÜZESİ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46.173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18.306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40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8.922.134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4.566.927</a:t>
                      </a: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7079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31675" marR="31675" marT="0" marB="0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0" y="310739"/>
            <a:ext cx="6858000" cy="966564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685800">
              <a:spcBef>
                <a:spcPct val="0"/>
              </a:spcBef>
              <a:defRPr/>
            </a:pPr>
            <a:r>
              <a:rPr lang="tr-TR" sz="1600" b="1" dirty="0">
                <a:solidFill>
                  <a:srgbClr val="FF0000"/>
                </a:solidFill>
                <a:latin typeface="Bookman Old Style" pitchFamily="18" charset="0"/>
                <a:ea typeface="+mj-ea"/>
                <a:cs typeface="+mj-cs"/>
              </a:rPr>
              <a:t>KORUNMASI GEREKLİ TAŞINMAZ KÜLTÜR VARLIKLARININ ONARIMINA KATKI FONU KAPSAMINDA VALİLİĞİMİZCE YÜRÜTÜLEN RESTORASYON ÇALIŞMALARI</a:t>
            </a:r>
          </a:p>
        </p:txBody>
      </p:sp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311144"/>
              </p:ext>
            </p:extLst>
          </p:nvPr>
        </p:nvGraphicFramePr>
        <p:xfrm>
          <a:off x="215900" y="1277303"/>
          <a:ext cx="6413501" cy="3904296"/>
        </p:xfrm>
        <a:graphic>
          <a:graphicData uri="http://schemas.openxmlformats.org/drawingml/2006/table">
            <a:tbl>
              <a:tblPr/>
              <a:tblGrid>
                <a:gridCol w="1800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0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450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YILLAR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TOPLAM</a:t>
                      </a: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 PROJE SAYISI 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TOPLAM</a:t>
                      </a: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 PROJE TUTARI </a:t>
                      </a: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(TL) 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074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2009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3.226.608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074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5.716.170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074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37.937.267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074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21.343.213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074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87.995.031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074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49.501.414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134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60.663.339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134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173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458.499.692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9134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TOPLAM 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302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724.882.734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215900" y="5433510"/>
            <a:ext cx="56706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>
                <a:latin typeface="Bookman Old Style" pitchFamily="18" charset="0"/>
              </a:rPr>
              <a:t>* Belediyelerden tahsil edilecek  tutar 388 Milyon TL’dir. 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F12F54F8-F5C5-46C8-8FF3-831A7DE92FBC}"/>
              </a:ext>
            </a:extLst>
          </p:cNvPr>
          <p:cNvSpPr/>
          <p:nvPr/>
        </p:nvSpPr>
        <p:spPr>
          <a:xfrm>
            <a:off x="215900" y="5823635"/>
            <a:ext cx="6413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TURİZME  İLİŞKİN  BİLGİLER</a:t>
            </a:r>
          </a:p>
        </p:txBody>
      </p:sp>
      <p:graphicFrame>
        <p:nvGraphicFramePr>
          <p:cNvPr id="6" name="4 Tablo">
            <a:extLst>
              <a:ext uri="{FF2B5EF4-FFF2-40B4-BE49-F238E27FC236}">
                <a16:creationId xmlns:a16="http://schemas.microsoft.com/office/drawing/2014/main" id="{73A3EB98-071C-4838-AA62-B84B38A4C5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981803"/>
              </p:ext>
            </p:extLst>
          </p:nvPr>
        </p:nvGraphicFramePr>
        <p:xfrm>
          <a:off x="201951" y="6306093"/>
          <a:ext cx="6427450" cy="2897781"/>
        </p:xfrm>
        <a:graphic>
          <a:graphicData uri="http://schemas.openxmlformats.org/drawingml/2006/table">
            <a:tbl>
              <a:tblPr/>
              <a:tblGrid>
                <a:gridCol w="2177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6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55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3944">
                <a:tc>
                  <a:txBody>
                    <a:bodyPr/>
                    <a:lstStyle/>
                    <a:p>
                      <a:pPr algn="just" fontAlgn="b"/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TURİZM   </a:t>
                      </a:r>
                    </a:p>
                    <a:p>
                      <a:pPr algn="just" fontAlgn="b"/>
                      <a:endParaRPr lang="tr-TR" sz="1400" b="1" i="0" u="none" strike="noStrike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440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TURİZM İŞLETME BELGELİ YATAK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68.487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72.410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82.874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93.330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944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İNŞAATI</a:t>
                      </a:r>
                      <a:r>
                        <a:rPr lang="tr-TR" sz="1400" b="1" i="0" u="none" strike="noStrike" baseline="0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DEVAM EDEN KONAKLAMA TESİSİ  YATAK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33.782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35.842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49.420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46.515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BELEDİYE BELGELİ*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101.198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TURİST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8.057.879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9.381.670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tabLst/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10.474.867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tabLst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11.842.983</a:t>
                      </a:r>
                      <a:endParaRPr lang="tr-TR" sz="1400" b="1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Dikdörtgen 6">
            <a:extLst>
              <a:ext uri="{FF2B5EF4-FFF2-40B4-BE49-F238E27FC236}">
                <a16:creationId xmlns:a16="http://schemas.microsoft.com/office/drawing/2014/main" id="{85D4D2CA-EF0A-4896-86DD-1D5B7123DAD6}"/>
              </a:ext>
            </a:extLst>
          </p:cNvPr>
          <p:cNvSpPr/>
          <p:nvPr/>
        </p:nvSpPr>
        <p:spPr>
          <a:xfrm>
            <a:off x="201950" y="9317000"/>
            <a:ext cx="64274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b="1" dirty="0">
                <a:latin typeface="Bookman Old Style" pitchFamily="18" charset="0"/>
                <a:cs typeface="Arial" pitchFamily="34" charset="0"/>
              </a:rPr>
              <a:t>* Geçmiş yıl verilerine ulaşılamamıştır.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073488"/>
              </p:ext>
            </p:extLst>
          </p:nvPr>
        </p:nvGraphicFramePr>
        <p:xfrm>
          <a:off x="215900" y="405284"/>
          <a:ext cx="6477001" cy="2909416"/>
        </p:xfrm>
        <a:graphic>
          <a:graphicData uri="http://schemas.openxmlformats.org/drawingml/2006/table">
            <a:tbl>
              <a:tblPr/>
              <a:tblGrid>
                <a:gridCol w="3503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6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54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DİĞER TESİSLER</a:t>
                      </a:r>
                    </a:p>
                  </a:txBody>
                  <a:tcPr marL="68580" marR="68580" marT="34290" marB="34290"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 TESİS TÜRÜ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SAYI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KAPASİTE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TURİZM İŞLETME  BELGELİ YEME İÇME TESİSİ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645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105.075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TURİZM YATIRIM BELGELİ KONAKLAMA TESİSİ  (*)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187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46.515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TURİZM YATIRIM BELGELİ YEME-İÇME TESİSİ   (*)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2.827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6 Dikdörtgen"/>
          <p:cNvSpPr/>
          <p:nvPr/>
        </p:nvSpPr>
        <p:spPr>
          <a:xfrm>
            <a:off x="215900" y="3550208"/>
            <a:ext cx="59406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tr-TR" sz="1200" b="1" dirty="0">
                <a:latin typeface="Bookman Old Style" pitchFamily="18" charset="0"/>
              </a:rPr>
              <a:t>(*) Yatırım belgeli tesisler inşa-yapım aşamasında olan tesislerdir.</a:t>
            </a:r>
            <a:endParaRPr lang="tr-TR" sz="1200" dirty="0">
              <a:latin typeface="Bookman Old Style" pitchFamily="18" charset="0"/>
            </a:endParaRPr>
          </a:p>
        </p:txBody>
      </p:sp>
      <p:graphicFrame>
        <p:nvGraphicFramePr>
          <p:cNvPr id="8" name="Group 93">
            <a:extLst>
              <a:ext uri="{FF2B5EF4-FFF2-40B4-BE49-F238E27FC236}">
                <a16:creationId xmlns:a16="http://schemas.microsoft.com/office/drawing/2014/main" id="{AF7275DD-0EA2-4A76-9C28-72A7AEC7DB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141977"/>
              </p:ext>
            </p:extLst>
          </p:nvPr>
        </p:nvGraphicFramePr>
        <p:xfrm>
          <a:off x="324059" y="4246030"/>
          <a:ext cx="6368841" cy="5254686"/>
        </p:xfrm>
        <a:graphic>
          <a:graphicData uri="http://schemas.openxmlformats.org/drawingml/2006/table">
            <a:tbl>
              <a:tblPr/>
              <a:tblGrid>
                <a:gridCol w="3058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8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2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9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204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tr-TR" sz="1400" b="1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800" b="1" dirty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MEVCUT KONAKLAMA TESİSLERİ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2926" marR="3292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TÜRÜ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2926" marR="3292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SAYISI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2926" marR="3292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ODA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2926" marR="3292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YATAK</a:t>
                      </a:r>
                      <a:endParaRPr kumimoji="0" lang="tr-T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2926" marR="3292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47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ÖZEL TESİS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4.013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10.548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67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BUTİK OTEL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735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1.472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67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BEŞ YILDIZLI OTEL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20.907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42.341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67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DÖRT YILDIZLI OTEL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11.138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22.221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79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ÜÇ YILDIZLI OTEL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6.490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12.720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79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İKİ YILDIZLI OTEL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1.475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2.833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79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TEK YILDIZLI OTEL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669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79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APART OTEL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226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79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GOLF TESİSLERİ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79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PANSİYON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79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MOTEL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79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HOTEL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166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0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32926" marR="3292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471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45.394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93.330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78C4AB5-7F95-4D61-A1B1-91CCDEA2022F}"/>
              </a:ext>
            </a:extLst>
          </p:cNvPr>
          <p:cNvSpPr/>
          <p:nvPr/>
        </p:nvSpPr>
        <p:spPr>
          <a:xfrm>
            <a:off x="282968" y="114904"/>
            <a:ext cx="63996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TURİST GİRİŞLERİ </a:t>
            </a:r>
            <a:endParaRPr lang="tr-TR" dirty="0"/>
          </a:p>
        </p:txBody>
      </p:sp>
      <p:graphicFrame>
        <p:nvGraphicFramePr>
          <p:cNvPr id="6" name="4 Tablo">
            <a:extLst>
              <a:ext uri="{FF2B5EF4-FFF2-40B4-BE49-F238E27FC236}">
                <a16:creationId xmlns:a16="http://schemas.microsoft.com/office/drawing/2014/main" id="{29615067-8B8B-4C33-88FA-5279820F8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06998"/>
              </p:ext>
            </p:extLst>
          </p:nvPr>
        </p:nvGraphicFramePr>
        <p:xfrm>
          <a:off x="323309" y="478864"/>
          <a:ext cx="6399641" cy="3017371"/>
        </p:xfrm>
        <a:graphic>
          <a:graphicData uri="http://schemas.openxmlformats.org/drawingml/2006/table">
            <a:tbl>
              <a:tblPr/>
              <a:tblGrid>
                <a:gridCol w="1394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0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28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20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15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YILLAR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ORAN (%)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9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33338" marR="33338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26.336.677</a:t>
                      </a:r>
                    </a:p>
                  </a:txBody>
                  <a:tcPr marL="33338" marR="33338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7.049.234</a:t>
                      </a:r>
                    </a:p>
                  </a:txBody>
                  <a:tcPr marL="33338" marR="33338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33338" marR="33338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8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2009 </a:t>
                      </a:r>
                    </a:p>
                  </a:txBody>
                  <a:tcPr marL="33338" marR="33338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27.077.114</a:t>
                      </a:r>
                    </a:p>
                  </a:txBody>
                  <a:tcPr marL="33338" marR="33338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7.509.741</a:t>
                      </a:r>
                    </a:p>
                  </a:txBody>
                  <a:tcPr marL="33338" marR="33338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33338" marR="33338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8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33338" marR="33338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28.632.204</a:t>
                      </a:r>
                    </a:p>
                  </a:txBody>
                  <a:tcPr marL="33338" marR="33338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6.960.980</a:t>
                      </a:r>
                    </a:p>
                  </a:txBody>
                  <a:tcPr marL="33338" marR="33338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24,3</a:t>
                      </a:r>
                    </a:p>
                  </a:txBody>
                  <a:tcPr marL="33338" marR="33338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8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33338" marR="33338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31.456.076</a:t>
                      </a:r>
                    </a:p>
                  </a:txBody>
                  <a:tcPr marL="33338" marR="33338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8.057.869</a:t>
                      </a:r>
                    </a:p>
                  </a:txBody>
                  <a:tcPr marL="33338" marR="33338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25,6</a:t>
                      </a:r>
                    </a:p>
                  </a:txBody>
                  <a:tcPr marL="33338" marR="33338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6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2012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30.439.098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9.381.670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29.5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8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34.910.098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10.474.867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29,9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4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 (11 aylık)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35.270.853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11.842.983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33,5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215459"/>
              </p:ext>
            </p:extLst>
          </p:nvPr>
        </p:nvGraphicFramePr>
        <p:xfrm>
          <a:off x="342153" y="3695700"/>
          <a:ext cx="6327587" cy="6039968"/>
        </p:xfrm>
        <a:graphic>
          <a:graphicData uri="http://schemas.openxmlformats.org/drawingml/2006/table">
            <a:tbl>
              <a:tblPr/>
              <a:tblGrid>
                <a:gridCol w="5106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1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703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400" b="1" i="0" u="none" strike="noStrike" baseline="0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800" b="1" i="0" u="none" strike="noStrike" dirty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MİLLİYETLERİNE GÖRE  GELEN TURİSTLER  </a:t>
                      </a:r>
                    </a:p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(2014)</a:t>
                      </a:r>
                    </a:p>
                  </a:txBody>
                  <a:tcPr marL="5725" marR="5725" marT="57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TURİST SAYISI</a:t>
                      </a:r>
                    </a:p>
                  </a:txBody>
                  <a:tcPr marL="5725" marR="5725" marT="5725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5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ALMANYA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1.205.976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15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İRAN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590.920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15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RUSYA FEDERASYONU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589.950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15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AMERİKA BİRLEŞİK DEVLETLERİ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533.442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15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İNGİLTERE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497.561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15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FRANSA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494.315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15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İTALYA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466.030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15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IRAK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354.063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15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HOLLANDA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298.959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115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UKRANYA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257.560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115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AZERBAYCAN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240.433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15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İSPANYA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235.834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115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TÜRKMENİSTAN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174.233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115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AVUSTURYA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167.036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115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JAPONYA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153.084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4410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DİĞER ÜLKELER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5.583.587</a:t>
                      </a:r>
                    </a:p>
                  </a:txBody>
                  <a:tcPr marL="7144" marR="7144" marT="714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115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(11 AYLIK)</a:t>
                      </a: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11.842.983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5725" marR="5725" marT="5725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620690" y="2907506"/>
            <a:ext cx="5778641" cy="857250"/>
          </a:xfrm>
        </p:spPr>
        <p:txBody>
          <a:bodyPr/>
          <a:lstStyle/>
          <a:p>
            <a:pPr eaLnBrk="1" hangingPunct="1"/>
            <a:r>
              <a:rPr lang="tr-TR" sz="1500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tr-TR" sz="1500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</a:br>
            <a:endParaRPr lang="tr-TR" sz="1500" dirty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507615"/>
              </p:ext>
            </p:extLst>
          </p:nvPr>
        </p:nvGraphicFramePr>
        <p:xfrm>
          <a:off x="279400" y="377050"/>
          <a:ext cx="6299200" cy="4004452"/>
        </p:xfrm>
        <a:graphic>
          <a:graphicData uri="http://schemas.openxmlformats.org/drawingml/2006/table">
            <a:tbl>
              <a:tblPr/>
              <a:tblGrid>
                <a:gridCol w="2689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5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40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596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TURİZM İŞLETME BELGELİ SEYAHAT  ACENTALARI</a:t>
                      </a: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4451" marR="44451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7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GRUBU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MERKEZ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ŞUBE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356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A Grubu</a:t>
                      </a:r>
                      <a:endParaRPr lang="tr-TR" sz="13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Calibri"/>
                        </a:rPr>
                        <a:t>2.372</a:t>
                      </a:r>
                      <a:endParaRPr lang="tr-TR" sz="13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Calibri"/>
                        </a:rPr>
                        <a:t>8</a:t>
                      </a:r>
                      <a:endParaRPr lang="tr-TR" sz="13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356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A Grubu Geçici</a:t>
                      </a:r>
                      <a:endParaRPr lang="tr-TR" sz="13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Calibri"/>
                        </a:rPr>
                        <a:t>15</a:t>
                      </a:r>
                      <a:endParaRPr lang="tr-TR" sz="13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Calibri"/>
                        </a:rPr>
                        <a:t>2</a:t>
                      </a:r>
                      <a:endParaRPr lang="tr-TR" sz="13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356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tr-TR" sz="1300" b="1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B Grubu</a:t>
                      </a:r>
                      <a:endParaRPr lang="tr-TR" sz="1300" b="1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Calibri"/>
                        </a:rPr>
                        <a:t>42</a:t>
                      </a:r>
                      <a:endParaRPr lang="tr-TR" sz="13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Calibri"/>
                        </a:rPr>
                        <a:t>3</a:t>
                      </a:r>
                      <a:endParaRPr lang="tr-TR" sz="13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356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C Grubu</a:t>
                      </a:r>
                      <a:endParaRPr lang="tr-TR" sz="13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Calibri"/>
                        </a:rPr>
                        <a:t>44</a:t>
                      </a:r>
                      <a:endParaRPr lang="tr-TR" sz="13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300" b="1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Calibri"/>
                        </a:rPr>
                        <a:t>5</a:t>
                      </a:r>
                      <a:endParaRPr lang="tr-TR" sz="1300" b="1" dirty="0">
                        <a:solidFill>
                          <a:schemeClr val="tx1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2.473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18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" name="8 Tablo">
            <a:extLst>
              <a:ext uri="{FF2B5EF4-FFF2-40B4-BE49-F238E27FC236}">
                <a16:creationId xmlns:a16="http://schemas.microsoft.com/office/drawing/2014/main" id="{0200ECE0-8B34-4BF5-89C4-F985BF540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987767"/>
              </p:ext>
            </p:extLst>
          </p:nvPr>
        </p:nvGraphicFramePr>
        <p:xfrm>
          <a:off x="317911" y="4813300"/>
          <a:ext cx="6222589" cy="4715647"/>
        </p:xfrm>
        <a:graphic>
          <a:graphicData uri="http://schemas.openxmlformats.org/drawingml/2006/table">
            <a:tbl>
              <a:tblPr/>
              <a:tblGrid>
                <a:gridCol w="2393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8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2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00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2013 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0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GELEN KRUVAZİYER GEMİSİ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382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408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342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DÜZENLENEN ULUSAL FUAR 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105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117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0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DÜZENLENEN ULUSLARARASI FUAR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84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27489" y="447132"/>
            <a:ext cx="6803021" cy="476250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SPOR İLE İLGİLİ  GÖSTERGELER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961446"/>
              </p:ext>
            </p:extLst>
          </p:nvPr>
        </p:nvGraphicFramePr>
        <p:xfrm>
          <a:off x="266700" y="3125566"/>
          <a:ext cx="6337299" cy="1340136"/>
        </p:xfrm>
        <a:graphic>
          <a:graphicData uri="http://schemas.openxmlformats.org/drawingml/2006/table">
            <a:tbl>
              <a:tblPr/>
              <a:tblGrid>
                <a:gridCol w="2943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6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7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LİSANSLI SPORCU SAYISI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dirty="0"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3.221.441</a:t>
                      </a:r>
                      <a:endParaRPr lang="tr-TR" sz="1400" b="1" i="0" u="none" strike="noStrike" kern="1200" dirty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397.899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FAAL S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PORCU SAYISI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449.857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98.240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865245"/>
              </p:ext>
            </p:extLst>
          </p:nvPr>
        </p:nvGraphicFramePr>
        <p:xfrm>
          <a:off x="266700" y="4682970"/>
          <a:ext cx="6337299" cy="2543331"/>
        </p:xfrm>
        <a:graphic>
          <a:graphicData uri="http://schemas.openxmlformats.org/drawingml/2006/table">
            <a:tbl>
              <a:tblPr/>
              <a:tblGrid>
                <a:gridCol w="4090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6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LİG TÜRÜ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SAYI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5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SPOR TOTO SÜPER LİG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PTT 2. LİG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TFF 2. LİG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TFF 3. LİG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5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BAL (Bölgesel Amatör Lig)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0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13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37</a:t>
                      </a:r>
                    </a:p>
                  </a:txBody>
                  <a:tcPr marL="33338" marR="33338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397656"/>
              </p:ext>
            </p:extLst>
          </p:nvPr>
        </p:nvGraphicFramePr>
        <p:xfrm>
          <a:off x="266700" y="7480300"/>
          <a:ext cx="6337299" cy="2095500"/>
        </p:xfrm>
        <a:graphic>
          <a:graphicData uri="http://schemas.openxmlformats.org/drawingml/2006/table">
            <a:tbl>
              <a:tblPr/>
              <a:tblGrid>
                <a:gridCol w="3079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2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4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KULÜP TÜRÜ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TÜRKİYE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SPOR KULÜBÜ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2654" marR="32654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10.194 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1.418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4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İHTİSAS KULÜBÜ</a:t>
                      </a:r>
                    </a:p>
                  </a:txBody>
                  <a:tcPr marL="32654" marR="32654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541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62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3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MÜESSESE KULÜBÜ</a:t>
                      </a:r>
                    </a:p>
                  </a:txBody>
                  <a:tcPr marL="32654" marR="32654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1.172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39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4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ASKERİ KULÜP </a:t>
                      </a:r>
                    </a:p>
                  </a:txBody>
                  <a:tcPr marL="32654" marR="32654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3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DİĞER (OKUL KULÜBÜ)</a:t>
                      </a:r>
                    </a:p>
                  </a:txBody>
                  <a:tcPr marL="32654" marR="32654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1.293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206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4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32654" marR="32654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13.211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1.728</a:t>
                      </a:r>
                    </a:p>
                  </a:txBody>
                  <a:tcPr marL="32654" marR="32654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8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609539"/>
              </p:ext>
            </p:extLst>
          </p:nvPr>
        </p:nvGraphicFramePr>
        <p:xfrm>
          <a:off x="266700" y="923382"/>
          <a:ext cx="6337300" cy="1984917"/>
        </p:xfrm>
        <a:graphic>
          <a:graphicData uri="http://schemas.openxmlformats.org/drawingml/2006/table">
            <a:tbl>
              <a:tblPr/>
              <a:tblGrid>
                <a:gridCol w="2772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8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29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5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60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SPOR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2013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2014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15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LİSANSLI SPORCU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211.645</a:t>
                      </a:r>
                      <a:endParaRPr lang="tr-TR" sz="1400" b="1" i="0" u="none" strike="noStrike" dirty="0"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297.293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337.590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latin typeface="Bookman Old Style" pitchFamily="18" charset="0"/>
                        </a:rPr>
                        <a:t>397.899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158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GENÇLİK MERKEZİ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581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GENÇLİK MERKEZİ LİDER / NOKTA SAYISI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28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latin typeface="Bookman Old Style" pitchFamily="18" charset="0"/>
                        </a:rPr>
                        <a:t>36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673132"/>
              </p:ext>
            </p:extLst>
          </p:nvPr>
        </p:nvGraphicFramePr>
        <p:xfrm>
          <a:off x="234949" y="86130"/>
          <a:ext cx="6388101" cy="97337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4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7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2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45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6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36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91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754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257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36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5377">
                <a:tc gridSpan="11">
                  <a:txBody>
                    <a:bodyPr/>
                    <a:lstStyle/>
                    <a:p>
                      <a:pPr algn="ctr"/>
                      <a:r>
                        <a:rPr lang="tr-TR" sz="1800" b="1" dirty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İLDEKİ</a:t>
                      </a:r>
                      <a:r>
                        <a:rPr lang="tr-TR" sz="1800" b="1" baseline="0" dirty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SPOR TESİSLERİ</a:t>
                      </a:r>
                      <a:endParaRPr lang="tr-TR" sz="1800" b="1" dirty="0">
                        <a:solidFill>
                          <a:srgbClr val="FF0000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877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05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TESİS TÜRÜ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MÜLKİYET DURUMU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462">
                <a:tc v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GHSM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BELEDİYELER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DİĞER</a:t>
                      </a:r>
                      <a:r>
                        <a:rPr lang="tr-TR" sz="1050" b="1" baseline="0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KAMU KURUMLARI</a:t>
                      </a:r>
                      <a:endParaRPr lang="tr-TR" sz="1050" b="1" dirty="0">
                        <a:solidFill>
                          <a:srgbClr val="000099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ÖZEL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818">
                <a:tc vMerge="1">
                  <a:txBody>
                    <a:bodyPr/>
                    <a:lstStyle/>
                    <a:p>
                      <a:endParaRPr lang="tr-TR" sz="800" b="0" dirty="0">
                        <a:solidFill>
                          <a:schemeClr val="tx1"/>
                        </a:solidFill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ADET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KAPASİTE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ADET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KAPASİTE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ADET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KAPASİTE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ADET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KAPASİTE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ADET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KAPASİTE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625"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ÇİM YÜZEYLİ STAD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14.590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14.590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818"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STADYUM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198.043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198.043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625"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TOPRAK YÜZEYLİ STAD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3.200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3.200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0818"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SEMT SAHASI    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4432"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SENTETİK ÇİM YÜZEYLİ SAHA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34.250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51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12.860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77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47.110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0818"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SPOR SALONU 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60.930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22.914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16.024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660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733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99.229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0818"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YÜZME</a:t>
                      </a:r>
                      <a:r>
                        <a:rPr lang="tr-TR" sz="1050" b="1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HAVUZU </a:t>
                      </a:r>
                      <a:endParaRPr lang="tr-TR" sz="105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7.385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8.917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1.150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86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125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17.452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37625"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KAMP EĞİTİM MERKEZİ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180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180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0818"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ATLETİZM PİSTİ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84.242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4.000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88.242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0818"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GENÇLİK MERKEZİ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4010"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BUZ  PİSTİ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700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700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80818"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ATIŞ</a:t>
                      </a:r>
                      <a:r>
                        <a:rPr lang="tr-TR" sz="1050" b="1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POLİGONU</a:t>
                      </a:r>
                      <a:endParaRPr lang="tr-TR" sz="105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80818"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BİNİCİLİK  TESİSLERİ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1.050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1.050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80818"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TENİS TESİSLERİ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2.000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43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95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2.000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80818"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GOLF SAHASI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80818"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LOKAL</a:t>
                      </a:r>
                      <a:r>
                        <a:rPr lang="tr-TR" sz="1050" b="1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BİNALARI</a:t>
                      </a:r>
                      <a:endParaRPr lang="tr-TR" sz="105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80818"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BOWLİNG</a:t>
                      </a:r>
                      <a:r>
                        <a:rPr lang="tr-TR" sz="1050" b="1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SALONU</a:t>
                      </a:r>
                      <a:endParaRPr lang="tr-TR" sz="105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80818"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BİLARDO SALONU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175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175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80818"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HOBİ KARTİNG 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05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34290" marB="3429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04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884353"/>
              </p:ext>
            </p:extLst>
          </p:nvPr>
        </p:nvGraphicFramePr>
        <p:xfrm>
          <a:off x="566682" y="406400"/>
          <a:ext cx="5616624" cy="9055094"/>
        </p:xfrm>
        <a:graphic>
          <a:graphicData uri="http://schemas.openxmlformats.org/drawingml/2006/table">
            <a:tbl>
              <a:tblPr/>
              <a:tblGrid>
                <a:gridCol w="2782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4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465">
                <a:tc gridSpan="2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YILLARA GÖRE NÜFUS</a:t>
                      </a:r>
                    </a:p>
                  </a:txBody>
                  <a:tcPr marL="61193" marR="61193" marT="30595" marB="30595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189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SAYIM YILI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NÜFUS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096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1927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806.863 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096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1945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1.078.399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096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1960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1.882.092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096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1975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3.904.588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096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1990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7.309.190</a:t>
                      </a: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096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1997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9.198.809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4096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10.018.735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4096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2007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12.573.836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4096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2008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12.697.164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24096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2009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12.915.158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4096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13.255.685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24096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2011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13.624.240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24096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2012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13.854.740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24096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2013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14.160.467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24096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2014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14.377.018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6980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283703"/>
              </p:ext>
            </p:extLst>
          </p:nvPr>
        </p:nvGraphicFramePr>
        <p:xfrm>
          <a:off x="242889" y="406401"/>
          <a:ext cx="6386511" cy="3721099"/>
        </p:xfrm>
        <a:graphic>
          <a:graphicData uri="http://schemas.openxmlformats.org/drawingml/2006/table">
            <a:tbl>
              <a:tblPr/>
              <a:tblGrid>
                <a:gridCol w="37350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62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943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İMALAT  SANAYİSİNDE ÇALIŞANLAR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4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SANAYİ KURULUŞU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FİRMA SAYISI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ÇALIŞAN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İSO Üyesi  Sanayi Kuruluşu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12.240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605.420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Organize Sanayi Bölgesi   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23.205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263.201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6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Küçük Sanayi Sitesi 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5.839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32.242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Group 84">
            <a:extLst>
              <a:ext uri="{FF2B5EF4-FFF2-40B4-BE49-F238E27FC236}">
                <a16:creationId xmlns:a16="http://schemas.microsoft.com/office/drawing/2014/main" id="{1BDE0F50-14DE-4100-A152-6DD852F22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3440310"/>
              </p:ext>
            </p:extLst>
          </p:nvPr>
        </p:nvGraphicFramePr>
        <p:xfrm>
          <a:off x="242889" y="4421566"/>
          <a:ext cx="6386510" cy="5217736"/>
        </p:xfrm>
        <a:graphic>
          <a:graphicData uri="http://schemas.openxmlformats.org/drawingml/2006/table">
            <a:tbl>
              <a:tblPr/>
              <a:tblGrid>
                <a:gridCol w="488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2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1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7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3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6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2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5761">
                <a:tc gridSpan="7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 ORGANİZE SANAYİ  BÖLGELERİ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026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SIRA NO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ADI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YERİ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KURULUŞ YILI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ALANI</a:t>
                      </a: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(M²)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FAAL FİRMA SAYISI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ÇALIŞAN SAYISI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703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Dudullu</a:t>
                      </a: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Ümraniye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2.650.000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2.584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30.470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1624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İkitelli 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K.Çekmece</a:t>
                      </a: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Başakşehir</a:t>
                      </a: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2001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7.000.000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19.536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155.000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703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Tuzla  </a:t>
                      </a:r>
                      <a:r>
                        <a:rPr kumimoji="0" lang="tr-TR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Org.San</a:t>
                      </a: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Tuzla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650.000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3.292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703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Birlik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Tuzla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511.750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3.497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703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Anadolu</a:t>
                      </a:r>
                      <a:r>
                        <a:rPr lang="tr-TR" sz="1200" b="1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Yakası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Tuzla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796.522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6.578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7703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Kimya Sanayi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Tuzla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2001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742.208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160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5.464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703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Deri Sanayi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Tuzla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6.890.000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365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40.000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7703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Beylikdüzü</a:t>
                      </a: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B.Çekmece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2002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1.529.557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239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18.900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404">
                <a:tc gridSpan="5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23.205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263.201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100" name="Group 9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80184356"/>
              </p:ext>
            </p:extLst>
          </p:nvPr>
        </p:nvGraphicFramePr>
        <p:xfrm>
          <a:off x="188641" y="444500"/>
          <a:ext cx="6519338" cy="8953500"/>
        </p:xfrm>
        <a:graphic>
          <a:graphicData uri="http://schemas.openxmlformats.org/drawingml/2006/table">
            <a:tbl>
              <a:tblPr/>
              <a:tblGrid>
                <a:gridCol w="4516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15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8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6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46741">
                <a:tc gridSpan="7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lang="tr-TR" sz="1800" b="1" dirty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İSTANBUL KÜÇÜK  SANAYİ  SİTELERİ </a:t>
                      </a: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1591" marR="81591" marT="40793" marB="4079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2814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SIRA NO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ADI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YERİ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KURULUŞ YILI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ALANI</a:t>
                      </a: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(M²)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FAAL FİRMA SAYISI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ÇALIŞAN SAYISI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491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İmes</a:t>
                      </a: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KSS.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Ümraniye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1971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650.000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825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7.490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491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Modoko</a:t>
                      </a: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KSS.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Ümraniye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1969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150.000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346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1.500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3679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Kadosan</a:t>
                      </a: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Oto San. KSS.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Ümraniye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1974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150.000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653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2.500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8950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Oto Tamircileri Ve Benzerleri KSS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Şişli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1967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360.000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2.731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10.203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4491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Birlik KSS.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Büyükçekmece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1975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234.400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255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1.624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4491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Doğu KSS.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Bağcılar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1970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106.000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315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6.000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4491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Evren Oto KSS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Esenyurt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1973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194.962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 518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2.500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4491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8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Silivri KSS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Silivri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1984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65.000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142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4491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Şile KSS.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Şile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1989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32.000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54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125</a:t>
                      </a:r>
                    </a:p>
                  </a:txBody>
                  <a:tcPr marL="4086" marR="4086" marT="4086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29879">
                <a:tc gridSpan="5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TOPLAM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1591" marR="81591" marT="40793" marB="40793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5.839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32.242</a:t>
                      </a:r>
                    </a:p>
                  </a:txBody>
                  <a:tcPr marL="61193" marR="61193" marT="30595" marB="30595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4145" name="Rectangle 92" descr="Mor örgü"/>
          <p:cNvSpPr>
            <a:spLocks noRot="1" noChangeArrowheads="1"/>
          </p:cNvSpPr>
          <p:nvPr/>
        </p:nvSpPr>
        <p:spPr bwMode="auto">
          <a:xfrm>
            <a:off x="150020" y="2522731"/>
            <a:ext cx="6509147" cy="324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819" tIns="35909" rIns="71819" bIns="35909" anchor="ctr"/>
          <a:lstStyle/>
          <a:p>
            <a:pPr algn="ctr" defTabSz="717947" fontAlgn="base">
              <a:spcBef>
                <a:spcPct val="50000"/>
              </a:spcBef>
              <a:spcAft>
                <a:spcPct val="0"/>
              </a:spcAft>
            </a:pPr>
            <a:endParaRPr lang="tr-TR" b="1" dirty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88294975"/>
              </p:ext>
            </p:extLst>
          </p:nvPr>
        </p:nvGraphicFramePr>
        <p:xfrm>
          <a:off x="215900" y="368301"/>
          <a:ext cx="6477000" cy="4864550"/>
        </p:xfrm>
        <a:graphic>
          <a:graphicData uri="http://schemas.openxmlformats.org/drawingml/2006/table">
            <a:tbl>
              <a:tblPr/>
              <a:tblGrid>
                <a:gridCol w="2860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8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8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7949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       İL ARAZİSİNİN DAĞILIMI         </a:t>
                      </a: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(Ha)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   %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3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İL YÜZÖLÇÜMÜ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531.300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8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(gerçek alan)</a:t>
                      </a:r>
                      <a:endParaRPr kumimoji="0" lang="tr-T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100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0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TARIM ALANI*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115.542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21,74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5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ÇAYIR-MERA  ALANI 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7.550</a:t>
                      </a:r>
                      <a:endParaRPr kumimoji="0" lang="tr-T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1,42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5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ORMAN VE FUNDALIK ALAN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240.820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45,32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46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SANAYİ VE YERLEŞİM ALANI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167.388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31,52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7 Metin kutusu"/>
          <p:cNvSpPr txBox="1"/>
          <p:nvPr/>
        </p:nvSpPr>
        <p:spPr>
          <a:xfrm>
            <a:off x="215900" y="5474732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>
                <a:latin typeface="Bookman Old Style" pitchFamily="18" charset="0"/>
              </a:rPr>
              <a:t>* </a:t>
            </a:r>
            <a:r>
              <a:rPr lang="tr-TR" sz="1200" b="1" dirty="0">
                <a:latin typeface="Bookman Old Style" pitchFamily="18" charset="0"/>
              </a:rPr>
              <a:t>Tarım alanı; ekiliş yapılan, yapılmayan ve tarım alanı vasfında olup kullanılmayan alanlar toplamıdır.</a:t>
            </a:r>
            <a:endParaRPr lang="tr-TR" sz="1200" b="1" dirty="0"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4" name="Group 3">
            <a:extLst>
              <a:ext uri="{FF2B5EF4-FFF2-40B4-BE49-F238E27FC236}">
                <a16:creationId xmlns:a16="http://schemas.microsoft.com/office/drawing/2014/main" id="{4FBBCAE9-2094-4B3E-AB62-7F6E1B6DB4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583043"/>
              </p:ext>
            </p:extLst>
          </p:nvPr>
        </p:nvGraphicFramePr>
        <p:xfrm>
          <a:off x="215900" y="6286500"/>
          <a:ext cx="6477000" cy="3257837"/>
        </p:xfrm>
        <a:graphic>
          <a:graphicData uri="http://schemas.openxmlformats.org/drawingml/2006/table">
            <a:tbl>
              <a:tblPr/>
              <a:tblGrid>
                <a:gridCol w="4922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526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TARIMSAL   AMAÇLI   KOOPERATİFLER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01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TARIMSAL KALKINMA KOOPERATİFİ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9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SU ÜRÜNLERİ KOOPERATİFİ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9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SULAMA KOOPERATİFİ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5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82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871980"/>
              </p:ext>
            </p:extLst>
          </p:nvPr>
        </p:nvGraphicFramePr>
        <p:xfrm>
          <a:off x="296653" y="381000"/>
          <a:ext cx="6264697" cy="9029700"/>
        </p:xfrm>
        <a:graphic>
          <a:graphicData uri="http://schemas.openxmlformats.org/drawingml/2006/table">
            <a:tbl>
              <a:tblPr/>
              <a:tblGrid>
                <a:gridCol w="2875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73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3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7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9527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FF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GIDA  GÜVENLİĞİ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2012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2013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241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DENETLENEN ÜRETİM YERİ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9.139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12.182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16.010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36.960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7241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DENETLENEN SATIŞ YERİ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26.681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31.023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43.726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94.532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0255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DENETLENEN TOPLU TÜKETİM YERİ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16.533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17.881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32.120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81.242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894">
                <a:tc>
                  <a:txBody>
                    <a:bodyPr/>
                    <a:lstStyle/>
                    <a:p>
                      <a:pPr marL="0" algn="just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DİĞER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285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522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9995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DENETLENEN TOPLAM İŞYERİ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52.533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61.086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92.141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213.256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3271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İDARİ PARA CEZASI UYGULANAN İŞYERİ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2.420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6.379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3.197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3.136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40255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SAVCILIĞA SUÇ DUYURUSU YAPILAN İŞYERİ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44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83271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ÜRETİM FAALİYETİNDEN MEN EDİLEN İŞYERİ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70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213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271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458670" y="585919"/>
            <a:ext cx="5991336" cy="583406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BARAJLAR VE SU KAYNAKLARI</a:t>
            </a:r>
            <a:endParaRPr lang="tr-TR" sz="1800" dirty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206409"/>
              </p:ext>
            </p:extLst>
          </p:nvPr>
        </p:nvGraphicFramePr>
        <p:xfrm>
          <a:off x="317500" y="1169325"/>
          <a:ext cx="6273800" cy="8150762"/>
        </p:xfrm>
        <a:graphic>
          <a:graphicData uri="http://schemas.openxmlformats.org/drawingml/2006/table">
            <a:tbl>
              <a:tblPr/>
              <a:tblGrid>
                <a:gridCol w="4230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9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4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60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TESİSİN ADI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HİZMETE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GİRİŞ YILI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VERİM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(MİLYON M³/YIL)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ELMALI I VE II BARAJLARI 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1955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TERKOS BARAJI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1883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142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ALİBEYKÖY BARAJI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1972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36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ÖMERLİ BARAJI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1972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DARLIK BARAJI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1989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97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BÜYÜKÇEKMECE BARAJI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1989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YEŞİLVADİ REGÜLATÖRÜ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1992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46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ISTRANCALAR (DÜZDERE, KUZULUDERE, BÜYÜKDERE, SULTANBAHÇEDERE, ELMALIDERE)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1997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75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ŞİLE KESON KUYULARI 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1996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8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KAZANDERE BARAJI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1997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8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SAZLIDERE BARAJI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1998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8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PABUÇDERE BARAJI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YEŞİLÇAY REGÜLATÖRÜ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2004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145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93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MELEN REGÜLATÖRÜ (1.KISIM)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268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93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MELEN REGÜLATÖRÜ (2. KISIM)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307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93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GENEL TOPLAM </a:t>
                      </a: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51435" marR="51435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1.660</a:t>
                      </a:r>
                    </a:p>
                  </a:txBody>
                  <a:tcPr marL="51435" marR="51435" marT="0" marB="0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512677" y="602060"/>
            <a:ext cx="5940659" cy="756047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HABERLEŞME DURUMU</a:t>
            </a:r>
            <a:endParaRPr lang="tr-TR" sz="1800" dirty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366107"/>
              </p:ext>
            </p:extLst>
          </p:nvPr>
        </p:nvGraphicFramePr>
        <p:xfrm>
          <a:off x="234949" y="1091333"/>
          <a:ext cx="6388101" cy="3456383"/>
        </p:xfrm>
        <a:graphic>
          <a:graphicData uri="http://schemas.openxmlformats.org/drawingml/2006/table">
            <a:tbl>
              <a:tblPr/>
              <a:tblGrid>
                <a:gridCol w="1219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9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1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5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41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2272" marR="32272" marT="0" marB="0"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TELEFON SANTRAL KAPASİTESİ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ABONE SAYISI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BEKLEYEN ABONE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ANKESÖRLÜ TELEFON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73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AVRUPA  YAKASI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4.577.588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2.287.101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1.533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8.163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73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ANADOLU YAKASI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       3.004.806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 1.132.809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534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4.937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32272" marR="32272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7.582.394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3.419.910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2.067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13.100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Dikdörtgen 2">
            <a:extLst>
              <a:ext uri="{FF2B5EF4-FFF2-40B4-BE49-F238E27FC236}">
                <a16:creationId xmlns:a16="http://schemas.microsoft.com/office/drawing/2014/main" id="{6478C105-2C73-47D8-B0B8-75A4C8045970}"/>
              </a:ext>
            </a:extLst>
          </p:cNvPr>
          <p:cNvSpPr/>
          <p:nvPr/>
        </p:nvSpPr>
        <p:spPr>
          <a:xfrm>
            <a:off x="234949" y="4629835"/>
            <a:ext cx="63881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ELEKTRİK ABONE VE TÜKETİM DAĞILIMI</a:t>
            </a:r>
            <a:endParaRPr lang="tr-TR" dirty="0"/>
          </a:p>
        </p:txBody>
      </p:sp>
      <p:graphicFrame>
        <p:nvGraphicFramePr>
          <p:cNvPr id="6" name="6 Tablo">
            <a:extLst>
              <a:ext uri="{FF2B5EF4-FFF2-40B4-BE49-F238E27FC236}">
                <a16:creationId xmlns:a16="http://schemas.microsoft.com/office/drawing/2014/main" id="{68719077-ADA2-4848-AD32-6360BC0788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82819"/>
              </p:ext>
            </p:extLst>
          </p:nvPr>
        </p:nvGraphicFramePr>
        <p:xfrm>
          <a:off x="234949" y="4999167"/>
          <a:ext cx="6388101" cy="4538533"/>
        </p:xfrm>
        <a:graphic>
          <a:graphicData uri="http://schemas.openxmlformats.org/drawingml/2006/table">
            <a:tbl>
              <a:tblPr/>
              <a:tblGrid>
                <a:gridCol w="2897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8192">
                <a:tc>
                  <a:txBody>
                    <a:bodyPr/>
                    <a:lstStyle/>
                    <a:p>
                      <a:pPr algn="just" fontAlgn="b"/>
                      <a:r>
                        <a:rPr lang="tr-TR" sz="1400" b="1" i="0" u="none" strike="noStrike" baseline="0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                        </a:t>
                      </a:r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ENERJİ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  <a:r>
                        <a:rPr lang="tr-TR" sz="1400" b="1" i="0" u="none" strike="noStrike" baseline="0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223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ELEKTRİK TÜKETİMİ (</a:t>
                      </a:r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kWh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31.477.909.941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31.831.784.612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32.868.191.938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040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KİŞİ BAŞINA ELEKTRİK TÜKETİMİ (</a:t>
                      </a:r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kWh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2.310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2.248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2.286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040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KAYIP KAÇAK ORANI (İSTANBUL)  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%  9,4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% 8,5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%10,34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04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KAYIP KAÇAK ORANI (TÜRKİYE)* </a:t>
                      </a:r>
                    </a:p>
                  </a:txBody>
                  <a:tcPr marL="6724" marR="6724" marT="6724" marB="0" anchor="b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% 16,9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%17,9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0223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TOPLAM DOĞALGAZ TÜKETİMİ (m³)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4.684.436.370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dirty="0">
                          <a:latin typeface="Bookman Old Style" pitchFamily="18" charset="0"/>
                          <a:cs typeface="Arial" pitchFamily="34" charset="0"/>
                        </a:rPr>
                        <a:t>5.000.075.992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4.887.685.887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0775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KİŞİ BAŞINA YILLIK DOĞALGAZ TÜKETİMİ (m³)</a:t>
                      </a:r>
                    </a:p>
                  </a:txBody>
                  <a:tcPr marL="6724" marR="6724" marT="672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338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353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339</a:t>
                      </a:r>
                    </a:p>
                  </a:txBody>
                  <a:tcPr marL="6724" marR="6724" marT="672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583340"/>
              </p:ext>
            </p:extLst>
          </p:nvPr>
        </p:nvGraphicFramePr>
        <p:xfrm>
          <a:off x="175931" y="921714"/>
          <a:ext cx="6580470" cy="8069884"/>
        </p:xfrm>
        <a:graphic>
          <a:graphicData uri="http://schemas.openxmlformats.org/drawingml/2006/table">
            <a:tbl>
              <a:tblPr/>
              <a:tblGrid>
                <a:gridCol w="1030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8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04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41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24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0665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ABONE GRUBU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ABONE SAYISI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(2014)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TÜKETİM (</a:t>
                      </a:r>
                      <a:r>
                        <a:rPr kumimoji="0" lang="tr-TR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kWh</a:t>
                      </a: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(2014)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013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AVRUPA YAKASI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ANADOLU YAKASI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AVRUPA YAKASI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ANADOLU YAKASI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99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MESKEN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3.704.489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                  2.275.753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   </a:t>
                      </a:r>
                      <a:endParaRPr lang="tr-TR" sz="1400" b="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5.980.242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dirty="0">
                          <a:latin typeface="Bookman Old Style" pitchFamily="18" charset="0"/>
                          <a:cs typeface="Arial" pitchFamily="34" charset="0"/>
                        </a:rPr>
                        <a:t>6.409.904.171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3.950.085.510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10.359.989.681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34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TİCARETHANE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907.522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     </a:t>
                      </a:r>
                      <a:r>
                        <a:rPr lang="tr-TR" sz="1400" b="0" kern="12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Arial" panose="020B0604020202020204" pitchFamily="34" charset="0"/>
                        </a:rPr>
                        <a:t>323.611</a:t>
                      </a:r>
                      <a:endParaRPr lang="tr-TR" sz="1400" b="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1.231.133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dirty="0">
                          <a:latin typeface="Bookman Old Style" pitchFamily="18" charset="0"/>
                          <a:cs typeface="Arial" pitchFamily="34" charset="0"/>
                        </a:rPr>
                        <a:t>9.059.514.990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3.906.223.279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12.965.738.269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2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SANAYİ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1400" b="0" kern="12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9.460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</a:t>
                      </a:r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2.933</a:t>
                      </a:r>
                      <a:endParaRPr lang="tr-TR" sz="1400" b="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12.393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dirty="0">
                          <a:latin typeface="Bookman Old Style" pitchFamily="18" charset="0"/>
                          <a:cs typeface="Arial" pitchFamily="34" charset="0"/>
                        </a:rPr>
                        <a:t>5.504.134.994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1.780.329.768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7.284.464.762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2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RESMİ DAİRE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7.554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400" b="0" dirty="0"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3.642</a:t>
                      </a:r>
                    </a:p>
                  </a:txBody>
                  <a:tcPr marL="51435" marR="51435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11.196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430.567.668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341.189.984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771.757.652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2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DİĞER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16.453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7.599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24.052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400" b="0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1.316.220.978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170.020.596</a:t>
                      </a:r>
                    </a:p>
                  </a:txBody>
                  <a:tcPr marL="32217" marR="32217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1.486.241.574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22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32217" marR="32217" marT="0" marB="0" anchor="ctr" anchorCtr="1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anose="02050604050505020204" pitchFamily="18" charset="0"/>
                        </a:rPr>
                        <a:t>4.645.478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2.613.538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7.259.016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22.720.342.801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10.147.849.137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32.868.191.938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7 Metin kutusu"/>
          <p:cNvSpPr txBox="1"/>
          <p:nvPr/>
        </p:nvSpPr>
        <p:spPr>
          <a:xfrm>
            <a:off x="175931" y="9168950"/>
            <a:ext cx="6293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>
                <a:latin typeface="Bookman Old Style" pitchFamily="18" charset="0"/>
              </a:rPr>
              <a:t>*Türkiye ile ilgili 2013 yılı bilgileri olup, 2014 yılı bilgileri temin edilememiştir.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CDB15D9A-574F-4248-AE57-7ECB537BFC56}"/>
              </a:ext>
            </a:extLst>
          </p:cNvPr>
          <p:cNvSpPr/>
          <p:nvPr/>
        </p:nvSpPr>
        <p:spPr>
          <a:xfrm>
            <a:off x="254000" y="506217"/>
            <a:ext cx="62930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ELEKTRİK ABONE VE TÜKETİM DAĞILIMI</a:t>
            </a:r>
            <a:endParaRPr lang="tr-TR" dirty="0"/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457200" y="415529"/>
            <a:ext cx="5881712" cy="857250"/>
          </a:xfrm>
        </p:spPr>
        <p:txBody>
          <a:bodyPr/>
          <a:lstStyle/>
          <a:p>
            <a:pPr algn="ctr" eaLnBrk="1" hangingPunct="1"/>
            <a:r>
              <a:rPr lang="tr-TR" sz="18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İLDEKİ  DOĞALGAZ  ABONE DURUMU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391272"/>
              </p:ext>
            </p:extLst>
          </p:nvPr>
        </p:nvGraphicFramePr>
        <p:xfrm>
          <a:off x="309548" y="954713"/>
          <a:ext cx="6238904" cy="8434151"/>
        </p:xfrm>
        <a:graphic>
          <a:graphicData uri="http://schemas.openxmlformats.org/drawingml/2006/table">
            <a:tbl>
              <a:tblPr/>
              <a:tblGrid>
                <a:gridCol w="13680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1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13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36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YILLAR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ABONE SAYISI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GAZ KULLANICI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TÜKETİM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MİKTARI (m</a:t>
                      </a:r>
                      <a:r>
                        <a:rPr kumimoji="0" lang="tr-TR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36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1995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625.000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 494.000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681.890.970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1.571.000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1.387.000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1.879.874.500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2005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3.005.000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2.650.533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3.757.000.000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2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2006 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3.317.448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2.991.361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3.484.536.683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3.651.560</a:t>
                      </a:r>
                      <a:endParaRPr kumimoji="0" lang="tr-TR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3.305.376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4.067.032.426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3.951.077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3.621.087</a:t>
                      </a:r>
                      <a:endParaRPr kumimoji="0" lang="tr-T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4.064.883.744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2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2009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4.045.835</a:t>
                      </a:r>
                      <a:endParaRPr kumimoji="0" lang="tr-TR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3.745.703</a:t>
                      </a:r>
                      <a:endParaRPr kumimoji="0" lang="tr-TR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3.683.212.532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2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4.318.109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4.149.845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3.977.900.663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2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4.810.111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4.490.727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5.207.304.476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2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5.106.173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4.789.338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4.684.436.370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2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5.386.068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5.085.708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5.000.075.992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02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2014 </a:t>
                      </a: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>
                          <a:latin typeface="Bookman Old Style" pitchFamily="18" charset="0"/>
                          <a:ea typeface="Times New Roman"/>
                          <a:cs typeface="Arial"/>
                        </a:rPr>
                        <a:t>     5.666.655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>
                          <a:latin typeface="Bookman Old Style" pitchFamily="18" charset="0"/>
                          <a:ea typeface="Times New Roman"/>
                          <a:cs typeface="Arial"/>
                        </a:rPr>
                        <a:t>      5.359.951</a:t>
                      </a:r>
                      <a:endParaRPr lang="tr-TR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3338" marR="33338" marT="0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4.887.685.887</a:t>
                      </a:r>
                      <a:endParaRPr lang="tr-TR" sz="14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49776" marR="49776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892489"/>
              </p:ext>
            </p:extLst>
          </p:nvPr>
        </p:nvGraphicFramePr>
        <p:xfrm>
          <a:off x="222250" y="1142544"/>
          <a:ext cx="6413500" cy="7624934"/>
        </p:xfrm>
        <a:graphic>
          <a:graphicData uri="http://schemas.openxmlformats.org/drawingml/2006/table">
            <a:tbl>
              <a:tblPr/>
              <a:tblGrid>
                <a:gridCol w="1298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2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4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74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696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YILLAR</a:t>
                      </a:r>
                      <a:r>
                        <a:rPr lang="tr-TR" sz="16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İTİBARIYLA </a:t>
                      </a:r>
                      <a:r>
                        <a:rPr lang="tr-T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YAPILAN GENEL BÜTÇE YATIRIMLARI</a:t>
                      </a:r>
                    </a:p>
                  </a:txBody>
                  <a:tcPr marL="7144" marR="7144" marT="7144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25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YILLAR</a:t>
                      </a:r>
                    </a:p>
                  </a:txBody>
                  <a:tcPr marL="7144" marR="7144" marT="7144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  PROGRAMA</a:t>
                      </a:r>
                      <a:r>
                        <a:rPr lang="tr-TR" sz="1200" b="1" i="0" u="none" strike="noStrike" baseline="0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ALINAN</a:t>
                      </a:r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PROJE </a:t>
                      </a:r>
                    </a:p>
                  </a:txBody>
                  <a:tcPr marL="7144" marR="7144" marT="7144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BİTEN PROJE</a:t>
                      </a:r>
                    </a:p>
                  </a:txBody>
                  <a:tcPr marL="7144" marR="7144" marT="7144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YAPILAN HARCAMA (TL)</a:t>
                      </a:r>
                    </a:p>
                  </a:txBody>
                  <a:tcPr marL="7144" marR="7144" marT="7144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28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2003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1.539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504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1.332.425.380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28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2004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1.303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304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2.085.274.205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28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2005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1.844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882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2.191.830.909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28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2006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1.234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512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3.206.362.974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128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1.372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383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6.033.934.280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128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1.554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386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7.135.544.489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128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2009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1.569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320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6.201.203.084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128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1.333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319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6.620.725.758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128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1.229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519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5.008.387.340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128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963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277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4.519.105.693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128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1.234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332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6.606.963.068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8128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2014*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1.101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287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5.790.665.292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8128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7144" marR="7144" marT="7144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16.275</a:t>
                      </a:r>
                    </a:p>
                  </a:txBody>
                  <a:tcPr marL="0" marR="0" marT="0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5.025</a:t>
                      </a:r>
                    </a:p>
                  </a:txBody>
                  <a:tcPr marL="0" marR="0" marT="0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56.732.422.472</a:t>
                      </a:r>
                    </a:p>
                  </a:txBody>
                  <a:tcPr marL="0" marR="0" marT="0" marB="0" anchor="ctr" anchorCtr="1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Metin kutusu 3"/>
          <p:cNvSpPr txBox="1"/>
          <p:nvPr/>
        </p:nvSpPr>
        <p:spPr>
          <a:xfrm>
            <a:off x="215901" y="9081994"/>
            <a:ext cx="6642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latin typeface="Bookman Old Style" pitchFamily="18" charset="0"/>
                <a:cs typeface="Arial" pitchFamily="34" charset="0"/>
              </a:rPr>
              <a:t>Son 12 yılda bitirilen  </a:t>
            </a:r>
            <a:r>
              <a:rPr lang="tr-TR" sz="14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5.025</a:t>
            </a:r>
            <a:r>
              <a:rPr lang="tr-TR" sz="1400" dirty="0">
                <a:latin typeface="Bookman Old Style" pitchFamily="18" charset="0"/>
                <a:cs typeface="Arial" pitchFamily="34" charset="0"/>
              </a:rPr>
              <a:t> proje için toplam </a:t>
            </a:r>
            <a:r>
              <a:rPr lang="tr-TR" sz="1400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56.732.422.472 TL.</a:t>
            </a:r>
            <a:r>
              <a:rPr lang="tr-TR" sz="1400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 </a:t>
            </a:r>
            <a:r>
              <a:rPr lang="tr-TR" sz="1400" dirty="0">
                <a:latin typeface="Bookman Old Style" pitchFamily="18" charset="0"/>
                <a:cs typeface="Arial" pitchFamily="34" charset="0"/>
              </a:rPr>
              <a:t>harcama yapılmıştır. 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0" y="509843"/>
            <a:ext cx="6857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İSTANBUL’A, 12 YILDA GENEL BÜTÇEDEN 57 MİLYARLIK YATIRIM</a:t>
            </a:r>
          </a:p>
        </p:txBody>
      </p:sp>
    </p:spTree>
    <p:extLst>
      <p:ext uri="{BB962C8B-B14F-4D97-AF65-F5344CB8AC3E}">
        <p14:creationId xmlns:p14="http://schemas.microsoft.com/office/powerpoint/2010/main" val="428975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917790"/>
              </p:ext>
            </p:extLst>
          </p:nvPr>
        </p:nvGraphicFramePr>
        <p:xfrm>
          <a:off x="134634" y="254000"/>
          <a:ext cx="6588733" cy="9201804"/>
        </p:xfrm>
        <a:graphic>
          <a:graphicData uri="http://schemas.openxmlformats.org/drawingml/2006/table">
            <a:tbl>
              <a:tblPr/>
              <a:tblGrid>
                <a:gridCol w="837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4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73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5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8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6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86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86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86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İLÇE ADI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2000 GNS Nüfusu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2007 ADNKS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2009  ADNKS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2010 ADNKS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2011 ADNKS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2012 ADNKS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2013 ADNKS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2014 ADNKS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Adalar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17.760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10.460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14.341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14.221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13.883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14.552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16.166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16.052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Avcılar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233.749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323.596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348.635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364.682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383.736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395.274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407.240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417.852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Bağcılar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556.519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719.267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724.268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738.809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746.650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749.024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752.250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754.623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Bahçelievler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478.623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571.711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576.799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590.063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600.900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600.162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602.931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599.027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Bakırköy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208.398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214.821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218.352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219.145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220.663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221.336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220.974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221.594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Bayrampaşa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246.006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272.196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269.425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269.481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269.709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269.774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269.667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269.809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Beşiktaş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190.813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191.513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185.054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184.390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187.053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186.067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186.570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188.793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Beykoz  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210.832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241.833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244.137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246.136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247.284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246.352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248.056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248.071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Beyoğlu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231.900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247.256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244.516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248.084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248.206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246.152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245.219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241.520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B.çekmece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384.089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688.774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171.222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182.017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192.843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201.077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211.000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223.324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Çatalca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81.589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89.158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63.277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62.001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63.379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63.467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65.811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67.843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Eminönü(**)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55.635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32.557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Esenler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380.709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517.235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459.980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461.072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461.382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458.694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461.621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458.857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Eyüp 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255.912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325.532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331.548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338.329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345.790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356.512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361.531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367.824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Fatih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403.508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422.941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433.796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431.147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429.351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428.857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425.875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419.266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85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Gaziosmanpaşa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752.389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1.013.048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461.230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474.259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482.553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488.258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495.006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498.120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Güngören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272.950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318.545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311.672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309.624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309.135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307.573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306.854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303.371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Kadıköy 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663.299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744.670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529.191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532.835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531.997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521.005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506.293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482.571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Kağıthane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345.239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418.229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413.797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416.515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419.865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421.356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428.755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432.230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Kartal 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407.865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541.209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426.680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432.199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440.887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443.293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447.110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450.498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Küçükçekmece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594.524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785.392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674.795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695.988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711.112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721.911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740.090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748.398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Maltepe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355.384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415.117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427.041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438.257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452.099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460.955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471.059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476.806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Pendik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389.657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520.486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562.122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585.196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609.535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625.797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646.375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663.569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Sarıyer 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242.543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276.407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278.527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280.802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287.309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289.959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335.598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337.681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Silivri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108.155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125.364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134.660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138.797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144.781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150.183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155.923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161.165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Sultanbeyli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175.700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272.758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286.622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291.063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298.143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302.388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309.347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315.022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Şile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32.447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25.169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28.325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28.119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28.847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30.218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31.718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32.823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Şişli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270.674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314.684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316.058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317.337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320.763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318.217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274.420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272.380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Tuzla 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123.225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165.239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181.658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185.819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197.230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197.657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208.807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221.620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Ümraniye 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605.855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897.260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573.265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603.431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631.603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645.238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660.125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674.131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Üsküdar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495.118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582.666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524.379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526.947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532.182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535.916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534.636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534.970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Zeytinburnu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247.669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288.743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290.147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292.430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293.228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292.407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292.313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287.223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517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Arnavutköy  (*)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175.871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188.011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198.230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206.299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215.531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225.670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222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Ataşehir</a:t>
                      </a: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(*)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361.615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375.208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387.502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395.758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405.974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408.986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24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Başakşehir</a:t>
                      </a: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(*)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226.387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248.467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284.488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316.176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333.047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342.422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Beylikdüzü</a:t>
                      </a: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(*)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193.972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204.873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218.120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229.115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244.760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262.473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222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Çekmeköy</a:t>
                      </a: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(*)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154.103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168.438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183.013</a:t>
                      </a:r>
                      <a:endParaRPr kumimoji="0" lang="tr-T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193.182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207.476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220.656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207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Esenyurt</a:t>
                      </a: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(*)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403.895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446.777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500.027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553.369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624.733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686.968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24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Sancaktepe</a:t>
                      </a: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(*)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241.233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256.442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267.537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278.998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304.406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329.788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222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Sultangazi</a:t>
                      </a: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(*)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452.563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468.274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483.225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492.212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505.190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513.022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356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10.018.735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12.573.835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12.915.158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13.255.685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13.624.240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13.854.740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14.160.467</a:t>
                      </a:r>
                    </a:p>
                  </a:txBody>
                  <a:tcPr marL="8381" marR="8381" marT="0" marB="0" anchor="ctr"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ea typeface="+mn-ea"/>
                          <a:cs typeface="Arial" pitchFamily="34" charset="0"/>
                        </a:rPr>
                        <a:t>14.377.018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</a:tbl>
          </a:graphicData>
        </a:graphic>
      </p:graphicFrame>
      <p:sp>
        <p:nvSpPr>
          <p:cNvPr id="25905" name="4 Metin kutusu"/>
          <p:cNvSpPr txBox="1">
            <a:spLocks noChangeArrowheads="1"/>
          </p:cNvSpPr>
          <p:nvPr/>
        </p:nvSpPr>
        <p:spPr bwMode="auto">
          <a:xfrm>
            <a:off x="134634" y="9513500"/>
            <a:ext cx="64998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1200" b="1" dirty="0">
                <a:latin typeface="Bookman Old Style" pitchFamily="18" charset="0"/>
                <a:cs typeface="Arial" pitchFamily="34" charset="0"/>
              </a:rPr>
              <a:t>(*) 2008  yılında kurulmuştur.  (**) 2008 yılında Fatih ilçesine bağlanmıştır.</a:t>
            </a:r>
          </a:p>
        </p:txBody>
      </p:sp>
    </p:spTree>
    <p:extLst>
      <p:ext uri="{BB962C8B-B14F-4D97-AF65-F5344CB8AC3E}">
        <p14:creationId xmlns:p14="http://schemas.microsoft.com/office/powerpoint/2010/main" val="740615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3483981"/>
            <a:ext cx="138550" cy="2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8573" tIns="34287" rIns="68573" bIns="34287" anchor="ctr">
            <a:spAutoFit/>
          </a:bodyPr>
          <a:lstStyle/>
          <a:p>
            <a:pPr>
              <a:defRPr/>
            </a:pPr>
            <a:endParaRPr lang="tr-TR" sz="1350"/>
          </a:p>
        </p:txBody>
      </p:sp>
      <p:sp>
        <p:nvSpPr>
          <p:cNvPr id="29750" name="Rectangle 65"/>
          <p:cNvSpPr>
            <a:spLocks noChangeArrowheads="1"/>
          </p:cNvSpPr>
          <p:nvPr/>
        </p:nvSpPr>
        <p:spPr bwMode="auto">
          <a:xfrm>
            <a:off x="138550" y="5266696"/>
            <a:ext cx="6210113" cy="25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73" tIns="34287" rIns="68573" bIns="34287" anchor="ctr">
            <a:spAutoFit/>
          </a:bodyPr>
          <a:lstStyle/>
          <a:p>
            <a:r>
              <a:rPr lang="tr-TR" sz="1200" b="1" dirty="0">
                <a:latin typeface="Arial" pitchFamily="34" charset="0"/>
                <a:cs typeface="Arial" pitchFamily="34" charset="0"/>
              </a:rPr>
              <a:t>*</a:t>
            </a:r>
            <a:r>
              <a:rPr lang="tr-TR" sz="1200" b="1" dirty="0">
                <a:latin typeface="Bookman Old Style" pitchFamily="18" charset="0"/>
                <a:cs typeface="Arial" pitchFamily="34" charset="0"/>
              </a:rPr>
              <a:t>Adli,Askeri kurumlar  ve üniversiteler  hariçtir.</a:t>
            </a: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693043"/>
              </p:ext>
            </p:extLst>
          </p:nvPr>
        </p:nvGraphicFramePr>
        <p:xfrm>
          <a:off x="138550" y="255967"/>
          <a:ext cx="6554350" cy="4831973"/>
        </p:xfrm>
        <a:graphic>
          <a:graphicData uri="http://schemas.openxmlformats.org/drawingml/2006/table">
            <a:tbl>
              <a:tblPr/>
              <a:tblGrid>
                <a:gridCol w="2705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6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1321">
                <a:tc gridSpan="4"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800" b="1" kern="1200" dirty="0">
                          <a:solidFill>
                            <a:srgbClr val="FF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KAMU KURULUŞLARI</a:t>
                      </a:r>
                      <a:endParaRPr lang="tr-TR" sz="18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896"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100" b="1" kern="120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MERKEZİ KURULUŞLAR*</a:t>
                      </a:r>
                      <a:r>
                        <a:rPr lang="tr-TR" sz="1100" kern="120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10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SAYI</a:t>
                      </a:r>
                      <a:r>
                        <a:rPr lang="tr-TR" sz="1100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1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100" b="1" kern="120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MAHALLİ KURULUŞLAR</a:t>
                      </a:r>
                      <a:r>
                        <a:rPr lang="tr-TR" sz="1100" kern="120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10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1">
                        <a:spcAft>
                          <a:spcPts val="0"/>
                        </a:spcAft>
                      </a:pPr>
                      <a:r>
                        <a:rPr lang="tr-TR" sz="1100" b="1" kern="120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SAYI</a:t>
                      </a:r>
                      <a:r>
                        <a:rPr lang="tr-TR" sz="1100" kern="120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10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400">
                <a:tc>
                  <a:txBody>
                    <a:bodyPr/>
                    <a:lstStyle/>
                    <a:p>
                      <a:pPr algn="just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BAŞKANLIKLAR</a:t>
                      </a:r>
                      <a:endParaRPr lang="tr-TR" sz="11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tr-TR" sz="11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B.ŞEHİR BELEDİYESİ </a:t>
                      </a:r>
                      <a:endParaRPr lang="tr-TR" sz="11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100" b="1" kern="1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1 </a:t>
                      </a:r>
                      <a:endParaRPr lang="tr-TR" sz="110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400">
                <a:tc>
                  <a:txBody>
                    <a:bodyPr/>
                    <a:lstStyle/>
                    <a:p>
                      <a:pPr algn="just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GENEL MÜDÜRLÜK </a:t>
                      </a:r>
                      <a:endParaRPr lang="tr-TR" sz="11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tr-TR" sz="11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İLÇE BELEDİYESİ </a:t>
                      </a:r>
                      <a:endParaRPr lang="tr-TR" sz="11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100" b="1" kern="1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39 </a:t>
                      </a:r>
                      <a:endParaRPr lang="tr-TR" sz="110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262">
                <a:tc>
                  <a:txBody>
                    <a:bodyPr/>
                    <a:lstStyle/>
                    <a:p>
                      <a:pPr algn="just" hangingPunct="1">
                        <a:spcAft>
                          <a:spcPts val="0"/>
                        </a:spcAft>
                      </a:pPr>
                      <a:r>
                        <a:rPr lang="tr-TR" sz="1100" b="1" kern="1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BÖLGE MÜDÜRLÜĞÜ </a:t>
                      </a:r>
                      <a:endParaRPr lang="tr-TR" sz="110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21</a:t>
                      </a:r>
                      <a:endParaRPr lang="tr-TR" sz="11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1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10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984">
                <a:tc>
                  <a:txBody>
                    <a:bodyPr/>
                    <a:lstStyle/>
                    <a:p>
                      <a:pPr algn="just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İL MÜDÜRLÜĞÜ </a:t>
                      </a:r>
                      <a:endParaRPr lang="tr-TR" sz="11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30</a:t>
                      </a:r>
                      <a:endParaRPr lang="tr-TR" sz="11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1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10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262">
                <a:tc>
                  <a:txBody>
                    <a:bodyPr/>
                    <a:lstStyle/>
                    <a:p>
                      <a:pPr algn="just" hangingPunct="1">
                        <a:spcAft>
                          <a:spcPts val="0"/>
                        </a:spcAft>
                      </a:pPr>
                      <a:r>
                        <a:rPr lang="tr-TR" sz="1100" b="1" kern="1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BAŞMÜDÜRLÜK </a:t>
                      </a:r>
                      <a:endParaRPr lang="tr-TR" sz="110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tr-TR" sz="11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1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10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262">
                <a:tc>
                  <a:txBody>
                    <a:bodyPr/>
                    <a:lstStyle/>
                    <a:p>
                      <a:pPr algn="just" hangingPunct="1">
                        <a:spcAft>
                          <a:spcPts val="0"/>
                        </a:spcAft>
                      </a:pPr>
                      <a:r>
                        <a:rPr lang="tr-TR" sz="1100" b="1" kern="1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DAİRE BAŞKANLIĞI </a:t>
                      </a:r>
                      <a:endParaRPr lang="tr-TR" sz="110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tr-TR" sz="11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1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10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321">
                <a:tc>
                  <a:txBody>
                    <a:bodyPr/>
                    <a:lstStyle/>
                    <a:p>
                      <a:pPr algn="just" hangingPunct="1">
                        <a:spcAft>
                          <a:spcPts val="0"/>
                        </a:spcAft>
                      </a:pPr>
                      <a:r>
                        <a:rPr lang="tr-TR" sz="1100" b="1" kern="1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TEMSİLCİLİK </a:t>
                      </a:r>
                      <a:endParaRPr lang="tr-TR" sz="110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tr-TR" sz="11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1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10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49873">
                <a:tc>
                  <a:txBody>
                    <a:bodyPr/>
                    <a:lstStyle/>
                    <a:p>
                      <a:pPr algn="just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KOORDİNATÖRLÜK, KURUL MÜDÜRLÜĞÜ VE DİĞER MÜDÜRLÜKLER</a:t>
                      </a:r>
                      <a:endParaRPr lang="tr-TR" sz="11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26</a:t>
                      </a:r>
                      <a:endParaRPr lang="tr-TR" sz="1100" dirty="0"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1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100" dirty="0">
                        <a:latin typeface="Bookman Old Style" pitchFamily="18" charset="0"/>
                        <a:ea typeface="Calibri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661">
                <a:tc>
                  <a:txBody>
                    <a:bodyPr/>
                    <a:lstStyle/>
                    <a:p>
                      <a:pPr algn="just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</a:t>
                      </a:r>
                      <a:r>
                        <a:rPr lang="tr-TR" sz="1100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1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1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96</a:t>
                      </a:r>
                      <a:endParaRPr lang="tr-TR" sz="11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TOPLAM </a:t>
                      </a:r>
                      <a:endParaRPr lang="tr-TR" sz="11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tr-TR" sz="1100" b="1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40</a:t>
                      </a:r>
                      <a:r>
                        <a:rPr lang="tr-TR" sz="1100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100" dirty="0">
                        <a:solidFill>
                          <a:srgbClr val="000099"/>
                        </a:solidFill>
                        <a:latin typeface="Bookman Old Style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332" marR="60332" marT="30166" marB="30166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Dikdörtgen 1">
            <a:extLst>
              <a:ext uri="{FF2B5EF4-FFF2-40B4-BE49-F238E27FC236}">
                <a16:creationId xmlns:a16="http://schemas.microsoft.com/office/drawing/2014/main" id="{06909A29-B979-44C1-8374-D4C1E9B72639}"/>
              </a:ext>
            </a:extLst>
          </p:cNvPr>
          <p:cNvSpPr/>
          <p:nvPr/>
        </p:nvSpPr>
        <p:spPr>
          <a:xfrm>
            <a:off x="1307525" y="5702693"/>
            <a:ext cx="421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SİVİL TOPLUM  KURULUŞLARI</a:t>
            </a:r>
            <a:endParaRPr lang="tr-TR" dirty="0"/>
          </a:p>
        </p:txBody>
      </p:sp>
      <p:graphicFrame>
        <p:nvGraphicFramePr>
          <p:cNvPr id="8" name="4 Tablo">
            <a:extLst>
              <a:ext uri="{FF2B5EF4-FFF2-40B4-BE49-F238E27FC236}">
                <a16:creationId xmlns:a16="http://schemas.microsoft.com/office/drawing/2014/main" id="{5743B94E-1328-4C3E-8B46-2C79FDD2A3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79490"/>
              </p:ext>
            </p:extLst>
          </p:nvPr>
        </p:nvGraphicFramePr>
        <p:xfrm>
          <a:off x="151825" y="6381067"/>
          <a:ext cx="6554350" cy="3143935"/>
        </p:xfrm>
        <a:graphic>
          <a:graphicData uri="http://schemas.openxmlformats.org/drawingml/2006/table">
            <a:tbl>
              <a:tblPr/>
              <a:tblGrid>
                <a:gridCol w="327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7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483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SİVİL TOPLUM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 KURULUŞU  TÜRÜ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SAYI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VAKIF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1.809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DERNEK (Faal)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20.960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22.769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6712" y="2630742"/>
            <a:ext cx="5076564" cy="216024"/>
          </a:xfrm>
        </p:spPr>
        <p:txBody>
          <a:bodyPr>
            <a:noAutofit/>
          </a:bodyPr>
          <a:lstStyle/>
          <a:p>
            <a:pPr eaLnBrk="1" hangingPunct="1"/>
            <a:r>
              <a:rPr lang="tr-TR" sz="1500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tr-TR" sz="1500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endParaRPr lang="tr-TR" sz="1500" b="1" dirty="0">
              <a:solidFill>
                <a:srgbClr val="FF3300"/>
              </a:solidFill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584556"/>
              </p:ext>
            </p:extLst>
          </p:nvPr>
        </p:nvGraphicFramePr>
        <p:xfrm>
          <a:off x="177800" y="1066800"/>
          <a:ext cx="6515099" cy="8534394"/>
        </p:xfrm>
        <a:graphic>
          <a:graphicData uri="http://schemas.openxmlformats.org/drawingml/2006/table">
            <a:tbl>
              <a:tblPr/>
              <a:tblGrid>
                <a:gridCol w="3626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4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47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ASAYİŞ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03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EMNİYET PERSONELİ/EMNİYET PERSONELİ </a:t>
                      </a:r>
                      <a:r>
                        <a:rPr lang="tr-TR" sz="1200" b="1" i="0" u="none" strike="noStrike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BAŞINA DÜŞEN </a:t>
                      </a:r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NÜFUS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39.268/</a:t>
                      </a:r>
                    </a:p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349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38.101/</a:t>
                      </a:r>
                    </a:p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372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03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JANDARMA</a:t>
                      </a:r>
                      <a:r>
                        <a:rPr lang="tr-TR" sz="1200" b="1" i="0" u="none" strike="noStrike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PERSONELİ / JANDARMA</a:t>
                      </a:r>
                      <a:r>
                        <a:rPr lang="tr-TR" sz="1200" b="1" i="0" u="none" strike="noStrike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PERSONELİ BAŞINA DÜŞEN NÜFUS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5.158/</a:t>
                      </a:r>
                    </a:p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4.716/</a:t>
                      </a:r>
                    </a:p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40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CİNAYET SAYISI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881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844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43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GASP 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2.857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2.989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43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EVDEN HIRSIZLIK 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34.435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28.819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43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İŞYERİNDEN HIRSIZLIK 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13.647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13.490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43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OTO HIRSIZLIĞI 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4.585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6.455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943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OTODAN HIRSIZLIK 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24.629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26.950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943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YANKESİCİLİK 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7.622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11.215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943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DOLANDIRICILIK 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5.107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5.202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943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KAPKAÇ SAYISI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1.460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1.819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2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İNTİHAR SONUCU ÖLEN KİŞİ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373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405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2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İNTİHAR SONUCU ÖLEN KADIN / ERKEK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74/299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93/312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2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İNTİHARA TEŞEBBÜS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3.020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2.410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2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İNTİHARA TEŞEBBÜS EDEN KADIN /</a:t>
                      </a:r>
                      <a:r>
                        <a:rPr lang="tr-TR" sz="1200" b="1" i="0" u="none" strike="noStrike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</a:t>
                      </a:r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ERKEK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1.817/1.203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1.398/1.012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2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KADINA ŞİDDET SONUCU ÖLÜM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51903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CEZAEVLERİNDE KALAN TUTUKLU - HÜKÜMLÜ (GÜNLÜK ORTALAMA)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19.025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19.085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2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BOĞULARAK ÖLEN 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79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64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2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YANGINDA ÖLEN 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62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TRAFİK   KAZALARINDA   ÖLEN</a:t>
                      </a:r>
                      <a:r>
                        <a:rPr lang="tr-TR" sz="1200" b="1" i="0" u="none" strike="noStrike" baseline="0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SAYISI</a:t>
                      </a:r>
                      <a:endParaRPr lang="tr-TR" sz="1200" b="1" i="0" u="none" strike="noStrike" dirty="0">
                        <a:solidFill>
                          <a:schemeClr val="tx1"/>
                        </a:solidFill>
                        <a:latin typeface="Bookman Old Style" pitchFamily="18" charset="0"/>
                        <a:cs typeface="Arial" pitchFamily="34" charset="0"/>
                      </a:endParaRP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263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210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62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TRAFİK KAZALARINDA YARALANAN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22.346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22.548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62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TRAFİK KAZASI SAYISI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54.294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49.840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2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TRAFİK CEZASI MAKBUZU (Adet)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2.856.756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2.955.301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62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TRAFİK CEZASI TUTARI (TL)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427.597.648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418.231.975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62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TRAFİĞE KAYITLI ARAÇ 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3.275.487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3.432.566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62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TRAFİĞE</a:t>
                      </a:r>
                      <a:r>
                        <a:rPr lang="tr-TR" sz="1200" b="1" i="0" u="none" strike="noStrike" baseline="0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 KAYITLI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OTOMOBİL SAYISI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2.099.305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2.252.812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62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TRAFİĞE YENİ KAYIT OLAN ARAÇ 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155.772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157.079</a:t>
                      </a:r>
                    </a:p>
                  </a:txBody>
                  <a:tcPr marL="3671" marR="3671" marT="3671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2" name="Dikdörtgen 1">
            <a:extLst>
              <a:ext uri="{FF2B5EF4-FFF2-40B4-BE49-F238E27FC236}">
                <a16:creationId xmlns:a16="http://schemas.microsoft.com/office/drawing/2014/main" id="{B2AD0DD1-076F-4A3A-B704-E4C1D90E40CD}"/>
              </a:ext>
            </a:extLst>
          </p:cNvPr>
          <p:cNvSpPr/>
          <p:nvPr/>
        </p:nvSpPr>
        <p:spPr>
          <a:xfrm>
            <a:off x="63501" y="304809"/>
            <a:ext cx="6515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EMNİYET ve JANDARMA </a:t>
            </a:r>
            <a:br>
              <a:rPr lang="tr-TR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</a:br>
            <a:r>
              <a:rPr lang="tr-TR" b="1" dirty="0">
                <a:solidFill>
                  <a:srgbClr val="FF3300"/>
                </a:solidFill>
                <a:latin typeface="Bookman Old Style" pitchFamily="18" charset="0"/>
                <a:cs typeface="Arial" pitchFamily="34" charset="0"/>
              </a:rPr>
              <a:t>ASAYİŞ ve GÜVENLİK ÖZET TABLOSU</a:t>
            </a:r>
            <a:endParaRPr lang="tr-TR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520085" y="2836281"/>
            <a:ext cx="138550" cy="2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73" tIns="34287" rIns="68573" bIns="34287" anchor="ctr">
            <a:spAutoFit/>
          </a:bodyPr>
          <a:lstStyle/>
          <a:p>
            <a:pPr algn="ctr">
              <a:defRPr/>
            </a:pPr>
            <a:endParaRPr lang="tr-TR" sz="1350"/>
          </a:p>
        </p:txBody>
      </p:sp>
      <p:graphicFrame>
        <p:nvGraphicFramePr>
          <p:cNvPr id="91276" name="Group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949639"/>
              </p:ext>
            </p:extLst>
          </p:nvPr>
        </p:nvGraphicFramePr>
        <p:xfrm>
          <a:off x="135117" y="381000"/>
          <a:ext cx="6588252" cy="9260054"/>
        </p:xfrm>
        <a:graphic>
          <a:graphicData uri="http://schemas.openxmlformats.org/drawingml/2006/table">
            <a:tbl>
              <a:tblPr/>
              <a:tblGrid>
                <a:gridCol w="1017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4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25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89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2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89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70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379218">
                <a:tc gridSpan="8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2013-2014 YILLARI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 EMNİYET-JANDARMA BÖLGESİ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 GENEL ASAYİŞ OLAYLARI (TRAFİK HARİÇ)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557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SUÇ TÜRÜ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2013 YILI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2014 YILI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2013/2014DEĞİŞİM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33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EMNİYET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JANDARMA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EMNİYET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JANDARMA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9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ASAYİŞ SUÇ. 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313.366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3.623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316.989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343.652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3.793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347.445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9,61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TERÖR OLAYLARI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340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341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629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630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84,75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26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MALİ SUÇLAR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447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499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327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-34,47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9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BİLİŞİM SUÇLARI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3.547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3.553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3.820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3.826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7,68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9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ORGANİZE SUÇLAR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126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139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275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280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101,44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9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NARKOTİK OLAYLAR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50.400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50.477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21.395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78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21.473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-57,46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09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TOPLUMSAL OLAYLAR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6.293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6.293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6.503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6.503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3,34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09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Arial Unicode MS" pitchFamily="34" charset="-128"/>
                          <a:cs typeface="Arial" pitchFamily="34" charset="0"/>
                        </a:rPr>
                        <a:t>İLLEGAL  GİRİŞ-ÇIKIŞ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493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67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560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297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39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336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-40,00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511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KABAHATLER VE DİĞER OLAYLAR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29.508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2.079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31.587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52.293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2.360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54.653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73,02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80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  <a:cs typeface="Arial" pitchFamily="34" charset="0"/>
                        </a:rPr>
                        <a:t>TOPLAM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404.520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>
                          <a:solidFill>
                            <a:srgbClr val="000099"/>
                          </a:solidFill>
                          <a:latin typeface="Bookman Old Style" pitchFamily="18" charset="0"/>
                          <a:cs typeface="Arial" pitchFamily="34" charset="0"/>
                        </a:rPr>
                        <a:t>5.918</a:t>
                      </a:r>
                    </a:p>
                  </a:txBody>
                  <a:tcPr marL="68573" marR="68573" marT="34287" marB="34287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410.438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429.134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6.339</a:t>
                      </a:r>
                    </a:p>
                  </a:txBody>
                  <a:tcPr marL="7144" marR="6429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99"/>
                          </a:solidFill>
                          <a:latin typeface="Bookman Old Style" pitchFamily="18" charset="0"/>
                        </a:rPr>
                        <a:t>435.473</a:t>
                      </a: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99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6,1</a:t>
                      </a:r>
                    </a:p>
                  </a:txBody>
                  <a:tcPr marL="7144" marR="7144" marT="7144" marB="0" anchor="ctr" anchorCtr="1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 advTm="5000"/>
</p:sld>
</file>

<file path=ppt/theme/theme1.xml><?xml version="1.0" encoding="utf-8"?>
<a:theme xmlns:a="http://schemas.openxmlformats.org/drawingml/2006/main" name="1_Özel Tasarı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Özel Tasarı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22376</TotalTime>
  <Words>7278</Words>
  <Application>Microsoft Office PowerPoint</Application>
  <PresentationFormat>A4 Kağıt (210x297 mm)</PresentationFormat>
  <Paragraphs>4674</Paragraphs>
  <Slides>58</Slides>
  <Notes>29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58</vt:i4>
      </vt:variant>
    </vt:vector>
  </HeadingPairs>
  <TitlesOfParts>
    <vt:vector size="69" baseType="lpstr">
      <vt:lpstr>Arial</vt:lpstr>
      <vt:lpstr>Arial Unicode MS</vt:lpstr>
      <vt:lpstr>Bookman Old Style</vt:lpstr>
      <vt:lpstr>Calibri</vt:lpstr>
      <vt:lpstr>Calibri Light</vt:lpstr>
      <vt:lpstr>Century Gothic</vt:lpstr>
      <vt:lpstr>Franklin Gothic Demi Cond</vt:lpstr>
      <vt:lpstr>Tahoma</vt:lpstr>
      <vt:lpstr>Times New Roman</vt:lpstr>
      <vt:lpstr>1_Özel Tasarım</vt:lpstr>
      <vt:lpstr>Özel Tasarım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</vt:lpstr>
      <vt:lpstr>  VERGİ GELİRLERİ</vt:lpstr>
      <vt:lpstr>PowerPoint Sunusu</vt:lpstr>
      <vt:lpstr>PowerPoint Sunusu</vt:lpstr>
      <vt:lpstr>PowerPoint Sunusu</vt:lpstr>
      <vt:lpstr>2014-2015 YILI RESMİ OKULLARIN NORMAL VE  İKİLİ ÖĞRETİM DURUMU</vt:lpstr>
      <vt:lpstr>İLKÖĞRETİMDE (İLKOKUL+ORTAOKUL) YILLARA GÖRE DERSLİK/ÖĞRENCİ DAĞILIMI (RESMİ KURUMLAR) </vt:lpstr>
      <vt:lpstr>2014- 2015 YILI MİLLİ  EĞİTİM YATIRIMLARI </vt:lpstr>
      <vt:lpstr>PowerPoint Sunusu</vt:lpstr>
      <vt:lpstr>DEVLET ÜNİVERSİTELERİ </vt:lpstr>
      <vt:lpstr>PowerPoint Sunusu</vt:lpstr>
      <vt:lpstr>PowerPoint Sunusu</vt:lpstr>
      <vt:lpstr>PowerPoint Sunusu</vt:lpstr>
      <vt:lpstr>MOTORLU  ARAÇLAR</vt:lpstr>
      <vt:lpstr>PowerPoint Sunusu</vt:lpstr>
      <vt:lpstr> KARA YOLLARI</vt:lpstr>
      <vt:lpstr>PowerPoint Sunusu</vt:lpstr>
      <vt:lpstr>PowerPoint Sunusu</vt:lpstr>
      <vt:lpstr>PowerPoint Sunusu</vt:lpstr>
      <vt:lpstr>PowerPoint Sunusu</vt:lpstr>
      <vt:lpstr>PowerPoint Sunusu</vt:lpstr>
      <vt:lpstr>SOSYAL GÜVENLİK</vt:lpstr>
      <vt:lpstr>SOSYAL YARDIMLAŞMA VAKFI YARDIMLARI   </vt:lpstr>
      <vt:lpstr>PowerPoint Sunusu</vt:lpstr>
      <vt:lpstr>PowerPoint Sunusu</vt:lpstr>
      <vt:lpstr>PowerPoint Sunusu</vt:lpstr>
      <vt:lpstr>İLDEKİ BAZI KÜLTÜREL DEĞERLER</vt:lpstr>
      <vt:lpstr>PowerPoint Sunusu</vt:lpstr>
      <vt:lpstr>PowerPoint Sunusu</vt:lpstr>
      <vt:lpstr>PowerPoint Sunusu</vt:lpstr>
      <vt:lpstr> </vt:lpstr>
      <vt:lpstr>SPOR İLE İLGİLİ  GÖSTERGELER</vt:lpstr>
      <vt:lpstr>PowerPoint Sunusu</vt:lpstr>
      <vt:lpstr>PowerPoint Sunusu</vt:lpstr>
      <vt:lpstr>PowerPoint Sunusu</vt:lpstr>
      <vt:lpstr>PowerPoint Sunusu</vt:lpstr>
      <vt:lpstr>PowerPoint Sunusu</vt:lpstr>
      <vt:lpstr>BARAJLAR VE SU KAYNAKLARI</vt:lpstr>
      <vt:lpstr>HABERLEŞME DURUMU</vt:lpstr>
      <vt:lpstr>PowerPoint Sunusu</vt:lpstr>
      <vt:lpstr>İLDEKİ  DOĞALGAZ  ABONE DURUMU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Barış AMAÇ</dc:creator>
  <cp:lastModifiedBy>Serpil BÜYÜKKARA</cp:lastModifiedBy>
  <cp:revision>2246</cp:revision>
  <cp:lastPrinted>2024-05-02T12:30:23Z</cp:lastPrinted>
  <dcterms:created xsi:type="dcterms:W3CDTF">2021-03-15T10:30:38Z</dcterms:created>
  <dcterms:modified xsi:type="dcterms:W3CDTF">2024-12-05T08:15:50Z</dcterms:modified>
</cp:coreProperties>
</file>