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911" r:id="rId2"/>
    <p:sldId id="803" r:id="rId3"/>
    <p:sldId id="805" r:id="rId4"/>
    <p:sldId id="806" r:id="rId5"/>
    <p:sldId id="807" r:id="rId6"/>
    <p:sldId id="808" r:id="rId7"/>
    <p:sldId id="811" r:id="rId8"/>
    <p:sldId id="815" r:id="rId9"/>
    <p:sldId id="655" r:id="rId10"/>
    <p:sldId id="817" r:id="rId11"/>
    <p:sldId id="818" r:id="rId12"/>
    <p:sldId id="820" r:id="rId13"/>
    <p:sldId id="821" r:id="rId14"/>
    <p:sldId id="825" r:id="rId15"/>
    <p:sldId id="826" r:id="rId16"/>
    <p:sldId id="827" r:id="rId17"/>
    <p:sldId id="774" r:id="rId18"/>
    <p:sldId id="775" r:id="rId19"/>
    <p:sldId id="776" r:id="rId20"/>
    <p:sldId id="750" r:id="rId21"/>
    <p:sldId id="754" r:id="rId22"/>
    <p:sldId id="755" r:id="rId23"/>
    <p:sldId id="761" r:id="rId24"/>
    <p:sldId id="765" r:id="rId25"/>
    <p:sldId id="766" r:id="rId26"/>
    <p:sldId id="767" r:id="rId27"/>
    <p:sldId id="657" r:id="rId28"/>
    <p:sldId id="658" r:id="rId29"/>
    <p:sldId id="660" r:id="rId30"/>
    <p:sldId id="661" r:id="rId31"/>
    <p:sldId id="656" r:id="rId32"/>
    <p:sldId id="620" r:id="rId33"/>
    <p:sldId id="910" r:id="rId34"/>
    <p:sldId id="618" r:id="rId35"/>
    <p:sldId id="717" r:id="rId36"/>
    <p:sldId id="718" r:id="rId37"/>
    <p:sldId id="720" r:id="rId38"/>
    <p:sldId id="722" r:id="rId39"/>
    <p:sldId id="723" r:id="rId40"/>
    <p:sldId id="728" r:id="rId41"/>
    <p:sldId id="729" r:id="rId42"/>
    <p:sldId id="783" r:id="rId43"/>
    <p:sldId id="784" r:id="rId44"/>
    <p:sldId id="692" r:id="rId45"/>
    <p:sldId id="696" r:id="rId46"/>
    <p:sldId id="698" r:id="rId47"/>
    <p:sldId id="699" r:id="rId48"/>
    <p:sldId id="701" r:id="rId49"/>
    <p:sldId id="703" r:id="rId50"/>
    <p:sldId id="736" r:id="rId51"/>
    <p:sldId id="737" r:id="rId52"/>
    <p:sldId id="739" r:id="rId53"/>
    <p:sldId id="740" r:id="rId54"/>
    <p:sldId id="742" r:id="rId55"/>
    <p:sldId id="744" r:id="rId56"/>
    <p:sldId id="745" r:id="rId57"/>
    <p:sldId id="746" r:id="rId58"/>
    <p:sldId id="748" r:id="rId59"/>
    <p:sldId id="831" r:id="rId60"/>
  </p:sldIdLst>
  <p:sldSz cx="9144000" cy="6858000" type="screen4x3"/>
  <p:notesSz cx="6858000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E1FFE1"/>
    <a:srgbClr val="0000FF"/>
    <a:srgbClr val="EFFFE5"/>
    <a:srgbClr val="CCFFCC"/>
    <a:srgbClr val="EBF1DE"/>
    <a:srgbClr val="000000"/>
    <a:srgbClr val="F5FFEF"/>
    <a:srgbClr val="EFFFE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Açık Stil 3 - Vurgu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4" autoAdjust="0"/>
    <p:restoredTop sz="94629" autoAdjust="0"/>
  </p:normalViewPr>
  <p:slideViewPr>
    <p:cSldViewPr>
      <p:cViewPr varScale="1">
        <p:scale>
          <a:sx n="104" d="100"/>
          <a:sy n="104" d="100"/>
        </p:scale>
        <p:origin x="189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7490E-E755-4396-8457-F76D68823E2F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B421D-5326-4F67-8723-B7023C5D8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046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BA389-1558-43C9-BEC1-A7ED4E1C540A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1" y="4715155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4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0FEA6-E1E1-4113-81F3-0813F9002D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67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50822-0B41-43A0-BE14-291C2B61ED69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79426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1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1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9325" y="744538"/>
            <a:ext cx="4959350" cy="3721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BE927-5475-4F6A-957B-93F324BE04EB}" type="slidenum">
              <a:rPr lang="tr-TR" smtClean="0"/>
              <a:pPr/>
              <a:t>21</a:t>
            </a:fld>
            <a:endParaRPr lang="tr-TR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9325" y="744538"/>
            <a:ext cx="4959350" cy="3721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22</a:t>
            </a:fld>
            <a:endParaRPr lang="tr-TR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C4141-DF40-47AA-AA83-41D324C3A8EE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68867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BE927-5475-4F6A-957B-93F324BE04EB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86880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9325" y="744538"/>
            <a:ext cx="4959350" cy="3721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*Kuruluş</a:t>
            </a:r>
            <a:r>
              <a:rPr lang="tr-TR" baseline="0" dirty="0" smtClean="0"/>
              <a:t> aşamasındadır.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25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65F041-CB92-4704-A606-65FC913CBAF8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2204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28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FEA6-E1E1-4113-81F3-0813F9002DD3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12100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29</a:t>
            </a:fld>
            <a:endParaRPr lang="tr-T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30</a:t>
            </a:fld>
            <a:endParaRPr lang="tr-T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1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31</a:t>
            </a:fld>
            <a:endParaRPr lang="tr-T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BE927-5475-4F6A-957B-93F324BE04EB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33</a:t>
            </a:fld>
            <a:endParaRPr lang="tr-T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34</a:t>
            </a:fld>
            <a:endParaRPr lang="tr-T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>
                <a:solidFill>
                  <a:prstClr val="black"/>
                </a:solidFill>
              </a:rPr>
              <a:pPr>
                <a:defRPr/>
              </a:pPr>
              <a:t>36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>
                <a:solidFill>
                  <a:prstClr val="black"/>
                </a:solidFill>
              </a:rPr>
              <a:pPr>
                <a:defRPr/>
              </a:pPr>
              <a:t>39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>
                <a:solidFill>
                  <a:prstClr val="black"/>
                </a:solidFill>
              </a:rPr>
              <a:pPr>
                <a:defRPr/>
              </a:pPr>
              <a:t>40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45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BE927-5475-4F6A-957B-93F324BE04EB}" type="slidenum">
              <a:rPr lang="tr-TR" smtClean="0"/>
              <a:pPr/>
              <a:t>46</a:t>
            </a:fld>
            <a:endParaRPr lang="tr-T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48</a:t>
            </a:fld>
            <a:endParaRPr lang="tr-T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BE927-5475-4F6A-957B-93F324BE04EB}" type="slidenum">
              <a:rPr lang="tr-TR" smtClean="0">
                <a:solidFill>
                  <a:prstClr val="black"/>
                </a:solidFill>
              </a:rPr>
              <a:pPr/>
              <a:t>50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>
                <a:solidFill>
                  <a:prstClr val="black"/>
                </a:solidFill>
              </a:rPr>
              <a:pPr>
                <a:defRPr/>
              </a:pPr>
              <a:t>51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FEA6-E1E1-4113-81F3-0813F9002DD3}" type="slidenum">
              <a:rPr lang="tr-TR" smtClean="0"/>
              <a:t>52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7692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54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3827E-C1C8-4E86-B671-82DFEC9058E0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1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1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1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1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1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14</a:t>
            </a:fld>
            <a:endParaRPr lang="tr-T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7D11-04CF-4393-97DB-52557EDA699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944049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521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31" r:id="rId12"/>
    <p:sldLayoutId id="2147483734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0" y="116632"/>
            <a:ext cx="9144000" cy="1169551"/>
          </a:xfrm>
          <a:prstGeom prst="rect">
            <a:avLst/>
          </a:prstGeom>
          <a:solidFill>
            <a:schemeClr val="bg1">
              <a:alpha val="63000"/>
            </a:schemeClr>
          </a:solidFill>
        </p:spPr>
        <p:txBody>
          <a:bodyPr wrap="square" rtlCol="0">
            <a:spAutoFit/>
          </a:bodyPr>
          <a:lstStyle/>
          <a:p>
            <a:pPr algn="ctr" defTabSz="633039">
              <a:defRPr/>
            </a:pPr>
            <a:endParaRPr lang="tr-TR" sz="1400" b="1" dirty="0" smtClean="0">
              <a:solidFill>
                <a:schemeClr val="tx2">
                  <a:lumMod val="75000"/>
                </a:schemeClr>
              </a:solidFill>
              <a:latin typeface="Calibri" panose="020F0502020204030204"/>
            </a:endParaRPr>
          </a:p>
          <a:p>
            <a:pPr algn="ctr" defTabSz="633039">
              <a:defRPr/>
            </a:pPr>
            <a:r>
              <a:rPr lang="tr-TR" sz="14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T.C</a:t>
            </a:r>
            <a:r>
              <a:rPr lang="tr-TR" sz="14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algn="ctr" defTabSz="633039">
              <a:defRPr/>
            </a:pPr>
            <a:r>
              <a:rPr lang="tr-TR" sz="14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İSTANBUL VALİLİĞİ</a:t>
            </a:r>
          </a:p>
          <a:p>
            <a:pPr algn="ctr" defTabSz="633039">
              <a:defRPr/>
            </a:pPr>
            <a:r>
              <a:rPr lang="tr-TR" sz="14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İl Planlama ve Koordinasyon Müdürlüğü</a:t>
            </a:r>
          </a:p>
          <a:p>
            <a:pPr algn="ctr" defTabSz="633039">
              <a:defRPr/>
            </a:pPr>
            <a:endParaRPr lang="tr-TR" sz="1400" b="1" dirty="0">
              <a:solidFill>
                <a:schemeClr val="tx2">
                  <a:lumMod val="75000"/>
                </a:schemeClr>
              </a:solidFill>
              <a:latin typeface="Calibri" panose="020F0502020204030204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0"/>
            <a:ext cx="1008112" cy="1008112"/>
          </a:xfrm>
          <a:prstGeom prst="rect">
            <a:avLst/>
          </a:prstGeom>
          <a:ln>
            <a:solidFill>
              <a:schemeClr val="tx2"/>
            </a:solidFill>
          </a:ln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60648"/>
            <a:ext cx="1292927" cy="936104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1619672" y="2276872"/>
            <a:ext cx="6336703" cy="3139321"/>
          </a:xfrm>
          <a:prstGeom prst="rect">
            <a:avLst/>
          </a:prstGeom>
          <a:solidFill>
            <a:schemeClr val="bg1">
              <a:alpha val="65000"/>
            </a:schemeClr>
          </a:solidFill>
        </p:spPr>
        <p:txBody>
          <a:bodyPr wrap="square" rtlCol="0">
            <a:spAutoFit/>
          </a:bodyPr>
          <a:lstStyle/>
          <a:p>
            <a:pPr algn="ctr" defTabSz="633039">
              <a:defRPr/>
            </a:pPr>
            <a:r>
              <a:rPr lang="tr-TR" sz="6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İSTANBUL</a:t>
            </a:r>
          </a:p>
          <a:p>
            <a:pPr algn="ctr" defTabSz="633039">
              <a:defRPr/>
            </a:pPr>
            <a:r>
              <a:rPr lang="tr-TR" sz="6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İL İSTATİSTİK RAPORU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0" y="6165304"/>
            <a:ext cx="9144000" cy="475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33039">
              <a:defRPr/>
            </a:pPr>
            <a:r>
              <a:rPr lang="tr-TR" sz="2492" b="1" dirty="0">
                <a:solidFill>
                  <a:srgbClr val="404F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69671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10"/>
          <p:cNvSpPr>
            <a:spLocks noGrp="1" noChangeArrowheads="1"/>
          </p:cNvSpPr>
          <p:nvPr>
            <p:ph idx="1"/>
          </p:nvPr>
        </p:nvSpPr>
        <p:spPr>
          <a:xfrm>
            <a:off x="395536" y="5146159"/>
            <a:ext cx="8136904" cy="1523201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None/>
            </a:pP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tr-TR" sz="1800" b="1" dirty="0" smtClean="0"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6226EC-AC1A-41E5-98E0-CE052474D4F2}" type="slidenum">
              <a:rPr lang="tr-TR"/>
              <a:pPr>
                <a:defRPr/>
              </a:pPr>
              <a:t>10</a:t>
            </a:fld>
            <a:endParaRPr lang="tr-TR" dirty="0"/>
          </a:p>
        </p:txBody>
      </p:sp>
      <p:graphicFrame>
        <p:nvGraphicFramePr>
          <p:cNvPr id="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748743"/>
              </p:ext>
            </p:extLst>
          </p:nvPr>
        </p:nvGraphicFramePr>
        <p:xfrm>
          <a:off x="179512" y="188641"/>
          <a:ext cx="8784976" cy="3925673"/>
        </p:xfrm>
        <a:graphic>
          <a:graphicData uri="http://schemas.openxmlformats.org/drawingml/2006/table">
            <a:tbl>
              <a:tblPr/>
              <a:tblGrid>
                <a:gridCol w="5701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3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199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ŞİRKETLERİN DAĞILIMI  (FAAL)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2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ŞİRKET TÜRÜ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SAYISI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30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 LİMİTED ŞİRKET 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199.421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30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 ŞAHIS ŞİRKETİ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131.448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30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 ANONİM ŞİRKET 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52.039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30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 KOLLEKTİF ŞİRKET 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563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30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KOOPERATİF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2.631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30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 KOMANDİT ŞİRKET 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54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30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 HOLDİNG  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563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1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 BANKA MERKEZ VE ŞUBELERİ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3.313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 TOPLAM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/>
                        </a:rPr>
                        <a:t>390.032</a:t>
                      </a:r>
                      <a:endParaRPr lang="tr-TR" sz="16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455293"/>
              </p:ext>
            </p:extLst>
          </p:nvPr>
        </p:nvGraphicFramePr>
        <p:xfrm>
          <a:off x="107504" y="4293096"/>
          <a:ext cx="8928000" cy="2088233"/>
        </p:xfrm>
        <a:graphic>
          <a:graphicData uri="http://schemas.openxmlformats.org/drawingml/2006/table">
            <a:tbl>
              <a:tblPr/>
              <a:tblGrid>
                <a:gridCol w="36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6443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8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       TÜKETİCİ </a:t>
                      </a:r>
                      <a:r>
                        <a:rPr lang="tr-TR" sz="18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HAKLARI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2014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2016</a:t>
                      </a:r>
                      <a:endParaRPr lang="tr-TR" sz="1800" b="1" i="0" u="none" strike="noStrike" dirty="0" smtClean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915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DENETİM</a:t>
                      </a:r>
                      <a:r>
                        <a:rPr lang="tr-TR" sz="14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YAPILAN İŞYERİ SAYISI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862</a:t>
                      </a:r>
                      <a:endParaRPr lang="tr-TR" sz="1400" b="1" i="0" u="none" strike="noStrike" baseline="0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1.395</a:t>
                      </a:r>
                      <a:endParaRPr lang="tr-TR" sz="1400" b="1" i="0" u="none" strike="noStrike" baseline="0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2.092</a:t>
                      </a:r>
                      <a:endParaRPr lang="tr-TR" sz="1400" b="1" i="0" u="none" strike="noStrike" baseline="0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1.108</a:t>
                      </a:r>
                      <a:endParaRPr lang="tr-TR" sz="1400" b="1" i="0" u="none" strike="noStrike" baseline="0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915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YAPILAN DENETİM SAYISI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4.050</a:t>
                      </a:r>
                      <a:endParaRPr lang="tr-TR" sz="1400" b="1" i="0" u="none" strike="noStrike" baseline="0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5.921</a:t>
                      </a:r>
                      <a:endParaRPr lang="tr-TR" sz="1400" b="1" i="0" u="none" strike="noStrike" baseline="0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6.831</a:t>
                      </a:r>
                      <a:endParaRPr lang="tr-TR" sz="1400" b="1" i="0" u="none" strike="noStrike" baseline="0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6.831</a:t>
                      </a:r>
                      <a:endParaRPr lang="tr-TR" sz="1400" b="1" i="0" u="none" strike="noStrike" baseline="0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187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UYGULANAN İDARİ</a:t>
                      </a:r>
                      <a:r>
                        <a:rPr lang="tr-TR" sz="14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PARA  CEZASI (TL)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2.654.051</a:t>
                      </a:r>
                      <a:endParaRPr lang="tr-TR" sz="1400" b="1" i="0" u="none" strike="noStrike" baseline="0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37.900.803</a:t>
                      </a:r>
                      <a:endParaRPr lang="tr-TR" sz="1400" b="1" i="0" u="none" strike="noStrike" baseline="0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kern="1200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306.314.710*</a:t>
                      </a:r>
                      <a:endParaRPr lang="tr-TR" sz="1400" b="1" i="0" u="none" strike="noStrike" kern="1200" baseline="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i="0" u="none" strike="noStrike" kern="1200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  4.069.487</a:t>
                      </a:r>
                      <a:endParaRPr lang="tr-TR" sz="1400" b="1" i="0" u="none" strike="noStrike" kern="1200" baseline="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773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TÜKETİCİ HAKEM HEYETLERİNE YAPILAN BAŞVURU (İL</a:t>
                      </a:r>
                      <a:r>
                        <a:rPr lang="tr-TR" sz="14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ve İLÇE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)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107.345</a:t>
                      </a:r>
                      <a:endParaRPr lang="tr-TR" sz="1400" b="1" i="0" u="none" strike="noStrike" baseline="0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821.631</a:t>
                      </a:r>
                      <a:endParaRPr lang="tr-TR" sz="1400" b="1" i="0" u="none" strike="noStrike" baseline="0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873.302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203.839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4206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876256" y="6492875"/>
            <a:ext cx="2267744" cy="365125"/>
          </a:xfrm>
        </p:spPr>
        <p:txBody>
          <a:bodyPr/>
          <a:lstStyle/>
          <a:p>
            <a:pPr>
              <a:defRPr/>
            </a:pPr>
            <a:fld id="{3281941D-E561-4A36-A07B-6CB24B35CFE1}" type="slidenum">
              <a:rPr lang="tr-TR"/>
              <a:pPr>
                <a:defRPr/>
              </a:pPr>
              <a:t>11</a:t>
            </a:fld>
            <a:endParaRPr lang="tr-TR" dirty="0"/>
          </a:p>
        </p:txBody>
      </p:sp>
      <p:graphicFrame>
        <p:nvGraphicFramePr>
          <p:cNvPr id="8" name="7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320600"/>
              </p:ext>
            </p:extLst>
          </p:nvPr>
        </p:nvGraphicFramePr>
        <p:xfrm>
          <a:off x="451761" y="548681"/>
          <a:ext cx="8352929" cy="1907309"/>
        </p:xfrm>
        <a:graphic>
          <a:graphicData uri="http://schemas.openxmlformats.org/drawingml/2006/table">
            <a:tbl>
              <a:tblPr/>
              <a:tblGrid>
                <a:gridCol w="4441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9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YABANCILARA</a:t>
                      </a:r>
                      <a:r>
                        <a:rPr lang="tr-TR" sz="1600" b="1" i="0" u="none" strike="noStrike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MÜLK </a:t>
                      </a:r>
                      <a:r>
                        <a:rPr lang="tr-TR" sz="16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SATIŞI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698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YABANCI SERMAYELİ ŞİRKETLERE</a:t>
                      </a:r>
                      <a:r>
                        <a:rPr lang="tr-TR" sz="16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SATILAN 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MÜLK SAYISI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782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1.102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1.446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54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YABANCI GERÇEK</a:t>
                      </a:r>
                      <a:r>
                        <a:rPr lang="tr-TR" sz="16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KİŞİLERE</a:t>
                      </a:r>
                      <a:r>
                        <a:rPr lang="tr-TR" sz="16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just" fontAlgn="b"/>
                      <a:r>
                        <a:rPr lang="tr-TR" sz="16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SATILAN M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ÜLK  SAYISI 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6.712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7.212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6.882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9"/>
          <p:cNvSpPr txBox="1">
            <a:spLocks noChangeArrowheads="1"/>
          </p:cNvSpPr>
          <p:nvPr/>
        </p:nvSpPr>
        <p:spPr bwMode="auto">
          <a:xfrm>
            <a:off x="179512" y="1"/>
            <a:ext cx="864096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tr-TR" sz="2000" b="1" kern="0" dirty="0" smtClean="0">
                <a:solidFill>
                  <a:srgbClr val="FF0000"/>
                </a:solidFill>
                <a:effectLst/>
                <a:latin typeface="Bookman Old Style" pitchFamily="18" charset="0"/>
                <a:ea typeface="+mj-ea"/>
                <a:cs typeface="Arial" pitchFamily="34" charset="0"/>
              </a:rPr>
              <a:t>YABANCILARA MÜLK SATIŞI</a:t>
            </a:r>
            <a:endParaRPr lang="tr-TR" sz="2000" kern="0" dirty="0">
              <a:solidFill>
                <a:srgbClr val="FF0000"/>
              </a:solidFill>
              <a:effectLst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409210" y="2742089"/>
            <a:ext cx="8483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  <a:latin typeface="Bookman Old Style" pitchFamily="18" charset="0"/>
              </a:rPr>
              <a:t>UYRUĞUNA GÖRE YABANCI GERÇEK KİŞİLERE MÜLK SATIŞ SIRALAMASI (İLK 5 ÜLKE) </a:t>
            </a:r>
            <a:endParaRPr lang="tr-TR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241680"/>
              </p:ext>
            </p:extLst>
          </p:nvPr>
        </p:nvGraphicFramePr>
        <p:xfrm>
          <a:off x="382868" y="3379529"/>
          <a:ext cx="8424936" cy="3252996"/>
        </p:xfrm>
        <a:graphic>
          <a:graphicData uri="http://schemas.openxmlformats.org/drawingml/2006/table">
            <a:tbl>
              <a:tblPr/>
              <a:tblGrid>
                <a:gridCol w="1404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4056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  <a:endParaRPr lang="tr-TR" sz="16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8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8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tr-TR" sz="1600" b="1" i="0" u="none" strike="noStrike" kern="1200" dirty="0" smtClean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73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ÜLKE ADI</a:t>
                      </a:r>
                      <a:endParaRPr lang="tr-TR" sz="16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MÜLK SAYISI</a:t>
                      </a:r>
                      <a:endParaRPr lang="tr-TR" sz="16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ÜLKE ADI</a:t>
                      </a:r>
                      <a:endParaRPr lang="tr-TR" sz="16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MÜLK SAYISI</a:t>
                      </a:r>
                      <a:endParaRPr lang="tr-TR" sz="16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ÜLKE ADI</a:t>
                      </a:r>
                      <a:endParaRPr lang="tr-TR" sz="16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MÜLK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89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Irak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950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Irak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1.280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Afganistan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1.091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73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Suudi Arabistan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893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Suudi Arabistan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974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Irak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947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18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Kuveyt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808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Kuveyt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544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Suudi Arabistan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727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55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Azerbaycan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416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Afganistan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543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Kuveyt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407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83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İran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360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Azerbaycan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376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Çin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367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19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16416" y="6597353"/>
            <a:ext cx="648072" cy="124123"/>
          </a:xfrm>
        </p:spPr>
        <p:txBody>
          <a:bodyPr/>
          <a:lstStyle/>
          <a:p>
            <a:pPr>
              <a:defRPr/>
            </a:pPr>
            <a:fld id="{2CF640CE-6B9A-4A7E-B49C-1477D20FDB45}" type="slidenum">
              <a:rPr lang="tr-TR"/>
              <a:pPr>
                <a:defRPr/>
              </a:pPr>
              <a:t>12</a:t>
            </a:fld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395536" y="836712"/>
            <a:ext cx="8640960" cy="28862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4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İTHALAT VE İHRACAT  (Milyon $)</a:t>
            </a:r>
            <a:br>
              <a:rPr lang="tr-TR" sz="24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</a:br>
            <a:endParaRPr lang="tr-TR" sz="2400" b="1" dirty="0" smtClean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301695"/>
              </p:ext>
            </p:extLst>
          </p:nvPr>
        </p:nvGraphicFramePr>
        <p:xfrm>
          <a:off x="179512" y="1492220"/>
          <a:ext cx="8725894" cy="3874458"/>
        </p:xfrm>
        <a:graphic>
          <a:graphicData uri="http://schemas.openxmlformats.org/drawingml/2006/table">
            <a:tbl>
              <a:tblPr/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3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53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3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70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413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YILLAR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İHRACAT 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İTHALAT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41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PAYI (%)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PAYI (%)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2010 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113.883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53.149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47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185.544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98.454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53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134.907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61.433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46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240.842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123.925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52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152.464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76.624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51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236.545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119.604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51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5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  </a:t>
                      </a:r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151.868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70.941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46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  </a:t>
                      </a:r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251. 651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144.136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/>
                        </a:rPr>
                        <a:t>57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1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157.715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82.075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/>
                        </a:rPr>
                        <a:t>52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242.224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135.945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/>
                        </a:rPr>
                        <a:t>56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01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143.934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77.068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/>
                        </a:rPr>
                        <a:t>54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207.203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117.784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/>
                        </a:rPr>
                        <a:t>57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01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 </a:t>
                      </a:r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142.606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76.208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/>
                        </a:rPr>
                        <a:t>53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198.601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116.008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/>
                        </a:rPr>
                        <a:t>58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763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  <p:graphicFrame>
        <p:nvGraphicFramePr>
          <p:cNvPr id="3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101057"/>
              </p:ext>
            </p:extLst>
          </p:nvPr>
        </p:nvGraphicFramePr>
        <p:xfrm>
          <a:off x="683568" y="476672"/>
          <a:ext cx="7704856" cy="4896545"/>
        </p:xfrm>
        <a:graphic>
          <a:graphicData uri="http://schemas.openxmlformats.org/drawingml/2006/table">
            <a:tbl>
              <a:tblPr/>
              <a:tblGrid>
                <a:gridCol w="5073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0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872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İLDEKİ İHRACATÇI BİRLİKLERİ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BİRLİK ADI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FAAL ÜYE SAYISI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94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İstanbul Hububat, Bakliyat, Yağlı Tohumlar ve Mamulleri İhracatçıları Birliği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1.414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94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İstanbul Kuru Meyve ve Mamulleri İhracatçıları Birliği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229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94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İstanbul Canlı Hayvan, Su Ürünleri ve Mamulleri İhracatçıları Birliği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456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07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İstanbul Yaş Meyve-Sebze İhracatçıları Birliği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606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594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İstanbul Ağaç Mamulleri ve Orman Ürünleri İhracatçılar Birliği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5.596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07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İstanbul Fındık ve Mamulleri İhracatçıları Birliği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254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07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İstanbul Gemi ve Yat İhracatçıları Birliği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488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82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203689"/>
              </p:ext>
            </p:extLst>
          </p:nvPr>
        </p:nvGraphicFramePr>
        <p:xfrm>
          <a:off x="323529" y="620688"/>
          <a:ext cx="8363272" cy="5291443"/>
        </p:xfrm>
        <a:graphic>
          <a:graphicData uri="http://schemas.openxmlformats.org/drawingml/2006/table">
            <a:tbl>
              <a:tblPr/>
              <a:tblGrid>
                <a:gridCol w="4891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3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8012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İMALAT  SANAYİSİNDE ÇALIŞANLAR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3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SANAYİ KURULUŞU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FİRMA SAYISI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ÇALIŞAN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40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İSO Üyesi  Sanayi Kuruluşu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>
                          <a:latin typeface="Bookman Old Style" panose="02050604050505020204" pitchFamily="18" charset="0"/>
                        </a:rPr>
                        <a:t>18.282</a:t>
                      </a:r>
                      <a:endParaRPr lang="tr-TR" sz="2000" b="1" dirty="0">
                        <a:latin typeface="Bookman Old Style" panose="02050604050505020204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932.057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40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Organize Sanayi Bölgesi   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28.192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351.422</a:t>
                      </a:r>
                      <a:endParaRPr lang="tr-TR" sz="20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97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Küçük Sanayi Sitesi 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lang="tr-TR" sz="20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6.019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lang="tr-TR" sz="20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34.413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8A9044-8CDD-465A-8DAD-C4D6D10B4998}" type="slidenum">
              <a:rPr lang="tr-TR"/>
              <a:pPr>
                <a:defRPr/>
              </a:pPr>
              <a:t>14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0035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E78954-A9A2-4C71-82EC-8CE168500910}" type="slidenum">
              <a:rPr lang="tr-TR"/>
              <a:pPr>
                <a:defRPr/>
              </a:pPr>
              <a:t>15</a:t>
            </a:fld>
            <a:endParaRPr lang="tr-TR" dirty="0"/>
          </a:p>
        </p:txBody>
      </p:sp>
      <p:graphicFrame>
        <p:nvGraphicFramePr>
          <p:cNvPr id="42068" name="Group 8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29985535"/>
              </p:ext>
            </p:extLst>
          </p:nvPr>
        </p:nvGraphicFramePr>
        <p:xfrm>
          <a:off x="323528" y="620688"/>
          <a:ext cx="8568952" cy="5371063"/>
        </p:xfrm>
        <a:graphic>
          <a:graphicData uri="http://schemas.openxmlformats.org/drawingml/2006/table">
            <a:tbl>
              <a:tblPr/>
              <a:tblGrid>
                <a:gridCol w="654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77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17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12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14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08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1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9065">
                <a:tc gridSpan="7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 ORGANİZE SANAYİ  BÖLGELERİ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9038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SIRA NO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ADI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YERİ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KURULUŞ YILI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ALANI</a:t>
                      </a: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(M²)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FAAL FİRMA SAYISI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ÇALIŞAN SAYISI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121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Dudullu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Ümraniye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2.650.000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2.327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29.314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İkitelli 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K.Çekmece</a:t>
                      </a: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Başakşehir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2001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7.000.000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23.662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240.000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077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Tuzla </a:t>
                      </a: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Org.San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Tuzla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604.282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107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4.500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077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Birlik 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Tuzla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511.750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82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3.910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077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  <a:endParaRPr lang="tr-TR" sz="1600" b="1" dirty="0"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Anadolu</a:t>
                      </a:r>
                      <a:r>
                        <a:rPr lang="tr-TR" sz="16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Yakası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Tuzla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790.451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149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7.885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077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Kimya Sanayi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Tuzla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2001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742.208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161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5.813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077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Deri Sanayi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Tuzla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7.414.720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765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40.000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3077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Beylikdüzü 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B.Çekmece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2002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1.529.557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939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20.000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305">
                <a:tc gridSpan="5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28.192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351.422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225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2240" y="6525344"/>
            <a:ext cx="1954560" cy="196131"/>
          </a:xfrm>
        </p:spPr>
        <p:txBody>
          <a:bodyPr/>
          <a:lstStyle/>
          <a:p>
            <a:pPr>
              <a:defRPr/>
            </a:pPr>
            <a:fld id="{1903CF18-68E0-422B-A18D-8CF6E88794C5}" type="slidenum">
              <a:rPr lang="tr-TR"/>
              <a:pPr>
                <a:defRPr/>
              </a:pPr>
              <a:t>16</a:t>
            </a:fld>
            <a:endParaRPr lang="tr-TR"/>
          </a:p>
        </p:txBody>
      </p:sp>
      <p:graphicFrame>
        <p:nvGraphicFramePr>
          <p:cNvPr id="43100" name="Group 9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26580696"/>
              </p:ext>
            </p:extLst>
          </p:nvPr>
        </p:nvGraphicFramePr>
        <p:xfrm>
          <a:off x="251520" y="764704"/>
          <a:ext cx="8496944" cy="5541038"/>
        </p:xfrm>
        <a:graphic>
          <a:graphicData uri="http://schemas.openxmlformats.org/drawingml/2006/table">
            <a:tbl>
              <a:tblPr/>
              <a:tblGrid>
                <a:gridCol w="588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36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49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8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68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96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8072">
                <a:tc gridSpan="7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İSTANBUL KÜÇÜK  SANAYİ  SİTELERİ </a:t>
                      </a:r>
                      <a:endParaRPr kumimoji="0" lang="tr-T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1399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SIRA NO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ADI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YERİ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KURULUŞ YILI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ALANI</a:t>
                      </a: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(M²)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FAAL FİRMA SAYISI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ÇALIŞAN SAYISI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74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İmes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KSS</a:t>
                      </a: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Ümraniye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1971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650.000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/>
                        </a:rPr>
                        <a:t>1.031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/>
                        </a:rPr>
                        <a:t>7.200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112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Modoko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KSS.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Ümraniye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1969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150.000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/>
                        </a:rPr>
                        <a:t>266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/>
                        </a:rPr>
                        <a:t>1.584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776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Kadosan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Oto San. </a:t>
                      </a: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KSS.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Ümraniye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1974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150.000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/>
                        </a:rPr>
                        <a:t>658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/>
                        </a:rPr>
                        <a:t>2.658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0396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Oto Tamircileri Ve Benzerleri KSS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Şişli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1967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360.000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/>
                        </a:rPr>
                        <a:t>2.734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/>
                        </a:rPr>
                        <a:t>10.218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112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Birlik </a:t>
                      </a: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KSS.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Büyükçekmece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1975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234.400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/>
                        </a:rPr>
                        <a:t>262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/>
                        </a:rPr>
                        <a:t>2.220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112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Doğu </a:t>
                      </a: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KSS.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Bağcılar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1970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106.000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/>
                        </a:rPr>
                        <a:t>315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/>
                        </a:rPr>
                        <a:t>9.450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7112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Evren Oto KSS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Esenyurt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1973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194.000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/>
                        </a:rPr>
                        <a:t>515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/>
                        </a:rPr>
                        <a:t>666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112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Silivri </a:t>
                      </a: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KSS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Silivri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1984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65.000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/>
                        </a:rPr>
                        <a:t>143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/>
                        </a:rPr>
                        <a:t>320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7112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Şile </a:t>
                      </a: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KSS.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Şile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1989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10.000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/>
                        </a:rPr>
                        <a:t>95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/>
                        </a:rPr>
                        <a:t>97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9978">
                <a:tc gridSpan="5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6.019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34.413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4145" name="Rectangle 92" descr="Mor örgü"/>
          <p:cNvSpPr>
            <a:spLocks noRot="1" noChangeArrowheads="1"/>
          </p:cNvSpPr>
          <p:nvPr/>
        </p:nvSpPr>
        <p:spPr bwMode="auto">
          <a:xfrm>
            <a:off x="200026" y="188641"/>
            <a:ext cx="8678863" cy="432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58" tIns="47879" rIns="95758" bIns="47879" anchor="ctr"/>
          <a:lstStyle/>
          <a:p>
            <a:pPr lvl="0" algn="ctr" defTabSz="957263" fontAlgn="base">
              <a:spcBef>
                <a:spcPct val="50000"/>
              </a:spcBef>
              <a:spcAft>
                <a:spcPct val="0"/>
              </a:spcAft>
            </a:pPr>
            <a:endParaRPr lang="tr-TR" sz="2400" b="1" dirty="0" smtClean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122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32193526"/>
              </p:ext>
            </p:extLst>
          </p:nvPr>
        </p:nvGraphicFramePr>
        <p:xfrm>
          <a:off x="611188" y="1053084"/>
          <a:ext cx="7993261" cy="4865301"/>
        </p:xfrm>
        <a:graphic>
          <a:graphicData uri="http://schemas.openxmlformats.org/drawingml/2006/table">
            <a:tbl>
              <a:tblPr/>
              <a:tblGrid>
                <a:gridCol w="3530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1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14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178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      </a:t>
                      </a:r>
                      <a:r>
                        <a:rPr kumimoji="0" lang="tr-TR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İL ARAZİSİNİN DAĞILIMI         (Ha)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   %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İL YÜZÖLÇÜMÜ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546.078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1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(gerçek alan)</a:t>
                      </a:r>
                      <a:endParaRPr kumimoji="0" lang="tr-TR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5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TARIM ALANI*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115.542</a:t>
                      </a:r>
                      <a:endParaRPr kumimoji="0" lang="tr-T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21,1</a:t>
                      </a:r>
                      <a:endParaRPr lang="tr-TR" sz="1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ÇAYIR-MERA  ALANI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7.550</a:t>
                      </a:r>
                      <a:endParaRPr kumimoji="0" lang="tr-T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1,4</a:t>
                      </a:r>
                      <a:endParaRPr lang="tr-TR" sz="1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ORMAN VE FUNDALIK ALAN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240.353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44</a:t>
                      </a:r>
                      <a:endParaRPr lang="tr-TR" sz="1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7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SANAYİ VE YERLEŞİM ALANI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170.895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31,3</a:t>
                      </a:r>
                      <a:endParaRPr lang="tr-TR" sz="1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7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GÖL VE BARAJ ALANI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11.738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2,2</a:t>
                      </a:r>
                      <a:endParaRPr lang="tr-TR" sz="1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9C445-8E04-4698-AC69-52C02D741D40}" type="slidenum">
              <a:rPr lang="tr-TR" smtClean="0"/>
              <a:pPr>
                <a:defRPr/>
              </a:pPr>
              <a:t>17</a:t>
            </a:fld>
            <a:endParaRPr lang="tr-TR" dirty="0"/>
          </a:p>
        </p:txBody>
      </p:sp>
      <p:sp>
        <p:nvSpPr>
          <p:cNvPr id="8" name="7 Metin kutusu"/>
          <p:cNvSpPr txBox="1"/>
          <p:nvPr/>
        </p:nvSpPr>
        <p:spPr>
          <a:xfrm>
            <a:off x="539552" y="5919082"/>
            <a:ext cx="80648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dirty="0" smtClean="0">
                <a:latin typeface="Bookman Old Style" pitchFamily="18" charset="0"/>
              </a:rPr>
              <a:t>* </a:t>
            </a:r>
            <a:r>
              <a:rPr lang="tr-TR" sz="1100" b="1" dirty="0" smtClean="0">
                <a:effectLst/>
                <a:latin typeface="Bookman Old Style" pitchFamily="18" charset="0"/>
              </a:rPr>
              <a:t>Tarım alanı; ekiliş yapılan, yapılmayan ve tarım alanı vasfında olup kullanılmayan alanlar toplamıdır.</a:t>
            </a:r>
            <a:endParaRPr lang="tr-TR" sz="1100" b="1" dirty="0">
              <a:effectLst/>
              <a:latin typeface="Bookman Old Styl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887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10ADE-21FC-4C46-B8B8-C90FBDFD252F}" type="slidenum">
              <a:rPr lang="tr-TR"/>
              <a:pPr>
                <a:defRPr/>
              </a:pPr>
              <a:t>18</a:t>
            </a:fld>
            <a:endParaRPr lang="tr-TR"/>
          </a:p>
        </p:txBody>
      </p:sp>
      <p:graphicFrame>
        <p:nvGraphicFramePr>
          <p:cNvPr id="9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3091365"/>
              </p:ext>
            </p:extLst>
          </p:nvPr>
        </p:nvGraphicFramePr>
        <p:xfrm>
          <a:off x="827584" y="4509120"/>
          <a:ext cx="7344816" cy="1805920"/>
        </p:xfrm>
        <a:graphic>
          <a:graphicData uri="http://schemas.openxmlformats.org/drawingml/2006/table">
            <a:tbl>
              <a:tblPr/>
              <a:tblGrid>
                <a:gridCol w="4549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5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TARIMSAL   AMAÇLI   KOOPERATİFLER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KOOPARATİF TÜRÜ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TARIMSAL KALKINMA KOOPERATİFİ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SU ÜRÜNLERİ KOOPERATİFİ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SULAMA KOOPERATİFİ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047280"/>
              </p:ext>
            </p:extLst>
          </p:nvPr>
        </p:nvGraphicFramePr>
        <p:xfrm>
          <a:off x="827584" y="261088"/>
          <a:ext cx="7344816" cy="3960000"/>
        </p:xfrm>
        <a:graphic>
          <a:graphicData uri="http://schemas.openxmlformats.org/drawingml/2006/table">
            <a:tbl>
              <a:tblPr/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TARIM ARAZİSİ ALANI (Ha)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TARIM ARAZİSİ TÜRÜ (Ha)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2016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MUTLAK TARIM ARAZİSİ</a:t>
                      </a:r>
                      <a:endParaRPr lang="tr-TR" sz="1200" b="1" i="0" u="none" strike="noStrike" baseline="0" dirty="0" smtClean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84.343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MARİJİNAL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TARIM ARAZİSİ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26.938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ÖZEL ÜRÜN ARAZİSİ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1.253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SULU ÖZEL ARAZİSİ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288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DİKİLİ TARIM ARAZİSİ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2.551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SERA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169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TARIM ALANI (TOPLAM)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115.542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ÇAYIR VE MERA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ALANI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7.550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TARIM ARAZİSİ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123.092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357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3C0313-30F3-430E-AC53-F0913BABBF10}" type="slidenum">
              <a:rPr lang="tr-TR"/>
              <a:pPr>
                <a:defRPr/>
              </a:pPr>
              <a:t>19</a:t>
            </a:fld>
            <a:endParaRPr lang="tr-TR"/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849025"/>
              </p:ext>
            </p:extLst>
          </p:nvPr>
        </p:nvGraphicFramePr>
        <p:xfrm>
          <a:off x="288472" y="764701"/>
          <a:ext cx="8459992" cy="5472611"/>
        </p:xfrm>
        <a:graphic>
          <a:graphicData uri="http://schemas.openxmlformats.org/drawingml/2006/table">
            <a:tbl>
              <a:tblPr/>
              <a:tblGrid>
                <a:gridCol w="5889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3115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GIDA   GÜVENLİĞİ</a:t>
                      </a:r>
                      <a:endParaRPr kumimoji="0" lang="tr-T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93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8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DENETLENEN ÜRETİM YERİ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20.268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24.514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937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DENETLENEN SATIŞ YERİ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60.372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73.111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493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8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DENETLENEN TOPLU TÜKETİM YERİ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50.227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65.340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493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8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DENETLENEN </a:t>
                      </a:r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DİĞER İŞ </a:t>
                      </a:r>
                      <a:r>
                        <a:rPr lang="tr-TR" sz="18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YERİ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250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1.181</a:t>
                      </a:r>
                      <a:endParaRPr lang="tr-TR" sz="16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4937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8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DENETLENEN TOPLAM İŞYERİ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8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131.117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8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164.146</a:t>
                      </a:r>
                      <a:endParaRPr lang="tr-TR" sz="18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4937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İDARİ PARA CEZASI UYGULANAN İŞYERİ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3.339</a:t>
                      </a:r>
                      <a:endParaRPr lang="tr-TR" sz="16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3.841</a:t>
                      </a:r>
                      <a:endParaRPr lang="tr-TR" sz="16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4937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SAVCILIĞA SUÇ DUYURUSU YAPILAN İŞYERİ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17</a:t>
                      </a:r>
                      <a:endParaRPr lang="tr-TR" sz="16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493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8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ÜRETİM FAALİYETİNDEN MEN EDİLEN İŞYERİ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238</a:t>
                      </a:r>
                      <a:endParaRPr lang="tr-TR" sz="16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278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75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514400" cy="365125"/>
          </a:xfrm>
        </p:spPr>
        <p:txBody>
          <a:bodyPr/>
          <a:lstStyle/>
          <a:p>
            <a:pPr>
              <a:defRPr/>
            </a:pPr>
            <a:fld id="{0FE0A52A-9AEC-49A9-B082-8C3A7FBDC0E6}" type="slidenum">
              <a:rPr lang="tr-TR"/>
              <a:pPr>
                <a:defRPr/>
              </a:pPr>
              <a:t>2</a:t>
            </a:fld>
            <a:endParaRPr lang="tr-TR"/>
          </a:p>
        </p:txBody>
      </p:sp>
      <p:sp>
        <p:nvSpPr>
          <p:cNvPr id="519172" name="Text Box 4"/>
          <p:cNvSpPr txBox="1">
            <a:spLocks noChangeArrowheads="1"/>
          </p:cNvSpPr>
          <p:nvPr/>
        </p:nvSpPr>
        <p:spPr bwMode="auto">
          <a:xfrm>
            <a:off x="-1189037" y="4005264"/>
            <a:ext cx="8748713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endParaRPr lang="tr-TR" sz="32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8" name="7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359049"/>
              </p:ext>
            </p:extLst>
          </p:nvPr>
        </p:nvGraphicFramePr>
        <p:xfrm>
          <a:off x="467544" y="836712"/>
          <a:ext cx="8424936" cy="4896545"/>
        </p:xfrm>
        <a:graphic>
          <a:graphicData uri="http://schemas.openxmlformats.org/drawingml/2006/table">
            <a:tbl>
              <a:tblPr/>
              <a:tblGrid>
                <a:gridCol w="1560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5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5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5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52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93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68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68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1898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NÜFUS**</a:t>
                      </a:r>
                      <a:endParaRPr lang="tr-TR" sz="11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1990</a:t>
                      </a:r>
                      <a:endParaRPr lang="tr-TR" sz="11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2000</a:t>
                      </a:r>
                      <a:endParaRPr lang="tr-TR" sz="11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2012</a:t>
                      </a:r>
                      <a:endParaRPr lang="tr-TR" sz="11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539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NÜFUS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7.309.190</a:t>
                      </a:r>
                      <a:endParaRPr lang="tr-TR" sz="11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10.018.735</a:t>
                      </a:r>
                      <a:endParaRPr lang="tr-TR" sz="11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13.255.685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13.854.740</a:t>
                      </a:r>
                      <a:endParaRPr lang="tr-TR" sz="11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14.377.018</a:t>
                      </a:r>
                      <a:endParaRPr lang="tr-TR" sz="11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14.657.434</a:t>
                      </a:r>
                      <a:endParaRPr lang="tr-TR" sz="11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14.804.116</a:t>
                      </a:r>
                      <a:endParaRPr lang="tr-TR" sz="11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539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ŞEHİR NÜFUSU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6.753.929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9.085.599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13.120.596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13.710.512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14.377.018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14.657.434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14.804.116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176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KÖY NÜFUSU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555.261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933.136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135.089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144.228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889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ÖLEN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SAYISI ***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38.862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38.600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52.812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54.696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58.016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60.089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64.936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889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DOĞAN SAYISI***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213.624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225.905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240.350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241.121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224.457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9889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EVLENEN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SAYISI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***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   54.363</a:t>
                      </a:r>
                      <a:endParaRPr lang="tr-TR" sz="11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 73.468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104.055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110.478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112.141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114.382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105.171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534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BOŞANAN SAYISI***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      4.944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   4.406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24.952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26.825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28.907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28.023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27.270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9 Metin kutusu"/>
          <p:cNvSpPr txBox="1"/>
          <p:nvPr/>
        </p:nvSpPr>
        <p:spPr>
          <a:xfrm>
            <a:off x="467544" y="18864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  <a:latin typeface="Bookman Old Style" pitchFamily="18" charset="0"/>
              </a:rPr>
              <a:t>NÜFUS</a:t>
            </a:r>
            <a:endParaRPr lang="tr-TR" sz="24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67544" y="5949280"/>
            <a:ext cx="8320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800" dirty="0">
                <a:latin typeface="Bookman Old Style" panose="02050604050505020204" pitchFamily="18" charset="0"/>
              </a:rPr>
              <a:t>* </a:t>
            </a:r>
            <a:r>
              <a:rPr lang="tr-TR" sz="800" dirty="0" smtClean="0">
                <a:latin typeface="Bookman Old Style" panose="02050604050505020204" pitchFamily="18" charset="0"/>
              </a:rPr>
              <a:t>   Km</a:t>
            </a:r>
            <a:r>
              <a:rPr lang="tr-TR" sz="800" baseline="30000" dirty="0" smtClean="0">
                <a:latin typeface="Bookman Old Style" panose="02050604050505020204" pitchFamily="18" charset="0"/>
              </a:rPr>
              <a:t>2</a:t>
            </a:r>
            <a:r>
              <a:rPr lang="tr-TR" sz="800" dirty="0" smtClean="0">
                <a:latin typeface="Bookman Old Style" panose="02050604050505020204" pitchFamily="18" charset="0"/>
              </a:rPr>
              <a:t> ye düşen nüfus, 5.196 km</a:t>
            </a:r>
            <a:r>
              <a:rPr lang="tr-TR" sz="800" baseline="30000" dirty="0" smtClean="0">
                <a:latin typeface="Bookman Old Style" panose="02050604050505020204" pitchFamily="18" charset="0"/>
              </a:rPr>
              <a:t>2’</a:t>
            </a:r>
            <a:r>
              <a:rPr lang="tr-TR" sz="800" dirty="0">
                <a:latin typeface="Bookman Old Style" panose="02050604050505020204" pitchFamily="18" charset="0"/>
              </a:rPr>
              <a:t> </a:t>
            </a:r>
            <a:r>
              <a:rPr lang="tr-TR" sz="800" dirty="0" smtClean="0">
                <a:latin typeface="Bookman Old Style" panose="02050604050505020204" pitchFamily="18" charset="0"/>
              </a:rPr>
              <a:t>olan izdüşüm alana göre hesaplanmıştır.</a:t>
            </a:r>
            <a:endParaRPr lang="tr-TR" sz="800" dirty="0">
              <a:latin typeface="Bookman Old Style" panose="02050604050505020204" pitchFamily="18" charset="0"/>
            </a:endParaRPr>
          </a:p>
          <a:p>
            <a:r>
              <a:rPr lang="tr-TR" sz="800" dirty="0">
                <a:latin typeface="Bookman Old Style" panose="02050604050505020204" pitchFamily="18" charset="0"/>
              </a:rPr>
              <a:t>* * TUİK verileridir.</a:t>
            </a:r>
          </a:p>
          <a:p>
            <a:r>
              <a:rPr lang="tr-TR" sz="800" dirty="0">
                <a:latin typeface="Bookman Old Style" panose="02050604050505020204" pitchFamily="18" charset="0"/>
              </a:rPr>
              <a:t>*** İl Nüfus İşleri ve Vatandaşlık Müdürlüğü verileridir.</a:t>
            </a:r>
          </a:p>
        </p:txBody>
      </p:sp>
    </p:spTree>
    <p:extLst>
      <p:ext uri="{BB962C8B-B14F-4D97-AF65-F5344CB8AC3E}">
        <p14:creationId xmlns:p14="http://schemas.microsoft.com/office/powerpoint/2010/main" val="3483835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410700"/>
              </p:ext>
            </p:extLst>
          </p:nvPr>
        </p:nvGraphicFramePr>
        <p:xfrm>
          <a:off x="107504" y="116632"/>
          <a:ext cx="8928992" cy="3415558"/>
        </p:xfrm>
        <a:graphic>
          <a:graphicData uri="http://schemas.openxmlformats.org/drawingml/2006/table">
            <a:tbl>
              <a:tblPr/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0000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ÖRGÜN + YAYGIN  EĞİTİM  (TÜRKİYE / İSTANBUL)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0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% PAY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62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ÖRGÜN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YAYGIN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ÖRGÜN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YAYGIN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1" marR="91431" marT="45716" marB="4571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OKUL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82.208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12.194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94.402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5.741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2.210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7.951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8,4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77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DERSLİK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651.828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69.842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721.670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89.932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13.460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103.392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77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ÖĞRETMEN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1.033.559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70.854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1.104.413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142.524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16.935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159.459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14,4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28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ÖĞRENCİ/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KURSİYER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17.588.958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8.700.576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26.289.534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2.689.362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2.584.291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5.273.653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20,1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76264" cy="457200"/>
          </a:xfrm>
        </p:spPr>
        <p:txBody>
          <a:bodyPr/>
          <a:lstStyle/>
          <a:p>
            <a:pPr>
              <a:defRPr/>
            </a:pPr>
            <a:fld id="{EF13B2A3-3C2A-4857-9C1B-1141680F0CEB}" type="slidenum">
              <a:rPr lang="tr-TR"/>
              <a:pPr>
                <a:defRPr/>
              </a:pPr>
              <a:t>20</a:t>
            </a:fld>
            <a:endParaRPr lang="tr-TR" dirty="0"/>
          </a:p>
        </p:txBody>
      </p:sp>
      <p:graphicFrame>
        <p:nvGraphicFramePr>
          <p:cNvPr id="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636086"/>
              </p:ext>
            </p:extLst>
          </p:nvPr>
        </p:nvGraphicFramePr>
        <p:xfrm>
          <a:off x="107504" y="4317133"/>
          <a:ext cx="8856983" cy="1948589"/>
        </p:xfrm>
        <a:graphic>
          <a:graphicData uri="http://schemas.openxmlformats.org/drawingml/2006/table">
            <a:tbl>
              <a:tblPr/>
              <a:tblGrid>
                <a:gridCol w="1462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0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75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13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75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8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88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3157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NET OKULLAŞMA ORANLARI (%)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77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ÖĞRETİM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YILI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İLKÖĞRETİM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ORTAÖĞRETİM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735"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KADIN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ERKEK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KADIN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ERKEK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7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2014/2015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97,90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97,88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97,89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83,49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81,42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82,4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7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2015/2016*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97,14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96,96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97,05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84,51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81,56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82,9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56388" y="3573016"/>
            <a:ext cx="89081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tr-TR" sz="1000" dirty="0" smtClean="0">
                <a:latin typeface="Bookman Old Style" panose="02050604050505020204" pitchFamily="18" charset="0"/>
              </a:rPr>
              <a:t>MEB Strateji Geliştirme Başkanlığı tarafından Türkiye verileri henüz açıklanmadığı için Türkiye verilerine ilişkin hücrelerde 2015-2016 eğitim öğretim yılına ait veriler konulmuştur.</a:t>
            </a:r>
          </a:p>
          <a:p>
            <a:pPr marL="171450" indent="-171450">
              <a:buFont typeface="Arial" charset="0"/>
              <a:buChar char="•"/>
            </a:pPr>
            <a:r>
              <a:rPr lang="tr-TR" sz="1000" dirty="0" smtClean="0">
                <a:latin typeface="Bookman Old Style" panose="02050604050505020204" pitchFamily="18" charset="0"/>
              </a:rPr>
              <a:t>Yaygın eğitim bilgileri, biten ve öğretim yılı itibariyle alınmaktadır. (2015-2016)</a:t>
            </a:r>
            <a:endParaRPr lang="tr-TR" sz="1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621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974904" y="6525344"/>
            <a:ext cx="2133600" cy="365125"/>
          </a:xfrm>
        </p:spPr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21</a:t>
            </a:fld>
            <a:endParaRPr lang="tr-TR" dirty="0"/>
          </a:p>
        </p:txBody>
      </p:sp>
      <p:graphicFrame>
        <p:nvGraphicFramePr>
          <p:cNvPr id="6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759510"/>
              </p:ext>
            </p:extLst>
          </p:nvPr>
        </p:nvGraphicFramePr>
        <p:xfrm>
          <a:off x="179513" y="276907"/>
          <a:ext cx="8789637" cy="5953989"/>
        </p:xfrm>
        <a:graphic>
          <a:graphicData uri="http://schemas.openxmlformats.org/drawingml/2006/table">
            <a:tbl>
              <a:tblPr/>
              <a:tblGrid>
                <a:gridCol w="1805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7969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OKUL TÜRÜ</a:t>
                      </a: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Okul/Kurum/ Sınıf </a:t>
                      </a:r>
                      <a:r>
                        <a:rPr lang="tr-TR" sz="9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Sayısı</a:t>
                      </a:r>
                    </a:p>
                  </a:txBody>
                  <a:tcPr marL="43713" marR="43713" marT="0" marB="0" vert="vert27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71755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Öğrenci Sayısı</a:t>
                      </a:r>
                    </a:p>
                  </a:txBody>
                  <a:tcPr marL="43713" marR="43713" marT="0" marB="0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endParaRPr lang="tr-TR" sz="900" b="1" dirty="0" smtClean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</a:endParaRPr>
                    </a:p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Öğretmen </a:t>
                      </a:r>
                      <a:r>
                        <a:rPr lang="tr-TR" sz="9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Sayısı</a:t>
                      </a:r>
                    </a:p>
                  </a:txBody>
                  <a:tcPr marL="43713" marR="43713" marT="0" marB="0" vert="vert270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tr-TR" sz="9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Derslik Sayısı</a:t>
                      </a:r>
                    </a:p>
                  </a:txBody>
                  <a:tcPr marL="43713" marR="43713" marT="0" marB="0" vert="vert27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tr-TR" sz="9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Şube Sayısı</a:t>
                      </a:r>
                    </a:p>
                  </a:txBody>
                  <a:tcPr marL="43713" marR="43713" marT="0" marB="0" vert="vert27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tr-TR" sz="9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Derslik Başına Düşen Öğrenci Sayısı</a:t>
                      </a:r>
                    </a:p>
                  </a:txBody>
                  <a:tcPr marL="43713" marR="43713" marT="0" marB="0" vert="vert270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tr-TR" sz="9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Şube Başına Düşen Öğrenci Sayısı</a:t>
                      </a:r>
                    </a:p>
                  </a:txBody>
                  <a:tcPr marL="43713" marR="43713" marT="0" marB="0" vert="vert270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tr-TR" sz="9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Öğretmen Başına Düşen Öğrenci Sayısı</a:t>
                      </a:r>
                    </a:p>
                  </a:txBody>
                  <a:tcPr marL="43713" marR="43713" marT="0" marB="0" vert="vert270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6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TOPLAM</a:t>
                      </a:r>
                      <a:endParaRPr lang="tr-TR" sz="900" b="1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Erkek</a:t>
                      </a:r>
                      <a:endParaRPr lang="tr-TR" sz="900" b="1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Kız</a:t>
                      </a:r>
                      <a:endParaRPr lang="tr-TR" sz="900" b="1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5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 b="1" baseline="0" dirty="0" smtClean="0">
                          <a:latin typeface="Bookman Old Style" pitchFamily="18" charset="0"/>
                          <a:ea typeface="Times New Roman"/>
                        </a:rPr>
                        <a:t>OKUL ÖNCESİ TOPLAMI</a:t>
                      </a:r>
                      <a:endParaRPr lang="tr-TR" sz="9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2.948</a:t>
                      </a:r>
                      <a:endParaRPr lang="tr-TR" sz="8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176.228</a:t>
                      </a:r>
                      <a:endParaRPr lang="tr-TR" sz="8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93.414</a:t>
                      </a:r>
                      <a:endParaRPr lang="tr-TR" sz="8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82.814</a:t>
                      </a:r>
                      <a:endParaRPr lang="tr-TR" sz="8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10.265</a:t>
                      </a:r>
                      <a:endParaRPr lang="tr-TR" sz="8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9.374</a:t>
                      </a:r>
                      <a:endParaRPr lang="tr-TR" sz="8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10.844</a:t>
                      </a:r>
                      <a:endParaRPr lang="tr-TR" sz="8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19</a:t>
                      </a:r>
                      <a:endParaRPr lang="tr-TR" sz="8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16</a:t>
                      </a:r>
                      <a:endParaRPr lang="tr-TR" sz="8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17</a:t>
                      </a:r>
                      <a:endParaRPr lang="tr-TR" sz="8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11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latin typeface="Bookman Old Style" pitchFamily="18" charset="0"/>
                          <a:ea typeface="Times New Roman"/>
                        </a:rPr>
                        <a:t>Anaokulu</a:t>
                      </a:r>
                      <a:endParaRPr lang="tr-TR" sz="9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1.296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68.381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36.143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32.238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4.733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5.072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5.098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13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13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14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93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latin typeface="Bookman Old Style" pitchFamily="18" charset="0"/>
                          <a:ea typeface="Times New Roman"/>
                        </a:rPr>
                        <a:t>Anasınıfı</a:t>
                      </a:r>
                      <a:endParaRPr lang="tr-TR" sz="9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1.643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107.363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56.975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50.388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5.487*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4.261*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5.678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25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19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20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193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Özel Eğitim Anaokulu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9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484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296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188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45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41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68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12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7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11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19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 b="1" baseline="0" dirty="0" smtClean="0">
                          <a:latin typeface="Bookman Old Style" pitchFamily="18" charset="0"/>
                          <a:ea typeface="Times New Roman"/>
                        </a:rPr>
                        <a:t>İLKOKUL TOPLAMI</a:t>
                      </a:r>
                      <a:endParaRPr lang="tr-TR" sz="9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1.441</a:t>
                      </a:r>
                      <a:endParaRPr lang="tr-TR" sz="8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865.210</a:t>
                      </a:r>
                      <a:endParaRPr lang="tr-TR" sz="8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443.868</a:t>
                      </a:r>
                      <a:endParaRPr lang="tr-TR" sz="8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421.342</a:t>
                      </a:r>
                      <a:endParaRPr lang="tr-TR" sz="8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41.969</a:t>
                      </a:r>
                      <a:endParaRPr lang="tr-TR" sz="8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32.042</a:t>
                      </a:r>
                      <a:endParaRPr lang="tr-TR" sz="8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32.149</a:t>
                      </a:r>
                      <a:endParaRPr lang="tr-TR" sz="8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27</a:t>
                      </a:r>
                      <a:endParaRPr lang="tr-TR" sz="8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27</a:t>
                      </a:r>
                      <a:endParaRPr lang="tr-TR" sz="8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21</a:t>
                      </a:r>
                      <a:endParaRPr lang="tr-TR" sz="8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193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latin typeface="Bookman Old Style" pitchFamily="18" charset="0"/>
                          <a:ea typeface="Times New Roman"/>
                        </a:rPr>
                        <a:t>İlkokul</a:t>
                      </a:r>
                      <a:endParaRPr lang="tr-TR" sz="9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1.399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863.721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442.896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420.825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41.635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31.554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31.856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27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27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21</a:t>
                      </a:r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193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Özel Eğitim İlkokulu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8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42</a:t>
                      </a:r>
                      <a:endParaRPr lang="tr-TR" sz="8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8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1.489</a:t>
                      </a:r>
                      <a:endParaRPr lang="tr-TR" sz="8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8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972</a:t>
                      </a:r>
                      <a:endParaRPr lang="tr-TR" sz="8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8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517</a:t>
                      </a:r>
                      <a:endParaRPr lang="tr-TR" sz="8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8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334</a:t>
                      </a:r>
                      <a:endParaRPr lang="tr-TR" sz="8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488</a:t>
                      </a:r>
                      <a:endParaRPr lang="tr-TR" sz="8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293</a:t>
                      </a:r>
                      <a:endParaRPr lang="tr-TR" sz="8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8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3</a:t>
                      </a:r>
                      <a:endParaRPr lang="tr-TR" sz="8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8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5</a:t>
                      </a:r>
                      <a:endParaRPr lang="tr-TR" sz="8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4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19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latin typeface="Bookman Old Style" pitchFamily="18" charset="0"/>
                          <a:ea typeface="Times New Roman"/>
                        </a:rPr>
                        <a:t>ORTAOKUL TOPLAMI</a:t>
                      </a:r>
                      <a:endParaRPr lang="tr-TR" sz="9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1.517</a:t>
                      </a:r>
                      <a:endParaRPr lang="tr-TR" sz="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914.648</a:t>
                      </a:r>
                      <a:endParaRPr lang="tr-TR" sz="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470.939</a:t>
                      </a:r>
                      <a:endParaRPr lang="tr-TR" sz="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443.709</a:t>
                      </a:r>
                      <a:endParaRPr lang="tr-TR" sz="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43.271</a:t>
                      </a:r>
                      <a:endParaRPr lang="tr-TR" sz="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23.342</a:t>
                      </a:r>
                      <a:endParaRPr lang="tr-TR" sz="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32.389</a:t>
                      </a:r>
                      <a:endParaRPr lang="tr-TR" sz="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39</a:t>
                      </a:r>
                      <a:endParaRPr lang="tr-TR" sz="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28</a:t>
                      </a:r>
                      <a:endParaRPr lang="tr-TR" sz="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21</a:t>
                      </a:r>
                      <a:endParaRPr lang="tr-TR" sz="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193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latin typeface="Bookman Old Style" pitchFamily="18" charset="0"/>
                          <a:ea typeface="Times New Roman"/>
                        </a:rPr>
                        <a:t>Ortaokul</a:t>
                      </a: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1.179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755.047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400.186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354.861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37.937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19.228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26.545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39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28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20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682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YİBO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111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68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43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9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8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8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14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14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12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721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latin typeface="Bookman Old Style" pitchFamily="18" charset="0"/>
                          <a:ea typeface="Times New Roman"/>
                        </a:rPr>
                        <a:t>İmam Hatip Ortaokulu</a:t>
                      </a:r>
                      <a:endParaRPr lang="tr-TR" sz="9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224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133.217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61.633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71.584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5.054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3.934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4.628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34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29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26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710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latin typeface="Bookman Old Style" pitchFamily="18" charset="0"/>
                          <a:ea typeface="Times New Roman"/>
                        </a:rPr>
                        <a:t>İmam Hatip Lisesi Bünyesinde</a:t>
                      </a:r>
                      <a:r>
                        <a:rPr lang="tr-TR" sz="900" b="1" baseline="0" dirty="0" smtClean="0">
                          <a:latin typeface="Bookman Old Style" pitchFamily="18" charset="0"/>
                          <a:ea typeface="Times New Roman"/>
                        </a:rPr>
                        <a:t> Yer Alan İHO</a:t>
                      </a:r>
                      <a:endParaRPr lang="tr-TR" sz="9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72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24.692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8.020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16.672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-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-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900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-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27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-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710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latin typeface="Bookman Old Style" pitchFamily="18" charset="0"/>
                          <a:ea typeface="Times New Roman"/>
                        </a:rPr>
                        <a:t>Özel</a:t>
                      </a:r>
                      <a:r>
                        <a:rPr lang="tr-TR" sz="900" b="1" baseline="0" dirty="0" smtClean="0">
                          <a:latin typeface="Bookman Old Style" pitchFamily="18" charset="0"/>
                          <a:ea typeface="Times New Roman"/>
                        </a:rPr>
                        <a:t> Eğitim Ortaokulu</a:t>
                      </a:r>
                      <a:endParaRPr lang="tr-TR" sz="9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41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1.581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1.032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549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271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172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308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9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5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6</a:t>
                      </a:r>
                      <a:endParaRPr lang="tr-TR" sz="8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72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TEMEL EĞİTİM TOPLAMI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4.263</a:t>
                      </a:r>
                      <a:endParaRPr lang="tr-TR" sz="9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1.956.086</a:t>
                      </a:r>
                      <a:endParaRPr lang="tr-TR" sz="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1.008.221</a:t>
                      </a:r>
                      <a:endParaRPr lang="tr-TR" sz="9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947.865</a:t>
                      </a:r>
                      <a:endParaRPr lang="tr-TR" sz="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90.018</a:t>
                      </a:r>
                      <a:endParaRPr lang="tr-TR" sz="9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60.497</a:t>
                      </a:r>
                      <a:endParaRPr lang="tr-TR" sz="9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75.382</a:t>
                      </a:r>
                      <a:endParaRPr lang="tr-TR" sz="9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32</a:t>
                      </a:r>
                      <a:endParaRPr lang="tr-TR" sz="9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26</a:t>
                      </a:r>
                      <a:endParaRPr lang="tr-TR" sz="9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22</a:t>
                      </a:r>
                      <a:endParaRPr lang="tr-TR" sz="9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19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 b="1" baseline="0" dirty="0" smtClean="0">
                          <a:latin typeface="Bookman Old Style" pitchFamily="18" charset="0"/>
                          <a:ea typeface="Times New Roman"/>
                        </a:rPr>
                        <a:t>ORTAÖĞRETİM TOPLAMI</a:t>
                      </a:r>
                      <a:endParaRPr lang="tr-TR" sz="9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1.478</a:t>
                      </a:r>
                      <a:endParaRPr lang="tr-TR" sz="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733.276</a:t>
                      </a:r>
                      <a:endParaRPr lang="tr-TR" sz="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372.796</a:t>
                      </a:r>
                      <a:endParaRPr lang="tr-TR" sz="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360.480</a:t>
                      </a:r>
                      <a:endParaRPr lang="tr-TR" sz="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52.506</a:t>
                      </a:r>
                      <a:endParaRPr lang="tr-TR" sz="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29.435</a:t>
                      </a:r>
                      <a:endParaRPr lang="tr-TR" sz="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35.669</a:t>
                      </a:r>
                      <a:endParaRPr lang="tr-TR" sz="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25</a:t>
                      </a:r>
                      <a:endParaRPr lang="tr-TR" sz="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21</a:t>
                      </a:r>
                      <a:endParaRPr lang="tr-TR" sz="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14</a:t>
                      </a:r>
                      <a:endParaRPr lang="tr-TR" sz="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119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Genel Ortaöğretim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842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294.759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149.197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145.562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23.429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14.192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14.159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21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21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13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206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Mesleki ve Teknik Ortaöğretim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400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335.038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178.801</a:t>
                      </a:r>
                      <a:endParaRPr lang="tr-TR" sz="8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156.237</a:t>
                      </a: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21.110</a:t>
                      </a:r>
                      <a:endParaRPr lang="tr-TR" sz="8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9.292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15.719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36</a:t>
                      </a:r>
                      <a:endParaRPr lang="tr-TR" sz="8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21</a:t>
                      </a:r>
                      <a:endParaRPr lang="tr-TR" sz="8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8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16</a:t>
                      </a:r>
                      <a:endParaRPr lang="tr-TR" sz="8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199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Din</a:t>
                      </a:r>
                      <a:r>
                        <a:rPr lang="tr-TR" sz="9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 Öğretimi Genel Müdürlüğü (İHL)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180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98.411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41.475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56.936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7.148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5.303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5.112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19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19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14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199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Özel</a:t>
                      </a:r>
                      <a:r>
                        <a:rPr lang="tr-TR" sz="9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 Eğitim Lisesi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56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8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5.068</a:t>
                      </a:r>
                      <a:endParaRPr lang="tr-TR" sz="8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3.323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1.745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819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648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679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8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7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6</a:t>
                      </a:r>
                      <a:endParaRPr lang="tr-TR" sz="9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19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9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ÖRGÜN EĞİTİM TOPLAMI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5.741</a:t>
                      </a:r>
                      <a:endParaRPr lang="tr-TR" sz="9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2.689.362</a:t>
                      </a:r>
                      <a:endParaRPr lang="tr-TR" sz="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1.381.017</a:t>
                      </a:r>
                      <a:endParaRPr lang="tr-TR" sz="9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1.308.345</a:t>
                      </a:r>
                      <a:endParaRPr lang="tr-TR" sz="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142.524</a:t>
                      </a:r>
                      <a:endParaRPr lang="tr-TR" sz="9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89.932</a:t>
                      </a:r>
                      <a:endParaRPr lang="tr-TR" sz="9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111.051</a:t>
                      </a:r>
                      <a:endParaRPr lang="tr-TR" sz="9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30</a:t>
                      </a:r>
                      <a:endParaRPr lang="tr-TR" sz="9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24</a:t>
                      </a:r>
                      <a:endParaRPr lang="tr-TR" sz="9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19</a:t>
                      </a:r>
                      <a:endParaRPr lang="tr-TR" sz="9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1475656" y="0"/>
            <a:ext cx="6120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ÖRGÜN EĞİTİM DETAYI (Resmi – Özel Toplam)</a:t>
            </a:r>
            <a:endParaRPr lang="tr-TR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79512" y="6237312"/>
            <a:ext cx="8856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dirty="0">
                <a:latin typeface="Bookman Old Style" panose="02050604050505020204" pitchFamily="18" charset="0"/>
              </a:rPr>
              <a:t>Not 1: Anasınıflarında görev yapan </a:t>
            </a:r>
            <a:r>
              <a:rPr lang="tr-TR" sz="900" dirty="0" smtClean="0">
                <a:latin typeface="Bookman Old Style" panose="02050604050505020204" pitchFamily="18" charset="0"/>
              </a:rPr>
              <a:t> 5.487 </a:t>
            </a:r>
            <a:r>
              <a:rPr lang="tr-TR" sz="900" dirty="0">
                <a:latin typeface="Bookman Old Style" panose="02050604050505020204" pitchFamily="18" charset="0"/>
              </a:rPr>
              <a:t>öğretmen ile </a:t>
            </a:r>
            <a:r>
              <a:rPr lang="tr-TR" sz="900" dirty="0" smtClean="0">
                <a:latin typeface="Bookman Old Style" panose="02050604050505020204" pitchFamily="18" charset="0"/>
              </a:rPr>
              <a:t>4.261 derslik </a:t>
            </a:r>
            <a:r>
              <a:rPr lang="tr-TR" sz="900" dirty="0">
                <a:latin typeface="Bookman Old Style" panose="02050604050505020204" pitchFamily="18" charset="0"/>
              </a:rPr>
              <a:t>hem okulöncesinde hem de diğer kademeler de hesaplandığı için toplamdan düşülmüştür.</a:t>
            </a:r>
          </a:p>
          <a:p>
            <a:r>
              <a:rPr lang="tr-TR" sz="900" dirty="0">
                <a:latin typeface="Bookman Old Style" panose="02050604050505020204" pitchFamily="18" charset="0"/>
              </a:rPr>
              <a:t>Not 2: İmam Hatip Liseleri bünyesinde yer alan İmam Hatip Ortaokulu derslik ve öğretmen sayıları, İmam Hatip Ortaokulu kademesinde de hesaplandığı için toplamdan düşülmüştür.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6629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452321" y="6669360"/>
            <a:ext cx="1485305" cy="188640"/>
          </a:xfrm>
        </p:spPr>
        <p:txBody>
          <a:bodyPr/>
          <a:lstStyle/>
          <a:p>
            <a:pPr>
              <a:defRPr/>
            </a:pPr>
            <a:fld id="{D81FC540-6055-484F-84F9-17D84C74BD26}" type="slidenum">
              <a:rPr lang="tr-TR"/>
              <a:pPr>
                <a:defRPr/>
              </a:pPr>
              <a:t>22</a:t>
            </a:fld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179512" y="44624"/>
            <a:ext cx="8712968" cy="260648"/>
          </a:xfrm>
        </p:spPr>
        <p:txBody>
          <a:bodyPr>
            <a:noAutofit/>
          </a:bodyPr>
          <a:lstStyle/>
          <a:p>
            <a:pPr eaLnBrk="1" hangingPunct="1"/>
            <a:r>
              <a:rPr lang="tr-TR" sz="12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2016-2017 YILI RESMİ OKULLARIN NORMAL VE İKİLİ ÖĞRETİM DURUMU*</a:t>
            </a:r>
            <a:endParaRPr lang="tr-TR" sz="1200" dirty="0" smtClean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577298"/>
              </p:ext>
            </p:extLst>
          </p:nvPr>
        </p:nvGraphicFramePr>
        <p:xfrm>
          <a:off x="107504" y="411440"/>
          <a:ext cx="8784975" cy="5897880"/>
        </p:xfrm>
        <a:graphic>
          <a:graphicData uri="http://schemas.openxmlformats.org/drawingml/2006/table">
            <a:tbl>
              <a:tblPr/>
              <a:tblGrid>
                <a:gridCol w="1035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9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3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00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9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9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49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749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24000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TÜRÜ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KURUM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SAYISI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DERSLİK </a:t>
                      </a:r>
                      <a:endParaRPr lang="tr-TR" sz="12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SAYISI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ŞUBE </a:t>
                      </a:r>
                      <a: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SAYISI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ÖĞRENCİ SAYISI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DERSLİK </a:t>
                      </a:r>
                      <a:endParaRPr lang="tr-TR" sz="11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BAŞINA </a:t>
                      </a: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ÖĞRENC</a:t>
                      </a:r>
                      <a: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ŞUBE </a:t>
                      </a:r>
                      <a:endParaRPr lang="tr-TR" sz="12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BAŞINA ÖĞRENCİ 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  <a:r>
                        <a:rPr lang="tr-TR" sz="1200" b="1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ÖĞRETİM ORANI </a:t>
                      </a:r>
                      <a:endParaRPr lang="tr-TR" sz="12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  <a:r>
                        <a:rPr lang="tr-TR" sz="1200" b="1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ÖĞRETİM ORANI</a:t>
                      </a:r>
                      <a:endParaRPr lang="tr-TR" sz="12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8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RESMİ OKULLAR</a:t>
                      </a:r>
                    </a:p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8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TOPLAMI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924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20.182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39.685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1.083.972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54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32%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49%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NORMAL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1.983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42.502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44.982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1.122.494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26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25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68%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51%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2.907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62.684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84.667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2.206.466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35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26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8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TEMEL EĞİTİM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821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17.651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33.047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945.280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54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29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39%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58%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NORMAL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1.305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25.780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23.069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674.728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26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29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61%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42%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2.126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43.431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56.116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1.620.008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29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8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İLKOKUL</a:t>
                      </a:r>
                      <a:endParaRPr lang="tr-TR" sz="8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423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10.710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18.225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492.974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46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41%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62%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NORMAL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615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13.749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10.180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302.394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22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59%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38%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1.038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24.459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28.405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795.368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28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8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ORTAOKUL</a:t>
                      </a:r>
                      <a:endParaRPr lang="tr-TR" sz="8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337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6.140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13.284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406.568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66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43%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61%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1300" b="1" kern="1200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NORMAL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455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8.898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8.899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260.163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29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29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57%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39%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1300" b="1" kern="1200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792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15.038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22.183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666.731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44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8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İMAM-HATİP ORTAOKULU</a:t>
                      </a:r>
                      <a:endParaRPr lang="tr-TR" sz="8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801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1.538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45.738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21%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29%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1300" b="1" kern="1200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NORMAL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235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3.133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3.990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112.171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36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28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79%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71%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1300" b="1" kern="1200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296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3.934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5.528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157.909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29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8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ORTAÖĞRETİM</a:t>
                      </a:r>
                      <a:endParaRPr lang="tr-TR" sz="8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2.531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6.638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138.692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55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13%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24%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1300" b="1" kern="1200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NORMAL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678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16.722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21.913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447.766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87%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76%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1300" b="1" kern="1200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781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19.253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28.551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586.458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8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GENEL</a:t>
                      </a:r>
                      <a:r>
                        <a:rPr lang="tr-TR" sz="800" b="1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ORTAÖĞRETİM</a:t>
                      </a:r>
                      <a:endParaRPr lang="tr-TR" sz="8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123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218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6.577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1300" b="1" kern="1200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NORMAL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222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5.467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6.804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168.253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25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98%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96%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1300" b="1" kern="1200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227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5.590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7.022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174.830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25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8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MESLEKİ</a:t>
                      </a:r>
                      <a:r>
                        <a:rPr lang="tr-TR" sz="800" b="1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tr-TR" sz="8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VE</a:t>
                      </a:r>
                      <a:r>
                        <a:rPr lang="tr-TR" sz="800" b="1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TEKNİK ORTAÖĞRETİM</a:t>
                      </a:r>
                      <a:r>
                        <a:rPr lang="tr-TR" sz="8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8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2.016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5.706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115.392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24%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37%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1300" b="1" kern="1200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NORMAL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283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6.344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10.056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197.825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76%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63%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1300" b="1" kern="1200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374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8.360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15.762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313.217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8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İMAM-HATİP</a:t>
                      </a:r>
                    </a:p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8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LİSELERİ</a:t>
                      </a:r>
                      <a:endParaRPr lang="tr-TR" sz="8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392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714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16.723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17%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8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NORMAL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173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4.911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4.398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81.688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19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96%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83%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8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180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5.303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5.112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98.411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19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19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0" y="6377553"/>
            <a:ext cx="87129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800" dirty="0" smtClean="0">
              <a:latin typeface="Bookman Old Style" panose="02050604050505020204" pitchFamily="18" charset="0"/>
            </a:endParaRPr>
          </a:p>
          <a:p>
            <a:r>
              <a:rPr lang="tr-TR" sz="800" dirty="0" smtClean="0">
                <a:latin typeface="Bookman Old Style" panose="02050604050505020204" pitchFamily="18" charset="0"/>
              </a:rPr>
              <a:t>Not: İlkokul ve ortaokul aynı binayı ve derslikleri kullandığı için sayılar fazla çıkmıştır. Normalde ilk ve ortaokulda derslik başına düşen öğrenci sayısı 37’dir.</a:t>
            </a:r>
            <a:endParaRPr lang="tr-TR" sz="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08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955093"/>
              </p:ext>
            </p:extLst>
          </p:nvPr>
        </p:nvGraphicFramePr>
        <p:xfrm>
          <a:off x="395536" y="1147813"/>
          <a:ext cx="8568951" cy="5052651"/>
        </p:xfrm>
        <a:graphic>
          <a:graphicData uri="http://schemas.openxmlformats.org/drawingml/2006/table">
            <a:tbl>
              <a:tblPr/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2995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YÜKSEK ÖĞRETİM</a:t>
                      </a:r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İSTANBUL’UN PAYI %</a:t>
                      </a:r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528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b="1" i="0" u="none" strike="noStrike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  <a:r>
                        <a:rPr lang="tr-TR" sz="1500" b="1" i="0" u="none" strike="noStrike" baseline="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ÜNİVERSİTE SAYISI</a:t>
                      </a:r>
                      <a:endParaRPr lang="tr-TR" sz="1500" b="1" i="0" u="none" strike="noStrike" dirty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54</a:t>
                      </a:r>
                      <a:endParaRPr lang="tr-TR" sz="1500" b="1" i="0" u="none" strike="noStrike" kern="1200" dirty="0">
                        <a:solidFill>
                          <a:srgbClr val="FF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1" i="0" u="none" strike="noStrike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183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1" i="0" u="none" strike="noStrike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29,5</a:t>
                      </a:r>
                      <a:endParaRPr lang="tr-TR" sz="1500" b="1" i="0" u="none" strike="noStrike" kern="1200" dirty="0">
                        <a:solidFill>
                          <a:srgbClr val="FF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838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DEVLET ÜNİVERSİTESİ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112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000" marR="4000" marT="400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9,8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78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VAKIF ÜNİVERSİTESİ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39</a:t>
                      </a:r>
                      <a:endParaRPr lang="tr-TR" sz="15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65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000" marR="4000" marT="400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528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VAKIF MESLEK YÜKSEK OKULU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  <a:endParaRPr lang="tr-TR" sz="15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000" marR="4000" marT="400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67</a:t>
                      </a:r>
                      <a:endParaRPr lang="tr-TR" sz="15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528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b="1" i="0" u="none" strike="noStrike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ÖĞRENCİ SAYISI</a:t>
                      </a:r>
                      <a:endParaRPr lang="tr-TR" sz="1500" b="1" i="0" u="none" strike="noStrike" dirty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859.909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7.207.140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838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DEVLET ÜNİVERSİTESİ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437.836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6.633.853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6,6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978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VAKIF ÜNİVERSİTESİ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412.163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558.311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73,8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528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VAKIF MESLEK YÜKSEK OKULU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9.910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14.976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66,1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4978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b="1" i="0" u="none" strike="noStrike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ÖĞRETİM ELAMANI SAYISI</a:t>
                      </a:r>
                      <a:endParaRPr lang="tr-TR" sz="1500" b="1" i="0" u="none" strike="noStrike" dirty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Bookman Old Style"/>
                        </a:rPr>
                        <a:t>30.463</a:t>
                      </a:r>
                      <a:endParaRPr lang="tr-TR" sz="1500" b="1" i="0" u="none" strike="noStrike" kern="1200" dirty="0">
                        <a:solidFill>
                          <a:srgbClr val="FF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149.315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20,4</a:t>
                      </a:r>
                      <a:endParaRPr lang="tr-TR" sz="1500" b="1" i="0" u="none" strike="noStrike" kern="1200" dirty="0">
                        <a:solidFill>
                          <a:srgbClr val="FF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4978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DEVLET ÜNİVERSİTESİ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15.296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000" marR="4000" marT="400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129.293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000" marR="4000" marT="400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11,8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4978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VAKIF ÜNİVERSİTESİ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14.879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19.713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000" marR="4000" marT="400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75,4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4978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VAKIF MESLEK YÜKSEK OKULU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288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000" marR="4000" marT="400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309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000" marR="4000" marT="400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93,2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Metin kutusu 1"/>
          <p:cNvSpPr txBox="1"/>
          <p:nvPr/>
        </p:nvSpPr>
        <p:spPr>
          <a:xfrm>
            <a:off x="8201342" y="6300028"/>
            <a:ext cx="7631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3DD293E-F84D-4585-9257-1297FD219522}" type="slidenum">
              <a:rPr lang="tr-TR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23</a:t>
            </a:fld>
            <a:endParaRPr lang="tr-TR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395536" y="188640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>
              <a:defRPr/>
            </a:pPr>
            <a:r>
              <a:rPr lang="tr-TR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İSTANBUL İLİ </a:t>
            </a:r>
          </a:p>
          <a:p>
            <a:pPr algn="ctr" fontAlgn="b">
              <a:defRPr/>
            </a:pPr>
            <a:r>
              <a:rPr lang="tr-TR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YÜKSEK ÖĞRETİM GENEL DURUMU</a:t>
            </a:r>
          </a:p>
          <a:p>
            <a:pPr algn="ctr" fontAlgn="b">
              <a:defRPr/>
            </a:pPr>
            <a:r>
              <a:rPr lang="tr-TR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TÜRKİYE - İSTANBUL KARŞILAŞTIRMASI (2016-2017)</a:t>
            </a:r>
          </a:p>
        </p:txBody>
      </p:sp>
    </p:spTree>
    <p:extLst>
      <p:ext uri="{BB962C8B-B14F-4D97-AF65-F5344CB8AC3E}">
        <p14:creationId xmlns:p14="http://schemas.microsoft.com/office/powerpoint/2010/main" val="1842677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D7D9A-AB9B-4731-8249-749E0375C3D3}" type="slidenum">
              <a:rPr lang="tr-TR"/>
              <a:pPr>
                <a:defRPr/>
              </a:pPr>
              <a:t>24</a:t>
            </a:fld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539552" y="274638"/>
            <a:ext cx="7992888" cy="633412"/>
          </a:xfrm>
        </p:spPr>
        <p:txBody>
          <a:bodyPr>
            <a:noAutofit/>
          </a:bodyPr>
          <a:lstStyle/>
          <a:p>
            <a:pPr eaLnBrk="1" hangingPunct="1"/>
            <a:r>
              <a:rPr lang="tr-TR" sz="1800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DEVLET ÜNİVERSİTELERİ</a:t>
            </a:r>
            <a:r>
              <a:rPr lang="tr-TR" sz="2000" b="1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tr-TR" sz="2000" b="1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</a:br>
            <a:endParaRPr lang="tr-TR" sz="2000" b="1" dirty="0" smtClean="0">
              <a:solidFill>
                <a:srgbClr val="FF33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145322"/>
              </p:ext>
            </p:extLst>
          </p:nvPr>
        </p:nvGraphicFramePr>
        <p:xfrm>
          <a:off x="179512" y="692696"/>
          <a:ext cx="8856984" cy="5472608"/>
        </p:xfrm>
        <a:graphic>
          <a:graphicData uri="http://schemas.openxmlformats.org/drawingml/2006/table">
            <a:tbl>
              <a:tblPr/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0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5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5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7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8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09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06243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SIRA NO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ÜNİVERSİTE ADI </a:t>
                      </a: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FAKÜLTE SAYISI </a:t>
                      </a: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YÜKSEK OKUL  SAYISI </a:t>
                      </a: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MESLEK YÜKSEK OKUL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 SAYISI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ENSTİTÜ SAYISI </a:t>
                      </a: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ÖĞRETİM </a:t>
                      </a:r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ELEMANI </a:t>
                      </a:r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SAYISI </a:t>
                      </a: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ÖĞRENCİ SAYISI </a:t>
                      </a: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885">
                <a:tc>
                  <a:txBody>
                    <a:bodyPr/>
                    <a:lstStyle/>
                    <a:p>
                      <a:pPr marL="342900" indent="-342900" algn="ctr" rtl="0" fontAlgn="ctr">
                        <a:buFont typeface="+mj-lt"/>
                        <a:buNone/>
                      </a:pPr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BOĞAZİÇİ  ÜNİVERSİTESİ 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899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14.740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629">
                <a:tc>
                  <a:txBody>
                    <a:bodyPr/>
                    <a:lstStyle/>
                    <a:p>
                      <a:pPr marL="342900" indent="-342900" algn="ctr" rtl="0" fontAlgn="ctr">
                        <a:buFont typeface="+mj-lt"/>
                        <a:buNone/>
                      </a:pPr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GALATASARAY   ÜNİV</a:t>
                      </a:r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.</a:t>
                      </a: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262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4.755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837">
                <a:tc>
                  <a:txBody>
                    <a:bodyPr/>
                    <a:lstStyle/>
                    <a:p>
                      <a:pPr marL="342900" indent="-342900" algn="ctr" rtl="0" fontAlgn="ctr">
                        <a:buFont typeface="+mj-lt"/>
                        <a:buNone/>
                      </a:pPr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İSTANBUL  </a:t>
                      </a:r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MEDENİYET       ÜNİVERSİTESİ</a:t>
                      </a: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570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4.204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176">
                <a:tc>
                  <a:txBody>
                    <a:bodyPr/>
                    <a:lstStyle/>
                    <a:p>
                      <a:pPr marL="342900" indent="-342900" algn="ctr" rtl="0" fontAlgn="ctr">
                        <a:buFont typeface="+mj-lt"/>
                        <a:buNone/>
                      </a:pPr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İSTANBUL </a:t>
                      </a:r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TEKNİK ÜNİV.</a:t>
                      </a: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2.051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37.575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176">
                <a:tc>
                  <a:txBody>
                    <a:bodyPr/>
                    <a:lstStyle/>
                    <a:p>
                      <a:pPr marL="342900" indent="-342900" algn="ctr" rtl="0" fontAlgn="ctr">
                        <a:buFont typeface="+mj-lt"/>
                        <a:buNone/>
                      </a:pPr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İSTANBUL </a:t>
                      </a:r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ÜNİVERSİTESİ</a:t>
                      </a: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22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7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17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5.199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246.870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237">
                <a:tc>
                  <a:txBody>
                    <a:bodyPr/>
                    <a:lstStyle/>
                    <a:p>
                      <a:pPr marL="342900" indent="-342900" algn="ctr" rtl="0" fontAlgn="ctr">
                        <a:buFont typeface="+mj-lt"/>
                        <a:buNone/>
                      </a:pPr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6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MARMARA ÜNİVERSİTESİ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11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3.056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79.918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2629">
                <a:tc>
                  <a:txBody>
                    <a:bodyPr/>
                    <a:lstStyle/>
                    <a:p>
                      <a:pPr marL="342900" indent="-342900" algn="ctr" rtl="0" fontAlgn="ctr">
                        <a:buFont typeface="+mj-lt"/>
                        <a:buNone/>
                      </a:pPr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7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MİMARSİNAN ÜNİVERSİTESİ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625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10.170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2629">
                <a:tc>
                  <a:txBody>
                    <a:bodyPr/>
                    <a:lstStyle/>
                    <a:p>
                      <a:pPr marL="342900" indent="-342900" algn="ctr" rtl="0" fontAlgn="ctr">
                        <a:buFont typeface="+mj-lt"/>
                        <a:buNone/>
                      </a:pPr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8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SAĞLIK  BİLİMLERİ  ÜNİV.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850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2.278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2629">
                <a:tc>
                  <a:txBody>
                    <a:bodyPr/>
                    <a:lstStyle/>
                    <a:p>
                      <a:pPr marL="342900" indent="-342900" algn="ctr" rtl="0" fontAlgn="ctr">
                        <a:buFont typeface="+mj-lt"/>
                        <a:buNone/>
                      </a:pPr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9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TÜRK-ALMAN ÜNİVERSİTESİ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126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904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2629">
                <a:tc>
                  <a:txBody>
                    <a:bodyPr/>
                    <a:lstStyle/>
                    <a:p>
                      <a:pPr marL="342900" indent="-342900" algn="ctr" rtl="0" fontAlgn="ctr">
                        <a:buFont typeface="+mj-lt"/>
                        <a:buNone/>
                      </a:pPr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10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TÜRKİYE  ULUSLARARASI İSLAM, BİLİM VE TEKNOLOJİ ÜNİVERSİTESİ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3317">
                <a:tc>
                  <a:txBody>
                    <a:bodyPr/>
                    <a:lstStyle/>
                    <a:p>
                      <a:pPr marL="342900" indent="-342900" algn="ctr" rtl="0" fontAlgn="ctr">
                        <a:buFont typeface="+mj-lt"/>
                        <a:buNone/>
                      </a:pPr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11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YILDIZ </a:t>
                      </a:r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TEKNİK </a:t>
                      </a:r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ÜNİV.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1.658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36.422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340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TOPLAM</a:t>
                      </a: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tr-TR" sz="14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103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58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15.296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437.836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332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748464" y="6669360"/>
            <a:ext cx="395536" cy="288032"/>
          </a:xfrm>
        </p:spPr>
        <p:txBody>
          <a:bodyPr/>
          <a:lstStyle/>
          <a:p>
            <a:pPr>
              <a:defRPr/>
            </a:pPr>
            <a:fld id="{629BE2FA-1048-410D-AD95-F32B40F27FD0}" type="slidenum">
              <a:rPr lang="tr-TR" sz="900"/>
              <a:pPr>
                <a:defRPr/>
              </a:pPr>
              <a:t>25</a:t>
            </a:fld>
            <a:endParaRPr lang="tr-TR" sz="900" dirty="0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 rot="10800000" flipV="1">
            <a:off x="395536" y="44624"/>
            <a:ext cx="8496944" cy="144015"/>
          </a:xfrm>
        </p:spPr>
        <p:txBody>
          <a:bodyPr>
            <a:noAutofit/>
          </a:bodyPr>
          <a:lstStyle/>
          <a:p>
            <a:pPr eaLnBrk="1" hangingPunct="1"/>
            <a:r>
              <a:rPr lang="tr-TR" sz="900" b="1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VAKIF  ÜNİVERSİTELERİ ve VAKIF MESLEK YÜKSEKOKULLARI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617014"/>
              </p:ext>
            </p:extLst>
          </p:nvPr>
        </p:nvGraphicFramePr>
        <p:xfrm>
          <a:off x="107505" y="265346"/>
          <a:ext cx="8856984" cy="6459552"/>
        </p:xfrm>
        <a:graphic>
          <a:graphicData uri="http://schemas.openxmlformats.org/drawingml/2006/table">
            <a:tbl>
              <a:tblPr/>
              <a:tblGrid>
                <a:gridCol w="358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1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22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22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85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8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1988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SIRA</a:t>
                      </a:r>
                    </a:p>
                    <a:p>
                      <a:pPr algn="ctr" rtl="0" fontAlgn="ctr"/>
                      <a:r>
                        <a:rPr lang="tr-TR" sz="8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NO</a:t>
                      </a:r>
                      <a:endParaRPr lang="tr-TR" sz="8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ÜNİVERSİTE ADI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FAKÜLTE SAYISI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YÜKSEK OKUL  SAYISI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MESLEK</a:t>
                      </a:r>
                      <a:r>
                        <a:rPr lang="tr-TR" sz="800" b="1" i="0" u="none" strike="noStrike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YÜKSEK</a:t>
                      </a:r>
                    </a:p>
                    <a:p>
                      <a:pPr algn="ctr" rtl="0" fontAlgn="ctr"/>
                      <a:r>
                        <a:rPr lang="tr-TR" sz="800" b="1" i="0" u="none" strike="noStrike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OKULU SAYISI</a:t>
                      </a:r>
                      <a:endParaRPr lang="tr-TR" sz="8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ENSTİTÜ SAYISI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ÖĞRETİM </a:t>
                      </a:r>
                      <a:r>
                        <a:rPr lang="tr-TR" sz="8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ELEMANI</a:t>
                      </a:r>
                      <a:r>
                        <a:rPr lang="tr-TR" sz="800" b="1" i="0" u="none" strike="noStrike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8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8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SAYISI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ÖĞRENCİ SAYISI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ACIBADEM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3.967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BAHÇEŞEHİR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23.841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BEYKENT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30.526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BEYKOZ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1.909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BEZM-İ ÂLEM VAKIF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BİRUNİ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DOĞUŞ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6.873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FATİH SULTAN MEHMET VAKIF Ü.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6.581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GEDİK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4.412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HALİÇ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10.522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IŞIK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7.194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12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İSTANBUL 29 MAYIS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1.392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İSTANBUL AREL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16.303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İSTANBUL AYDIN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39.298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İSTANBUL AYVANSARAY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3.891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İSTANBUL BİLGİ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29.626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İSTANBUL BİLİM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İSTANBUL ESENYURT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5.250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19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İSTANBUL GELİŞİM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20.297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İSTANBUL KEMERBURGAZ Ü.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7.343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İSTANBUL KÜLTÜR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15.048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İSTANBUL MEDİPOL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20.440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İSTANBUL RUMELİ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24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İSTANBUL SABAHATTİN ZAİM Ü.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7.018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25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İSTANBUL ŞEHİR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4.938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26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İSTANBUL TİCARET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8.503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İSTİNYE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KADİR HAS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6.922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29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KOÇ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6.869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MALTEPE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10.366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31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MEF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1.964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32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NİŞANTAŞI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18.988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33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OKAN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19.242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34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ÖZYEĞİN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8.213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35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PİRİ REİS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36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SABANCI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4.968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37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ÜSKÜDAR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13.231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38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YEDİTEPE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22.950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39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YENİ YÜZYIL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9.068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38762"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VAKIF ÜNİVERSTİLERİ TOPLAMI</a:t>
                      </a:r>
                      <a:endParaRPr lang="tr-TR" sz="7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14.879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412.163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ATAŞEHİR ADIGÜZEL MYO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AVRUPA MYO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2.217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İSTANBUL KAVRAM MYO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4.022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3029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İSTANBUL ŞİŞLİ MYO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2.352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15184"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VAKIF MYO TOPLAMI</a:t>
                      </a:r>
                      <a:endParaRPr lang="tr-TR" sz="7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288</a:t>
                      </a:r>
                      <a:endParaRPr lang="tr-TR" sz="7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9.910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75608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 </a:t>
                      </a:r>
                      <a:r>
                        <a:rPr lang="tr-TR" sz="10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GENEL TOPLAM (39 ADET VAKIF Ü. + 4 VAKIF MYO)</a:t>
                      </a:r>
                      <a:endParaRPr lang="tr-TR" sz="1000" b="1" i="0" u="none" strike="noStrike" kern="1200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15.167</a:t>
                      </a:r>
                      <a:endParaRPr lang="tr-TR" sz="11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422.073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165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58880" y="6520260"/>
            <a:ext cx="2133600" cy="365125"/>
          </a:xfrm>
        </p:spPr>
        <p:txBody>
          <a:bodyPr/>
          <a:lstStyle/>
          <a:p>
            <a:pPr>
              <a:defRPr/>
            </a:pPr>
            <a:fld id="{E0FCE069-938A-49A9-99DC-40BD1173275B}" type="slidenum">
              <a:rPr lang="tr-TR"/>
              <a:pPr>
                <a:defRPr/>
              </a:pPr>
              <a:t>26</a:t>
            </a:fld>
            <a:endParaRPr lang="tr-TR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552" y="116632"/>
            <a:ext cx="828092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tr-TR" sz="2000" b="1" kern="0" dirty="0">
                <a:solidFill>
                  <a:srgbClr val="FF3300"/>
                </a:solidFill>
                <a:effectLst/>
                <a:latin typeface="Bookman Old Style" pitchFamily="18" charset="0"/>
                <a:ea typeface="+mj-ea"/>
                <a:cs typeface="+mj-cs"/>
              </a:rPr>
              <a:t>    </a:t>
            </a:r>
            <a:r>
              <a:rPr lang="tr-TR" sz="2000" b="1" kern="0" dirty="0">
                <a:solidFill>
                  <a:srgbClr val="FF0000"/>
                </a:solidFill>
                <a:effectLst/>
                <a:latin typeface="Bookman Old Style" pitchFamily="18" charset="0"/>
                <a:ea typeface="+mj-ea"/>
                <a:cs typeface="Arial" pitchFamily="34" charset="0"/>
              </a:rPr>
              <a:t>YÜKSEK ÖĞRENİM YURTLARI</a:t>
            </a:r>
          </a:p>
        </p:txBody>
      </p:sp>
      <p:graphicFrame>
        <p:nvGraphicFramePr>
          <p:cNvPr id="6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1487146"/>
              </p:ext>
            </p:extLst>
          </p:nvPr>
        </p:nvGraphicFramePr>
        <p:xfrm>
          <a:off x="611561" y="836712"/>
          <a:ext cx="8208912" cy="5544617"/>
        </p:xfrm>
        <a:graphic>
          <a:graphicData uri="http://schemas.openxmlformats.org/drawingml/2006/table">
            <a:tbl>
              <a:tblPr/>
              <a:tblGrid>
                <a:gridCol w="1273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7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44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53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83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5581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YURTLAR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ERKEK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KIZ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KARMA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2771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YURT SAYISI (KAMU)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81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KAPASİTE (KAMU)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13.361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11.406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22.767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81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YURT SAYISI (ÖZEL)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205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143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356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81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KAPASİTE (ÖZEL)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20.381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5.620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4.000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30.001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3277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YURT SAYISI (KAMU)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315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649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81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KAPASİTE (KAMU)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161.274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291.130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64.853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517.257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570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18032" y="210880"/>
            <a:ext cx="8605448" cy="3326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b="1" dirty="0" smtClean="0">
                <a:solidFill>
                  <a:srgbClr val="FF0000"/>
                </a:solidFill>
                <a:effectLst/>
                <a:latin typeface="Bookman Old Style" pitchFamily="18" charset="0"/>
                <a:cs typeface="Arial" pitchFamily="34" charset="0"/>
              </a:rPr>
              <a:t>SAĞLIK GENEL BİLGİLER</a:t>
            </a:r>
            <a:r>
              <a:rPr lang="tr-TR" sz="1800" b="1" dirty="0" smtClean="0">
                <a:solidFill>
                  <a:srgbClr val="FF0000"/>
                </a:solidFill>
                <a:effectLst/>
                <a:latin typeface="Bookman Old Style" pitchFamily="18" charset="0"/>
                <a:cs typeface="Arial" pitchFamily="34" charset="0"/>
              </a:rPr>
              <a:t>*</a:t>
            </a:r>
          </a:p>
        </p:txBody>
      </p:sp>
      <p:graphicFrame>
        <p:nvGraphicFramePr>
          <p:cNvPr id="5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084037"/>
              </p:ext>
            </p:extLst>
          </p:nvPr>
        </p:nvGraphicFramePr>
        <p:xfrm>
          <a:off x="251520" y="764704"/>
          <a:ext cx="8676473" cy="5540182"/>
        </p:xfrm>
        <a:graphic>
          <a:graphicData uri="http://schemas.openxmlformats.org/drawingml/2006/table">
            <a:tbl>
              <a:tblPr/>
              <a:tblGrid>
                <a:gridCol w="3062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9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9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9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49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SAĞLIK</a:t>
                      </a:r>
                      <a:endParaRPr lang="tr-TR" sz="11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2013</a:t>
                      </a:r>
                      <a:r>
                        <a:rPr lang="tr-TR" sz="1100" b="1" i="0" u="none" strike="noStrike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 </a:t>
                      </a: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</a:t>
                      </a: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6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HASTANE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SAYISI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230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233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238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606">
                <a:tc>
                  <a:txBody>
                    <a:bodyPr/>
                    <a:lstStyle/>
                    <a:p>
                      <a:pPr algn="just" rtl="0" fontAlgn="ctr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HASTANE YATAK SAYISI 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33.256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33.102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33.733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36.184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66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HEKİM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SAYISI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32.231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33.127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33.628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37.770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606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YATARAK TEDAVİ GÖREN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HASTA </a:t>
                      </a:r>
                      <a:endParaRPr lang="tr-TR" sz="1100" b="1" i="0" u="none" strike="noStrike" dirty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2.164.406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2.106.819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2.113.994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2.100.197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71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AMELİYAT </a:t>
                      </a:r>
                      <a:endParaRPr lang="tr-TR" sz="1100" b="1" i="0" u="none" strike="noStrike" dirty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1.887.808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2.229.632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2.177.774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2.164.036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760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ÖLEN </a:t>
                      </a:r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BEBEK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/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BEBEK </a:t>
                      </a:r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ÖLÜM HIZI (1000'DE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)  (</a:t>
                      </a:r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0-1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YAŞ)</a:t>
                      </a:r>
                      <a:r>
                        <a:rPr lang="tr-TR" sz="1100" b="1" i="0" u="none" strike="noStrike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endParaRPr lang="tr-TR" sz="1100" b="1" i="0" u="none" strike="noStrike" baseline="3000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 hafta ve üzeri</a:t>
                      </a:r>
                    </a:p>
                    <a:p>
                      <a:pPr algn="ctr" rtl="0" fontAlgn="ctr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‰ 6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 hafta ve üzeri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‰ 5,9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 hafta ve üzeri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‰ 5,9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 hafta ve üzeri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‰ 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0635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OECD BEBEK ÖLÜM HIZI (1000' DE)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     </a:t>
                      </a:r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(0-1 YAŞ)</a:t>
                      </a: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‰ 4,3</a:t>
                      </a: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000" b="1" i="0" u="none" strike="noStrike" dirty="0" smtClean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100" b="1" i="0" u="none" strike="noStrike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6993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ÖLEN ANNE SAYISI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/ ANNE </a:t>
                      </a:r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ÖLÜM ORANI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(100.000’DE)</a:t>
                      </a:r>
                      <a:r>
                        <a:rPr lang="tr-TR" sz="1100" b="1" i="0" u="none" strike="noStrike" baseline="300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28 /yüz binde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12,3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21 /yüz binde 8,7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32 /yüz binde 14,5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32 </a:t>
                      </a: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/  </a:t>
                      </a: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yüz binde 13,3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71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NORMAL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DOĞUM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100.544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105.500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106.015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100.222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71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SEZARYEN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DOĞUM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130.656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142.827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147.546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134.637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560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SEZARYEN DIŞI MÜDAHALELİ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DOĞUM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1.301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1.298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1.054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1.363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560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HASTANEDE TOPLAM DOĞUM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SAYISI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232.501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249.625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254.615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236.222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344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TESPİT EDİLEN BULAŞICI HASTALIK SAYISI*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7.476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8.572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7.842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9.279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560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YAPILAN AŞILAMA SAYISI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3.867.961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3.972.292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4.129.603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4.186.914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6" name="5 Metin kutusu"/>
          <p:cNvSpPr txBox="1"/>
          <p:nvPr/>
        </p:nvSpPr>
        <p:spPr>
          <a:xfrm>
            <a:off x="204570" y="6330225"/>
            <a:ext cx="88319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>
                <a:latin typeface="Bookman Old Style" pitchFamily="18" charset="0"/>
              </a:rPr>
              <a:t> * Sağlık Bakanlığı, Özel ve Üniversite Hastanelerinin sayıları toplamıdır.</a:t>
            </a:r>
          </a:p>
          <a:p>
            <a:r>
              <a:rPr lang="tr-TR" sz="1000" dirty="0" smtClean="0">
                <a:latin typeface="Bookman Old Style" pitchFamily="18" charset="0"/>
              </a:rPr>
              <a:t>*  Halk Sağlığı Müdürlüğü </a:t>
            </a:r>
            <a:r>
              <a:rPr lang="tr-TR" sz="1000" dirty="0">
                <a:latin typeface="Bookman Old Style" pitchFamily="18" charset="0"/>
              </a:rPr>
              <a:t>Aşı Programları, Tüberküloz ve Bulaşıcı </a:t>
            </a:r>
            <a:r>
              <a:rPr lang="tr-TR" sz="1000" dirty="0" smtClean="0">
                <a:latin typeface="Bookman Old Style" pitchFamily="18" charset="0"/>
              </a:rPr>
              <a:t>Hastalıklar Şubelerinin toplam verileridir. 2016 Tüberküloz Şubesi verileri henüz açıklanmamıştır.</a:t>
            </a:r>
            <a:endParaRPr lang="tr-TR" sz="1000" dirty="0">
              <a:latin typeface="Bookman Old Style" pitchFamily="18" charset="0"/>
            </a:endParaRPr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483296" cy="313010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27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5310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101570"/>
              </p:ext>
            </p:extLst>
          </p:nvPr>
        </p:nvGraphicFramePr>
        <p:xfrm>
          <a:off x="467544" y="2133273"/>
          <a:ext cx="8352928" cy="2015807"/>
        </p:xfrm>
        <a:graphic>
          <a:graphicData uri="http://schemas.openxmlformats.org/drawingml/2006/table">
            <a:tbl>
              <a:tblPr/>
              <a:tblGrid>
                <a:gridCol w="4906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0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51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914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SAĞLIK HİZMETLERİNİN KİŞİ BAŞINA DAĞILIMI*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(2016)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41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İSTANBUL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(Nüfus:14.804.116)</a:t>
                      </a:r>
                      <a:endParaRPr lang="tr-TR" sz="1200" kern="1200" dirty="0" smtClean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TÜRKİYE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(Nüfus:79.814.871)</a:t>
                      </a:r>
                      <a:endParaRPr kumimoji="0" lang="tr-TR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51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YATAK BAŞINA DÜŞEN KİŞİ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409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3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DOKTOR BAŞINA DÜŞEN KİŞİ (Diş hek. hariç)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468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544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51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HEMŞİRE BAŞINA DÜŞEN KİŞİ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583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522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3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EBE+HEMŞİRE BAŞINA DÜŞEN KİŞİ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475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389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354792"/>
              </p:ext>
            </p:extLst>
          </p:nvPr>
        </p:nvGraphicFramePr>
        <p:xfrm>
          <a:off x="467544" y="188641"/>
          <a:ext cx="8352928" cy="1720868"/>
        </p:xfrm>
        <a:graphic>
          <a:graphicData uri="http://schemas.openxmlformats.org/drawingml/2006/table">
            <a:tbl>
              <a:tblPr/>
              <a:tblGrid>
                <a:gridCol w="381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8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5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16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05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SAĞLIK İLE İLGİLİ GENEL GÖSTERGELER* 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(2016)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İST. PAYI %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4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HASTANE SAYISI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1.525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15,6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69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YATAK SAYISI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36.184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222.240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16,3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52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HEKİM SAYISI (Diş </a:t>
                      </a:r>
                      <a:r>
                        <a:rPr kumimoji="0" lang="tr-TR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hek</a:t>
                      </a: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.dahil)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37.770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170.018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22,2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975475" y="6500813"/>
            <a:ext cx="2133600" cy="457200"/>
          </a:xfrm>
        </p:spPr>
        <p:txBody>
          <a:bodyPr/>
          <a:lstStyle/>
          <a:p>
            <a:pPr>
              <a:defRPr/>
            </a:pPr>
            <a:fld id="{6B963E0C-FBAC-4668-A55A-570EA3557D7E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995717"/>
              </p:ext>
            </p:extLst>
          </p:nvPr>
        </p:nvGraphicFramePr>
        <p:xfrm>
          <a:off x="467544" y="4437112"/>
          <a:ext cx="8424936" cy="2003410"/>
        </p:xfrm>
        <a:graphic>
          <a:graphicData uri="http://schemas.openxmlformats.org/drawingml/2006/table">
            <a:tbl>
              <a:tblPr/>
              <a:tblGrid>
                <a:gridCol w="6095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9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3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112 ACİL HİZMETLERİ 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(SAĞLIK HİZMETLERİNİN KİŞİ BAŞINA DAĞILIMI*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(2016)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5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112 İSTASYONU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5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AMBULANS SAYISI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5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TAŞINAN VAKA SAYISI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441.479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İLK 10 DAKİKA ULAŞILAN HASTA ORANI (%)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73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62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876257" y="6381328"/>
            <a:ext cx="2267745" cy="476672"/>
          </a:xfrm>
        </p:spPr>
        <p:txBody>
          <a:bodyPr/>
          <a:lstStyle/>
          <a:p>
            <a:pPr>
              <a:defRPr/>
            </a:pPr>
            <a:fld id="{97DA8F37-6720-458A-97EA-2C7890A8C239}" type="slidenum">
              <a:rPr lang="tr-TR"/>
              <a:pPr>
                <a:defRPr/>
              </a:pPr>
              <a:t>29</a:t>
            </a:fld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101116" y="44624"/>
            <a:ext cx="8928992" cy="576064"/>
          </a:xfrm>
        </p:spPr>
        <p:txBody>
          <a:bodyPr>
            <a:noAutofit/>
          </a:bodyPr>
          <a:lstStyle/>
          <a:p>
            <a:pPr eaLnBrk="1" hangingPunct="1"/>
            <a:r>
              <a:rPr lang="tr-TR" sz="24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YILLARA GÖRE HASTANE SAYILARI</a:t>
            </a:r>
            <a:endParaRPr lang="tr-TR" sz="2400" dirty="0" smtClean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7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714923"/>
              </p:ext>
            </p:extLst>
          </p:nvPr>
        </p:nvGraphicFramePr>
        <p:xfrm>
          <a:off x="179512" y="620690"/>
          <a:ext cx="8856984" cy="5184574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94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60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56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9562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3963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2660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BAĞLI OLDUĞU KURUM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YILLAR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55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2006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2007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2009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SAĞLIK BAKANLIĞI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53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57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SSK GENEL MÜD.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ÜNİVERSİTELER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latin typeface="Bookman Old Style" pitchFamily="18" charset="0"/>
                          <a:ea typeface="Times New Roman"/>
                        </a:rPr>
                        <a:t>15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15*</a:t>
                      </a:r>
                      <a:endParaRPr lang="tr-TR" sz="1400" b="0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DİĞER KAMU KUR.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dirty="0">
                          <a:latin typeface="Bookman Old Style" pitchFamily="18" charset="0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VAKIF  HASTANESİ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dirty="0">
                          <a:latin typeface="Bookman Old Style" pitchFamily="18" charset="0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ÖZEL HASTANELER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136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142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154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153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159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158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latin typeface="Bookman Old Style" pitchFamily="18" charset="0"/>
                          <a:ea typeface="Times New Roman"/>
                        </a:rPr>
                        <a:t>160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164</a:t>
                      </a:r>
                      <a:endParaRPr lang="tr-TR" sz="1400" b="0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ASKERİ HASTANELER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latin typeface="Bookman Old Style" pitchFamily="18" charset="0"/>
                          <a:ea typeface="Times New Roman"/>
                        </a:rPr>
                        <a:t>-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tr-TR" sz="1400" b="0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**</a:t>
                      </a:r>
                      <a:endParaRPr lang="tr-TR" sz="1400" b="0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194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199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205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215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216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216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219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230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232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233</a:t>
                      </a:r>
                      <a:endParaRPr lang="tr-TR" sz="16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238</a:t>
                      </a:r>
                      <a:endParaRPr lang="tr-TR" sz="16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5 Dikdörtgen"/>
          <p:cNvSpPr/>
          <p:nvPr/>
        </p:nvSpPr>
        <p:spPr>
          <a:xfrm>
            <a:off x="101116" y="5879594"/>
            <a:ext cx="8856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1000" dirty="0" smtClean="0">
                <a:latin typeface="Bookman Old Style" pitchFamily="18" charset="0"/>
              </a:rPr>
              <a:t>* 23 Temmuz 2016 tarih ve 667 </a:t>
            </a:r>
            <a:r>
              <a:rPr lang="tr-TR" sz="1000" dirty="0">
                <a:latin typeface="Bookman Old Style" pitchFamily="18" charset="0"/>
              </a:rPr>
              <a:t>sayılı </a:t>
            </a:r>
            <a:r>
              <a:rPr lang="tr-TR" sz="1000" dirty="0" smtClean="0">
                <a:latin typeface="Bookman Old Style" pitchFamily="18" charset="0"/>
              </a:rPr>
              <a:t>«Olağanüstü </a:t>
            </a:r>
            <a:r>
              <a:rPr lang="tr-TR" sz="1000" dirty="0">
                <a:latin typeface="Bookman Old Style" pitchFamily="18" charset="0"/>
              </a:rPr>
              <a:t>Hal Kapsamında Alınan Tedbirlere İlişkin Kanun Hükmünde </a:t>
            </a:r>
            <a:r>
              <a:rPr lang="tr-TR" sz="1000" dirty="0" smtClean="0">
                <a:latin typeface="Bookman Old Style" pitchFamily="18" charset="0"/>
              </a:rPr>
              <a:t>Kararname» ile Fatih Üniversitesi Uygulama Araştırma Merkezi ruhsatı iptal edilerek, Kartal Dr. Lütfi Kırdar Eğitim Araştırma Hastanesine devredilmiştir.</a:t>
            </a:r>
          </a:p>
          <a:p>
            <a:pPr algn="just"/>
            <a:r>
              <a:rPr lang="tr-TR" sz="1000" dirty="0" smtClean="0">
                <a:latin typeface="Bookman Old Style" pitchFamily="18" charset="0"/>
              </a:rPr>
              <a:t>** 31 Temmuz 2016 tarih ve 669 </a:t>
            </a:r>
            <a:r>
              <a:rPr lang="tr-TR" sz="1000" dirty="0">
                <a:latin typeface="Bookman Old Style" pitchFamily="18" charset="0"/>
              </a:rPr>
              <a:t>Sayılı </a:t>
            </a:r>
            <a:r>
              <a:rPr lang="tr-TR" sz="1000" dirty="0" smtClean="0">
                <a:latin typeface="Bookman Old Style" pitchFamily="18" charset="0"/>
              </a:rPr>
              <a:t>«Olağanüstü </a:t>
            </a:r>
            <a:r>
              <a:rPr lang="tr-TR" sz="1000" dirty="0">
                <a:latin typeface="Bookman Old Style" pitchFamily="18" charset="0"/>
              </a:rPr>
              <a:t>Hal Kapsamında Bazı Tedbirler Alınması ve Milli Savunma Üniversitesi Kurulması ile Bazı Kanunlarda Değişiklik Yapılmasına Dair Kanun Hükmünde </a:t>
            </a:r>
            <a:r>
              <a:rPr lang="tr-TR" sz="1000" dirty="0" smtClean="0">
                <a:latin typeface="Bookman Old Style" pitchFamily="18" charset="0"/>
              </a:rPr>
              <a:t>Kararname» ile Askeri Hastaneler Sağlık Bakanlığına devredilmiştir.</a:t>
            </a:r>
            <a:endParaRPr lang="tr-TR" sz="10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758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FAF4D1-FFBF-44EB-8BFA-E912A16F1B96}" type="slidenum">
              <a:rPr lang="tr-TR"/>
              <a:pPr>
                <a:defRPr/>
              </a:pPr>
              <a:t>3</a:t>
            </a:fld>
            <a:endParaRPr lang="tr-TR" dirty="0"/>
          </a:p>
        </p:txBody>
      </p:sp>
      <p:graphicFrame>
        <p:nvGraphicFramePr>
          <p:cNvPr id="23604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012843"/>
              </p:ext>
            </p:extLst>
          </p:nvPr>
        </p:nvGraphicFramePr>
        <p:xfrm>
          <a:off x="971599" y="192596"/>
          <a:ext cx="7200802" cy="6528228"/>
        </p:xfrm>
        <a:graphic>
          <a:graphicData uri="http://schemas.openxmlformats.org/drawingml/2006/table">
            <a:tbl>
              <a:tblPr/>
              <a:tblGrid>
                <a:gridCol w="2371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4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48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885">
                <a:tc gridSpan="3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YILLARA GÖRE NÜFUS</a:t>
                      </a:r>
                    </a:p>
                  </a:txBody>
                  <a:tcPr marL="81591" marR="81591" marT="40793" marB="40793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81591" marR="81591" marT="40793" marB="40793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078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SAYIM YILI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NÜFUS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ARTIŞ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17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1927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806.863 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-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17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1945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1.078.399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271.536 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(18 YIL)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17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1960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1.882.092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803.693 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(15 YIL)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17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1975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3.904.588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2.022.496 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(15 YIL)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917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1990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7.309.190</a:t>
                      </a: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3.404.602 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(15 YIL)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17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1997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9.198.809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1.889.619 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(7 YIL)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917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2000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10.018.735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819.926 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(3 YIL)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17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2007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12.573.836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2.555.101 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(7 YIL)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917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2008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12.697.164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123.328 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(1 YIL)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17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2009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12.915.158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217.994 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(1 YIL)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917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2010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13.255.685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340.527 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(1 YIL)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917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2011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13.624.240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368.555 </a:t>
                      </a:r>
                      <a:r>
                        <a:rPr kumimoji="0" lang="tr-T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+mn-cs"/>
                        </a:rPr>
                        <a:t>(1 YIL)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917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2012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13.854.740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230.500 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(1 YIL)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917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2014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14.377.018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216.551 </a:t>
                      </a:r>
                      <a:r>
                        <a:rPr kumimoji="0" lang="tr-T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+mn-cs"/>
                        </a:rPr>
                        <a:t>(1 YIL)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917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2015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14.657.434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280.416 </a:t>
                      </a:r>
                      <a:r>
                        <a:rPr kumimoji="0" lang="tr-T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+mn-cs"/>
                        </a:rPr>
                        <a:t>(1 YIL)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917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2016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14.804.116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146.682 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(1 Yıl) 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18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88424" y="6669360"/>
            <a:ext cx="395536" cy="188640"/>
          </a:xfrm>
        </p:spPr>
        <p:txBody>
          <a:bodyPr/>
          <a:lstStyle/>
          <a:p>
            <a:pPr>
              <a:defRPr/>
            </a:pPr>
            <a:fld id="{399A9E5D-CF74-48EF-A838-3A86923366E8}" type="slidenum">
              <a:rPr lang="tr-TR"/>
              <a:pPr>
                <a:defRPr/>
              </a:pPr>
              <a:t>30</a:t>
            </a:fld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863600" y="1"/>
            <a:ext cx="8280400" cy="404813"/>
          </a:xfrm>
        </p:spPr>
        <p:txBody>
          <a:bodyPr>
            <a:normAutofit/>
          </a:bodyPr>
          <a:lstStyle/>
          <a:p>
            <a:pPr eaLnBrk="1" hangingPunct="1"/>
            <a:r>
              <a:rPr lang="tr-TR" sz="16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YILLARA  GÖRE  YATAK SAYILARI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344534"/>
              </p:ext>
            </p:extLst>
          </p:nvPr>
        </p:nvGraphicFramePr>
        <p:xfrm>
          <a:off x="251522" y="332656"/>
          <a:ext cx="8496942" cy="3600399"/>
        </p:xfrm>
        <a:graphic>
          <a:graphicData uri="http://schemas.openxmlformats.org/drawingml/2006/table">
            <a:tbl>
              <a:tblPr/>
              <a:tblGrid>
                <a:gridCol w="1739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5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2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9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21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90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21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90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59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59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3595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7903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BAĞLI OLDUĞU KURUM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YILLAR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7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2007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2009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2012 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2013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SAĞLIK BAKANLIĞI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13.812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15.578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15.060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15.321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15.480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15.557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15.437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15.716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16.135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17.291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4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ÜNİVERSİTELER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3.780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4.197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4.732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4.960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4.270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4.211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4.281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4.189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4.460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4.784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DİĞER KAMU KUR.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555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555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555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555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0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VAKIF HASTANESİ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759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651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910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- 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ÖZEL HASTANELER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8.136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9.786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9.786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10.220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10.529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11.142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12.202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11.861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13.038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14.009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ASKERİ HASTANELER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1.236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1.236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*</a:t>
                      </a:r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0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27.042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30.767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31.043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31.056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30.379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31.010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33.256</a:t>
                      </a:r>
                      <a:endParaRPr lang="tr-TR" sz="11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33.102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33.733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36.184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1 Başlık"/>
          <p:cNvSpPr txBox="1">
            <a:spLocks/>
          </p:cNvSpPr>
          <p:nvPr/>
        </p:nvSpPr>
        <p:spPr>
          <a:xfrm>
            <a:off x="683568" y="4293096"/>
            <a:ext cx="806489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600" b="1" dirty="0" smtClean="0">
                <a:solidFill>
                  <a:srgbClr val="FF0000"/>
                </a:solidFill>
                <a:effectLst/>
                <a:latin typeface="Bookman Old Style" pitchFamily="18" charset="0"/>
                <a:cs typeface="Arial" pitchFamily="34" charset="0"/>
              </a:rPr>
              <a:t>YOĞUN BAKIM YATAK SAYILARI (2016) </a:t>
            </a:r>
          </a:p>
        </p:txBody>
      </p:sp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533253"/>
              </p:ext>
            </p:extLst>
          </p:nvPr>
        </p:nvGraphicFramePr>
        <p:xfrm>
          <a:off x="179515" y="4797153"/>
          <a:ext cx="8568949" cy="1872207"/>
        </p:xfrm>
        <a:graphic>
          <a:graphicData uri="http://schemas.openxmlformats.org/drawingml/2006/table">
            <a:tbl>
              <a:tblPr/>
              <a:tblGrid>
                <a:gridCol w="1896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0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07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0079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 dirty="0"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8151" marR="8151" marT="8150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Erişkin Yoğun Bakım Yatak Sayısı</a:t>
                      </a:r>
                    </a:p>
                  </a:txBody>
                  <a:tcPr marL="8151" marR="8151" marT="815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tr-TR" sz="16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Yenidoğan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Yoğun Bakım Yatak Sayısı</a:t>
                      </a:r>
                    </a:p>
                  </a:txBody>
                  <a:tcPr marL="8151" marR="8151" marT="815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Çocuk Yoğun Bakım Yatak  Sayısı</a:t>
                      </a:r>
                    </a:p>
                  </a:txBody>
                  <a:tcPr marL="8151" marR="8151" marT="815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3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Sağlık Bakanlığı</a:t>
                      </a:r>
                    </a:p>
                  </a:txBody>
                  <a:tcPr marL="8151" marR="8151" marT="815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1.175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effectLst/>
                          <a:latin typeface="Bookman Old Style" panose="02050604050505020204" pitchFamily="18" charset="0"/>
                        </a:rPr>
                        <a:t>503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effectLst/>
                          <a:latin typeface="Bookman Old Style" panose="02050604050505020204" pitchFamily="18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953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Özel</a:t>
                      </a:r>
                    </a:p>
                  </a:txBody>
                  <a:tcPr marL="8151" marR="8151" marT="815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2.280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1.733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effectLst/>
                          <a:latin typeface="Bookman Old Style" panose="020506040505050202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32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Üniversite</a:t>
                      </a:r>
                    </a:p>
                  </a:txBody>
                  <a:tcPr marL="8151" marR="8151" marT="815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297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118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526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8151" marR="8151" marT="815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3.752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2.354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9 Dikdörtgen"/>
          <p:cNvSpPr/>
          <p:nvPr/>
        </p:nvSpPr>
        <p:spPr>
          <a:xfrm>
            <a:off x="107504" y="3933056"/>
            <a:ext cx="864096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900" dirty="0">
                <a:latin typeface="Bookman Old Style" pitchFamily="18" charset="0"/>
              </a:rPr>
              <a:t>* Askeri Hastanelerle ilgili bilgilere ulaşılamamış olup, ayrıca 31 Temmuz 2016 tarih ve 669 Sayılı </a:t>
            </a:r>
            <a:r>
              <a:rPr lang="tr-TR" sz="900" dirty="0" smtClean="0">
                <a:latin typeface="Bookman Old Style" pitchFamily="18" charset="0"/>
              </a:rPr>
              <a:t>«Olağanüstü </a:t>
            </a:r>
            <a:r>
              <a:rPr lang="tr-TR" sz="900" dirty="0">
                <a:latin typeface="Bookman Old Style" pitchFamily="18" charset="0"/>
              </a:rPr>
              <a:t>Hal Kapsamında Bazı Tedbirler Alınması ve Milli Savunma Üniversitesi Kurulması ile Bazı Kanunlarda Değişiklik Yapılmasına Dair Kanun Hükmünde </a:t>
            </a:r>
            <a:r>
              <a:rPr lang="tr-TR" sz="900" dirty="0" smtClean="0">
                <a:latin typeface="Bookman Old Style" pitchFamily="18" charset="0"/>
              </a:rPr>
              <a:t>Kararname» </a:t>
            </a:r>
            <a:r>
              <a:rPr lang="tr-TR" sz="900" dirty="0">
                <a:latin typeface="Bookman Old Style" pitchFamily="18" charset="0"/>
              </a:rPr>
              <a:t>ile Askeri Hastaneler Sağlık Bakanlığına devredilmiştir.</a:t>
            </a:r>
          </a:p>
        </p:txBody>
      </p:sp>
    </p:spTree>
    <p:extLst>
      <p:ext uri="{BB962C8B-B14F-4D97-AF65-F5344CB8AC3E}">
        <p14:creationId xmlns:p14="http://schemas.microsoft.com/office/powerpoint/2010/main" val="242601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B46B05-0281-4577-A76D-B3CDF6C91F51}" type="slidenum">
              <a:rPr lang="tr-TR"/>
              <a:pPr>
                <a:defRPr/>
              </a:pPr>
              <a:t>31</a:t>
            </a:fld>
            <a:endParaRPr lang="tr-TR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44624"/>
            <a:ext cx="8064896" cy="747986"/>
          </a:xfrm>
        </p:spPr>
        <p:txBody>
          <a:bodyPr/>
          <a:lstStyle/>
          <a:p>
            <a:pPr eaLnBrk="1" hangingPunct="1"/>
            <a:r>
              <a:rPr lang="tr-TR" sz="32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SOSYAL GÜVENLİK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4478850" y="1968782"/>
            <a:ext cx="184712" cy="3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6" rIns="91431" bIns="45716" anchor="ctr">
            <a:spAutoFit/>
          </a:bodyPr>
          <a:lstStyle/>
          <a:p>
            <a:pPr algn="ctr">
              <a:defRPr/>
            </a:pPr>
            <a:endParaRPr lang="tr-TR"/>
          </a:p>
        </p:txBody>
      </p:sp>
      <p:graphicFrame>
        <p:nvGraphicFramePr>
          <p:cNvPr id="9" name="8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573778"/>
              </p:ext>
            </p:extLst>
          </p:nvPr>
        </p:nvGraphicFramePr>
        <p:xfrm>
          <a:off x="539553" y="836712"/>
          <a:ext cx="8280919" cy="2520280"/>
        </p:xfrm>
        <a:graphic>
          <a:graphicData uri="http://schemas.openxmlformats.org/drawingml/2006/table">
            <a:tbl>
              <a:tblPr/>
              <a:tblGrid>
                <a:gridCol w="2662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7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12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531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SOSYAL GÜVENLİK KURUMU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AKTİF SİGORTALI (2016 İlk 10 Ay)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0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İSTANBUL’UN 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PAYI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SSK  (4/a)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14.707.179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4.164.808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% 28,3</a:t>
                      </a:r>
                      <a:endParaRPr lang="tr-TR" sz="14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BAĞ-KUR (4/b)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2.789.208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509.657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% 18,3</a:t>
                      </a:r>
                      <a:endParaRPr lang="tr-TR" sz="14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Emekli Sandığı (4/c)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2.994.165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346.108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% 11,6</a:t>
                      </a:r>
                      <a:endParaRPr lang="tr-TR" sz="14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20.490.552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5.020.573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% 24,5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382668"/>
              </p:ext>
            </p:extLst>
          </p:nvPr>
        </p:nvGraphicFramePr>
        <p:xfrm>
          <a:off x="539552" y="3717033"/>
          <a:ext cx="8280919" cy="2592287"/>
        </p:xfrm>
        <a:graphic>
          <a:graphicData uri="http://schemas.openxmlformats.org/drawingml/2006/table">
            <a:tbl>
              <a:tblPr/>
              <a:tblGrid>
                <a:gridCol w="2499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9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1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97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61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SOSYAL GÜVENLİK KURUMU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PASİF SİGORTALI (2016 İlk 10 Ay)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(Malul-Yaşlı-Ölüm-Hak Sahibi)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46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İSTANBUL’UN PAYI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SSK (4/a)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7.086.238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1.746.077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% 24,6</a:t>
                      </a:r>
                      <a:endParaRPr lang="tr-TR" sz="14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0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BAĞ-KUR (4/b)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2.551.531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283.871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% 11,1</a:t>
                      </a:r>
                      <a:endParaRPr lang="tr-TR" sz="14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Emekli Sandığı (4/c)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2.041.013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312.866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% 15,3</a:t>
                      </a:r>
                      <a:endParaRPr lang="tr-TR" sz="1400" b="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11.678.782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2.342.814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% 20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06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60432" y="6669360"/>
            <a:ext cx="576064" cy="188640"/>
          </a:xfrm>
        </p:spPr>
        <p:txBody>
          <a:bodyPr/>
          <a:lstStyle/>
          <a:p>
            <a:pPr>
              <a:defRPr/>
            </a:pPr>
            <a:fld id="{0CE8D5AC-0365-4678-B4FF-5AAEE0CF8E02}" type="slidenum">
              <a:rPr lang="tr-TR"/>
              <a:pPr>
                <a:defRPr/>
              </a:pPr>
              <a:t>32</a:t>
            </a:fld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323528" y="0"/>
            <a:ext cx="8568952" cy="432048"/>
          </a:xfrm>
        </p:spPr>
        <p:txBody>
          <a:bodyPr>
            <a:noAutofit/>
          </a:bodyPr>
          <a:lstStyle/>
          <a:p>
            <a:r>
              <a:rPr lang="tr-TR" sz="2400" b="1" dirty="0" smtClean="0">
                <a:solidFill>
                  <a:srgbClr val="FF3300"/>
                </a:solidFill>
                <a:latin typeface="Bookman Old Style" pitchFamily="18" charset="0"/>
              </a:rPr>
              <a:t/>
            </a:r>
            <a:br>
              <a:rPr lang="tr-TR" sz="2400" b="1" dirty="0" smtClean="0">
                <a:solidFill>
                  <a:srgbClr val="FF3300"/>
                </a:solidFill>
                <a:latin typeface="Bookman Old Style" pitchFamily="18" charset="0"/>
              </a:rPr>
            </a:br>
            <a:r>
              <a:rPr lang="tr-TR" sz="2400" b="1" dirty="0" smtClean="0">
                <a:solidFill>
                  <a:srgbClr val="FF3300"/>
                </a:solidFill>
                <a:latin typeface="Bookman Old Style" pitchFamily="18" charset="0"/>
              </a:rPr>
              <a:t/>
            </a:r>
            <a:br>
              <a:rPr lang="tr-TR" sz="2400" b="1" dirty="0" smtClean="0">
                <a:solidFill>
                  <a:srgbClr val="FF3300"/>
                </a:solidFill>
                <a:latin typeface="Bookman Old Style" pitchFamily="18" charset="0"/>
              </a:rPr>
            </a:br>
            <a:r>
              <a:rPr lang="tr-TR" sz="20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SOSYAL YARDIMLAŞMA VAKFI YARDIMLARI </a:t>
            </a:r>
            <a:r>
              <a:rPr lang="tr-TR" sz="2000" b="1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tr-TR" sz="2000" b="1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</a:br>
            <a:r>
              <a:rPr lang="tr-TR" sz="2400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tr-TR" sz="2400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</a:br>
            <a:endParaRPr lang="tr-TR" sz="2400" dirty="0" smtClean="0">
              <a:solidFill>
                <a:srgbClr val="FF33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054078"/>
              </p:ext>
            </p:extLst>
          </p:nvPr>
        </p:nvGraphicFramePr>
        <p:xfrm>
          <a:off x="179512" y="404662"/>
          <a:ext cx="8712969" cy="6192689"/>
        </p:xfrm>
        <a:graphic>
          <a:graphicData uri="http://schemas.openxmlformats.org/drawingml/2006/table">
            <a:tbl>
              <a:tblPr/>
              <a:tblGrid>
                <a:gridCol w="5009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0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25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87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YARDIM TÜRÜ</a:t>
                      </a:r>
                    </a:p>
                  </a:txBody>
                  <a:tcPr marL="65607" marR="6560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</a:t>
                      </a:r>
                    </a:p>
                  </a:txBody>
                  <a:tcPr marL="65607" marR="6560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5607" marR="6560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6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5607" marR="6560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KİŞİ SAYISI</a:t>
                      </a:r>
                    </a:p>
                  </a:txBody>
                  <a:tcPr marL="65607" marR="6560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YARDIM MİKTARI (TL)</a:t>
                      </a:r>
                    </a:p>
                  </a:txBody>
                  <a:tcPr marL="65607" marR="6560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085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Maddi Yardım 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(Tek Seferlik)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27.129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13.148.801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663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Diğer Aile Yardımları (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İşe yönlendirme, prim borcu ödeme,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241.643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35.960.229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363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Engelli Diğer Araç, Gereç, Cihaz Ve Protez Yardımı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115.657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309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Sağlık Yardımı  (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İlaç, Tıbbi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Malzeme 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Gebelik, Tedavi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Yardımı + 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Şartlı Sağlık Yardımı)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33.540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9.730.492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Eğitim Yardımı (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Şartlı Eğitim Yardımı Dahil)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95.938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29.873.948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547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Yardım Alan Şehit Ailesi Ve Gazi Sayısı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4.238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11.933.572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961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Barınma Yardımı  (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Yurt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Yardımı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Dahil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)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1.307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654.204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961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Yabancı Yardımı 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8.585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2.591.195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961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Gıda Yardımı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131.742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17.383.695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963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Giyim Yardımı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34.389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1.244.637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961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Yakacak Yardımı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146.760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24.901.520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8963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Afet Yardımı (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Sel, Yangın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vb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654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821.181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6647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Aile ve Sosyal Politikalar İl Müdürlüğü       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25.831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0211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Yaşlı Aylığı (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65 Yaş Maaşı)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39.155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89.446.450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0390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Eşi Vefat Etmiş Kadınlara Yönelik Maaş 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10.019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25.597.543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40309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Engelli Aylığı/Diğer Engelli Aylığı (Engelli, 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Yakını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Aylığı-2022-Slikozis)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47.229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187.173.507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4961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Muhtaç Asker Ailesi Yardımı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4.090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5.763.500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4961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Muhtaç Asker Çocuğu Yardımı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302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177.100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828.714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458.093.468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762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804248" y="6597352"/>
            <a:ext cx="2160240" cy="260648"/>
          </a:xfrm>
        </p:spPr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33</a:t>
            </a:fld>
            <a:endParaRPr lang="tr-TR" dirty="0"/>
          </a:p>
        </p:txBody>
      </p:sp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355494"/>
              </p:ext>
            </p:extLst>
          </p:nvPr>
        </p:nvGraphicFramePr>
        <p:xfrm>
          <a:off x="179514" y="332657"/>
          <a:ext cx="8856982" cy="6042608"/>
        </p:xfrm>
        <a:graphic>
          <a:graphicData uri="http://schemas.openxmlformats.org/drawingml/2006/table">
            <a:tbl>
              <a:tblPr/>
              <a:tblGrid>
                <a:gridCol w="3266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1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60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2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4245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TÜRÜ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KURUM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SAYI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KAPASİTE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YARARLANAN</a:t>
                      </a:r>
                      <a:br>
                        <a:rPr lang="tr-TR" sz="11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</a:br>
                      <a:r>
                        <a:rPr lang="tr-TR" sz="11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SAYISI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4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Engelli Rehabilitasyon Merkezi (Resmi)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Aile ve Sosyal Politikalar İl Müdürlüğü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414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8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Umut Evleri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Aile ve Sosyal Politikalar İl Müdürlüğü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Yetiştirme Yurdu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Aile ve Sosyal Politikalar İl Müdürlüğü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kumimoji="0" lang="tr-T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215</a:t>
                      </a:r>
                      <a:endParaRPr kumimoji="0" lang="tr-T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236</a:t>
                      </a:r>
                      <a:endParaRPr kumimoji="0" lang="tr-T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Çocuk Destek Merkezi*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Aile ve Sosyal Politikalar İl Müdürlüğü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effectLst/>
                          <a:latin typeface="Times New Roman"/>
                        </a:rPr>
                        <a:t>340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322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Çocuk Evleri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Aile ve Sosyal Politikalar İl Müdürlüğü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110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568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510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Çocuk Yuvası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Aile ve Sosyal Politikalar İl Müdürlüğü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1.012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903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İlk Kabul İstasyonu**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Aile ve Sosyal Politikalar İl Müdürlüğü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72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Kreş ve Gündüz Bakımevi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Aile ve Sosyal Politikalar İl Müdürlüğü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effectLst/>
                          <a:latin typeface="Times New Roman"/>
                        </a:rPr>
                        <a:t>235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13.065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7.835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8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Sosyal Hizmet Merkezi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Aile ve Sosyal Politikalar İl Müdürlüğü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072"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Huzurevi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Aile ve Sosyal Politikalar İl Müdürlüğü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1.538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1.438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6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İ.B.Belediyesi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1.000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692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Dernek ve Vakıflar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1.119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677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Azınlıklar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505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360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6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Diğer Kamu Kurumları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169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97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6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Özel Şahışlar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effectLst/>
                          <a:latin typeface="Times New Roman"/>
                        </a:rPr>
                        <a:t>75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4.559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3.330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421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Özel Şahıslara Ait Gündüzlü</a:t>
                      </a:r>
                      <a:b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</a:b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Bakım ve Evde Bakım</a:t>
                      </a:r>
                      <a:b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</a:b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Yaşlı Hizmet Merkezleri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6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Darülaceze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Aile ve Sosyal Politikalar Bakanlığı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effectLst/>
                          <a:latin typeface="Times New Roman"/>
                        </a:rPr>
                        <a:t>504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453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6072">
                <a:tc row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Kadın Konukevleri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Aile ve Sosyal Politikalar İl Müdürlüğü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310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7.266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6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Küçükçekmece Belediyesi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65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6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Kadıköy Belediyesi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43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6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Üsküdar Belediyesi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195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6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Eyüp Belediyesi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68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6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Pendik Belediyesi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125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6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Ümraniye Belediyesi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67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6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Ataşehir  Belediyesi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0(Tadilat)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6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Gaziosmanpaşa  Belediyesi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126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6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Kartal Belediyesi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9284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tr-TR" sz="1200" b="1" i="0" u="none" strike="noStrike" kern="1200" dirty="0" smtClean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/>
                        </a:rPr>
                        <a:t>538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/>
                        </a:rPr>
                        <a:t>25.664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/>
                        </a:rPr>
                        <a:t>25.341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  <p:sp>
        <p:nvSpPr>
          <p:cNvPr id="4" name="1 Başlık"/>
          <p:cNvSpPr txBox="1">
            <a:spLocks/>
          </p:cNvSpPr>
          <p:nvPr/>
        </p:nvSpPr>
        <p:spPr>
          <a:xfrm>
            <a:off x="179512" y="-171399"/>
            <a:ext cx="88569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itchFamily="18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Arial" pitchFamily="34" charset="0"/>
              </a:rPr>
              <a:t>İLDEKİ SOSYAL HİZMET KURULUŞLARI (2016)</a:t>
            </a:r>
            <a:endParaRPr kumimoji="0" lang="tr-TR" sz="2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0" y="6356221"/>
            <a:ext cx="9612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800" dirty="0" smtClean="0">
                <a:latin typeface="Bookman Old Style" pitchFamily="18" charset="0"/>
              </a:rPr>
              <a:t>*     Çocuk ve Gençlik Merkezleri, Koruma Bakım ve Rehabilitasyon Merkezleri ile Bakım ve Sosyal Rehabilitasyon Merkezleri Çocuk Destek    Merkezlerine    dönüştürülmüştür.</a:t>
            </a:r>
          </a:p>
          <a:p>
            <a:r>
              <a:rPr lang="tr-TR" sz="800" dirty="0" smtClean="0">
                <a:latin typeface="Bookman Old Style" pitchFamily="18" charset="0"/>
              </a:rPr>
              <a:t>**   Gözlemevleri İlk Kabul İstasyonu içine faaliyette bulunduğu için  buraya dahil edilmiştir.</a:t>
            </a:r>
            <a:endParaRPr lang="tr-TR" sz="8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99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16416" y="6597352"/>
            <a:ext cx="720080" cy="260648"/>
          </a:xfrm>
        </p:spPr>
        <p:txBody>
          <a:bodyPr/>
          <a:lstStyle/>
          <a:p>
            <a:pPr>
              <a:defRPr/>
            </a:pPr>
            <a:fld id="{E21FB47A-DD07-497B-BA62-C5EEC8D9B067}" type="slidenum">
              <a:rPr lang="tr-TR"/>
              <a:pPr>
                <a:defRPr/>
              </a:pPr>
              <a:t>34</a:t>
            </a:fld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352344"/>
              </p:ext>
            </p:extLst>
          </p:nvPr>
        </p:nvGraphicFramePr>
        <p:xfrm>
          <a:off x="251520" y="332657"/>
          <a:ext cx="8712968" cy="3966372"/>
        </p:xfrm>
        <a:graphic>
          <a:graphicData uri="http://schemas.openxmlformats.org/drawingml/2006/table">
            <a:tbl>
              <a:tblPr/>
              <a:tblGrid>
                <a:gridCol w="4209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0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021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SOSYAL </a:t>
                      </a:r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HİZMET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2015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6133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Huzurevlerinde Kalan 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100" b="1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tr-TR" sz="11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6.888</a:t>
                      </a:r>
                    </a:p>
                    <a:p>
                      <a:pPr algn="ctr"/>
                      <a:r>
                        <a:rPr lang="tr-TR" sz="11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 (1.786 Darülaceze ve Aile </a:t>
                      </a:r>
                      <a:r>
                        <a:rPr lang="tr-TR" sz="1100" b="1" kern="1200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Sosy.Pol.İl</a:t>
                      </a:r>
                      <a:r>
                        <a:rPr lang="tr-TR" sz="11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Md.;</a:t>
                      </a:r>
                      <a:r>
                        <a:rPr lang="tr-TR" sz="1100" b="1" kern="12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1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5.102 Diğer Kamu ve Özel)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100" b="1" i="0" u="none" strike="noStrike" dirty="0" smtClean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6.642</a:t>
                      </a:r>
                    </a:p>
                    <a:p>
                      <a:pPr algn="ctr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(1.813 </a:t>
                      </a:r>
                      <a:r>
                        <a:rPr lang="tr-TR" sz="11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Darülaceze ve Aile </a:t>
                      </a:r>
                      <a:r>
                        <a:rPr lang="tr-TR" sz="1100" b="1" kern="1200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Sosy.Pol.İl</a:t>
                      </a:r>
                      <a:r>
                        <a:rPr lang="tr-TR" sz="11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Md.;</a:t>
                      </a:r>
                      <a:r>
                        <a:rPr lang="tr-TR" sz="1100" b="1" kern="12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4.829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Diğer Kamu ve Özel)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tr-TR" sz="1100" b="1" i="0" u="none" strike="noStrike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7.063</a:t>
                      </a:r>
                    </a:p>
                    <a:p>
                      <a:pPr marL="0" algn="ctr" defTabSz="914400" rtl="0" eaLnBrk="1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(1.891 Darülaceze ve Aile </a:t>
                      </a:r>
                      <a:r>
                        <a:rPr lang="tr-TR" sz="1100" b="1" i="0" u="none" strike="noStrike" kern="1200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Sosy.Pol.İl</a:t>
                      </a: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Md.;</a:t>
                      </a:r>
                      <a:r>
                        <a:rPr lang="tr-TR" sz="1100" b="1" i="0" u="none" strike="noStrike" kern="12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5.172 Diğer Kamu ve Özel)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868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Çocuk Yuvalarında Kalan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983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993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903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118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Kadın Konuk Evlerinde Kalan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5.864 </a:t>
                      </a:r>
                    </a:p>
                    <a:p>
                      <a:pPr algn="ctr"/>
                      <a:r>
                        <a:rPr lang="tr-TR" sz="11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    (3.624 Kadın,</a:t>
                      </a:r>
                    </a:p>
                    <a:p>
                      <a:pPr algn="ctr"/>
                      <a:r>
                        <a:rPr lang="tr-TR" sz="11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    </a:t>
                      </a:r>
                      <a:r>
                        <a:rPr lang="tr-TR" sz="1100" b="1" kern="12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1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2.240 Çocuk)</a:t>
                      </a:r>
                      <a:endParaRPr lang="tr-TR" sz="1100" b="1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6.667</a:t>
                      </a:r>
                    </a:p>
                    <a:p>
                      <a:pPr algn="ctr"/>
                      <a:r>
                        <a:rPr lang="tr-TR" sz="11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    (4.061 Kadın,</a:t>
                      </a:r>
                    </a:p>
                    <a:p>
                      <a:pPr algn="ctr"/>
                      <a:r>
                        <a:rPr lang="tr-TR" sz="11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     2.606 Çocuk)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1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8025</a:t>
                      </a:r>
                    </a:p>
                    <a:p>
                      <a:pPr marL="0" algn="ctr" defTabSz="914400" rtl="0" eaLnBrk="1" latinLnBrk="0" hangingPunct="1"/>
                      <a:r>
                        <a:rPr lang="tr-TR" sz="11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(5.035 Kadın,</a:t>
                      </a:r>
                    </a:p>
                    <a:p>
                      <a:pPr marL="0" algn="ctr" defTabSz="914400" rtl="0" eaLnBrk="1" latinLnBrk="0" hangingPunct="1"/>
                      <a:r>
                        <a:rPr lang="tr-TR" sz="11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2.990 Çocuk)</a:t>
                      </a:r>
                      <a:endParaRPr lang="tr-TR" sz="11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83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Engelli Rehabilitasyon Merkezlerinden  Hizmet Alan 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378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400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363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46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Özürlü Evde Bakım Ücreti Alan 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50.206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52.313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55.307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749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Şiddet Nedeniyle 6284 Sayılı Yasa Kapsamında Alınan Tedbir Kararları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14.613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14.162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17.287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992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Sosyal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Hizmet Yardımından Faydalanan Kişi Sayısı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5.530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7.541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18.964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444340"/>
              </p:ext>
            </p:extLst>
          </p:nvPr>
        </p:nvGraphicFramePr>
        <p:xfrm>
          <a:off x="251520" y="4437112"/>
          <a:ext cx="8712968" cy="21472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845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Aile ve Sosyal</a:t>
                      </a:r>
                      <a:r>
                        <a:rPr lang="tr-TR" sz="1200" b="1" i="0" u="none" strike="noStrike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Politikalar İl Müdürlüğü </a:t>
                      </a: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Şehit Ve Gazi Hizmetleri</a:t>
                      </a:r>
                      <a:endParaRPr lang="tr-TR" sz="12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</a:t>
                      </a:r>
                      <a:endParaRPr lang="tr-TR" sz="12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27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Yardım Alan Gazi Sayısı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(TSK 1.112 + Emniyet 105=1.217 Toplam Gazi)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603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8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Yardım Alan Şehit Ailesi  Sayısı (TSK + Emniyet)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(Toplam Şehit Sayısı 1.445=1.120 TSK+225 Emniyet)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825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83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Sosyo Ekonomik Destek (SED) Bağlanan 15 Temmuz Gazi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Sayısı</a:t>
                      </a:r>
                      <a:r>
                        <a:rPr lang="tr-TR" sz="1200" b="1" i="0" u="none" strike="noStrike" kern="1200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tr-TR" sz="1200" b="1" i="0" u="none" strike="noStrike" kern="1200" baseline="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(15 Temmuz Gazisi Sayısı :1.104)</a:t>
                      </a:r>
                      <a:endParaRPr lang="tr-TR" sz="1200" b="1" i="0" u="none" strike="noStrike" dirty="0" smtClean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986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83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Sosyo Ekonomik Destek (SED) Bağlanan 15 Temmuz Şehit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Ailesi Sayısı</a:t>
                      </a:r>
                      <a:r>
                        <a:rPr lang="tr-TR" sz="1200" b="1" i="0" u="none" strike="noStrike" kern="12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(15 Temmuz Şehidi Sayısı :100)</a:t>
                      </a:r>
                      <a:endParaRPr lang="tr-TR" sz="1200" b="1" i="0" u="none" strike="noStrike" dirty="0" smtClean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80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330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626210-5366-45F4-BC6E-F1B03AFD798B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467544" y="476251"/>
            <a:ext cx="8208912" cy="561975"/>
          </a:xfrm>
        </p:spPr>
        <p:txBody>
          <a:bodyPr>
            <a:noAutofit/>
          </a:bodyPr>
          <a:lstStyle/>
          <a:p>
            <a:pPr eaLnBrk="1" hangingPunct="1"/>
            <a:r>
              <a:rPr lang="tr-TR" sz="22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TARİHİ DEĞERE SAHİP YERLER</a:t>
            </a:r>
            <a:r>
              <a:rPr lang="tr-TR" sz="20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tr-TR" sz="20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</a:br>
            <a:endParaRPr lang="tr-TR" sz="2000" b="1" dirty="0" smtClean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095402"/>
              </p:ext>
            </p:extLst>
          </p:nvPr>
        </p:nvGraphicFramePr>
        <p:xfrm>
          <a:off x="467544" y="1124745"/>
          <a:ext cx="8280920" cy="4608511"/>
        </p:xfrm>
        <a:graphic>
          <a:graphicData uri="http://schemas.openxmlformats.org/drawingml/2006/table">
            <a:tbl>
              <a:tblPr/>
              <a:tblGrid>
                <a:gridCol w="1961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19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TÜRÜ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SAYISI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7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SARAY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MEDRESE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9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MÜZE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(Kültür ve Turizm Bakanlığı’na bağlı 18)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CAMİ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517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KİLİSE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164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4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SİNEGOG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12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TÜRBE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199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(Kültür ve Turizm Bakanlığı’na bağlı 120)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ÇEŞME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595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HAMAM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93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59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308304" y="6451215"/>
            <a:ext cx="1835696" cy="323166"/>
          </a:xfrm>
        </p:spPr>
        <p:txBody>
          <a:bodyPr/>
          <a:lstStyle/>
          <a:p>
            <a:pPr>
              <a:defRPr/>
            </a:pPr>
            <a:fld id="{B52CB866-1CED-400C-AE8B-4B2FF888429C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36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395536" y="-99392"/>
            <a:ext cx="8208912" cy="719138"/>
          </a:xfrm>
        </p:spPr>
        <p:txBody>
          <a:bodyPr>
            <a:normAutofit/>
          </a:bodyPr>
          <a:lstStyle/>
          <a:p>
            <a:pPr eaLnBrk="1" hangingPunct="1"/>
            <a:r>
              <a:rPr lang="tr-TR" sz="22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İLDEKİ BAZI KÜLTÜREL DEĞERLER</a:t>
            </a:r>
            <a:endParaRPr lang="tr-TR" sz="2200" dirty="0" smtClean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707416"/>
              </p:ext>
            </p:extLst>
          </p:nvPr>
        </p:nvGraphicFramePr>
        <p:xfrm>
          <a:off x="467544" y="404664"/>
          <a:ext cx="8208912" cy="5678680"/>
        </p:xfrm>
        <a:graphic>
          <a:graphicData uri="http://schemas.openxmlformats.org/drawingml/2006/table">
            <a:tbl>
              <a:tblPr/>
              <a:tblGrid>
                <a:gridCol w="4761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7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51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KÜLTÜREL KURUM</a:t>
                      </a:r>
                    </a:p>
                  </a:txBody>
                  <a:tcPr marL="44451" marR="44451" marT="36000" marB="3600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SAYISI</a:t>
                      </a:r>
                    </a:p>
                  </a:txBody>
                  <a:tcPr marL="44451" marR="44451" marT="36000" marB="3600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KÜTÜPHANE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482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(Kültür ve Turizm Bakanlığına </a:t>
                      </a: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Bağlı: </a:t>
                      </a: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41)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1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KÜLTÜR MERKEZİ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153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(İBB:</a:t>
                      </a:r>
                      <a:r>
                        <a:rPr lang="tr-TR" sz="12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31, Kült. ve Tur. Bak. Bağlı: 1, İlçe Bel.:118, Diğer:19)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9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FUAR VE KONGRE </a:t>
                      </a: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MERKEZİ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0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KONSER SALONU VE GÖSTERİ </a:t>
                      </a: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MERKEZİ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71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1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SİNEMA(Salon)</a:t>
                      </a:r>
                      <a:r>
                        <a:rPr lang="tr-TR" sz="16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*</a:t>
                      </a:r>
                      <a:endParaRPr lang="tr-TR" sz="1600" b="1" baseline="300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778 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TİYATRO</a:t>
                      </a:r>
                      <a:r>
                        <a:rPr lang="tr-TR" sz="16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(Devlet + Özel sahne)*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224</a:t>
                      </a:r>
                      <a:r>
                        <a:rPr lang="tr-TR" sz="16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9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SANAT </a:t>
                      </a: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GALERİLERİ –ETKİNLİĞİ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217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44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MATBAA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730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0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ULUSAL </a:t>
                      </a: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GAZETE*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45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YEREL</a:t>
                      </a:r>
                      <a:r>
                        <a:rPr lang="tr-TR" sz="16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GAZETE *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194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61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TELEVİZYON </a:t>
                      </a: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KANALI*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539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(Karasal</a:t>
                      </a:r>
                      <a:r>
                        <a:rPr lang="tr-TR" sz="12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TV: 163, Uydu TV: 266, Kablo TV: 110)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861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RADYO </a:t>
                      </a: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KANALI*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208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(Karasal</a:t>
                      </a:r>
                      <a:r>
                        <a:rPr lang="tr-TR" sz="12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Radyo: 115, Uydu Radyo: 86, Kablo Radyo: 7)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861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YAZILI</a:t>
                      </a:r>
                      <a:r>
                        <a:rPr lang="tr-TR" sz="16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YAYIN(Kitap, Dergi, Gazete)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65.177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(Kitap:</a:t>
                      </a:r>
                      <a:r>
                        <a:rPr lang="tr-TR" sz="12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61.113, Dergi:3.698, Gazete:366)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46892" y="6128050"/>
            <a:ext cx="8185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9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* TÜİK tarafından açıklanan 2015 yılı Sinema ve Tiyatro verileri kullanılmıştır.</a:t>
            </a:r>
          </a:p>
          <a:p>
            <a:pPr algn="just"/>
            <a:r>
              <a:rPr lang="tr-TR" sz="9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* 27 Temmuz 2016 tarih ve </a:t>
            </a:r>
            <a:r>
              <a:rPr lang="tr-TR" sz="900" dirty="0">
                <a:solidFill>
                  <a:prstClr val="black"/>
                </a:solidFill>
                <a:latin typeface="Bookman Old Style" panose="02050604050505020204" pitchFamily="18" charset="0"/>
              </a:rPr>
              <a:t>668 </a:t>
            </a:r>
            <a:r>
              <a:rPr lang="tr-TR" sz="9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sayılı «Olağanüstü </a:t>
            </a:r>
            <a:r>
              <a:rPr lang="tr-TR" sz="900" dirty="0">
                <a:solidFill>
                  <a:prstClr val="black"/>
                </a:solidFill>
                <a:latin typeface="Bookman Old Style" panose="02050604050505020204" pitchFamily="18" charset="0"/>
              </a:rPr>
              <a:t>Hal Kapsamında Alınması Gereken </a:t>
            </a:r>
            <a:r>
              <a:rPr lang="tr-TR" sz="9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Tedbirler </a:t>
            </a:r>
            <a:r>
              <a:rPr lang="tr-TR" sz="900" dirty="0">
                <a:solidFill>
                  <a:prstClr val="black"/>
                </a:solidFill>
                <a:latin typeface="Bookman Old Style" panose="02050604050505020204" pitchFamily="18" charset="0"/>
              </a:rPr>
              <a:t>ile Bazı Kurum ve Kuruluşlara Dair </a:t>
            </a:r>
            <a:endParaRPr lang="tr-TR" sz="900" dirty="0" smtClean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algn="just"/>
            <a:r>
              <a:rPr lang="tr-TR" sz="9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Düzenleme Yapılması Hakkında Kanun Hükmünde Kararname« ile akabinde çıkarılan diğer  kararnamelerle kapatılan ulusal ve yerel gazeteler ile televizyon ve radyo</a:t>
            </a:r>
            <a:r>
              <a:rPr lang="tr-TR" sz="900" dirty="0">
                <a:solidFill>
                  <a:prstClr val="black"/>
                </a:solidFill>
                <a:latin typeface="Bookman Old Style" panose="02050604050505020204" pitchFamily="18" charset="0"/>
              </a:rPr>
              <a:t> </a:t>
            </a:r>
            <a:r>
              <a:rPr lang="tr-TR" sz="9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kanalları toplamdan çıkarılmıştır.</a:t>
            </a:r>
            <a:endParaRPr lang="tr-TR" sz="900" dirty="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908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504056" cy="340148"/>
          </a:xfrm>
        </p:spPr>
        <p:txBody>
          <a:bodyPr/>
          <a:lstStyle/>
          <a:p>
            <a:pPr>
              <a:defRPr/>
            </a:pPr>
            <a:fld id="{E06E88B7-6B2C-4399-8784-70E0D150FBB7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683569" y="188913"/>
            <a:ext cx="7776863" cy="431800"/>
          </a:xfrm>
        </p:spPr>
        <p:txBody>
          <a:bodyPr>
            <a:normAutofit/>
          </a:bodyPr>
          <a:lstStyle/>
          <a:p>
            <a:pPr eaLnBrk="1" hangingPunct="1"/>
            <a:r>
              <a:rPr lang="tr-TR" sz="20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MÜZE ZİYARETÇİ SAYISI</a:t>
            </a:r>
            <a:endParaRPr lang="tr-TR" sz="2000" dirty="0" smtClean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983266"/>
              </p:ext>
            </p:extLst>
          </p:nvPr>
        </p:nvGraphicFramePr>
        <p:xfrm>
          <a:off x="695802" y="786279"/>
          <a:ext cx="7769675" cy="5954519"/>
        </p:xfrm>
        <a:graphic>
          <a:graphicData uri="http://schemas.openxmlformats.org/drawingml/2006/table">
            <a:tbl>
              <a:tblPr/>
              <a:tblGrid>
                <a:gridCol w="3444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6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3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MÜZENİN ADI</a:t>
                      </a:r>
                    </a:p>
                  </a:txBody>
                  <a:tcPr marL="42233" marR="422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 </a:t>
                      </a:r>
                    </a:p>
                  </a:txBody>
                  <a:tcPr marL="42233" marR="422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2233" marR="422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88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ARKEOLOJİ MÜZESİ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411.797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228.612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92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AYASOFYA MÜZESİ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3.466.638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1.426.324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92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KARİYE MÜZESİ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233.000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67.043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1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İSLAM BİLİM VE TEKNOLOJİ M.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73.782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49.099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10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BÜYÜK SARAY MOZAİKLERİ M.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86.818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30.284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10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FETHİYE MÜZESİ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15.369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8.877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31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TOPKAPI SARAYI MÜZESİ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3.252.524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1.450.408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44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GALATA MEVLEVİHANESİ M.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42.108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30.263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49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TÜRK VE İSLAM ESERLERİ M.</a:t>
                      </a: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1600" b="1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154.079 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87.232 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51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HİSARLAR MÜZESİ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65.583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43.303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31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YILDIZ SARAYI MÜZESİ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29.009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28.237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82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TOPKAPI SARAYI (HAREM BÖL.)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877.331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289.470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7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8.708.038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3.739.152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86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42233" marR="42233" marT="0" marB="0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35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B1720-8D02-4A24-BBD3-90A2C368E00E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38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420445"/>
              </p:ext>
            </p:extLst>
          </p:nvPr>
        </p:nvGraphicFramePr>
        <p:xfrm>
          <a:off x="467544" y="826742"/>
          <a:ext cx="8208912" cy="4906514"/>
        </p:xfrm>
        <a:graphic>
          <a:graphicData uri="http://schemas.openxmlformats.org/drawingml/2006/table">
            <a:tbl>
              <a:tblPr/>
              <a:tblGrid>
                <a:gridCol w="5744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4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86032">
                <a:tc>
                  <a:txBody>
                    <a:bodyPr/>
                    <a:lstStyle/>
                    <a:p>
                      <a:pPr algn="just" fontAlgn="b"/>
                      <a:endParaRPr lang="tr-TR" sz="1800" b="1" i="0" u="none" strike="noStrike" dirty="0" smtClean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TURİZM   </a:t>
                      </a:r>
                    </a:p>
                    <a:p>
                      <a:pPr algn="just" fontAlgn="b"/>
                      <a:endParaRPr lang="tr-TR" sz="18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800" b="1" i="0" u="none" strike="noStrike" kern="1200" dirty="0" smtClean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800" b="1" i="0" u="none" strike="noStrike" kern="1200" baseline="0" dirty="0" smtClean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7709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TURİZM </a:t>
                      </a:r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İŞLETME BELGELİ KONAKLAMA TESİSİ YATAK SAYISI</a:t>
                      </a:r>
                      <a:endParaRPr lang="tr-TR" sz="18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103.742</a:t>
                      </a:r>
                      <a:endParaRPr lang="tr-TR" sz="1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60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BELEDİYE BELGELİ TESİS YATAK SAYISI</a:t>
                      </a:r>
                      <a:endParaRPr lang="tr-TR" sz="18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69.320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1655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İNŞAATI</a:t>
                      </a:r>
                      <a:r>
                        <a:rPr lang="tr-TR" sz="18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DEVAM </a:t>
                      </a:r>
                      <a:r>
                        <a:rPr lang="tr-TR" sz="18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EDEN KONAKLAMA TESİSİ  YATAK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43.464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5104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TURİST </a:t>
                      </a:r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SAYISI </a:t>
                      </a:r>
                      <a:endParaRPr lang="tr-TR" sz="18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tabLst/>
                      </a:pPr>
                      <a:r>
                        <a:rPr lang="tr-TR" sz="18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9.203.987</a:t>
                      </a:r>
                      <a:endParaRPr lang="tr-TR" sz="18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Metin kutusu 1"/>
          <p:cNvSpPr txBox="1"/>
          <p:nvPr/>
        </p:nvSpPr>
        <p:spPr>
          <a:xfrm>
            <a:off x="323528" y="231031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TURİZME  İLİŞKİN  BİLGİLER</a:t>
            </a:r>
            <a:endParaRPr lang="tr-TR" sz="24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81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8928066"/>
              </p:ext>
            </p:extLst>
          </p:nvPr>
        </p:nvGraphicFramePr>
        <p:xfrm>
          <a:off x="611560" y="836712"/>
          <a:ext cx="7848872" cy="3600052"/>
        </p:xfrm>
        <a:graphic>
          <a:graphicData uri="http://schemas.openxmlformats.org/drawingml/2006/table">
            <a:tbl>
              <a:tblPr/>
              <a:tblGrid>
                <a:gridCol w="4244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13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2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368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DİĞER TESİSLER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4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 TESİS TÜRÜ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SAYI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KAPASİTE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6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TURİZM İŞLETME  BELGELİ YEME İÇME TESİSİ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722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115.543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45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TURİZM YATIRIM BELGELİ KONAKLAMA TESİSİ  (*)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191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43.464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86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TURİZM YATIRIM BELGELİ YEME-İÇME TESİSİ   (*)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6.181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3D433-3F03-495C-8003-EF62BD6B52EE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492786" y="4941168"/>
            <a:ext cx="8208715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tr-TR" sz="2000" b="1" dirty="0" smtClean="0">
                <a:latin typeface="Bookman Old Style" pitchFamily="18" charset="0"/>
              </a:rPr>
              <a:t>Ayrıca</a:t>
            </a:r>
            <a:r>
              <a:rPr lang="tr-TR" sz="2000" b="1" dirty="0">
                <a:latin typeface="Bookman Old Style" pitchFamily="18" charset="0"/>
              </a:rPr>
              <a:t>, </a:t>
            </a:r>
            <a:r>
              <a:rPr lang="tr-TR" sz="2000" b="1" dirty="0" smtClean="0">
                <a:latin typeface="Bookman Old Style" pitchFamily="18" charset="0"/>
              </a:rPr>
              <a:t>İstanbul Büyükşehir </a:t>
            </a:r>
            <a:r>
              <a:rPr lang="tr-TR" sz="2000" b="1" dirty="0">
                <a:latin typeface="Bookman Old Style" pitchFamily="18" charset="0"/>
              </a:rPr>
              <a:t>Belediyesine bağlı </a:t>
            </a:r>
            <a:r>
              <a:rPr lang="tr-TR" sz="2000" b="1" dirty="0" smtClean="0">
                <a:latin typeface="Bookman Old Style" pitchFamily="18" charset="0"/>
              </a:rPr>
              <a:t>12.425 kişi kapasiteli 16 adet sosyal </a:t>
            </a:r>
            <a:r>
              <a:rPr lang="tr-TR" sz="2000" b="1" dirty="0">
                <a:latin typeface="Bookman Old Style" pitchFamily="18" charset="0"/>
              </a:rPr>
              <a:t>tesis </a:t>
            </a:r>
            <a:r>
              <a:rPr lang="tr-TR" sz="2000" b="1" dirty="0" smtClean="0">
                <a:latin typeface="Bookman Old Style" pitchFamily="18" charset="0"/>
              </a:rPr>
              <a:t>bulunmaktadır.               </a:t>
            </a:r>
            <a:endParaRPr lang="tr-TR" sz="2000" dirty="0">
              <a:latin typeface="Bookman Old Style" pitchFamily="18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539552" y="4509120"/>
            <a:ext cx="7848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tr-TR" sz="1000" b="1" dirty="0" smtClean="0">
                <a:solidFill>
                  <a:prstClr val="black"/>
                </a:solidFill>
                <a:latin typeface="Bookman Old Style" pitchFamily="18" charset="0"/>
              </a:rPr>
              <a:t>(*) Yatırım </a:t>
            </a:r>
            <a:r>
              <a:rPr lang="tr-TR" sz="1000" b="1" dirty="0">
                <a:solidFill>
                  <a:prstClr val="black"/>
                </a:solidFill>
                <a:latin typeface="Bookman Old Style" pitchFamily="18" charset="0"/>
              </a:rPr>
              <a:t>belgeli </a:t>
            </a:r>
            <a:r>
              <a:rPr lang="tr-TR" sz="1000" b="1" dirty="0" smtClean="0">
                <a:solidFill>
                  <a:prstClr val="black"/>
                </a:solidFill>
                <a:latin typeface="Bookman Old Style" pitchFamily="18" charset="0"/>
              </a:rPr>
              <a:t>tesisler </a:t>
            </a:r>
            <a:r>
              <a:rPr lang="tr-TR" sz="1000" b="1" dirty="0">
                <a:solidFill>
                  <a:prstClr val="black"/>
                </a:solidFill>
                <a:latin typeface="Bookman Old Style" pitchFamily="18" charset="0"/>
              </a:rPr>
              <a:t>inşa-yapım aşamasında olan tesislerdir.</a:t>
            </a:r>
            <a:endParaRPr lang="tr-TR" sz="1000" dirty="0">
              <a:solidFill>
                <a:prstClr val="black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720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423572"/>
              </p:ext>
            </p:extLst>
          </p:nvPr>
        </p:nvGraphicFramePr>
        <p:xfrm>
          <a:off x="323527" y="116633"/>
          <a:ext cx="8712972" cy="6470931"/>
        </p:xfrm>
        <a:graphic>
          <a:graphicData uri="http://schemas.openxmlformats.org/drawingml/2006/table">
            <a:tbl>
              <a:tblPr/>
              <a:tblGrid>
                <a:gridCol w="1234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6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44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36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05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05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05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327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İLÇE ADI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2000 GNS Nüfusu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2007 ADNKS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2009  ADNKS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2010 ADNKS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2011 ADNKS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2015 ADNKS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2016 ADNKS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Adalar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17.760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10.460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14.341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14.221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13.883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15.623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14.478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Avcılar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233.749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323.596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348.635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364.682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383.736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425.228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430.770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Bağcılar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556.519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719.267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724.268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738.809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746.650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757.162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751.510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Bahçelievler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478.623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571.711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576.799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590.063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600.900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602.040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598.097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Bakırköy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208.398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214.821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218.352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219.145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220.663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223.248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222.437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Bayrampaşa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246.006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272.196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269.425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269.481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269.709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272.374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273.148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Beşiktaş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190.813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191.513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185.054</a:t>
                      </a:r>
                      <a:endParaRPr kumimoji="0" lang="tr-T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184.390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187.053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190.033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189.356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Beykoz  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210.832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241.833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244.137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246.136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247.284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249.727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250.410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Beyoğlu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231.900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247.256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244.516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248.084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248.206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242.250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238.762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B.çekmece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384.089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688.774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171.222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182.017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192.843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231.064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237.185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Çatalca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81.589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89.158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63.277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62.001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63.379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67.329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68.935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Eminönü(**)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55.635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32.557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Esenler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380.709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517.235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459.980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461.072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461.382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459.983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457.231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Eyüp 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255.912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325.532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331.548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338.329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345.790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375.409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377.650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Fatih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403.508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422.941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433.796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431.147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429.351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419.345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417.285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Gaziosmanpaşa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752.389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1.013.048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461.230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474.259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482.553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501.546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499.766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Güngören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272.950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318.545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311.672</a:t>
                      </a:r>
                      <a:endParaRPr kumimoji="0" lang="tr-T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309.624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309.135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302.066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298.509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Kadıköy 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663.299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744.670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529.191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532.835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531.997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465.954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452.302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Kağıthane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345.239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418.229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413.797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416.515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419.865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437.942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439.685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Kartal 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407.865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541.209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426.680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432.199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440.887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457.552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459.298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Küçükçekmece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594.524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785.392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674.795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695.988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711.112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761.064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766.609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Maltepe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355.384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415.117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427.041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438.257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452.099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487.337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490.151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Pendik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389.657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520.486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562.122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585.196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609.535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681.736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691.681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Sarıyer 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242.543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276.407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278.527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280.802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287.309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344.159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342.753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Silivri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108.155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125.364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134.660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138.797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144.781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165.084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170.523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Sultanbeyli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175.700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272.758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286.622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291.063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298.143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321.730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324.709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Şile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32.447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25.169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28.325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28.119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28.847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33.477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34.241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Şişli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270.674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314.684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316.058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317.337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320.763</a:t>
                      </a:r>
                      <a:endParaRPr kumimoji="0" lang="tr-T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274.017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272.803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Tuzla 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123.225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165.239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181.658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185.819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197.230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234.372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242.232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Ümraniye 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605.855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897.260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573.265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603.431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631.603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688.347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694.158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Üsküdar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495.118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582.666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524.379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526.947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532.182</a:t>
                      </a:r>
                      <a:endParaRPr kumimoji="0" lang="tr-T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540.617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535.537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9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Zeytinburnu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247.669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288.743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290.147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292.430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293.228</a:t>
                      </a:r>
                      <a:endParaRPr kumimoji="0" lang="tr-T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289.685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287.897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50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Arnavutköy  (*)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175.871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188.011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198.230</a:t>
                      </a:r>
                      <a:endParaRPr kumimoji="0" lang="tr-T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236.222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247.507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Ataşehir(*)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361.615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375.208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387.502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419.368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422.513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Başakşehir</a:t>
                      </a: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(*)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226.387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248.467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284.488</a:t>
                      </a:r>
                      <a:endParaRPr kumimoji="0" lang="tr-T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353.311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369.810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Beylikdüzü</a:t>
                      </a: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(*)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193.972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204.873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218.120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279.999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297.420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Çekmeköy</a:t>
                      </a: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(*)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154.103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168.438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183.013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231.818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239.611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Esenyurt</a:t>
                      </a: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(*)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403.895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446.777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500.027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742.810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795.010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4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Sancaktepe</a:t>
                      </a: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(*)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241.233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256.442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267.537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354.882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377.047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84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Sultangazi</a:t>
                      </a: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(*)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452.563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468.274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483.225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521.524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525.090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2133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10.018.735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12.573.835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12.915.158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13.255.685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13.624.240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14.657.434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14.804.116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</a:tbl>
          </a:graphicData>
        </a:graphic>
      </p:graphicFrame>
      <p:sp>
        <p:nvSpPr>
          <p:cNvPr id="25905" name="4 Metin kutusu"/>
          <p:cNvSpPr txBox="1">
            <a:spLocks noChangeArrowheads="1"/>
          </p:cNvSpPr>
          <p:nvPr/>
        </p:nvSpPr>
        <p:spPr bwMode="auto">
          <a:xfrm>
            <a:off x="179512" y="6525344"/>
            <a:ext cx="68407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800" dirty="0">
                <a:effectLst/>
                <a:latin typeface="Bookman Old Style" pitchFamily="18" charset="0"/>
                <a:cs typeface="Arial" pitchFamily="34" charset="0"/>
              </a:rPr>
              <a:t>(*) 2008  yılında kurulmuştur.  </a:t>
            </a:r>
            <a:endParaRPr lang="tr-TR" sz="800" dirty="0" smtClean="0">
              <a:effectLst/>
              <a:latin typeface="Bookman Old Style" pitchFamily="18" charset="0"/>
              <a:cs typeface="Arial" pitchFamily="34" charset="0"/>
            </a:endParaRPr>
          </a:p>
          <a:p>
            <a:r>
              <a:rPr lang="tr-TR" sz="800" dirty="0" smtClean="0">
                <a:effectLst/>
                <a:latin typeface="Bookman Old Style" pitchFamily="18" charset="0"/>
                <a:cs typeface="Arial" pitchFamily="34" charset="0"/>
              </a:rPr>
              <a:t>(**) </a:t>
            </a:r>
            <a:r>
              <a:rPr lang="tr-TR" sz="800" dirty="0">
                <a:effectLst/>
                <a:latin typeface="Bookman Old Style" pitchFamily="18" charset="0"/>
                <a:cs typeface="Arial" pitchFamily="34" charset="0"/>
              </a:rPr>
              <a:t>2008 yılında Fatih </a:t>
            </a:r>
            <a:r>
              <a:rPr lang="tr-TR" sz="800" dirty="0" smtClean="0">
                <a:effectLst/>
                <a:latin typeface="Bookman Old Style" pitchFamily="18" charset="0"/>
                <a:cs typeface="Arial" pitchFamily="34" charset="0"/>
              </a:rPr>
              <a:t>İlçesine </a:t>
            </a:r>
            <a:r>
              <a:rPr lang="tr-TR" sz="800" dirty="0">
                <a:effectLst/>
                <a:latin typeface="Bookman Old Style" pitchFamily="18" charset="0"/>
                <a:cs typeface="Arial" pitchFamily="34" charset="0"/>
              </a:rPr>
              <a:t>bağlanmıştır.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236297" y="6582543"/>
            <a:ext cx="1907705" cy="375469"/>
          </a:xfrm>
        </p:spPr>
        <p:txBody>
          <a:bodyPr/>
          <a:lstStyle/>
          <a:p>
            <a:pPr>
              <a:defRPr/>
            </a:pPr>
            <a:fld id="{372F506E-2C58-4FA8-B8A3-84D142650A58}" type="slidenum">
              <a:rPr lang="tr-TR"/>
              <a:pPr>
                <a:defRPr/>
              </a:pPr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470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44408" y="6525345"/>
            <a:ext cx="658416" cy="332656"/>
          </a:xfrm>
        </p:spPr>
        <p:txBody>
          <a:bodyPr/>
          <a:lstStyle/>
          <a:p>
            <a:pPr>
              <a:defRPr/>
            </a:pPr>
            <a:fld id="{52E8C088-D6AF-492D-B8B9-98FB14403C25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40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395536" y="-26988"/>
            <a:ext cx="8280920" cy="431801"/>
          </a:xfrm>
        </p:spPr>
        <p:txBody>
          <a:bodyPr/>
          <a:lstStyle/>
          <a:p>
            <a:pPr eaLnBrk="1" hangingPunct="1"/>
            <a:r>
              <a:rPr lang="tr-TR" sz="20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TURİST GİRİŞLERİ </a:t>
            </a:r>
            <a:endParaRPr lang="tr-TR" sz="2000" dirty="0" smtClean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393558"/>
              </p:ext>
            </p:extLst>
          </p:nvPr>
        </p:nvGraphicFramePr>
        <p:xfrm>
          <a:off x="395536" y="332656"/>
          <a:ext cx="8280919" cy="2448272"/>
        </p:xfrm>
        <a:graphic>
          <a:graphicData uri="http://schemas.openxmlformats.org/drawingml/2006/table">
            <a:tbl>
              <a:tblPr/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5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2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54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89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YILLAR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ORAN (%)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6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44451" marR="44451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28.632.204</a:t>
                      </a:r>
                    </a:p>
                  </a:txBody>
                  <a:tcPr marL="44451" marR="44451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6.960.980</a:t>
                      </a:r>
                    </a:p>
                  </a:txBody>
                  <a:tcPr marL="44451" marR="44451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24,3</a:t>
                      </a:r>
                    </a:p>
                  </a:txBody>
                  <a:tcPr marL="44451" marR="44451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6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44451" marR="44451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31.456.076</a:t>
                      </a:r>
                    </a:p>
                  </a:txBody>
                  <a:tcPr marL="44451" marR="44451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8.057.869</a:t>
                      </a:r>
                    </a:p>
                  </a:txBody>
                  <a:tcPr marL="44451" marR="44451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25,6</a:t>
                      </a:r>
                    </a:p>
                  </a:txBody>
                  <a:tcPr marL="44451" marR="44451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6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2012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30.439.098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9.381.670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29.5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6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34.910.098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10.474.867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29,9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6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36.837.900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11.842.983</a:t>
                      </a:r>
                      <a:endParaRPr kumimoji="0" lang="tr-T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32,1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6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36.244.632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tabLst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12.414.677</a:t>
                      </a:r>
                      <a:endParaRPr lang="tr-TR" sz="16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34,2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6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25.352.213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tabLst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9.203.987</a:t>
                      </a:r>
                      <a:endParaRPr lang="tr-TR" sz="16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36,3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403087"/>
              </p:ext>
            </p:extLst>
          </p:nvPr>
        </p:nvGraphicFramePr>
        <p:xfrm>
          <a:off x="611560" y="3209646"/>
          <a:ext cx="7474185" cy="3459714"/>
        </p:xfrm>
        <a:graphic>
          <a:graphicData uri="http://schemas.openxmlformats.org/drawingml/2006/table">
            <a:tbl>
              <a:tblPr/>
              <a:tblGrid>
                <a:gridCol w="6087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6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14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endParaRPr lang="tr-TR" sz="1400" b="1" i="0" u="none" strike="noStrike" dirty="0" smtClean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  <a:p>
                      <a:pPr algn="ctr" fontAlgn="b"/>
                      <a:r>
                        <a:rPr lang="tr-TR" sz="1400" b="1" i="0" u="none" strike="noStrike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MİLLİYETLERİNE </a:t>
                      </a:r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GÖRE </a:t>
                      </a:r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GELEN </a:t>
                      </a:r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TURİSTLER </a:t>
                      </a:r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7633" marR="7633" marT="7633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TURİST SAYISI</a:t>
                      </a:r>
                    </a:p>
                  </a:txBody>
                  <a:tcPr marL="7633" marR="7633" marT="7633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05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ALMANYA</a:t>
                      </a: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1.006.495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05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İRAN</a:t>
                      </a: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648.176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05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SUUDİ ARABİSTAN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476.561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5057">
                <a:tc>
                  <a:txBody>
                    <a:bodyPr/>
                    <a:lstStyle/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İNGİLTERE</a:t>
                      </a: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371.526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05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FRANSA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362.947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057">
                <a:tc>
                  <a:txBody>
                    <a:bodyPr/>
                    <a:lstStyle/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AMERİKA BİRLEŞİK DEVLETLERİ</a:t>
                      </a: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319.273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505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RUSYA FEDERASYONU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297.723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505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UKRAYNA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289.395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505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IRAK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280.092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505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HOLLANDA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260.931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505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AZERBEYCAN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188.199</a:t>
                      </a: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505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CEZAYİR</a:t>
                      </a: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171.504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505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KUVEYT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170.839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505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İTALYA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168.083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505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TÜRKMENİSTAN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155.449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505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DİĞER ÜLKELER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4.036.794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7663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  <a:endParaRPr lang="tr-TR" sz="14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b" latinLnBrk="0" hangingPunct="1">
                        <a:spcAft>
                          <a:spcPts val="0"/>
                        </a:spcAft>
                        <a:tabLst/>
                      </a:pPr>
                      <a:r>
                        <a:rPr lang="tr-TR" sz="14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9.203.987</a:t>
                      </a:r>
                      <a:endParaRPr lang="tr-TR" sz="14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429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BC986-A665-4EE5-AF44-BB4D48BFBC1E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827586" y="701675"/>
            <a:ext cx="7704855" cy="1143000"/>
          </a:xfrm>
        </p:spPr>
        <p:txBody>
          <a:bodyPr/>
          <a:lstStyle/>
          <a:p>
            <a:pPr eaLnBrk="1" hangingPunct="1"/>
            <a:r>
              <a:rPr lang="tr-TR" sz="2000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tr-TR" sz="2000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</a:br>
            <a:endParaRPr lang="tr-TR" sz="2000" dirty="0" smtClean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271888"/>
              </p:ext>
            </p:extLst>
          </p:nvPr>
        </p:nvGraphicFramePr>
        <p:xfrm>
          <a:off x="683568" y="476672"/>
          <a:ext cx="7559674" cy="3100762"/>
        </p:xfrm>
        <a:graphic>
          <a:graphicData uri="http://schemas.openxmlformats.org/drawingml/2006/table">
            <a:tbl>
              <a:tblPr/>
              <a:tblGrid>
                <a:gridCol w="2508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3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3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072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800" b="1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TURİZM İŞLETME BELGELİ SEYAHAT  ACENTALARI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Times New Roman"/>
                        </a:rPr>
                        <a:t>ACENTA</a:t>
                      </a:r>
                      <a:r>
                        <a:rPr lang="tr-TR" sz="1700" b="1" baseline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Times New Roman"/>
                        </a:rPr>
                        <a:t> GRUBU</a:t>
                      </a:r>
                      <a:endParaRPr lang="tr-TR" sz="1700" b="1" dirty="0">
                        <a:solidFill>
                          <a:srgbClr val="00206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Times New Roman"/>
                        </a:rPr>
                        <a:t>MERKEZ</a:t>
                      </a:r>
                      <a:endParaRPr lang="tr-TR" sz="1700" b="1" dirty="0">
                        <a:solidFill>
                          <a:srgbClr val="00206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Times New Roman"/>
                        </a:rPr>
                        <a:t>ŞUBE</a:t>
                      </a:r>
                      <a:endParaRPr lang="tr-TR" sz="1700" b="1" dirty="0">
                        <a:solidFill>
                          <a:srgbClr val="00206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Times New Roman"/>
                        </a:rPr>
                        <a:t>TOPLAM</a:t>
                      </a:r>
                      <a:endParaRPr lang="tr-TR" sz="1700" b="1" dirty="0">
                        <a:solidFill>
                          <a:srgbClr val="00206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tr-TR" sz="17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A Grubu</a:t>
                      </a:r>
                      <a:endParaRPr lang="tr-TR" sz="17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2.664</a:t>
                      </a:r>
                      <a:endParaRPr lang="tr-TR" sz="17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490</a:t>
                      </a:r>
                      <a:endParaRPr lang="tr-TR" sz="17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3.154</a:t>
                      </a:r>
                      <a:endParaRPr lang="tr-TR" sz="17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tr-TR" sz="17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B Grubu</a:t>
                      </a:r>
                      <a:endParaRPr lang="tr-TR" sz="17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33</a:t>
                      </a:r>
                      <a:endParaRPr lang="tr-TR" sz="17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3</a:t>
                      </a:r>
                      <a:endParaRPr lang="tr-TR" sz="17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36</a:t>
                      </a:r>
                      <a:endParaRPr lang="tr-TR" sz="17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tr-TR" sz="17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C Grubu</a:t>
                      </a:r>
                      <a:endParaRPr lang="tr-TR" sz="17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36</a:t>
                      </a:r>
                      <a:endParaRPr lang="tr-TR" sz="17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8</a:t>
                      </a:r>
                      <a:endParaRPr lang="tr-TR" sz="17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44</a:t>
                      </a:r>
                      <a:endParaRPr lang="tr-TR" sz="17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Times New Roman"/>
                        </a:rPr>
                        <a:t>TOPLAM</a:t>
                      </a:r>
                      <a:endParaRPr lang="tr-TR" sz="1700" b="1" dirty="0">
                        <a:solidFill>
                          <a:srgbClr val="00206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tr-TR" sz="1700" b="1" kern="120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2.733</a:t>
                      </a:r>
                      <a:endParaRPr lang="tr-TR" sz="1700" b="1" kern="1200" dirty="0">
                        <a:solidFill>
                          <a:srgbClr val="002060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tr-TR" sz="1700" b="1" kern="120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501</a:t>
                      </a:r>
                      <a:endParaRPr lang="tr-TR" sz="1700" b="1" kern="1200" dirty="0">
                        <a:solidFill>
                          <a:srgbClr val="002060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tr-TR" sz="1700" b="1" kern="120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3.234</a:t>
                      </a:r>
                      <a:endParaRPr lang="tr-TR" sz="1700" b="1" kern="1200" dirty="0">
                        <a:solidFill>
                          <a:srgbClr val="002060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8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867270"/>
              </p:ext>
            </p:extLst>
          </p:nvPr>
        </p:nvGraphicFramePr>
        <p:xfrm>
          <a:off x="358949" y="3802437"/>
          <a:ext cx="8208912" cy="2435061"/>
        </p:xfrm>
        <a:graphic>
          <a:graphicData uri="http://schemas.openxmlformats.org/drawingml/2006/table">
            <a:tbl>
              <a:tblPr/>
              <a:tblGrid>
                <a:gridCol w="340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2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2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8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760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DİĞER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2015 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2016 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GELEN KRUVAZİYER GEMİSİ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354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DÜZENLENEN ULUSAL FUAR 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133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8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DÜZENLENEN ULUSLARARASI FUAR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0861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8064B8-9AC5-43F3-B063-E99E2F904AC6}" type="slidenum">
              <a:rPr lang="tr-TR"/>
              <a:pPr>
                <a:defRPr/>
              </a:pPr>
              <a:t>42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755576" y="-27384"/>
            <a:ext cx="7416824" cy="432048"/>
          </a:xfrm>
        </p:spPr>
        <p:txBody>
          <a:bodyPr/>
          <a:lstStyle/>
          <a:p>
            <a:pPr eaLnBrk="1" hangingPunct="1"/>
            <a:r>
              <a:rPr lang="tr-TR" sz="20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SPOR İLE İLGİLİ  GÖSTERGELER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544437"/>
              </p:ext>
            </p:extLst>
          </p:nvPr>
        </p:nvGraphicFramePr>
        <p:xfrm>
          <a:off x="251519" y="2042180"/>
          <a:ext cx="8352929" cy="864096"/>
        </p:xfrm>
        <a:graphic>
          <a:graphicData uri="http://schemas.openxmlformats.org/drawingml/2006/table">
            <a:tbl>
              <a:tblPr/>
              <a:tblGrid>
                <a:gridCol w="3956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0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LİSANSLI SPORCU SAYISI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3.843.409</a:t>
                      </a:r>
                      <a:endParaRPr lang="tr-TR" sz="1400" b="1" i="0" u="none" strike="noStrike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481.355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FAAL S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PORCU SAYISI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621.493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87.760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289827"/>
              </p:ext>
            </p:extLst>
          </p:nvPr>
        </p:nvGraphicFramePr>
        <p:xfrm>
          <a:off x="251520" y="3068960"/>
          <a:ext cx="8352928" cy="1746208"/>
        </p:xfrm>
        <a:graphic>
          <a:graphicData uri="http://schemas.openxmlformats.org/drawingml/2006/table">
            <a:tbl>
              <a:tblPr/>
              <a:tblGrid>
                <a:gridCol w="395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6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05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LİG TÜRÜ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SAYI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SPOR TOTO SÜPER LİG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TFF 1. LİG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SPOR TOTO 2. LİG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SPOR TOTO 3. LİG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BAL (Bölgesel Amatör Lig)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0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729012"/>
              </p:ext>
            </p:extLst>
          </p:nvPr>
        </p:nvGraphicFramePr>
        <p:xfrm>
          <a:off x="251520" y="4940973"/>
          <a:ext cx="8352928" cy="1565703"/>
        </p:xfrm>
        <a:graphic>
          <a:graphicData uri="http://schemas.openxmlformats.org/drawingml/2006/table">
            <a:tbl>
              <a:tblPr/>
              <a:tblGrid>
                <a:gridCol w="395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7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8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79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KULÜP TÜRÜ</a:t>
                      </a:r>
                    </a:p>
                  </a:txBody>
                  <a:tcPr marL="43539" marR="4353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43539" marR="4353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43539" marR="4353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6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SPOR KULÜBÜ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3539" marR="4353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10.750 </a:t>
                      </a:r>
                    </a:p>
                  </a:txBody>
                  <a:tcPr marL="43539" marR="4353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1.393</a:t>
                      </a:r>
                    </a:p>
                  </a:txBody>
                  <a:tcPr marL="43539" marR="4353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5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İHTİSAS KULÜBÜ</a:t>
                      </a:r>
                    </a:p>
                  </a:txBody>
                  <a:tcPr marL="43539" marR="4353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520</a:t>
                      </a:r>
                    </a:p>
                  </a:txBody>
                  <a:tcPr marL="43539" marR="4353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56</a:t>
                      </a:r>
                    </a:p>
                  </a:txBody>
                  <a:tcPr marL="43539" marR="4353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MÜESSESE KULÜBÜ</a:t>
                      </a:r>
                    </a:p>
                  </a:txBody>
                  <a:tcPr marL="43539" marR="4353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1.157</a:t>
                      </a:r>
                    </a:p>
                  </a:txBody>
                  <a:tcPr marL="43539" marR="4353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35</a:t>
                      </a:r>
                    </a:p>
                  </a:txBody>
                  <a:tcPr marL="43539" marR="4353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5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ASKERİ KULÜP </a:t>
                      </a:r>
                    </a:p>
                  </a:txBody>
                  <a:tcPr marL="43539" marR="4353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3539" marR="4353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43539" marR="4353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DİĞER (OKUL KULÜBÜ)</a:t>
                      </a:r>
                    </a:p>
                  </a:txBody>
                  <a:tcPr marL="43539" marR="4353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1.221</a:t>
                      </a:r>
                    </a:p>
                  </a:txBody>
                  <a:tcPr marL="43539" marR="4353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116</a:t>
                      </a:r>
                    </a:p>
                  </a:txBody>
                  <a:tcPr marL="43539" marR="4353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5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43539" marR="4353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13.654</a:t>
                      </a:r>
                    </a:p>
                  </a:txBody>
                  <a:tcPr marL="43539" marR="4353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1.600</a:t>
                      </a:r>
                    </a:p>
                  </a:txBody>
                  <a:tcPr marL="43539" marR="4353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8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349521"/>
              </p:ext>
            </p:extLst>
          </p:nvPr>
        </p:nvGraphicFramePr>
        <p:xfrm>
          <a:off x="179512" y="404664"/>
          <a:ext cx="8424937" cy="1490492"/>
        </p:xfrm>
        <a:graphic>
          <a:graphicData uri="http://schemas.openxmlformats.org/drawingml/2006/table">
            <a:tbl>
              <a:tblPr/>
              <a:tblGrid>
                <a:gridCol w="3140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8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9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9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2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SPOR</a:t>
                      </a:r>
                      <a:endParaRPr kumimoji="0" lang="tr-TR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2013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271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LİSANSLI SPORCU </a:t>
                      </a:r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337.590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Bookman Old Style" pitchFamily="18" charset="0"/>
                        </a:rPr>
                        <a:t>397.899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Bookman Old Style" pitchFamily="18" charset="0"/>
                        </a:rPr>
                        <a:t>433.146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481.355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GENÇLİK MERKEZİ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Bookman Old Style" pitchFamily="18" charset="0"/>
                        </a:rPr>
                        <a:t>4</a:t>
                      </a:r>
                      <a:endParaRPr lang="tr-TR" sz="1400" b="1" dirty="0">
                        <a:latin typeface="Bookman Old Style" pitchFamily="18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Bookman Old Style" pitchFamily="18" charset="0"/>
                        </a:rPr>
                        <a:t>4</a:t>
                      </a:r>
                      <a:endParaRPr lang="tr-TR" sz="1400" b="1" dirty="0">
                        <a:latin typeface="Bookman Old Style" pitchFamily="18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</a:t>
                      </a:r>
                      <a:endParaRPr lang="tr-TR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76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GENÇLİK </a:t>
                      </a:r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MERKEZİ LİDER/ </a:t>
                      </a:r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NOKTA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Bookman Old Style" pitchFamily="18" charset="0"/>
                        </a:rPr>
                        <a:t>36</a:t>
                      </a:r>
                      <a:endParaRPr lang="tr-TR" sz="1400" b="1" dirty="0">
                        <a:latin typeface="Bookman Old Style" pitchFamily="18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Bookman Old Style" pitchFamily="18" charset="0"/>
                        </a:rPr>
                        <a:t>34</a:t>
                      </a:r>
                      <a:endParaRPr lang="tr-TR" sz="1400" b="1" dirty="0">
                        <a:latin typeface="Bookman Old Style" pitchFamily="18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27</a:t>
                      </a:r>
                      <a:endParaRPr lang="tr-TR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450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13091"/>
              </p:ext>
            </p:extLst>
          </p:nvPr>
        </p:nvGraphicFramePr>
        <p:xfrm>
          <a:off x="214851" y="75377"/>
          <a:ext cx="8605621" cy="66659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0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87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1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10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17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87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75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50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19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23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8631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8561">
                <a:tc gridSpan="11">
                  <a:txBody>
                    <a:bodyPr/>
                    <a:lstStyle/>
                    <a:p>
                      <a:pPr algn="ctr"/>
                      <a:r>
                        <a:rPr lang="tr-TR" sz="2000" b="1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İLDEKİ</a:t>
                      </a:r>
                      <a:r>
                        <a:rPr lang="tr-TR" sz="2000" b="1" baseline="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SPOR TESİSLERİ</a:t>
                      </a:r>
                      <a:endParaRPr lang="tr-TR" sz="2000" b="1" dirty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081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000" b="1" dirty="0" smtClean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TESİS TÜRÜ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MÜLKİYET DURUMU</a:t>
                      </a:r>
                      <a:endParaRPr lang="tr-TR" sz="1200" b="1" dirty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  <a:endParaRPr lang="tr-TR" sz="12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466">
                <a:tc v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GHSM</a:t>
                      </a:r>
                      <a:endParaRPr lang="tr-TR" sz="10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BELEDİYELER</a:t>
                      </a:r>
                      <a:endParaRPr lang="tr-TR" sz="10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DİĞER</a:t>
                      </a:r>
                      <a:r>
                        <a:rPr lang="tr-TR" sz="1000" b="1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KAMU KURUMLARI</a:t>
                      </a:r>
                      <a:endParaRPr lang="tr-TR" sz="10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ÖZEL</a:t>
                      </a:r>
                      <a:endParaRPr lang="tr-TR" sz="10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232">
                <a:tc vMerge="1">
                  <a:txBody>
                    <a:bodyPr/>
                    <a:lstStyle/>
                    <a:p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ADET</a:t>
                      </a:r>
                      <a:endParaRPr lang="tr-TR" sz="8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KAPASİTE</a:t>
                      </a:r>
                      <a:endParaRPr lang="tr-TR" sz="8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ADET</a:t>
                      </a:r>
                      <a:endParaRPr lang="tr-TR" sz="8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KAPASİTE</a:t>
                      </a:r>
                      <a:endParaRPr lang="tr-TR" sz="8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ADET</a:t>
                      </a:r>
                      <a:endParaRPr lang="tr-TR" sz="8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KAPASİTE</a:t>
                      </a:r>
                      <a:endParaRPr lang="tr-TR" sz="8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ADET</a:t>
                      </a:r>
                      <a:endParaRPr lang="tr-TR" sz="8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KAPASİTE</a:t>
                      </a:r>
                      <a:endParaRPr lang="tr-TR" sz="8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ADET</a:t>
                      </a:r>
                      <a:endParaRPr lang="tr-TR" sz="8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KAPASİTE</a:t>
                      </a:r>
                      <a:endParaRPr lang="tr-TR" sz="8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066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ÇİM YÜZEYLİ STAD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18.168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17.700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17.500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53.253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232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STADYUM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240.356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17.800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258.156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724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TOPRAK YÜZEYLİ STAD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3.200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3.200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021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SEMT SAHASI   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12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321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SENTETİK ÇİM YÜZEYLİ SAHA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18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22.819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64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80.506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13.700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15.400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92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132.425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232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SPOR SALONU 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29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68.005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34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33.100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9.800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986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22.288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1.058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133.193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7232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YÜZME</a:t>
                      </a:r>
                      <a:r>
                        <a:rPr lang="tr-TR" sz="9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HAVUZU 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4.625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26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2.811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550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87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700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124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8.686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217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KAMP EĞİTİM MERKEZİ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198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198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7232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ATLETİZM PİSTİ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8.200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25.500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12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33.070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7232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GENÇLİK MERKEZİ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841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BUZ  PİSTİ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750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750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7232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ATIŞ</a:t>
                      </a:r>
                      <a:r>
                        <a:rPr lang="tr-TR" sz="9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 POLİGONU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0321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BİNİCİLİK  TESİSLERİ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1.050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11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1.050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7232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TENİS TESİSLERİ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1.730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39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8.150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59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9.880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7232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GOLF SAHASI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7232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LOKAL</a:t>
                      </a:r>
                      <a:r>
                        <a:rPr lang="tr-TR" sz="9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BİNALARI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7232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BOWLİNG</a:t>
                      </a:r>
                      <a:r>
                        <a:rPr lang="tr-TR" sz="9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SALONU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37232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BİLARDO SALONU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127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127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37232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HOBİ KARTİNG 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72400" y="6525344"/>
            <a:ext cx="971600" cy="332656"/>
          </a:xfrm>
        </p:spPr>
        <p:txBody>
          <a:bodyPr/>
          <a:lstStyle/>
          <a:p>
            <a:pPr>
              <a:defRPr/>
            </a:pPr>
            <a:fld id="{22AAB43E-2702-4B4C-BDD9-8F87BB2F97A1}" type="slidenum">
              <a:rPr lang="tr-TR" sz="1100"/>
              <a:pPr>
                <a:defRPr/>
              </a:pPr>
              <a:t>43</a:t>
            </a:fld>
            <a:endParaRPr lang="tr-TR" sz="1100" dirty="0"/>
          </a:p>
        </p:txBody>
      </p:sp>
    </p:spTree>
    <p:extLst>
      <p:ext uri="{BB962C8B-B14F-4D97-AF65-F5344CB8AC3E}">
        <p14:creationId xmlns:p14="http://schemas.microsoft.com/office/powerpoint/2010/main" val="344868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4CA5D6-9AC4-4A05-A87A-1A3FA224B744}" type="slidenum">
              <a:rPr lang="tr-TR"/>
              <a:pPr>
                <a:defRPr/>
              </a:pPr>
              <a:t>44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611560" y="44624"/>
            <a:ext cx="7632848" cy="777875"/>
          </a:xfrm>
        </p:spPr>
        <p:txBody>
          <a:bodyPr/>
          <a:lstStyle/>
          <a:p>
            <a:pPr eaLnBrk="1" hangingPunct="1"/>
            <a:r>
              <a:rPr lang="tr-TR" sz="22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BARAJLAR VE SU KAYNAKLARI</a:t>
            </a:r>
            <a:endParaRPr lang="tr-TR" sz="2200" dirty="0" smtClean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397362"/>
              </p:ext>
            </p:extLst>
          </p:nvPr>
        </p:nvGraphicFramePr>
        <p:xfrm>
          <a:off x="611560" y="836715"/>
          <a:ext cx="7632849" cy="5760641"/>
        </p:xfrm>
        <a:graphic>
          <a:graphicData uri="http://schemas.openxmlformats.org/drawingml/2006/table">
            <a:tbl>
              <a:tblPr/>
              <a:tblGrid>
                <a:gridCol w="5146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5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TESİSİN ADI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HİZMETE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GİRİŞ YILI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VERİM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(MİLYON M³/YIL)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ELMALI I VE II BARAJLARI 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1955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TERKOS BARAJI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1883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142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ALİBEYKÖY BARAJI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1972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36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ÖMERLİ BARAJI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1972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220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DARLIK BARAJI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1989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97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BÜYÜKÇEKMECE BARAJI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1989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YEŞİLVADİ REGÜLATÖRÜ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1992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83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ISTRANCALAR (DÜZDERE, KUZULUDERE, BÜYÜKDERE, SULTANBAHÇEDERE, ELMALIDERE)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1997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75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ŞİLE KESON KUYULARI 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1996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KAZANDERE BARAJI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1997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SAZLIDERE BARAJI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1998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PABUÇDERE BARAJI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YEŞİLÇAY REGÜLATÖRÜ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2004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145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3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MELEN REGÜLATÖRÜ (1.KISIM)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2007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268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MELEN REGÜLATÖRÜ (2. KISIM)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307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GENEL TOPLAM 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1.660</a:t>
                      </a:r>
                    </a:p>
                  </a:txBody>
                  <a:tcPr marL="68580" marR="68580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52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779603"/>
              </p:ext>
            </p:extLst>
          </p:nvPr>
        </p:nvGraphicFramePr>
        <p:xfrm>
          <a:off x="323528" y="322449"/>
          <a:ext cx="8424936" cy="5895231"/>
        </p:xfrm>
        <a:graphic>
          <a:graphicData uri="http://schemas.openxmlformats.org/drawingml/2006/table">
            <a:tbl>
              <a:tblPr/>
              <a:tblGrid>
                <a:gridCol w="2259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47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ULAŞIM TÜRÜ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2013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368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METRO (YER ALTI)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248.137.950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352.493.275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358.724.555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358.742.500</a:t>
                      </a:r>
                      <a:endParaRPr lang="tr-TR" sz="14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377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HAFİF </a:t>
                      </a:r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RAYLI-TRAMVAY(YER </a:t>
                      </a:r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ÜSTÜ)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156.727.350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202.603.105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172.417.605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174.417.605</a:t>
                      </a:r>
                      <a:endParaRPr lang="tr-TR" sz="14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368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BANLİYÖ*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17.201.748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u="none" strike="noStrike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368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MARMARAY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3.757.029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62.543.480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54.981.915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56.984.601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368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FÜNİKÜLER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21.369.290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19.181.480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19.181.400</a:t>
                      </a:r>
                      <a:endParaRPr lang="tr-TR" sz="14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047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TELEFERİK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3.001.760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3.099.215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3.099.200</a:t>
                      </a:r>
                      <a:endParaRPr lang="tr-TR" sz="14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5505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RAYLI SİSTEM </a:t>
                      </a:r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İLE TAŞINAN YOLCU TOPLAMI</a:t>
                      </a:r>
                      <a:endParaRPr lang="tr-TR" sz="14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425.824.087</a:t>
                      </a:r>
                      <a:endParaRPr lang="tr-TR" sz="14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642.010.910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608.404.770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612.425.306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9368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İETT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221.047.740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255.086.825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210.786.889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219.328.004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9368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METROBÜS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229.846.812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252.336.510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233.996.962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256.848.260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9368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ÖZEL HALK OTOBÜSÜ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672.970.062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722.581.010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649.331.504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673.578.145</a:t>
                      </a:r>
                      <a:endParaRPr lang="tr-TR" sz="14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35505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LASTİKLİ ARAÇLAR İLE TAŞINAN YOLCU   </a:t>
                      </a:r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1.123.864.614</a:t>
                      </a:r>
                      <a:endParaRPr lang="tr-TR" sz="14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1.230.004.345</a:t>
                      </a:r>
                      <a:endParaRPr lang="tr-TR" sz="14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1.094.115.355</a:t>
                      </a:r>
                      <a:endParaRPr lang="tr-TR" sz="14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1.149.754.409</a:t>
                      </a:r>
                      <a:endParaRPr lang="tr-TR" sz="14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4723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ŞEHİR HATLARI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53.557.914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45.985.184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45.033.037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40.316.365</a:t>
                      </a:r>
                      <a:endParaRPr lang="tr-TR" sz="14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9368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İDO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13.131.665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11.580.691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10.612.321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10.049.868</a:t>
                      </a:r>
                      <a:endParaRPr lang="tr-TR" sz="14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9368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DENTUR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18.952.598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17.936.661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17.268.593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17.998.850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9368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TURYOL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16.816.527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14.044.398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12.905.468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13.173.302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93385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DENİZ</a:t>
                      </a:r>
                      <a:r>
                        <a:rPr lang="tr-TR" sz="1400" b="1" i="0" u="none" strike="noStrike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ARAÇLARI İLE TAŞINAN YOLCU</a:t>
                      </a:r>
                      <a:endParaRPr lang="tr-TR" sz="14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102.458.058</a:t>
                      </a:r>
                      <a:endParaRPr lang="tr-TR" sz="14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89.546.934</a:t>
                      </a:r>
                      <a:endParaRPr lang="tr-TR" sz="14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85.819.419</a:t>
                      </a:r>
                      <a:endParaRPr lang="tr-TR" sz="14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81.538.385</a:t>
                      </a:r>
                      <a:endParaRPr lang="tr-TR" sz="14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66901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GENEL TOPLAM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1.652.146.759</a:t>
                      </a:r>
                      <a:endParaRPr lang="tr-TR" sz="14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1.961.562.189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1.788.339.544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1.843.718.100</a:t>
                      </a:r>
                      <a:endParaRPr lang="tr-TR" sz="14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112712" name="5 Metin kutusu"/>
          <p:cNvSpPr txBox="1">
            <a:spLocks noChangeArrowheads="1"/>
          </p:cNvSpPr>
          <p:nvPr/>
        </p:nvSpPr>
        <p:spPr bwMode="auto">
          <a:xfrm>
            <a:off x="467544" y="-27384"/>
            <a:ext cx="84249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2000" b="1" dirty="0">
                <a:solidFill>
                  <a:srgbClr val="FF0000"/>
                </a:solidFill>
                <a:effectLst/>
                <a:latin typeface="Bookman Old Style" pitchFamily="18" charset="0"/>
                <a:cs typeface="Arial" pitchFamily="34" charset="0"/>
              </a:rPr>
              <a:t>TOPLU  </a:t>
            </a:r>
            <a:r>
              <a:rPr lang="tr-TR" sz="2000" b="1" dirty="0" smtClean="0">
                <a:solidFill>
                  <a:srgbClr val="FF0000"/>
                </a:solidFill>
                <a:effectLst/>
                <a:latin typeface="Bookman Old Style" pitchFamily="18" charset="0"/>
                <a:cs typeface="Arial" pitchFamily="34" charset="0"/>
              </a:rPr>
              <a:t>ULAŞIMLA  </a:t>
            </a:r>
            <a:r>
              <a:rPr lang="tr-TR" sz="2000" b="1" dirty="0">
                <a:solidFill>
                  <a:srgbClr val="FF0000"/>
                </a:solidFill>
                <a:effectLst/>
                <a:latin typeface="Bookman Old Style" pitchFamily="18" charset="0"/>
                <a:cs typeface="Arial" pitchFamily="34" charset="0"/>
              </a:rPr>
              <a:t>TAŞINAN  YOLCU  SAYISI </a:t>
            </a:r>
            <a:r>
              <a:rPr lang="tr-TR" sz="2000" b="1" dirty="0" smtClean="0">
                <a:solidFill>
                  <a:srgbClr val="FF0000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endParaRPr lang="tr-TR" sz="2000" b="1" dirty="0">
              <a:solidFill>
                <a:srgbClr val="FF0000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308304" y="6473229"/>
            <a:ext cx="1800200" cy="340147"/>
          </a:xfrm>
        </p:spPr>
        <p:txBody>
          <a:bodyPr/>
          <a:lstStyle/>
          <a:p>
            <a:pPr>
              <a:defRPr/>
            </a:pPr>
            <a:fld id="{AC9B8252-2911-4F28-9918-88F408974A6D}" type="slidenum">
              <a:rPr lang="tr-TR"/>
              <a:pPr>
                <a:defRPr/>
              </a:pPr>
              <a:t>45</a:t>
            </a:fld>
            <a:endParaRPr lang="tr-TR" dirty="0"/>
          </a:p>
        </p:txBody>
      </p:sp>
      <p:sp>
        <p:nvSpPr>
          <p:cNvPr id="10" name="9 Metin kutusu"/>
          <p:cNvSpPr txBox="1"/>
          <p:nvPr/>
        </p:nvSpPr>
        <p:spPr>
          <a:xfrm>
            <a:off x="209963" y="6392870"/>
            <a:ext cx="864096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050" b="1" dirty="0" smtClean="0">
                <a:effectLst/>
                <a:latin typeface="Bookman Old Style" pitchFamily="18" charset="0"/>
                <a:cs typeface="Arial" pitchFamily="34" charset="0"/>
              </a:rPr>
              <a:t>*Gebze-Haydarpaşa ve Sirkeci-Halkalı hatları, Marmaray projesinin ikinci aşaması olarak  iyileştirmeye alındığından   dolayı Banliyö hatları iptal edilmiştir. </a:t>
            </a:r>
          </a:p>
        </p:txBody>
      </p:sp>
    </p:spTree>
    <p:extLst>
      <p:ext uri="{BB962C8B-B14F-4D97-AF65-F5344CB8AC3E}">
        <p14:creationId xmlns:p14="http://schemas.microsoft.com/office/powerpoint/2010/main" val="164162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5C6AFD-A79F-47B6-9705-FCAA6C1C2532}" type="slidenum">
              <a:rPr lang="tr-TR"/>
              <a:pPr>
                <a:defRPr/>
              </a:pPr>
              <a:t>46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467544" y="44624"/>
            <a:ext cx="8280920" cy="792162"/>
          </a:xfrm>
        </p:spPr>
        <p:txBody>
          <a:bodyPr/>
          <a:lstStyle/>
          <a:p>
            <a:pPr eaLnBrk="1" hangingPunct="1"/>
            <a:r>
              <a:rPr lang="tr-TR" sz="24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KARAYOLU TAŞIMACILIĞI</a:t>
            </a:r>
            <a:endParaRPr lang="tr-TR" sz="2000" dirty="0" smtClean="0">
              <a:solidFill>
                <a:srgbClr val="FF0000"/>
              </a:solidFill>
              <a:latin typeface="Bookman Old Style" pitchFamily="18" charset="0"/>
            </a:endParaRPr>
          </a:p>
        </p:txBody>
      </p:sp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254280"/>
              </p:ext>
            </p:extLst>
          </p:nvPr>
        </p:nvGraphicFramePr>
        <p:xfrm>
          <a:off x="611560" y="727466"/>
          <a:ext cx="8136904" cy="5437838"/>
        </p:xfrm>
        <a:graphic>
          <a:graphicData uri="http://schemas.openxmlformats.org/drawingml/2006/table">
            <a:tbl>
              <a:tblPr/>
              <a:tblGrid>
                <a:gridCol w="3136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2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40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ULAŞIM  </a:t>
                      </a:r>
                      <a:r>
                        <a:rPr lang="tr-TR" sz="20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                                                               TOPLU TAŞIMA ARAÇLARI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2016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609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TAKSİ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17.395</a:t>
                      </a:r>
                      <a:endParaRPr lang="tr-TR" sz="18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17.395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17.392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8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17.395</a:t>
                      </a:r>
                      <a:endParaRPr lang="tr-TR" sz="18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609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TAKSİ/DOLMUŞ 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572</a:t>
                      </a:r>
                      <a:endParaRPr lang="tr-TR" sz="18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572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572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8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572</a:t>
                      </a:r>
                      <a:endParaRPr lang="tr-TR" sz="18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609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MİNİBÜS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6.363</a:t>
                      </a:r>
                      <a:endParaRPr lang="tr-TR" sz="18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6.363</a:t>
                      </a:r>
                      <a:endParaRPr lang="tr-TR" sz="18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6.528</a:t>
                      </a:r>
                      <a:endParaRPr lang="tr-TR" sz="18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8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6.363</a:t>
                      </a:r>
                      <a:endParaRPr lang="tr-TR" sz="18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609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SERVİS ARACI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64.671</a:t>
                      </a:r>
                      <a:endParaRPr lang="tr-TR" sz="18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85.142</a:t>
                      </a:r>
                      <a:endParaRPr lang="tr-TR" sz="18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85.206</a:t>
                      </a:r>
                      <a:endParaRPr lang="tr-TR" sz="18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8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52.099</a:t>
                      </a:r>
                      <a:endParaRPr lang="tr-TR" sz="18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609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ÖZEL HALK OTOBÜS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2.15</a:t>
                      </a:r>
                      <a:r>
                        <a:rPr lang="tr-TR" sz="18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  <a:endParaRPr lang="tr-TR" sz="1800" b="1" i="0" u="none" strike="noStrike" dirty="0" smtClean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2.153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2.153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8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2.140</a:t>
                      </a:r>
                      <a:endParaRPr lang="tr-TR" sz="18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5609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İETT OTOBÜS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2.599</a:t>
                      </a:r>
                      <a:endParaRPr lang="tr-TR" sz="18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2.473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2.473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8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2.296</a:t>
                      </a:r>
                      <a:endParaRPr lang="tr-TR" sz="18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5609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OTOBÜS</a:t>
                      </a:r>
                      <a:r>
                        <a:rPr lang="tr-TR" sz="18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A.Ş. (Erguvan Otobüs)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953</a:t>
                      </a:r>
                      <a:endParaRPr lang="tr-TR" sz="18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1.090</a:t>
                      </a:r>
                      <a:endParaRPr lang="tr-TR" sz="18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1.090</a:t>
                      </a:r>
                      <a:endParaRPr lang="tr-TR" sz="18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8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985</a:t>
                      </a:r>
                      <a:endParaRPr lang="tr-TR" sz="18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5609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METROBÜS     SAYISI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460</a:t>
                      </a:r>
                      <a:endParaRPr lang="tr-TR" sz="18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535</a:t>
                      </a:r>
                      <a:endParaRPr lang="tr-TR" sz="18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535</a:t>
                      </a:r>
                      <a:endParaRPr lang="tr-TR" sz="18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8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438</a:t>
                      </a:r>
                      <a:endParaRPr lang="tr-TR" sz="18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5609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95.166</a:t>
                      </a:r>
                      <a:endParaRPr lang="tr-TR" sz="18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115.723</a:t>
                      </a:r>
                      <a:endParaRPr lang="tr-TR" sz="18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115.949</a:t>
                      </a:r>
                      <a:endParaRPr lang="tr-TR" sz="18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82.293</a:t>
                      </a:r>
                      <a:endParaRPr lang="tr-TR" sz="18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99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259312"/>
              </p:ext>
            </p:extLst>
          </p:nvPr>
        </p:nvGraphicFramePr>
        <p:xfrm>
          <a:off x="611560" y="620688"/>
          <a:ext cx="8064896" cy="2926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98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6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5011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TÜR</a:t>
                      </a:r>
                      <a:endParaRPr lang="tr-TR" sz="16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SAYI</a:t>
                      </a:r>
                      <a:endParaRPr lang="tr-TR" sz="16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134">
                <a:tc>
                  <a:txBody>
                    <a:bodyPr/>
                    <a:lstStyle/>
                    <a:p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GEMİ  SAYISI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57  </a:t>
                      </a: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(İDO 29, ŞH 28)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34">
                <a:tc>
                  <a:txBody>
                    <a:bodyPr/>
                    <a:lstStyle/>
                    <a:p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İSKELE</a:t>
                      </a:r>
                      <a:r>
                        <a:rPr lang="tr-TR" sz="16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 SAYISI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55 (İDO 12 , ŞH 43)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34">
                <a:tc>
                  <a:txBody>
                    <a:bodyPr/>
                    <a:lstStyle/>
                    <a:p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HAT SAYISI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  (İDO 4, ŞH 16)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134">
                <a:tc>
                  <a:txBody>
                    <a:bodyPr/>
                    <a:lstStyle/>
                    <a:p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TAŞINAN ARAÇ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7.647 </a:t>
                      </a: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(Günlük)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34">
                <a:tc>
                  <a:txBody>
                    <a:bodyPr/>
                    <a:lstStyle/>
                    <a:p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İDO+ŞH  (YOLCU) 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137.990</a:t>
                      </a:r>
                      <a:r>
                        <a:rPr lang="tr-TR" sz="1600" b="1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(Günlük)</a:t>
                      </a:r>
                      <a:r>
                        <a:rPr lang="tr-TR" sz="16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endParaRPr lang="tr-TR" sz="16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4485">
                <a:tc>
                  <a:txBody>
                    <a:bodyPr/>
                    <a:lstStyle/>
                    <a:p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DENİZ MOTORU (DENTUR+TURYOL</a:t>
                      </a:r>
                      <a:r>
                        <a:rPr lang="tr-TR" sz="16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YOLCU) 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85.403 (Günlük)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134">
                <a:tc>
                  <a:txBody>
                    <a:bodyPr/>
                    <a:lstStyle/>
                    <a:p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(YOLCU)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223.393 (Günlük)</a:t>
                      </a:r>
                      <a:endParaRPr lang="tr-TR" sz="16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4719" name="3 Metin kutusu"/>
          <p:cNvSpPr txBox="1">
            <a:spLocks noChangeArrowheads="1"/>
          </p:cNvSpPr>
          <p:nvPr/>
        </p:nvSpPr>
        <p:spPr bwMode="auto">
          <a:xfrm>
            <a:off x="1187624" y="18263"/>
            <a:ext cx="6646863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2000" dirty="0" smtClean="0">
                <a:effectLst/>
                <a:cs typeface="Tahoma" pitchFamily="34" charset="0"/>
              </a:rPr>
              <a:t> </a:t>
            </a:r>
            <a:r>
              <a:rPr lang="tr-TR" sz="3200" b="1" dirty="0">
                <a:solidFill>
                  <a:srgbClr val="FF0000"/>
                </a:solidFill>
                <a:effectLst/>
                <a:latin typeface="Bookman Old Style" pitchFamily="18" charset="0"/>
                <a:cs typeface="Arial" pitchFamily="34" charset="0"/>
              </a:rPr>
              <a:t>DENİZ ULAŞIMI </a:t>
            </a:r>
            <a:endParaRPr lang="tr-TR" sz="3200" b="1" dirty="0" smtClean="0">
              <a:solidFill>
                <a:srgbClr val="FF00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endParaRPr lang="tr-TR" sz="2000" b="1" dirty="0" smtClean="0">
              <a:solidFill>
                <a:srgbClr val="FF0000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4B54D-A5DD-4620-BE75-576B7DCEDE52}" type="slidenum">
              <a:rPr lang="tr-TR"/>
              <a:pPr>
                <a:defRPr/>
              </a:pPr>
              <a:t>47</a:t>
            </a:fld>
            <a:endParaRPr lang="tr-TR"/>
          </a:p>
        </p:txBody>
      </p:sp>
      <p:graphicFrame>
        <p:nvGraphicFramePr>
          <p:cNvPr id="6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931487"/>
              </p:ext>
            </p:extLst>
          </p:nvPr>
        </p:nvGraphicFramePr>
        <p:xfrm>
          <a:off x="539552" y="3789040"/>
          <a:ext cx="8136904" cy="2376263"/>
        </p:xfrm>
        <a:graphic>
          <a:graphicData uri="http://schemas.openxmlformats.org/drawingml/2006/table">
            <a:tbl>
              <a:tblPr/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9472">
                <a:tc>
                  <a:txBody>
                    <a:bodyPr/>
                    <a:lstStyle/>
                    <a:p>
                      <a:pPr algn="just" fontAlgn="b"/>
                      <a:endParaRPr lang="tr-TR" sz="1400" b="1" i="0" u="none" strike="noStrike" dirty="0" smtClean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BOĞAZ TRAFİĞİ</a:t>
                      </a:r>
                    </a:p>
                    <a:p>
                      <a:pPr algn="just" fontAlgn="b"/>
                      <a:endParaRPr lang="tr-TR" sz="14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2015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2016</a:t>
                      </a:r>
                      <a:r>
                        <a:rPr lang="tr-TR" sz="1400" b="1" i="0" u="none" strike="noStrike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25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BOĞAZDAN GEÇEN YÜK GEMİSİ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35.445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33.911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32.749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41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BOĞAZDAN GEÇEN TANKER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8.745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8.633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8.703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25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BOĞAZDAN GEÇEN</a:t>
                      </a:r>
                      <a:r>
                        <a:rPr lang="tr-TR" sz="14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DİĞER GEMİ SAYISI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1.339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1.000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1.101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25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BOĞAZDAN GEÇEN TOPLAM GEMİ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45.529</a:t>
                      </a:r>
                      <a:endParaRPr lang="tr-TR" sz="14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43.544</a:t>
                      </a:r>
                      <a:endParaRPr lang="tr-TR" sz="14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42.553</a:t>
                      </a:r>
                      <a:endParaRPr lang="tr-TR" sz="14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12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08242"/>
            <a:ext cx="8136904" cy="50378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2400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36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KARA YOLLARI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28384" y="6381328"/>
            <a:ext cx="1115616" cy="360040"/>
          </a:xfrm>
        </p:spPr>
        <p:txBody>
          <a:bodyPr/>
          <a:lstStyle/>
          <a:p>
            <a:pPr>
              <a:defRPr/>
            </a:pPr>
            <a:fld id="{40596B28-A488-41F6-A1F6-D8BF8AB62F02}" type="slidenum">
              <a:rPr lang="tr-TR"/>
              <a:pPr>
                <a:defRPr/>
              </a:pPr>
              <a:t>48</a:t>
            </a:fld>
            <a:endParaRPr lang="tr-TR" dirty="0"/>
          </a:p>
        </p:txBody>
      </p:sp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404432"/>
              </p:ext>
            </p:extLst>
          </p:nvPr>
        </p:nvGraphicFramePr>
        <p:xfrm>
          <a:off x="215516" y="747609"/>
          <a:ext cx="8640960" cy="3082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5761">
                <a:tc gridSpan="5"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KÖPRÜLERDEN YILLIK GEÇEN ARAÇ</a:t>
                      </a:r>
                      <a:endParaRPr lang="tr-TR" sz="1800" b="1" dirty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800" b="1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800" b="1" dirty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126">
                <a:tc>
                  <a:txBody>
                    <a:bodyPr/>
                    <a:lstStyle/>
                    <a:p>
                      <a:pPr marL="0" marR="0" lvl="0" indent="0" algn="l" defTabSz="914400" rtl="0" fontAlgn="base" latinLnBrk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2013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  <a:r>
                        <a:rPr lang="tr-TR" sz="1600" b="1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 </a:t>
                      </a:r>
                      <a:endParaRPr lang="tr-TR" sz="1600" b="1" i="0" u="none" strike="noStrike" kern="1200" baseline="0" dirty="0" smtClean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8820">
                <a:tc>
                  <a:txBody>
                    <a:bodyPr/>
                    <a:lstStyle/>
                    <a:p>
                      <a:r>
                        <a:rPr lang="tr-TR" sz="1600" b="1" dirty="0" smtClean="0">
                          <a:latin typeface="Bookman Old Style" pitchFamily="18" charset="0"/>
                          <a:cs typeface="Arial" pitchFamily="34" charset="0"/>
                        </a:rPr>
                        <a:t>15 TEMMUZ ŞEHİTLER KÖPRÜSÜ (BOĞAZİÇİ KÖPRÜSÜ)</a:t>
                      </a:r>
                      <a:endParaRPr lang="tr-TR" sz="1600" b="1" dirty="0"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67.478.886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/>
                        </a:rPr>
                        <a:t>68.073.956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/>
                          <a:ea typeface="+mn-ea"/>
                          <a:cs typeface="+mn-cs"/>
                        </a:rPr>
                        <a:t>68.687.368</a:t>
                      </a:r>
                      <a:endParaRPr lang="tr-TR" sz="1600" b="1" i="0" u="none" strike="noStrike" kern="1200" dirty="0">
                        <a:solidFill>
                          <a:schemeClr val="tx1"/>
                        </a:solidFill>
                        <a:latin typeface="Bookman Old Style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/>
                          <a:ea typeface="+mn-ea"/>
                          <a:cs typeface="+mn-cs"/>
                        </a:rPr>
                        <a:t>68.121.520</a:t>
                      </a:r>
                      <a:endParaRPr lang="tr-TR" sz="1600" b="1" i="0" u="none" strike="noStrike" kern="1200" dirty="0">
                        <a:solidFill>
                          <a:schemeClr val="tx1"/>
                        </a:solidFill>
                        <a:latin typeface="Bookman Old Style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216">
                <a:tc>
                  <a:txBody>
                    <a:bodyPr/>
                    <a:lstStyle/>
                    <a:p>
                      <a:r>
                        <a:rPr lang="tr-TR" sz="1600" b="1" dirty="0" smtClean="0">
                          <a:latin typeface="Bookman Old Style" pitchFamily="18" charset="0"/>
                          <a:cs typeface="Arial" pitchFamily="34" charset="0"/>
                        </a:rPr>
                        <a:t>FSM KÖPRÜSÜ</a:t>
                      </a:r>
                      <a:endParaRPr lang="tr-TR" sz="1600" b="1" dirty="0"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83.167.330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83.234.563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/>
                          <a:ea typeface="+mn-ea"/>
                          <a:cs typeface="+mn-cs"/>
                        </a:rPr>
                        <a:t>83.716.063</a:t>
                      </a:r>
                      <a:endParaRPr lang="tr-TR" sz="1600" b="1" i="0" u="none" strike="noStrike" kern="1200" dirty="0">
                        <a:solidFill>
                          <a:schemeClr val="tx1"/>
                        </a:solidFill>
                        <a:latin typeface="Bookman Old Style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/>
                          <a:ea typeface="+mn-ea"/>
                          <a:cs typeface="+mn-cs"/>
                        </a:rPr>
                        <a:t>83.925.458</a:t>
                      </a:r>
                      <a:r>
                        <a:rPr lang="tr-TR" sz="1600" b="1" i="0" u="none" strike="noStrike" kern="1200" dirty="0" smtClean="0">
                          <a:solidFill>
                            <a:srgbClr val="FF0000"/>
                          </a:solidFill>
                          <a:latin typeface="Bookman Old Style"/>
                          <a:ea typeface="+mn-ea"/>
                          <a:cs typeface="+mn-cs"/>
                        </a:rPr>
                        <a:t> </a:t>
                      </a:r>
                      <a:endParaRPr lang="tr-TR" sz="1600" b="1" i="0" u="none" strike="noStrike" kern="1200" dirty="0">
                        <a:solidFill>
                          <a:srgbClr val="FF0000"/>
                        </a:solidFill>
                        <a:latin typeface="Bookman Old Style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316">
                <a:tc>
                  <a:txBody>
                    <a:bodyPr/>
                    <a:lstStyle/>
                    <a:p>
                      <a:r>
                        <a:rPr lang="tr-TR" sz="16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150.646.216</a:t>
                      </a:r>
                      <a:endParaRPr lang="tr-TR" sz="16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>
                          <a:solidFill>
                            <a:srgbClr val="000099"/>
                          </a:solidFill>
                          <a:latin typeface="Bookman Old Style"/>
                        </a:rPr>
                        <a:t>151.308.519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/>
                          <a:ea typeface="+mn-ea"/>
                          <a:cs typeface="+mn-cs"/>
                        </a:rPr>
                        <a:t>152.403.431</a:t>
                      </a:r>
                      <a:endParaRPr lang="tr-TR" sz="1600" b="1" i="0" u="none" strike="noStrike" kern="1200" dirty="0">
                        <a:solidFill>
                          <a:srgbClr val="000099"/>
                        </a:solidFill>
                        <a:latin typeface="Bookman Old Style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/>
                          <a:ea typeface="+mn-ea"/>
                          <a:cs typeface="+mn-cs"/>
                        </a:rPr>
                        <a:t>152.046.978</a:t>
                      </a:r>
                      <a:endParaRPr lang="tr-TR" sz="1600" b="1" i="0" u="none" strike="noStrike" kern="1200" dirty="0">
                        <a:solidFill>
                          <a:srgbClr val="000099"/>
                        </a:solidFill>
                        <a:latin typeface="Bookman Old Style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096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Bookman Old Style" pitchFamily="18" charset="0"/>
                          <a:cs typeface="Arial" pitchFamily="34" charset="0"/>
                        </a:rPr>
                        <a:t>KÖPRÜ GELİRLERİ</a:t>
                      </a:r>
                      <a:r>
                        <a:rPr lang="tr-TR" sz="1600" b="1" baseline="0" dirty="0" smtClean="0"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600" b="1" dirty="0" smtClean="0">
                          <a:latin typeface="Bookman Old Style" pitchFamily="18" charset="0"/>
                          <a:cs typeface="Arial" pitchFamily="34" charset="0"/>
                        </a:rPr>
                        <a:t>(TL)</a:t>
                      </a:r>
                      <a:endParaRPr lang="tr-TR" sz="1600" b="1" dirty="0"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280.773.096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298.157.826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/>
                          <a:ea typeface="+mn-ea"/>
                          <a:cs typeface="+mn-cs"/>
                        </a:rPr>
                        <a:t>288.260.267</a:t>
                      </a:r>
                      <a:endParaRPr lang="tr-TR" sz="1600" b="1" i="0" u="none" strike="noStrike" kern="1200" dirty="0">
                        <a:solidFill>
                          <a:schemeClr val="tx1"/>
                        </a:solidFill>
                        <a:latin typeface="Bookman Old Style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/>
                          <a:ea typeface="+mn-ea"/>
                          <a:cs typeface="+mn-cs"/>
                        </a:rPr>
                        <a:t>296.284.579</a:t>
                      </a:r>
                      <a:endParaRPr lang="tr-TR" sz="1600" b="1" i="0" u="none" strike="noStrike" kern="1200" dirty="0">
                        <a:solidFill>
                          <a:schemeClr val="tx1"/>
                        </a:solidFill>
                        <a:latin typeface="Bookman Old Style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878921"/>
              </p:ext>
            </p:extLst>
          </p:nvPr>
        </p:nvGraphicFramePr>
        <p:xfrm>
          <a:off x="179512" y="4431930"/>
          <a:ext cx="8676964" cy="2304254"/>
        </p:xfrm>
        <a:graphic>
          <a:graphicData uri="http://schemas.openxmlformats.org/drawingml/2006/table">
            <a:tbl>
              <a:tblPr/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21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993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HAVAYOLU ULAŞIMI-</a:t>
                      </a:r>
                    </a:p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 HAVALİMANI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2013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10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İÇHATLAR 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YOLCU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28.592.922</a:t>
                      </a:r>
                      <a:endParaRPr lang="tr-TR" sz="16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39.392.230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36.684.067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37.773.354</a:t>
                      </a:r>
                      <a:endParaRPr lang="tr-TR" sz="16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10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DIŞ 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HATLAR YOLCU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40.698.828</a:t>
                      </a:r>
                      <a:endParaRPr lang="tr-TR" sz="16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50.503.319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51.698.156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49.305.886</a:t>
                      </a:r>
                      <a:endParaRPr lang="tr-TR" sz="16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10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</a:t>
                      </a:r>
                      <a:r>
                        <a:rPr lang="tr-TR" sz="16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YOLCU SAYISI 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69.291.750</a:t>
                      </a:r>
                      <a:endParaRPr lang="tr-TR" sz="16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89.895.549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88.382.223</a:t>
                      </a:r>
                      <a:endParaRPr lang="tr-TR" sz="16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87.079.240</a:t>
                      </a:r>
                      <a:endParaRPr lang="tr-TR" sz="16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ikdörtgen 3"/>
          <p:cNvSpPr/>
          <p:nvPr/>
        </p:nvSpPr>
        <p:spPr>
          <a:xfrm>
            <a:off x="2411760" y="3836190"/>
            <a:ext cx="5112568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900" b="1" dirty="0" smtClean="0">
                <a:solidFill>
                  <a:srgbClr val="FF0000"/>
                </a:solidFill>
                <a:latin typeface="Bookman Old Style" pitchFamily="18" charset="0"/>
                <a:ea typeface="+mj-ea"/>
                <a:cs typeface="Arial" pitchFamily="34" charset="0"/>
              </a:rPr>
              <a:t>HAVA YOLU ULAŞIMI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911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2AB393-1C79-405B-9B33-1CD48B5D550D}" type="slidenum">
              <a:rPr lang="tr-TR"/>
              <a:pPr>
                <a:defRPr/>
              </a:pPr>
              <a:t>49</a:t>
            </a:fld>
            <a:endParaRPr lang="tr-TR" dirty="0"/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4478841" y="181320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endParaRPr lang="tr-TR"/>
          </a:p>
        </p:txBody>
      </p:sp>
      <p:graphicFrame>
        <p:nvGraphicFramePr>
          <p:cNvPr id="634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496754"/>
              </p:ext>
            </p:extLst>
          </p:nvPr>
        </p:nvGraphicFramePr>
        <p:xfrm>
          <a:off x="539752" y="260648"/>
          <a:ext cx="8352728" cy="2585051"/>
        </p:xfrm>
        <a:graphic>
          <a:graphicData uri="http://schemas.openxmlformats.org/drawingml/2006/table">
            <a:tbl>
              <a:tblPr/>
              <a:tblGrid>
                <a:gridCol w="2324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1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8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9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8426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ATATÜRK HAVA LİMANI YOLCU TRAFİĞİ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(2016)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GELEN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72000" marT="5400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GİDEN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72000" marT="5400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72000" marT="5400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5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İÇ HATLAR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9.513.967</a:t>
                      </a:r>
                      <a:endParaRPr lang="tr-TR" sz="16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9.585.907</a:t>
                      </a:r>
                      <a:endParaRPr lang="tr-TR" sz="16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19.099.874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2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DIŞ HATLAR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20.241.196</a:t>
                      </a:r>
                      <a:endParaRPr lang="tr-TR" sz="16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20.778.145</a:t>
                      </a:r>
                      <a:endParaRPr lang="tr-TR" sz="16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41.019.341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8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tr-T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 29.755.163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30.364.052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60.119.215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3533" name="Rectangle 45"/>
          <p:cNvSpPr>
            <a:spLocks noChangeArrowheads="1"/>
          </p:cNvSpPr>
          <p:nvPr/>
        </p:nvSpPr>
        <p:spPr bwMode="auto">
          <a:xfrm>
            <a:off x="4479634" y="338482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endParaRPr lang="tr-TR"/>
          </a:p>
        </p:txBody>
      </p:sp>
      <p:sp>
        <p:nvSpPr>
          <p:cNvPr id="63575" name="Rectangle 87"/>
          <p:cNvSpPr>
            <a:spLocks noChangeArrowheads="1"/>
          </p:cNvSpPr>
          <p:nvPr/>
        </p:nvSpPr>
        <p:spPr bwMode="auto">
          <a:xfrm>
            <a:off x="1" y="481119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tr-TR"/>
          </a:p>
        </p:txBody>
      </p:sp>
      <p:graphicFrame>
        <p:nvGraphicFramePr>
          <p:cNvPr id="9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031269"/>
              </p:ext>
            </p:extLst>
          </p:nvPr>
        </p:nvGraphicFramePr>
        <p:xfrm>
          <a:off x="539552" y="3140968"/>
          <a:ext cx="8352930" cy="2520280"/>
        </p:xfrm>
        <a:graphic>
          <a:graphicData uri="http://schemas.openxmlformats.org/drawingml/2006/table">
            <a:tbl>
              <a:tblPr/>
              <a:tblGrid>
                <a:gridCol w="2323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1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8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96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931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SABİHA GÖKÇEN HAVA LİMANI YOLCU TRAFİĞİ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(2016)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GELEN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GİDEN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6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İÇ HATLAR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10.039.470</a:t>
                      </a:r>
                      <a:endParaRPr lang="tr-TR" sz="16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8.634.010</a:t>
                      </a:r>
                      <a:endParaRPr lang="tr-TR" sz="16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18.673.480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DIŞ HATLAR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4.753.226</a:t>
                      </a:r>
                      <a:endParaRPr lang="tr-TR" sz="16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3.533.319</a:t>
                      </a:r>
                      <a:endParaRPr lang="tr-TR" sz="16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8.286.545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tr-TR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14.792.696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12.167.329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26.960.025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9 Dikdörtgen"/>
          <p:cNvSpPr/>
          <p:nvPr/>
        </p:nvSpPr>
        <p:spPr>
          <a:xfrm>
            <a:off x="467545" y="5805264"/>
            <a:ext cx="84254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0000"/>
              </a:lnSpc>
              <a:defRPr/>
            </a:pPr>
            <a:r>
              <a:rPr lang="tr-TR" altLang="ja-JP" sz="1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Arial" pitchFamily="34" charset="0"/>
              </a:rPr>
              <a:t>Her </a:t>
            </a:r>
            <a:r>
              <a:rPr lang="tr-TR" altLang="ja-JP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Arial" pitchFamily="34" charset="0"/>
              </a:rPr>
              <a:t>iki </a:t>
            </a:r>
            <a:r>
              <a:rPr lang="tr-TR" altLang="ja-JP" sz="1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Arial" pitchFamily="34" charset="0"/>
              </a:rPr>
              <a:t>havalimanında </a:t>
            </a:r>
            <a:r>
              <a:rPr lang="tr-TR" sz="1600" b="1" dirty="0" smtClean="0">
                <a:effectLst/>
                <a:latin typeface="Bookman Old Style" pitchFamily="18" charset="0"/>
                <a:cs typeface="Arial" pitchFamily="34" charset="0"/>
              </a:rPr>
              <a:t>2016 yılında</a:t>
            </a:r>
            <a:r>
              <a:rPr lang="tr-TR" altLang="ja-JP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Arial" pitchFamily="34" charset="0"/>
              </a:rPr>
              <a:t> </a:t>
            </a:r>
            <a:r>
              <a:rPr lang="tr-TR" altLang="ja-JP" sz="1600" b="1" dirty="0" smtClean="0">
                <a:latin typeface="Bookman Old Style" pitchFamily="18" charset="0"/>
                <a:cs typeface="Arial" pitchFamily="34" charset="0"/>
              </a:rPr>
              <a:t>87.079.240</a:t>
            </a:r>
            <a:r>
              <a:rPr lang="tr-TR" altLang="ja-JP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Arial" pitchFamily="34" charset="0"/>
              </a:rPr>
              <a:t> kişi </a:t>
            </a:r>
            <a:r>
              <a:rPr lang="tr-TR" altLang="ja-JP" sz="1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Arial" pitchFamily="34" charset="0"/>
              </a:rPr>
              <a:t>gelen-giden yolcu trafiği </a:t>
            </a:r>
            <a:r>
              <a:rPr lang="tr-TR" altLang="ja-JP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Arial" pitchFamily="34" charset="0"/>
              </a:rPr>
              <a:t>olmuştur.</a:t>
            </a:r>
            <a:endParaRPr lang="tr-TR" altLang="ja-JP" sz="2000" b="1" dirty="0">
              <a:effectLst>
                <a:outerShdw blurRad="38100" dist="38100" dir="2700000" algn="tl">
                  <a:srgbClr val="FFFFFF"/>
                </a:outerShdw>
              </a:effectLst>
              <a:latin typeface="Bookman Old Styl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711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141261"/>
              </p:ext>
            </p:extLst>
          </p:nvPr>
        </p:nvGraphicFramePr>
        <p:xfrm>
          <a:off x="611560" y="332656"/>
          <a:ext cx="8136904" cy="5259585"/>
        </p:xfrm>
        <a:graphic>
          <a:graphicData uri="http://schemas.openxmlformats.org/drawingml/2006/table">
            <a:tbl>
              <a:tblPr/>
              <a:tblGrid>
                <a:gridCol w="4031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5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1244">
                <a:tc gridSpan="2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2015 YILINDA İSTANBUL’UN </a:t>
                      </a: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İLLER DÜZEYİNDE ALDIĞI GÖÇ</a:t>
                      </a:r>
                    </a:p>
                  </a:txBody>
                  <a:tcPr marL="81591" marR="81591" marT="40793" marB="40793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77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İLLER  (ilk 10)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ALDIĞI GÖÇ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TOKAT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19.388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ANKARA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19.021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İZMİR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15.559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KOCAELİ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14.952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VAN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13.155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BALIKESİR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12.494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ORDU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12.437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GİRESUN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11.814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BURSA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11.132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TEKİRDAĞ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11.101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DİĞER İLLER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312.354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TOPLAM ALINAN GÖÇ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453.407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4" name="Metin kutusu 3"/>
          <p:cNvSpPr txBox="1"/>
          <p:nvPr/>
        </p:nvSpPr>
        <p:spPr>
          <a:xfrm>
            <a:off x="539552" y="5650836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Bookman Old Style" panose="02050604050505020204" pitchFamily="18" charset="0"/>
              </a:rPr>
              <a:t>Not: İstanbul’un verdiği göç 402.864 olup, net göç ise  50.543’tür.</a:t>
            </a:r>
          </a:p>
          <a:p>
            <a:r>
              <a:rPr lang="tr-TR" sz="1400" dirty="0" smtClean="0">
                <a:latin typeface="Bookman Old Style" panose="02050604050505020204" pitchFamily="18" charset="0"/>
              </a:rPr>
              <a:t>2016 Bilgileri TÜİK tarafından </a:t>
            </a:r>
            <a:r>
              <a:rPr lang="tr-TR" sz="1400" dirty="0">
                <a:latin typeface="Bookman Old Style" panose="02050604050505020204" pitchFamily="18" charset="0"/>
              </a:rPr>
              <a:t>henüz</a:t>
            </a:r>
            <a:r>
              <a:rPr lang="tr-TR" sz="1400" dirty="0" smtClean="0">
                <a:latin typeface="Bookman Old Style" panose="02050604050505020204" pitchFamily="18" charset="0"/>
              </a:rPr>
              <a:t> yayımlanmamıştır.</a:t>
            </a:r>
          </a:p>
        </p:txBody>
      </p:sp>
    </p:spTree>
    <p:extLst>
      <p:ext uri="{BB962C8B-B14F-4D97-AF65-F5344CB8AC3E}">
        <p14:creationId xmlns:p14="http://schemas.microsoft.com/office/powerpoint/2010/main" val="2409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010400" y="6492876"/>
            <a:ext cx="2133600" cy="365125"/>
          </a:xfrm>
        </p:spPr>
        <p:txBody>
          <a:bodyPr/>
          <a:lstStyle/>
          <a:p>
            <a:pPr>
              <a:defRPr/>
            </a:pPr>
            <a:fld id="{B7F0A6A0-ADB5-4755-B65F-8C394D84C4CE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50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395536" y="1"/>
            <a:ext cx="8568952" cy="6207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20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ELEKTRİK ABONE VE TÜKETİM DAĞILIMI</a:t>
            </a:r>
            <a:r>
              <a:rPr lang="tr-TR" sz="2000" b="1" dirty="0" smtClean="0">
                <a:latin typeface="Bookman Old Style" pitchFamily="18" charset="0"/>
                <a:cs typeface="Arial" pitchFamily="34" charset="0"/>
              </a:rPr>
              <a:t/>
            </a:r>
            <a:br>
              <a:rPr lang="tr-TR" sz="2000" b="1" dirty="0" smtClean="0">
                <a:latin typeface="Bookman Old Style" pitchFamily="18" charset="0"/>
                <a:cs typeface="Arial" pitchFamily="34" charset="0"/>
              </a:rPr>
            </a:br>
            <a:endParaRPr lang="tr-TR" sz="2000" b="1" dirty="0" smtClean="0"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213541"/>
              </p:ext>
            </p:extLst>
          </p:nvPr>
        </p:nvGraphicFramePr>
        <p:xfrm>
          <a:off x="179512" y="2996952"/>
          <a:ext cx="8784976" cy="3043627"/>
        </p:xfrm>
        <a:graphic>
          <a:graphicData uri="http://schemas.openxmlformats.org/drawingml/2006/table">
            <a:tbl>
              <a:tblPr/>
              <a:tblGrid>
                <a:gridCol w="1330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1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4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05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6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85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527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121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ABONE GRUBU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ABONE SAYISI  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TÜKETİM (</a:t>
                      </a:r>
                      <a:r>
                        <a:rPr kumimoji="0" lang="tr-TR" sz="11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kWh</a:t>
                      </a: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84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AVRUPA YAKASI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ANADOLU YAKASI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AVRUPA YAKASI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ANADOLU YAKASI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8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MESKEN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3.834.928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2.460.462</a:t>
                      </a:r>
                      <a:endParaRPr kumimoji="0" lang="tr-T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6.295.390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6.130.240.373</a:t>
                      </a:r>
                      <a:endParaRPr lang="tr-TR" sz="120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4.021.742.883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10.151.983.256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TİCARETHANE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987.875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272.584</a:t>
                      </a:r>
                      <a:endParaRPr kumimoji="0" lang="tr-T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1.260.459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8.397.455.219</a:t>
                      </a:r>
                      <a:endParaRPr lang="tr-TR" sz="120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4.669.004.344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13.066.459.563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SANAYİ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11.347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2.481</a:t>
                      </a:r>
                      <a:endParaRPr kumimoji="0" lang="tr-T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13.828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4.844.680.368</a:t>
                      </a:r>
                      <a:endParaRPr lang="tr-TR" sz="120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1.841.198.125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6.685.878.493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RESMİ DAİRE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8.844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13.166</a:t>
                      </a:r>
                      <a:endParaRPr kumimoji="0" lang="tr-T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22.010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932.828.551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360.245.126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1.293.073.677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DİĞER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18.161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6.956</a:t>
                      </a:r>
                      <a:endParaRPr kumimoji="0" lang="tr-T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25.117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800.640.867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162.903.091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963.543.958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42956" marR="42956" marT="0" marB="0" anchor="ctr" anchorCtr="1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4.861.155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2.755.649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7.616.804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21.105.845.378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11.055.093.569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32.160.938.947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03422"/>
              </p:ext>
            </p:extLst>
          </p:nvPr>
        </p:nvGraphicFramePr>
        <p:xfrm>
          <a:off x="179512" y="404666"/>
          <a:ext cx="8752980" cy="2448269"/>
        </p:xfrm>
        <a:graphic>
          <a:graphicData uri="http://schemas.openxmlformats.org/drawingml/2006/table">
            <a:tbl>
              <a:tblPr/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4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11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7014">
                <a:tc>
                  <a:txBody>
                    <a:bodyPr/>
                    <a:lstStyle/>
                    <a:p>
                      <a:pPr algn="just" fontAlgn="b"/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                        ENERJİ</a:t>
                      </a:r>
                      <a:endParaRPr kumimoji="0" lang="tr-T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  <a:endParaRPr kumimoji="0" lang="tr-T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 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    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07">
                <a:tc>
                  <a:txBody>
                    <a:bodyPr/>
                    <a:lstStyle/>
                    <a:p>
                      <a:pPr algn="l" fontAlgn="b"/>
                      <a:r>
                        <a:rPr lang="tr-TR" sz="13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ELEKTRİK TÜKETİMİ </a:t>
                      </a: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</a:t>
                      </a:r>
                      <a:r>
                        <a:rPr lang="tr-TR" sz="1300" b="1" i="0" u="none" strike="noStrike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kWh</a:t>
                      </a: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)</a:t>
                      </a:r>
                      <a:endParaRPr lang="tr-TR" sz="13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32.868.191.938</a:t>
                      </a:r>
                      <a:endParaRPr lang="tr-TR" sz="1300" b="1" i="0" u="none" strike="noStrike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33.342.015.557</a:t>
                      </a:r>
                      <a:endParaRPr lang="tr-TR" sz="1300" b="1" i="0" u="none" strike="noStrike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32.160.938.947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755">
                <a:tc>
                  <a:txBody>
                    <a:bodyPr/>
                    <a:lstStyle/>
                    <a:p>
                      <a:pPr algn="l" fontAlgn="b"/>
                      <a:r>
                        <a:rPr lang="tr-TR" sz="13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KİŞİ BAŞINA ELEKTRİK TÜKETİMİ </a:t>
                      </a: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</a:t>
                      </a:r>
                      <a:r>
                        <a:rPr lang="tr-TR" sz="1300" b="1" i="0" u="none" strike="noStrike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kWh</a:t>
                      </a: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)</a:t>
                      </a:r>
                      <a:endParaRPr lang="tr-TR" sz="13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2.286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2.274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2.172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755">
                <a:tc>
                  <a:txBody>
                    <a:bodyPr/>
                    <a:lstStyle/>
                    <a:p>
                      <a:pPr algn="l" fontAlgn="b"/>
                      <a:r>
                        <a:rPr lang="tr-TR" sz="13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KAYIP KAÇAK ORANI (İSTANBUL) 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% 8,6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%8,2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%8,3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75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KAYIP KAÇAK ORANI (TÜRKİYE)</a:t>
                      </a:r>
                      <a:endParaRPr lang="tr-TR" sz="13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17,2</a:t>
                      </a:r>
                      <a:endParaRPr lang="tr-TR" sz="13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14,12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*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207">
                <a:tc>
                  <a:txBody>
                    <a:bodyPr/>
                    <a:lstStyle/>
                    <a:p>
                      <a:pPr algn="l" fontAlgn="b"/>
                      <a:r>
                        <a:rPr lang="tr-TR" sz="13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DOĞALGAZ TÜKETİMİ </a:t>
                      </a: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(m³)</a:t>
                      </a:r>
                      <a:endParaRPr lang="tr-TR" sz="13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3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4.887.685.887</a:t>
                      </a:r>
                      <a:endParaRPr lang="tr-TR" sz="13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5.212.617.187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5.247.929.338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576">
                <a:tc>
                  <a:txBody>
                    <a:bodyPr/>
                    <a:lstStyle/>
                    <a:p>
                      <a:pPr algn="l" fontAlgn="b"/>
                      <a:r>
                        <a:rPr lang="tr-TR" sz="13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KİŞİ BAŞINA YILLIK DOĞALGAZ TÜKETİMİ </a:t>
                      </a: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(m³)</a:t>
                      </a:r>
                      <a:endParaRPr lang="tr-TR" sz="13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339</a:t>
                      </a:r>
                      <a:endParaRPr lang="tr-TR" sz="13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355</a:t>
                      </a:r>
                      <a:endParaRPr lang="tr-TR" sz="13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354</a:t>
                      </a:r>
                      <a:endParaRPr lang="tr-TR" sz="13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7 Metin kutusu"/>
          <p:cNvSpPr txBox="1"/>
          <p:nvPr/>
        </p:nvSpPr>
        <p:spPr>
          <a:xfrm>
            <a:off x="107504" y="6242828"/>
            <a:ext cx="8462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tr-TR" sz="1000" dirty="0" smtClean="0">
                <a:solidFill>
                  <a:prstClr val="black"/>
                </a:solidFill>
                <a:latin typeface="Bookman Old Style" pitchFamily="18" charset="0"/>
              </a:rPr>
              <a:t>Türkiye ile ilgili  2016 yılı bilgileri henüz yayımlanmamıştır.</a:t>
            </a:r>
          </a:p>
          <a:p>
            <a:pPr marL="171450" indent="-171450">
              <a:buFont typeface="Arial" charset="0"/>
              <a:buChar char="•"/>
            </a:pPr>
            <a:r>
              <a:rPr lang="tr-TR" sz="1000" dirty="0" smtClean="0">
                <a:solidFill>
                  <a:prstClr val="black"/>
                </a:solidFill>
                <a:latin typeface="Bookman Old Style" pitchFamily="18" charset="0"/>
              </a:rPr>
              <a:t>TÜİK 2016 Nüfus verileri kullanılmıştır.</a:t>
            </a:r>
          </a:p>
        </p:txBody>
      </p:sp>
    </p:spTree>
    <p:extLst>
      <p:ext uri="{BB962C8B-B14F-4D97-AF65-F5344CB8AC3E}">
        <p14:creationId xmlns:p14="http://schemas.microsoft.com/office/powerpoint/2010/main" val="124246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23B29D-82CD-47B4-A4EE-FAAAE1C77DA6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51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344816" cy="1143000"/>
          </a:xfrm>
        </p:spPr>
        <p:txBody>
          <a:bodyPr/>
          <a:lstStyle/>
          <a:p>
            <a:pPr eaLnBrk="1" hangingPunct="1"/>
            <a:r>
              <a:rPr lang="tr-TR" sz="26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İLDEKİ  DOĞALGAZ  ABONE DURUMU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226917"/>
              </p:ext>
            </p:extLst>
          </p:nvPr>
        </p:nvGraphicFramePr>
        <p:xfrm>
          <a:off x="1043607" y="1196753"/>
          <a:ext cx="7272810" cy="4752528"/>
        </p:xfrm>
        <a:graphic>
          <a:graphicData uri="http://schemas.openxmlformats.org/drawingml/2006/table">
            <a:tbl>
              <a:tblPr/>
              <a:tblGrid>
                <a:gridCol w="1594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7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47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6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80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YILLAR</a:t>
                      </a:r>
                    </a:p>
                  </a:txBody>
                  <a:tcPr marL="66368" marR="6636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ABONE SAYISI</a:t>
                      </a:r>
                    </a:p>
                  </a:txBody>
                  <a:tcPr marL="66368" marR="6636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GAZ KULLANICI</a:t>
                      </a:r>
                    </a:p>
                  </a:txBody>
                  <a:tcPr marL="66368" marR="6636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TÜKETİM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MİKTARI (m</a:t>
                      </a:r>
                      <a:r>
                        <a:rPr kumimoji="0" lang="tr-TR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66368" marR="6636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2005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3.005.927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2.650.533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3.756.771.604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2006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3.317.448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2.991.361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4.180.633.934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2007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3.650.199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3.309.871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4.090.323.280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2008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3.951.077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3.621.578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3.990.611.994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2009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4.189.437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3.874.630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3.831.424.743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4.463.076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4.149.896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3.988.839.379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4.808.565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4.490.297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5.371.845.391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2012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5.106.140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4.789.202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5.043.710.097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5.386.189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5.085.759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5.024.584.402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5.660.095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5.357.080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4.943.890.773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 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5.950.390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5.617.561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5.212.617.187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          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6.191.095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5.888.063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5.247.929.338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3623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332656"/>
            <a:ext cx="6768752" cy="288032"/>
          </a:xfrm>
        </p:spPr>
        <p:txBody>
          <a:bodyPr>
            <a:noAutofit/>
          </a:bodyPr>
          <a:lstStyle/>
          <a:p>
            <a:pPr eaLnBrk="1" hangingPunct="1"/>
            <a:r>
              <a:rPr lang="tr-TR" sz="2000" b="1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EMNİYET ve JANDARMA </a:t>
            </a:r>
            <a:br>
              <a:rPr lang="tr-TR" sz="2000" b="1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</a:br>
            <a:r>
              <a:rPr lang="tr-TR" sz="2000" b="1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ASAYİŞ ve GÜVENLİK ÖZET TABLOSU</a:t>
            </a:r>
            <a:br>
              <a:rPr lang="tr-TR" sz="2000" b="1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</a:br>
            <a:endParaRPr lang="tr-TR" sz="2000" b="1" dirty="0" smtClean="0">
              <a:solidFill>
                <a:srgbClr val="FF3300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092280" y="6648454"/>
            <a:ext cx="2051720" cy="128671"/>
          </a:xfrm>
        </p:spPr>
        <p:txBody>
          <a:bodyPr/>
          <a:lstStyle/>
          <a:p>
            <a:pPr>
              <a:defRPr/>
            </a:pPr>
            <a:fld id="{6A53C22E-73E7-424B-9685-10FFAE8060D1}" type="slidenum">
              <a:rPr lang="tr-TR"/>
              <a:pPr>
                <a:defRPr/>
              </a:pPr>
              <a:t>52</a:t>
            </a:fld>
            <a:endParaRPr lang="tr-TR" dirty="0"/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932408"/>
              </p:ext>
            </p:extLst>
          </p:nvPr>
        </p:nvGraphicFramePr>
        <p:xfrm>
          <a:off x="467544" y="692697"/>
          <a:ext cx="8352929" cy="5903418"/>
        </p:xfrm>
        <a:graphic>
          <a:graphicData uri="http://schemas.openxmlformats.org/drawingml/2006/table">
            <a:tbl>
              <a:tblPr/>
              <a:tblGrid>
                <a:gridCol w="4713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9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99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956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ASAYİŞ</a:t>
                      </a:r>
                      <a:endParaRPr lang="tr-TR" sz="16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2015</a:t>
                      </a:r>
                      <a:endParaRPr lang="tr-TR" sz="1600" b="1" i="0" u="none" strike="noStrike" baseline="0" dirty="0" smtClean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2016</a:t>
                      </a:r>
                      <a:r>
                        <a:rPr lang="tr-TR" sz="1600" b="1" i="0" u="none" strike="noStrike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2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EMNİYET PERSONELİ/PERSONEL BAŞINA 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DÜŞEN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NÜFUS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 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38.913/372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36.988/395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9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JANDARMA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PERSONELİ/PERSONEL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BAŞINA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NÜFUS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3.949/46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4.626/40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ÖLDÜRME KASTEN 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397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364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ÖLDÜRME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TAKSİRLİ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650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676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677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ÖLDÜRME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1.047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1.040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GASP 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2.080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2.200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EVDEN HIRSIZLIK 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23.051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24.319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İŞYERİNDEN HIRSIZLIK 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10.325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11.068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OTO HIRSIZLIĞI 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5.639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5.209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OTODAN HIRSIZLIK 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20.147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22.707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6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YANKESİCİLİK 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10.741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8.581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DOLANDIRICILIK 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5.880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4.802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KAPKAÇ SAYISI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1.139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1.446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6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İNTİHAR SONUCU ÖLEN KİŞİ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412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448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6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İNTİHAR SONUCU ÖLEN KADIN/ERKEK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94/318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111/337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6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İNTİHARA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TEŞEBBÜS  OLAYI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1.930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1.665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6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KADINA ŞİDDET SONUCU ÖLÜM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59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48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6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BOĞULARAK </a:t>
                      </a:r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ÖLEN 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53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74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6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YANGINDA ÖLEN 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31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6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TRAFİK   KAZALARINDA  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ÖLEN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SAYISI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262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217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6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TRAFİK KAZALARINDA YARALANAN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23.273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23.992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6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TRAFİK 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KAZASI SAYISI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48.992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48.791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6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TRAFİK CEZASI MAKBUZU (Adet)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3.355.957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2.319.848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6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TRAFİK CEZASI TUTARI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(TL)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557.179.038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408.499.631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218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TRAFİĞE KAYITLI ARAÇ 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3.662.866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3.896.618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218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OTOMOBİL SAYISI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2.436.141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2.625.063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218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İLLEGAL GİRİŞ-ÇIKIŞ SAYISI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2.219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2.930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5619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D275C4-1A7B-4EB0-B595-938A699533FA}" type="slidenum">
              <a:rPr lang="tr-TR"/>
              <a:pPr>
                <a:defRPr/>
              </a:pPr>
              <a:t>53</a:t>
            </a:fld>
            <a:endParaRPr lang="tr-TR" dirty="0"/>
          </a:p>
        </p:txBody>
      </p:sp>
      <p:graphicFrame>
        <p:nvGraphicFramePr>
          <p:cNvPr id="13349" name="Group 37"/>
          <p:cNvGraphicFramePr>
            <a:graphicFrameLocks noGrp="1"/>
          </p:cNvGraphicFramePr>
          <p:nvPr>
            <p:ph type="tbl" idx="4294967295"/>
            <p:extLst>
              <p:ext uri="{D42A27DB-BD31-4B8C-83A1-F6EECF244321}">
                <p14:modId xmlns:p14="http://schemas.microsoft.com/office/powerpoint/2010/main" val="4080943096"/>
              </p:ext>
            </p:extLst>
          </p:nvPr>
        </p:nvGraphicFramePr>
        <p:xfrm>
          <a:off x="755577" y="548680"/>
          <a:ext cx="7488832" cy="5568283"/>
        </p:xfrm>
        <a:graphic>
          <a:graphicData uri="http://schemas.openxmlformats.org/drawingml/2006/table">
            <a:tbl>
              <a:tblPr/>
              <a:tblGrid>
                <a:gridCol w="2592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0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3537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EMNİYET, JANDARMA ve SAHİL GÜVENLİK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PERSONEL-BİNA DURUMU (2016)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61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PERSONEL SAYISI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POLİS MERKEZİ  -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KARAKOL SAYISI-SG BOTU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92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EMNİYET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20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36.988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119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38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JANDARMA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20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4.626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7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41.614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143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37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SAHİL GÜVENLİK MARM.  BOĞ. K.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1.121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8 SG BOTU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 GÜVEN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 SAGET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 DEGAK TİMİ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 SÖH TİMİ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 KONTROL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200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615114" y="6597352"/>
            <a:ext cx="2528887" cy="288032"/>
          </a:xfrm>
        </p:spPr>
        <p:txBody>
          <a:bodyPr/>
          <a:lstStyle/>
          <a:p>
            <a:pPr>
              <a:defRPr/>
            </a:pPr>
            <a:fld id="{4C43B3A1-B7CD-4CB9-8880-46DE2BCAD63A}" type="slidenum">
              <a:rPr lang="tr-TR"/>
              <a:pPr>
                <a:defRPr/>
              </a:pPr>
              <a:t>54</a:t>
            </a:fld>
            <a:endParaRPr lang="tr-TR" dirty="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693457" y="606707"/>
            <a:ext cx="184712" cy="3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1" tIns="45716" rIns="91431" bIns="45716" anchor="ctr">
            <a:spAutoFit/>
          </a:bodyPr>
          <a:lstStyle/>
          <a:p>
            <a:pPr algn="ctr">
              <a:defRPr/>
            </a:pPr>
            <a:endParaRPr lang="tr-TR"/>
          </a:p>
        </p:txBody>
      </p:sp>
      <p:graphicFrame>
        <p:nvGraphicFramePr>
          <p:cNvPr id="91276" name="Group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798885"/>
              </p:ext>
            </p:extLst>
          </p:nvPr>
        </p:nvGraphicFramePr>
        <p:xfrm>
          <a:off x="180157" y="116632"/>
          <a:ext cx="8784329" cy="5904656"/>
        </p:xfrm>
        <a:graphic>
          <a:graphicData uri="http://schemas.openxmlformats.org/drawingml/2006/table">
            <a:tbl>
              <a:tblPr/>
              <a:tblGrid>
                <a:gridCol w="135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9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4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52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76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86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427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86138">
                <a:tc gridSpan="8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2015  -2016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 EMNİYET-JANDARMA BÖLGESİ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 GENEL ASAYİŞ OLAYLARI (TRAFİK HARİÇ)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317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SUÇ TÜRÜ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2015  YILI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2016  YILI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DEĞİŞİM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90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EMNİYET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JANDARMA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EMNİYET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JANDARMA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5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ASAYİŞ SUÇLARI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314.390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3.939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318.329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308.649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3.937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312.586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-1,8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5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TERÖR OLAYLARI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640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4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644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623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67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690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7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92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MALİ SUÇLAR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7.139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30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7.169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6.398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25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6.423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-12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55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ORGANİZE SUÇLAR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8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10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18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21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10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31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72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55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NARKOTİK OLAYLAR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16.551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72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16.623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19.817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101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19.918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20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55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TOPLUMSAL OLAYLAR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6.023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-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6.023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5.043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-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5.043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-19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86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DİĞER SUÇLAR (kaçakçılık +siber)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5.907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39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5.946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4.943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28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4.971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-20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904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350.658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4.094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354.752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345.494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4.168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349.662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-1,4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1554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F6C29F-266A-489A-B45F-A300EA38EED4}" type="slidenum">
              <a:rPr lang="tr-TR"/>
              <a:pPr>
                <a:defRPr/>
              </a:pPr>
              <a:t>55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1043608" y="647536"/>
            <a:ext cx="7056784" cy="777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28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2015  -2016  YILLARI  TERÖR OLAYLARI</a:t>
            </a:r>
            <a:r>
              <a:rPr lang="tr-TR" sz="2800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tr-TR" sz="2800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</a:br>
            <a:endParaRPr lang="tr-TR" sz="2800" dirty="0" smtClean="0">
              <a:solidFill>
                <a:srgbClr val="FF33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178708"/>
              </p:ext>
            </p:extLst>
          </p:nvPr>
        </p:nvGraphicFramePr>
        <p:xfrm>
          <a:off x="179512" y="1382107"/>
          <a:ext cx="8784975" cy="4752528"/>
        </p:xfrm>
        <a:graphic>
          <a:graphicData uri="http://schemas.openxmlformats.org/drawingml/2006/table">
            <a:tbl>
              <a:tblPr/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58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8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73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43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20080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2015 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2016 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EMNİYET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JANDARMA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EMNİYET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JANDARMA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OLAY SAYISI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640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644</a:t>
                      </a:r>
                      <a:endParaRPr kumimoji="0" lang="tr-TR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623</a:t>
                      </a:r>
                      <a:endParaRPr kumimoji="0" lang="tr-T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67</a:t>
                      </a:r>
                      <a:endParaRPr kumimoji="0" lang="tr-T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/>
                        </a:rPr>
                        <a:t>690</a:t>
                      </a:r>
                      <a:endParaRPr lang="tr-TR" sz="18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8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YAKALANAN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1.329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1.333</a:t>
                      </a:r>
                      <a:endParaRPr kumimoji="0" lang="tr-TR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1.720</a:t>
                      </a:r>
                      <a:endParaRPr kumimoji="0" lang="tr-T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41</a:t>
                      </a:r>
                      <a:endParaRPr kumimoji="0" lang="tr-T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/>
                        </a:rPr>
                        <a:t>1.761</a:t>
                      </a:r>
                      <a:endParaRPr lang="tr-TR" sz="18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8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TUTUKLANAN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384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387</a:t>
                      </a:r>
                      <a:endParaRPr kumimoji="0" lang="tr-TR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706</a:t>
                      </a:r>
                      <a:endParaRPr kumimoji="0" lang="tr-T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kumimoji="0" lang="tr-T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/>
                        </a:rPr>
                        <a:t>709</a:t>
                      </a:r>
                      <a:endParaRPr lang="tr-TR" sz="18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8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OPERASYON SAYISI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224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226</a:t>
                      </a:r>
                      <a:endParaRPr kumimoji="0" lang="tr-TR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280</a:t>
                      </a:r>
                      <a:endParaRPr kumimoji="0" lang="tr-T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kumimoji="0" lang="tr-T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/>
                        </a:rPr>
                        <a:t>280</a:t>
                      </a:r>
                      <a:endParaRPr lang="tr-TR" sz="18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450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68CBD0-A193-4266-8B16-52C4476A3695}" type="slidenum">
              <a:rPr lang="tr-TR"/>
              <a:pPr>
                <a:defRPr/>
              </a:pPr>
              <a:t>56</a:t>
            </a:fld>
            <a:endParaRPr lang="tr-TR"/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5957608" y="2197382"/>
            <a:ext cx="184712" cy="3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1" tIns="45716" rIns="91431" bIns="45716" anchor="ctr">
            <a:spAutoFit/>
          </a:bodyPr>
          <a:lstStyle/>
          <a:p>
            <a:pPr algn="ctr">
              <a:defRPr/>
            </a:pPr>
            <a:endParaRPr lang="tr-TR"/>
          </a:p>
        </p:txBody>
      </p:sp>
      <p:graphicFrame>
        <p:nvGraphicFramePr>
          <p:cNvPr id="9830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149349"/>
              </p:ext>
            </p:extLst>
          </p:nvPr>
        </p:nvGraphicFramePr>
        <p:xfrm>
          <a:off x="323528" y="476672"/>
          <a:ext cx="8532000" cy="5582950"/>
        </p:xfrm>
        <a:graphic>
          <a:graphicData uri="http://schemas.openxmlformats.org/drawingml/2006/table">
            <a:tbl>
              <a:tblPr/>
              <a:tblGrid>
                <a:gridCol w="32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98950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2016  YILI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EMNİYET-JANDARMA BÖLGESİ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TRAFİK KAZALARI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KAZANIN TÜRÜ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EMNİYET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JANDARMA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ÖLÜMLÜ KAZA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178</a:t>
                      </a:r>
                      <a:endParaRPr kumimoji="0" lang="tr-TR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13</a:t>
                      </a:r>
                      <a:endParaRPr kumimoji="0" lang="tr-TR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20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/>
                        </a:rPr>
                        <a:t>191</a:t>
                      </a:r>
                      <a:endParaRPr lang="tr-TR" sz="20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YARALAMALI KAZA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16.009</a:t>
                      </a:r>
                      <a:endParaRPr kumimoji="0" lang="tr-TR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658</a:t>
                      </a:r>
                      <a:endParaRPr kumimoji="0" lang="tr-TR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20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/>
                        </a:rPr>
                        <a:t>16.667</a:t>
                      </a:r>
                      <a:endParaRPr lang="tr-TR" sz="20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MADDİ HASARLI KAZA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31.167</a:t>
                      </a:r>
                      <a:endParaRPr kumimoji="0" lang="tr-TR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766</a:t>
                      </a:r>
                      <a:endParaRPr kumimoji="0" lang="tr-TR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20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/>
                        </a:rPr>
                        <a:t>31.933</a:t>
                      </a:r>
                      <a:endParaRPr lang="tr-TR" sz="20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2000" b="1" i="0" u="none" strike="noStrike" kern="1200" dirty="0" smtClean="0">
                          <a:solidFill>
                            <a:srgbClr val="000099"/>
                          </a:solidFill>
                          <a:latin typeface="Bookman Old Style"/>
                          <a:ea typeface="+mn-ea"/>
                          <a:cs typeface="+mn-cs"/>
                        </a:rPr>
                        <a:t>47.354</a:t>
                      </a:r>
                      <a:endParaRPr lang="tr-TR" sz="2000" b="1" i="0" u="none" strike="noStrike" kern="1200" dirty="0">
                        <a:solidFill>
                          <a:srgbClr val="000099"/>
                        </a:solidFill>
                        <a:latin typeface="Bookman Old Style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2000" b="1" i="0" u="none" strike="noStrike" kern="1200" dirty="0" smtClean="0">
                          <a:solidFill>
                            <a:srgbClr val="000099"/>
                          </a:solidFill>
                          <a:latin typeface="Bookman Old Style"/>
                          <a:ea typeface="+mn-ea"/>
                          <a:cs typeface="+mn-cs"/>
                        </a:rPr>
                        <a:t>1.437</a:t>
                      </a:r>
                      <a:endParaRPr lang="tr-TR" sz="2000" b="1" i="0" u="none" strike="noStrike" kern="1200" dirty="0">
                        <a:solidFill>
                          <a:srgbClr val="000099"/>
                        </a:solidFill>
                        <a:latin typeface="Bookman Old Style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20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/>
                        </a:rPr>
                        <a:t>48.791</a:t>
                      </a:r>
                      <a:endParaRPr lang="tr-TR" sz="20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ÖLÜ SAYISI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</a:t>
                      </a:r>
                      <a:endParaRPr kumimoji="0" lang="tr-TR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</a:t>
                      </a:r>
                      <a:endParaRPr kumimoji="0" lang="tr-TR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20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/>
                        </a:rPr>
                        <a:t>217</a:t>
                      </a:r>
                      <a:endParaRPr lang="tr-TR" sz="20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YARALI SAYISI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22.747</a:t>
                      </a:r>
                      <a:endParaRPr kumimoji="0" lang="tr-TR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1.245</a:t>
                      </a:r>
                      <a:endParaRPr kumimoji="0" lang="tr-TR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20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/>
                        </a:rPr>
                        <a:t>23.992</a:t>
                      </a:r>
                      <a:endParaRPr lang="tr-TR" sz="20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028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A8F06F-424B-4D5B-8DF1-DBD0BDA4BC9A}" type="slidenum">
              <a:rPr lang="tr-TR"/>
              <a:pPr>
                <a:defRPr/>
              </a:pPr>
              <a:t>57</a:t>
            </a:fld>
            <a:endParaRPr lang="tr-TR"/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6048094" y="2182916"/>
            <a:ext cx="184712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1" tIns="45716" rIns="91431" bIns="45716" anchor="ctr">
            <a:spAutoFit/>
          </a:bodyPr>
          <a:lstStyle/>
          <a:p>
            <a:pPr algn="ctr">
              <a:defRPr/>
            </a:pPr>
            <a:endParaRPr lang="tr-TR" sz="1400" b="1">
              <a:solidFill>
                <a:srgbClr val="FF0000"/>
              </a:solidFill>
              <a:cs typeface="Times New Roman" pitchFamily="18" charset="0"/>
            </a:endParaRPr>
          </a:p>
        </p:txBody>
      </p:sp>
      <p:graphicFrame>
        <p:nvGraphicFramePr>
          <p:cNvPr id="99384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265093"/>
              </p:ext>
            </p:extLst>
          </p:nvPr>
        </p:nvGraphicFramePr>
        <p:xfrm>
          <a:off x="178818" y="1166815"/>
          <a:ext cx="8788548" cy="4391658"/>
        </p:xfrm>
        <a:graphic>
          <a:graphicData uri="http://schemas.openxmlformats.org/drawingml/2006/table">
            <a:tbl>
              <a:tblPr/>
              <a:tblGrid>
                <a:gridCol w="4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3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72576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2016  YILI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EMNİYET - JANDARMA BÖLGESİ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TRAFİK DENETİMLERİ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710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EMNİYET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JANDARMA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39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CEZA UYGULANAN SÜRÜCÜ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(MAKBUZ)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2.294.188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25.660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/>
                        </a:rPr>
                        <a:t>2.319.848</a:t>
                      </a:r>
                      <a:endParaRPr lang="tr-TR" sz="16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342900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5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CEZA TUTARI (TL)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399.400.833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9.098.798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/>
                        </a:rPr>
                        <a:t>408.499.622</a:t>
                      </a:r>
                      <a:endParaRPr lang="tr-TR" sz="16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342900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7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TRAFİKTEN MEN EDİLEN ARAÇ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89.264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6.423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6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/>
                        </a:rPr>
                        <a:t>95.687</a:t>
                      </a:r>
                      <a:endParaRPr lang="tr-TR" sz="16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342900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18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390304"/>
              </p:ext>
            </p:extLst>
          </p:nvPr>
        </p:nvGraphicFramePr>
        <p:xfrm>
          <a:off x="467544" y="836712"/>
          <a:ext cx="8219256" cy="5164800"/>
        </p:xfrm>
        <a:graphic>
          <a:graphicData uri="http://schemas.openxmlformats.org/drawingml/2006/table">
            <a:tbl>
              <a:tblPr/>
              <a:tblGrid>
                <a:gridCol w="4931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5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9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59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4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FAALİYET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DEĞİŞİM %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2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İCRA EDİLEN SEYİR SAATİ  (SAAT)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22.621</a:t>
                      </a:r>
                      <a:endParaRPr lang="tr-TR" sz="1400" b="1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19.423</a:t>
                      </a:r>
                      <a:endParaRPr lang="tr-TR" sz="1400" b="1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-14</a:t>
                      </a:r>
                      <a:endParaRPr lang="tr-TR" sz="1400" b="1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2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KONTROL EDİLEN GEMİ/TEKNE SAYISI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8.921</a:t>
                      </a:r>
                      <a:endParaRPr lang="tr-TR" sz="1400" b="1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4.303</a:t>
                      </a:r>
                      <a:endParaRPr lang="tr-TR" sz="1400" b="1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-52</a:t>
                      </a:r>
                      <a:endParaRPr lang="tr-TR" sz="1400" b="1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2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YASAL İŞLEM UYGULANAN GEMİ/TEKNE SAYISI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4.322</a:t>
                      </a:r>
                      <a:endParaRPr lang="tr-TR" sz="1400" b="1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2.063</a:t>
                      </a:r>
                      <a:endParaRPr lang="tr-TR" sz="1400" b="1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-52</a:t>
                      </a:r>
                      <a:endParaRPr lang="tr-TR" sz="1400" b="1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2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MOTORİN KAÇAKÇILIĞI OLAY SAYISI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-100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YAKALANAN  KAÇAK MOTORİN MİKTARI   (TON)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25.230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-100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İLLEGAL OLAY GEÇİŞ SAYISI   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54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-100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YAKALANAN  YASA  DIŞI  GÖÇMEN SAYISI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2.536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-99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92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İCRA EDİLEN ARAMA-KURTARMA HAREKAT SAYISI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124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123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-1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5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ARAMA- KURTARMA HAREKATINDA KURTARILAN İNSAN SAYISI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90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73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-19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5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ARAMA- KURTARMA HAREKATINDA KURTARILAN TEKNE SAYISI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-69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92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DENİZDEN ÇIKARILAN CESET SAYISI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45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-24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5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BOĞAZLARDAN GEÇEN VE REFAKAT YAPILAN TANKER SAYISI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636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387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-39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92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ÇEVRE KİRLİLİĞİ OLAY SAYISI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67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49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-27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92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CEZA UYGULANAN KUM KOSTERİ SAYISI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65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35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-46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1 Başlık"/>
          <p:cNvSpPr txBox="1">
            <a:spLocks/>
          </p:cNvSpPr>
          <p:nvPr/>
        </p:nvSpPr>
        <p:spPr bwMode="auto">
          <a:xfrm>
            <a:off x="1187624" y="260647"/>
            <a:ext cx="7099126" cy="576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Bookman Old Style" panose="02050604050505020204" pitchFamily="18" charset="0"/>
                <a:ea typeface="+mj-ea"/>
                <a:cs typeface="+mj-cs"/>
              </a:rPr>
              <a:t>KONTROL EDİLEN GEMİ VE TEKNE SAYILARI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8388424" y="6370875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B9540906-34EF-485F-A2F3-08910DE94A8C}" type="slidenum">
              <a:rPr lang="tr-TR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58</a:t>
            </a:fld>
            <a:endParaRPr lang="tr-T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07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274837"/>
              </p:ext>
            </p:extLst>
          </p:nvPr>
        </p:nvGraphicFramePr>
        <p:xfrm>
          <a:off x="899592" y="980730"/>
          <a:ext cx="7488832" cy="5219973"/>
        </p:xfrm>
        <a:graphic>
          <a:graphicData uri="http://schemas.openxmlformats.org/drawingml/2006/table">
            <a:tbl>
              <a:tblPr/>
              <a:tblGrid>
                <a:gridCol w="1516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6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5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0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4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YILLAR</a:t>
                      </a:r>
                      <a:r>
                        <a:rPr lang="tr-TR" sz="14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İTİBARIYLA </a:t>
                      </a:r>
                      <a:r>
                        <a:rPr lang="tr-TR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YAPILAN GENEL BÜTÇE YATIRIMLARI</a:t>
                      </a:r>
                      <a:endParaRPr lang="tr-TR" sz="1400" b="1" i="0" u="none" strike="noStrike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YILLAR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  PROGRAMA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ALINAN</a:t>
                      </a:r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PROJE 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BİTEN PROJE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YAPILAN HARCAMA (TL)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17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2003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1.539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504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1.332.425.380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17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2004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1.303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304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2.085.274.205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17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2005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1.844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882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2.191.830.909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17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2006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1.234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512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3.206.362.974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17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2007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1.372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383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6.033.934.280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17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1.554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386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7.135.544.489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417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2009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1.569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320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6.201.203.084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17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1.333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319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6.620.725.758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17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1.229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519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5.008.387.340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417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963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277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4.519.105.693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417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2013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1.234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332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6.606.963.068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417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1.101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287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5.790.665.292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417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2015 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1.052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225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6.511.687.769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417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2016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1.050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221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7.549.809.336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417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18.377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5.471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70.793.952.577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4" name="Metin kutusu 3"/>
          <p:cNvSpPr txBox="1"/>
          <p:nvPr/>
        </p:nvSpPr>
        <p:spPr>
          <a:xfrm>
            <a:off x="849741" y="6250400"/>
            <a:ext cx="7378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solidFill>
                  <a:prstClr val="black"/>
                </a:solidFill>
                <a:latin typeface="Bookman Old Style" pitchFamily="18" charset="0"/>
                <a:cs typeface="Arial" pitchFamily="34" charset="0"/>
              </a:rPr>
              <a:t>Son 14 yılda bitirilen </a:t>
            </a:r>
            <a:r>
              <a:rPr lang="tr-TR" sz="1400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5.471 </a:t>
            </a:r>
            <a:r>
              <a:rPr lang="tr-TR" sz="1400" dirty="0">
                <a:solidFill>
                  <a:prstClr val="black"/>
                </a:solidFill>
                <a:latin typeface="Bookman Old Style" pitchFamily="18" charset="0"/>
                <a:cs typeface="Arial" pitchFamily="34" charset="0"/>
              </a:rPr>
              <a:t>proje için toplam </a:t>
            </a:r>
            <a:r>
              <a:rPr lang="tr-TR" sz="1400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70.793.952.577 </a:t>
            </a:r>
            <a:r>
              <a:rPr lang="tr-TR" sz="1400" dirty="0">
                <a:solidFill>
                  <a:prstClr val="black"/>
                </a:solidFill>
                <a:latin typeface="Bookman Old Style" pitchFamily="18" charset="0"/>
                <a:cs typeface="Arial" pitchFamily="34" charset="0"/>
              </a:rPr>
              <a:t>TL.</a:t>
            </a:r>
            <a:r>
              <a:rPr lang="tr-TR" sz="1400" b="1" dirty="0">
                <a:solidFill>
                  <a:prstClr val="black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tr-TR" sz="1400" dirty="0">
                <a:solidFill>
                  <a:prstClr val="black"/>
                </a:solidFill>
                <a:latin typeface="Bookman Old Style" pitchFamily="18" charset="0"/>
                <a:cs typeface="Arial" pitchFamily="34" charset="0"/>
              </a:rPr>
              <a:t>harcama yapılmıştır. 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916210" y="332657"/>
            <a:ext cx="75312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İSTANBUL’A 14 YILDA GENEL BÜTÇEDEN 70,7 MİLYARLIK YATIRIM</a:t>
            </a:r>
          </a:p>
        </p:txBody>
      </p:sp>
    </p:spTree>
    <p:extLst>
      <p:ext uri="{BB962C8B-B14F-4D97-AF65-F5344CB8AC3E}">
        <p14:creationId xmlns:p14="http://schemas.microsoft.com/office/powerpoint/2010/main" val="1570692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573633"/>
              </p:ext>
            </p:extLst>
          </p:nvPr>
        </p:nvGraphicFramePr>
        <p:xfrm>
          <a:off x="467542" y="472498"/>
          <a:ext cx="8208914" cy="5820450"/>
        </p:xfrm>
        <a:graphic>
          <a:graphicData uri="http://schemas.openxmlformats.org/drawingml/2006/table">
            <a:tbl>
              <a:tblPr/>
              <a:tblGrid>
                <a:gridCol w="28379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3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70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3367">
                <a:tc gridSpan="3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2015 YILINDA İSTANBUL’DA YAŞAYAN DİĞER İLLERE KAYITLI NÜFUS </a:t>
                      </a:r>
                    </a:p>
                  </a:txBody>
                  <a:tcPr marL="81591" marR="81591" marT="40793" marB="40793" anchor="ctr" anchorCtr="1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81591" marR="81591" marT="40793" marB="40793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81591" marR="81591" marT="40793" marB="40793" anchor="ctr" anchorCtr="1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8723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NÜFUSA KAYITLI OLUNAN İL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NÜFUS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ORAN %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5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SİVAS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752.289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5,13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92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KASTAMONU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554.851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3,79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5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ORDU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517.808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3,53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5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GİRESUN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495.731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3,38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5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TOKAT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472.511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3,22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5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SAMSUN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426.286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2,91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5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TRABZON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405.160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2,76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62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MALATYA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404.504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2,76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5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ERZURUM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402.783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2,75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5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SİNOP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373.693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2,55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58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İSTANBUL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2.164.836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14,77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467544" y="6381328"/>
            <a:ext cx="7776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latin typeface="Bookman Old Style" panose="02050604050505020204" pitchFamily="18" charset="0"/>
              </a:rPr>
              <a:t>Not: 2016 Bilgileri </a:t>
            </a:r>
            <a:r>
              <a:rPr lang="tr-TR" sz="1400" dirty="0" smtClean="0">
                <a:latin typeface="Bookman Old Style" panose="02050604050505020204" pitchFamily="18" charset="0"/>
              </a:rPr>
              <a:t>TÜİK tarafından </a:t>
            </a:r>
            <a:r>
              <a:rPr lang="tr-TR" sz="1400" dirty="0">
                <a:latin typeface="Bookman Old Style" panose="02050604050505020204" pitchFamily="18" charset="0"/>
              </a:rPr>
              <a:t>henüz</a:t>
            </a:r>
            <a:r>
              <a:rPr lang="tr-TR" sz="1400" dirty="0" smtClean="0">
                <a:latin typeface="Bookman Old Style" panose="02050604050505020204" pitchFamily="18" charset="0"/>
              </a:rPr>
              <a:t> </a:t>
            </a:r>
            <a:r>
              <a:rPr lang="tr-TR" sz="1400" dirty="0">
                <a:latin typeface="Bookman Old Style" panose="02050604050505020204" pitchFamily="18" charset="0"/>
              </a:rPr>
              <a:t>yayımlanmamıştır.</a:t>
            </a:r>
          </a:p>
        </p:txBody>
      </p:sp>
    </p:spTree>
    <p:extLst>
      <p:ext uri="{BB962C8B-B14F-4D97-AF65-F5344CB8AC3E}">
        <p14:creationId xmlns:p14="http://schemas.microsoft.com/office/powerpoint/2010/main" val="21931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9A987E-6820-4DB2-AB31-716A4B1ADA9A}" type="slidenum">
              <a:rPr lang="tr-TR"/>
              <a:pPr>
                <a:defRPr/>
              </a:pPr>
              <a:t>7</a:t>
            </a:fld>
            <a:endParaRPr lang="tr-TR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14716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6" rIns="91431" bIns="45716" anchor="ctr">
            <a:spAutoFit/>
          </a:bodyPr>
          <a:lstStyle/>
          <a:p>
            <a:pPr>
              <a:defRPr/>
            </a:pPr>
            <a:endParaRPr lang="tr-TR"/>
          </a:p>
        </p:txBody>
      </p:sp>
      <p:sp>
        <p:nvSpPr>
          <p:cNvPr id="29750" name="Rectangle 65"/>
          <p:cNvSpPr>
            <a:spLocks noChangeArrowheads="1"/>
          </p:cNvSpPr>
          <p:nvPr/>
        </p:nvSpPr>
        <p:spPr bwMode="auto">
          <a:xfrm>
            <a:off x="395536" y="4365104"/>
            <a:ext cx="6911999" cy="276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1" tIns="45716" rIns="91431" bIns="45716" anchor="ctr">
            <a:spAutoFit/>
          </a:bodyPr>
          <a:lstStyle/>
          <a:p>
            <a:r>
              <a:rPr lang="tr-TR" sz="1200" dirty="0" smtClean="0">
                <a:effectLst/>
                <a:latin typeface="Arial" pitchFamily="34" charset="0"/>
                <a:cs typeface="Arial" pitchFamily="34" charset="0"/>
              </a:rPr>
              <a:t>*</a:t>
            </a:r>
            <a:r>
              <a:rPr lang="tr-TR" sz="1200" dirty="0" smtClean="0">
                <a:effectLst/>
                <a:latin typeface="Bookman Old Style" pitchFamily="18" charset="0"/>
                <a:cs typeface="Arial" pitchFamily="34" charset="0"/>
              </a:rPr>
              <a:t>Adli,Askeri </a:t>
            </a:r>
            <a:r>
              <a:rPr lang="tr-TR" sz="1200" dirty="0">
                <a:effectLst/>
                <a:latin typeface="Bookman Old Style" pitchFamily="18" charset="0"/>
                <a:cs typeface="Arial" pitchFamily="34" charset="0"/>
              </a:rPr>
              <a:t>kurumlar  ve üniversiteler  </a:t>
            </a:r>
            <a:r>
              <a:rPr lang="tr-TR" sz="1200" dirty="0" smtClean="0">
                <a:effectLst/>
                <a:latin typeface="Bookman Old Style" pitchFamily="18" charset="0"/>
                <a:cs typeface="Arial" pitchFamily="34" charset="0"/>
              </a:rPr>
              <a:t>hariçtir.</a:t>
            </a:r>
            <a:endParaRPr lang="tr-TR" sz="1200" dirty="0">
              <a:effectLst/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844770"/>
              </p:ext>
            </p:extLst>
          </p:nvPr>
        </p:nvGraphicFramePr>
        <p:xfrm>
          <a:off x="467544" y="188640"/>
          <a:ext cx="8424936" cy="4115742"/>
        </p:xfrm>
        <a:graphic>
          <a:graphicData uri="http://schemas.openxmlformats.org/drawingml/2006/table">
            <a:tbl>
              <a:tblPr/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8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3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9351">
                <a:tc gridSpan="4"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KAMU KURULUŞLARI</a:t>
                      </a:r>
                      <a:endParaRPr lang="tr-TR" sz="16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532"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MERKEZİ KURULUŞLAR*</a:t>
                      </a:r>
                      <a:r>
                        <a:rPr lang="tr-TR" sz="1400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SAYI</a:t>
                      </a:r>
                      <a:r>
                        <a:rPr lang="tr-TR" sz="1400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MAHALLİ KURULUŞLAR</a:t>
                      </a:r>
                      <a:r>
                        <a:rPr lang="tr-TR" sz="1400" kern="120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140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1">
                        <a:spcAft>
                          <a:spcPts val="0"/>
                        </a:spcAft>
                      </a:pPr>
                      <a:r>
                        <a:rPr lang="tr-TR" sz="1400" b="1" kern="120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SAYI</a:t>
                      </a:r>
                      <a:r>
                        <a:rPr lang="tr-TR" sz="1400" kern="120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140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532">
                <a:tc>
                  <a:txBody>
                    <a:bodyPr/>
                    <a:lstStyle/>
                    <a:p>
                      <a:pPr algn="just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BAŞKANLIKLAR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B.ŞEHİR BELEDİYESİ 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 </a:t>
                      </a:r>
                      <a:endParaRPr lang="tr-TR" sz="140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532">
                <a:tc>
                  <a:txBody>
                    <a:bodyPr/>
                    <a:lstStyle/>
                    <a:p>
                      <a:pPr algn="just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GENEL MÜDÜRLÜK 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İLÇE BELEDİYESİ 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39 </a:t>
                      </a:r>
                      <a:endParaRPr lang="tr-TR" sz="140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155">
                <a:tc>
                  <a:txBody>
                    <a:bodyPr/>
                    <a:lstStyle/>
                    <a:p>
                      <a:pPr algn="just" hangingPunct="1">
                        <a:spcAft>
                          <a:spcPts val="0"/>
                        </a:spcAft>
                      </a:pPr>
                      <a:r>
                        <a:rPr lang="tr-TR" sz="1400" b="1" kern="1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BÖLGE MÜDÜRLÜĞÜ </a:t>
                      </a:r>
                      <a:endParaRPr lang="tr-TR" sz="140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20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4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40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155">
                <a:tc>
                  <a:txBody>
                    <a:bodyPr/>
                    <a:lstStyle/>
                    <a:p>
                      <a:pPr algn="just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İL MÜDÜRLÜĞÜ 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34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4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40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155">
                <a:tc>
                  <a:txBody>
                    <a:bodyPr/>
                    <a:lstStyle/>
                    <a:p>
                      <a:pPr algn="just" hangingPunct="1">
                        <a:spcAft>
                          <a:spcPts val="0"/>
                        </a:spcAft>
                      </a:pPr>
                      <a:r>
                        <a:rPr lang="tr-TR" sz="1400" b="1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BAŞMÜDÜRLÜK–MÜLKİ İDARE</a:t>
                      </a:r>
                      <a:r>
                        <a:rPr lang="tr-TR" sz="1400" b="1" kern="1200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AMİRLİĞİ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4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40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155">
                <a:tc>
                  <a:txBody>
                    <a:bodyPr/>
                    <a:lstStyle/>
                    <a:p>
                      <a:pPr algn="just" hangingPunct="1">
                        <a:spcAft>
                          <a:spcPts val="0"/>
                        </a:spcAft>
                      </a:pPr>
                      <a:r>
                        <a:rPr lang="tr-TR" sz="1400" b="1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BAŞKANLIKLAR-DAİRE BAŞKANLIKLARI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4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40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2155">
                <a:tc>
                  <a:txBody>
                    <a:bodyPr/>
                    <a:lstStyle/>
                    <a:p>
                      <a:pPr algn="just" hangingPunct="1">
                        <a:spcAft>
                          <a:spcPts val="0"/>
                        </a:spcAft>
                      </a:pPr>
                      <a:r>
                        <a:rPr lang="tr-TR" sz="1400" b="1" kern="1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TEMSİLCİLİK </a:t>
                      </a:r>
                      <a:endParaRPr lang="tr-TR" sz="140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4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40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2532">
                <a:tc>
                  <a:txBody>
                    <a:bodyPr/>
                    <a:lstStyle/>
                    <a:p>
                      <a:pPr algn="just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KOORDİNATÖRLÜK, KURUL MÜDÜRLÜĞÜ VE DİĞER MÜDÜRLÜKLER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18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4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4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2155">
                <a:tc>
                  <a:txBody>
                    <a:bodyPr/>
                    <a:lstStyle/>
                    <a:p>
                      <a:pPr algn="just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  <a:r>
                        <a:rPr lang="tr-TR" sz="1400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14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93</a:t>
                      </a:r>
                      <a:endParaRPr lang="tr-TR" sz="14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 </a:t>
                      </a:r>
                      <a:endParaRPr lang="tr-TR" sz="14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40</a:t>
                      </a:r>
                      <a:r>
                        <a:rPr lang="tr-TR" sz="1400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14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2" marR="80442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Dikdörtgen 7"/>
          <p:cNvSpPr/>
          <p:nvPr/>
        </p:nvSpPr>
        <p:spPr>
          <a:xfrm>
            <a:off x="395536" y="4581128"/>
            <a:ext cx="64807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>
                <a:latin typeface="Bookman Old Style" panose="02050604050505020204" pitchFamily="18" charset="0"/>
                <a:cs typeface="Arial" pitchFamily="34" charset="0"/>
              </a:rPr>
              <a:t>*Adli, Askeri kurumlar  ve üniversiteler  hariçtir.</a:t>
            </a:r>
          </a:p>
        </p:txBody>
      </p:sp>
      <p:graphicFrame>
        <p:nvGraphicFramePr>
          <p:cNvPr id="9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357653"/>
              </p:ext>
            </p:extLst>
          </p:nvPr>
        </p:nvGraphicFramePr>
        <p:xfrm>
          <a:off x="539552" y="4869160"/>
          <a:ext cx="8208912" cy="1526106"/>
        </p:xfrm>
        <a:graphic>
          <a:graphicData uri="http://schemas.openxmlformats.org/drawingml/2006/table">
            <a:tbl>
              <a:tblPr/>
              <a:tblGrid>
                <a:gridCol w="5268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0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2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SİVİL TOPLUM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KURULUŞU  TÜRÜ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SAYI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9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VAKIF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/>
                        </a:rPr>
                        <a:t>1.945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9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DERNEK (Faal)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/>
                        </a:rPr>
                        <a:t>22.238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9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/>
                        </a:rPr>
                        <a:t>24.183</a:t>
                      </a:r>
                      <a:endParaRPr lang="tr-TR" sz="14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215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092280" y="6669360"/>
            <a:ext cx="2051720" cy="188640"/>
          </a:xfrm>
        </p:spPr>
        <p:txBody>
          <a:bodyPr/>
          <a:lstStyle/>
          <a:p>
            <a:pPr>
              <a:defRPr/>
            </a:pPr>
            <a:fld id="{C5FDCF39-62A9-4AF6-BB9D-3FC9B7377D79}" type="slidenum">
              <a:rPr lang="tr-TR"/>
              <a:pPr>
                <a:defRPr/>
              </a:pPr>
              <a:t>8</a:t>
            </a:fld>
            <a:endParaRPr lang="tr-TR" dirty="0"/>
          </a:p>
        </p:txBody>
      </p:sp>
      <p:graphicFrame>
        <p:nvGraphicFramePr>
          <p:cNvPr id="11311" name="Group 4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17027159"/>
              </p:ext>
            </p:extLst>
          </p:nvPr>
        </p:nvGraphicFramePr>
        <p:xfrm>
          <a:off x="128523" y="193112"/>
          <a:ext cx="8851784" cy="3370756"/>
        </p:xfrm>
        <a:graphic>
          <a:graphicData uri="http://schemas.openxmlformats.org/drawingml/2006/table">
            <a:tbl>
              <a:tblPr/>
              <a:tblGrid>
                <a:gridCol w="3019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4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60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337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İŞSİZLİK  VE  İŞGÜCÜ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1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1857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TÜRKİYE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İSTANBUL**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İSTANBUL’UN PAYI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9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İŞ GÜCÜ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30.914.000*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6.092.000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% 19,7</a:t>
                      </a:r>
                      <a:endParaRPr kumimoji="0" lang="tr-TR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5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İSTİHDAM EDİLENLER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27.267.000*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5.306.000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% 19,5</a:t>
                      </a:r>
                      <a:endParaRPr kumimoji="0" lang="tr-TR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4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İŞSİZ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3.647.000*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786.000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% 21,6</a:t>
                      </a:r>
                      <a:endParaRPr kumimoji="0" lang="tr-TR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291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İŞSİZLİK  ORANI (%)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11,8*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12,9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770345"/>
            <a:ext cx="184712" cy="3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6" rIns="91431" bIns="45716" anchor="ctr">
            <a:spAutoFit/>
          </a:bodyPr>
          <a:lstStyle/>
          <a:p>
            <a:pPr>
              <a:defRPr/>
            </a:pPr>
            <a:endParaRPr lang="tr-TR"/>
          </a:p>
        </p:txBody>
      </p:sp>
      <p:sp>
        <p:nvSpPr>
          <p:cNvPr id="2" name="Metin kutusu 1"/>
          <p:cNvSpPr txBox="1"/>
          <p:nvPr/>
        </p:nvSpPr>
        <p:spPr>
          <a:xfrm>
            <a:off x="92356" y="3933056"/>
            <a:ext cx="89441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400" b="1" dirty="0" smtClean="0">
                <a:latin typeface="Bookman Old Style" panose="02050604050505020204" pitchFamily="18" charset="0"/>
              </a:rPr>
              <a:t>İstanbul</a:t>
            </a:r>
            <a:r>
              <a:rPr lang="tr-TR" sz="1400" b="1" dirty="0">
                <a:latin typeface="Bookman Old Style" panose="02050604050505020204" pitchFamily="18" charset="0"/>
              </a:rPr>
              <a:t>, </a:t>
            </a:r>
            <a:r>
              <a:rPr lang="tr-TR" sz="1400" b="1" dirty="0" smtClean="0">
                <a:latin typeface="Bookman Old Style" panose="02050604050505020204" pitchFamily="18" charset="0"/>
              </a:rPr>
              <a:t>14.804.116 kişi ile </a:t>
            </a:r>
            <a:r>
              <a:rPr lang="tr-TR" sz="1400" b="1" dirty="0">
                <a:latin typeface="Bookman Old Style" panose="02050604050505020204" pitchFamily="18" charset="0"/>
              </a:rPr>
              <a:t>Türkiye’nin </a:t>
            </a:r>
            <a:r>
              <a:rPr lang="tr-TR" sz="1400" b="1" dirty="0" smtClean="0">
                <a:latin typeface="Bookman Old Style" panose="02050604050505020204" pitchFamily="18" charset="0"/>
              </a:rPr>
              <a:t>toplam nüfusunun  % 18,5’ini, toplam istihdamının ise </a:t>
            </a:r>
            <a:r>
              <a:rPr lang="tr-TR" sz="1400" b="1" dirty="0">
                <a:latin typeface="Bookman Old Style" panose="02050604050505020204" pitchFamily="18" charset="0"/>
              </a:rPr>
              <a:t>%</a:t>
            </a:r>
            <a:r>
              <a:rPr lang="tr-TR" sz="1400" b="1" dirty="0" smtClean="0">
                <a:latin typeface="Bookman Old Style" panose="02050604050505020204" pitchFamily="18" charset="0"/>
              </a:rPr>
              <a:t>19,5’ini barındırmaktadır. İlimizde 2015 yılında istihdam edilenlerin sayısı  önceki yıla göre 210.000 kişi artarak, 5.306.000’ya ulaşırken; işsizlik oranı da % 12,9 olmuştur. </a:t>
            </a:r>
            <a:endParaRPr lang="tr-TR" sz="1400" b="1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9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266830"/>
              </p:ext>
            </p:extLst>
          </p:nvPr>
        </p:nvGraphicFramePr>
        <p:xfrm>
          <a:off x="123984" y="4869160"/>
          <a:ext cx="8840504" cy="1526540"/>
        </p:xfrm>
        <a:graphic>
          <a:graphicData uri="http://schemas.openxmlformats.org/drawingml/2006/table">
            <a:tbl>
              <a:tblPr/>
              <a:tblGrid>
                <a:gridCol w="21461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3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1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90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82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İŞYERİ SAYISI (2016)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01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İSTANBUL’UN PAYI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1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</a:rPr>
                        <a:t>İŞYERİ SAYISI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1.746.635</a:t>
                      </a:r>
                      <a:endParaRPr kumimoji="0" lang="tr-TR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497.179</a:t>
                      </a:r>
                      <a:endParaRPr kumimoji="0" lang="tr-TR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% 28,4</a:t>
                      </a:r>
                      <a:endParaRPr kumimoji="0" lang="tr-TR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123635" y="3532946"/>
            <a:ext cx="217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>
                <a:latin typeface="Bookman Old Style" panose="02050604050505020204" pitchFamily="18" charset="0"/>
              </a:rPr>
              <a:t>* Ekim 2016 itibariyle</a:t>
            </a:r>
          </a:p>
          <a:p>
            <a:r>
              <a:rPr lang="tr-TR" sz="1000" dirty="0" smtClean="0">
                <a:latin typeface="Bookman Old Style" panose="02050604050505020204" pitchFamily="18" charset="0"/>
              </a:rPr>
              <a:t>** 2015 sonu itibariyle</a:t>
            </a:r>
            <a:endParaRPr lang="tr-TR" sz="1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474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948264" y="6381328"/>
            <a:ext cx="1907704" cy="365125"/>
          </a:xfrm>
        </p:spPr>
        <p:txBody>
          <a:bodyPr/>
          <a:lstStyle/>
          <a:p>
            <a:pPr>
              <a:defRPr/>
            </a:pPr>
            <a:fld id="{9701CE00-BC6E-4378-A506-8E1CD4BC3573}" type="slidenum">
              <a:rPr lang="tr-TR"/>
              <a:pPr>
                <a:defRPr/>
              </a:pPr>
              <a:t>9</a:t>
            </a:fld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822849"/>
              </p:ext>
            </p:extLst>
          </p:nvPr>
        </p:nvGraphicFramePr>
        <p:xfrm>
          <a:off x="251520" y="961989"/>
          <a:ext cx="8640960" cy="4555834"/>
        </p:xfrm>
        <a:graphic>
          <a:graphicData uri="http://schemas.openxmlformats.org/drawingml/2006/table">
            <a:tbl>
              <a:tblPr/>
              <a:tblGrid>
                <a:gridCol w="3784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3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3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93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078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ÇALIŞMA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HAYATI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2013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</a:t>
                      </a:r>
                      <a:endParaRPr lang="tr-TR" sz="1200" b="1" i="0" u="none" strike="noStrike" kern="1200" baseline="0" dirty="0" smtClean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(İlk 10 Ay )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81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İSTİHDAM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OLUNANLAR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4.658.000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5.096.000</a:t>
                      </a:r>
                      <a:endParaRPr lang="tr-TR" sz="1200" b="1" i="0" u="none" strike="noStrike" dirty="0" smtClean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5.306.000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5.306.000*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81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İŞSİZ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SAYISI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589.000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688.000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786.000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786.000*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87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SSK MENSUBU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(4/a)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3.912.291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4. 176.693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4.346.505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4.164.808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81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BAĞKURLU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(4/b)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514.306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518.074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534.852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509.657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81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EMEKLİ SANDIĞI MENSUBU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(4/c)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319.732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337.542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352.139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346.108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81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 </a:t>
                      </a: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SGK’LI ÇALIŞAN </a:t>
                      </a:r>
                      <a:endParaRPr lang="tr-TR" sz="12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4.746.329</a:t>
                      </a:r>
                      <a:endParaRPr lang="tr-TR" sz="12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5.032.309</a:t>
                      </a:r>
                      <a:endParaRPr lang="tr-TR" sz="12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5.233.496</a:t>
                      </a:r>
                      <a:endParaRPr lang="tr-TR" sz="12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5.020.573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83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SSK EMEKLİSİ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(4/a)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1.466.149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1.527.884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1.624.642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1.746.077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81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BAĞKUR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EMEKLİSİ  (4/b)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270.433203</a:t>
                      </a:r>
                      <a:endParaRPr lang="tr-TR" sz="1200" b="0" i="0" u="none" strike="noStrike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273.566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282.266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283.871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81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EMEKLİ SANDIĞI EMEKLİSİ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(4/c)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305.412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305.356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309.721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312.866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81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 </a:t>
                      </a: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SGK EMEKLİSİ </a:t>
                      </a:r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2.041.994</a:t>
                      </a:r>
                      <a:endParaRPr lang="tr-TR" sz="12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2.106.806</a:t>
                      </a:r>
                      <a:endParaRPr lang="tr-TR" sz="12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2.216.629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2.342.814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069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GENEL SAĞLIK SİGORTALI KİŞİ SAYISI (G1+G2+G3)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310.040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445.222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657.994 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771.099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248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GENEL SAĞLIK SİGORTASI GELİR İŞLEMLERİNDE</a:t>
                      </a:r>
                      <a:r>
                        <a:rPr lang="tr-TR" sz="1200" b="1" i="0" u="none" strike="noStrike" kern="12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GELİRİ OLMAYAN SAYISI (G0)</a:t>
                      </a:r>
                      <a:endParaRPr lang="tr-TR" sz="1200" b="1" i="0" u="none" strike="noStrike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213.851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304.549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415.995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600.665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069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MALUL MAAŞI ALAN KİŞİ</a:t>
                      </a:r>
                      <a:r>
                        <a:rPr lang="tr-TR" sz="1200" b="1" i="0" u="none" strike="noStrike" kern="12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SAYISI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(SGK KAPSAMINDA)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31.875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33.074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34.209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36.886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179512" y="5558303"/>
            <a:ext cx="8640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smtClean="0">
                <a:latin typeface="Bookman Old Style" panose="02050604050505020204" pitchFamily="18" charset="0"/>
              </a:rPr>
              <a:t>* 2015 </a:t>
            </a:r>
            <a:r>
              <a:rPr lang="tr-TR" sz="1200" b="1" dirty="0" smtClean="0">
                <a:latin typeface="Bookman Old Style" panose="02050604050505020204" pitchFamily="18" charset="0"/>
              </a:rPr>
              <a:t>yıl sonu itibariyle.</a:t>
            </a:r>
            <a:endParaRPr lang="tr-TR" sz="12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61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8873</TotalTime>
  <Words>7243</Words>
  <Application>Microsoft Office PowerPoint</Application>
  <PresentationFormat>Ekran Gösterisi (4:3)</PresentationFormat>
  <Paragraphs>4363</Paragraphs>
  <Slides>59</Slides>
  <Notes>35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59</vt:i4>
      </vt:variant>
    </vt:vector>
  </HeadingPairs>
  <TitlesOfParts>
    <vt:vector size="67" baseType="lpstr">
      <vt:lpstr>ＭＳ Ｐゴシック</vt:lpstr>
      <vt:lpstr>Arial</vt:lpstr>
      <vt:lpstr>Arial Unicode MS</vt:lpstr>
      <vt:lpstr>Bookman Old Style</vt:lpstr>
      <vt:lpstr>Calibri</vt:lpstr>
      <vt:lpstr>Tahoma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İTHALAT VE İHRACAT  (Milyon $)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2016-2017 YILI RESMİ OKULLARIN NORMAL VE İKİLİ ÖĞRETİM DURUMU*</vt:lpstr>
      <vt:lpstr>PowerPoint Sunusu</vt:lpstr>
      <vt:lpstr>DEVLET ÜNİVERSİTELERİ </vt:lpstr>
      <vt:lpstr>VAKIF  ÜNİVERSİTELERİ ve VAKIF MESLEK YÜKSEKOKULLARI</vt:lpstr>
      <vt:lpstr>PowerPoint Sunusu</vt:lpstr>
      <vt:lpstr>PowerPoint Sunusu</vt:lpstr>
      <vt:lpstr>PowerPoint Sunusu</vt:lpstr>
      <vt:lpstr>YILLARA GÖRE HASTANE SAYILARI</vt:lpstr>
      <vt:lpstr>YILLARA  GÖRE  YATAK SAYILARI</vt:lpstr>
      <vt:lpstr>SOSYAL GÜVENLİK</vt:lpstr>
      <vt:lpstr>  SOSYAL YARDIMLAŞMA VAKFI YARDIMLARI   </vt:lpstr>
      <vt:lpstr>PowerPoint Sunusu</vt:lpstr>
      <vt:lpstr>PowerPoint Sunusu</vt:lpstr>
      <vt:lpstr>TARİHİ DEĞERE SAHİP YERLER </vt:lpstr>
      <vt:lpstr>İLDEKİ BAZI KÜLTÜREL DEĞERLER</vt:lpstr>
      <vt:lpstr>MÜZE ZİYARETÇİ SAYISI</vt:lpstr>
      <vt:lpstr>PowerPoint Sunusu</vt:lpstr>
      <vt:lpstr>PowerPoint Sunusu</vt:lpstr>
      <vt:lpstr>TURİST GİRİŞLERİ </vt:lpstr>
      <vt:lpstr> </vt:lpstr>
      <vt:lpstr>SPOR İLE İLGİLİ  GÖSTERGELER</vt:lpstr>
      <vt:lpstr>PowerPoint Sunusu</vt:lpstr>
      <vt:lpstr>BARAJLAR VE SU KAYNAKLARI</vt:lpstr>
      <vt:lpstr>PowerPoint Sunusu</vt:lpstr>
      <vt:lpstr>KARAYOLU TAŞIMACILIĞI</vt:lpstr>
      <vt:lpstr>PowerPoint Sunusu</vt:lpstr>
      <vt:lpstr> KARA YOLLARI</vt:lpstr>
      <vt:lpstr>PowerPoint Sunusu</vt:lpstr>
      <vt:lpstr>ELEKTRİK ABONE VE TÜKETİM DAĞILIMI </vt:lpstr>
      <vt:lpstr>İLDEKİ  DOĞALGAZ  ABONE DURUMU</vt:lpstr>
      <vt:lpstr>EMNİYET ve JANDARMA  ASAYİŞ ve GÜVENLİK ÖZET TABLOSU </vt:lpstr>
      <vt:lpstr>PowerPoint Sunusu</vt:lpstr>
      <vt:lpstr>PowerPoint Sunusu</vt:lpstr>
      <vt:lpstr>2015  -2016  YILLARI  TERÖR OLAYLARI 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Züleyha AKSÜZEK KAVAK</dc:creator>
  <cp:lastModifiedBy>Serpil BÜYÜKKARA</cp:lastModifiedBy>
  <cp:revision>632</cp:revision>
  <cp:lastPrinted>2017-02-21T09:13:12Z</cp:lastPrinted>
  <dcterms:created xsi:type="dcterms:W3CDTF">2016-08-05T07:19:44Z</dcterms:created>
  <dcterms:modified xsi:type="dcterms:W3CDTF">2024-12-04T12:21:06Z</dcterms:modified>
</cp:coreProperties>
</file>