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5" r:id="rId2"/>
  </p:sldMasterIdLst>
  <p:notesMasterIdLst>
    <p:notesMasterId r:id="rId64"/>
  </p:notesMasterIdLst>
  <p:handoutMasterIdLst>
    <p:handoutMasterId r:id="rId65"/>
  </p:handoutMasterIdLst>
  <p:sldIdLst>
    <p:sldId id="1257" r:id="rId3"/>
    <p:sldId id="803" r:id="rId4"/>
    <p:sldId id="805" r:id="rId5"/>
    <p:sldId id="806" r:id="rId6"/>
    <p:sldId id="807" r:id="rId7"/>
    <p:sldId id="808" r:id="rId8"/>
    <p:sldId id="811" r:id="rId9"/>
    <p:sldId id="916" r:id="rId10"/>
    <p:sldId id="917" r:id="rId11"/>
    <p:sldId id="918" r:id="rId12"/>
    <p:sldId id="919" r:id="rId13"/>
    <p:sldId id="921" r:id="rId14"/>
    <p:sldId id="922" r:id="rId15"/>
    <p:sldId id="925" r:id="rId16"/>
    <p:sldId id="926" r:id="rId17"/>
    <p:sldId id="1063" r:id="rId18"/>
    <p:sldId id="1065" r:id="rId19"/>
    <p:sldId id="1066" r:id="rId20"/>
    <p:sldId id="1067" r:id="rId21"/>
    <p:sldId id="1068" r:id="rId22"/>
    <p:sldId id="1071" r:id="rId23"/>
    <p:sldId id="1072" r:id="rId24"/>
    <p:sldId id="1075" r:id="rId25"/>
    <p:sldId id="1076" r:id="rId26"/>
    <p:sldId id="1087" r:id="rId27"/>
    <p:sldId id="1091" r:id="rId28"/>
    <p:sldId id="1092" r:id="rId29"/>
    <p:sldId id="1093" r:id="rId30"/>
    <p:sldId id="1095" r:id="rId31"/>
    <p:sldId id="1096" r:id="rId32"/>
    <p:sldId id="1098" r:id="rId33"/>
    <p:sldId id="1099" r:id="rId34"/>
    <p:sldId id="1255" r:id="rId35"/>
    <p:sldId id="1103" r:id="rId36"/>
    <p:sldId id="1105" r:id="rId37"/>
    <p:sldId id="1107" r:id="rId38"/>
    <p:sldId id="1116" r:id="rId39"/>
    <p:sldId id="1117" r:id="rId40"/>
    <p:sldId id="1119" r:id="rId41"/>
    <p:sldId id="1121" r:id="rId42"/>
    <p:sldId id="1123" r:id="rId43"/>
    <p:sldId id="1125" r:id="rId44"/>
    <p:sldId id="1127" r:id="rId45"/>
    <p:sldId id="1128" r:id="rId46"/>
    <p:sldId id="1216" r:id="rId47"/>
    <p:sldId id="1217" r:id="rId48"/>
    <p:sldId id="1225" r:id="rId49"/>
    <p:sldId id="1229" r:id="rId50"/>
    <p:sldId id="1231" r:id="rId51"/>
    <p:sldId id="1232" r:id="rId52"/>
    <p:sldId id="1256" r:id="rId53"/>
    <p:sldId id="1236" r:id="rId54"/>
    <p:sldId id="1240" r:id="rId55"/>
    <p:sldId id="1241" r:id="rId56"/>
    <p:sldId id="1245" r:id="rId57"/>
    <p:sldId id="1246" r:id="rId58"/>
    <p:sldId id="1248" r:id="rId59"/>
    <p:sldId id="1250" r:id="rId60"/>
    <p:sldId id="1251" r:id="rId61"/>
    <p:sldId id="1254" r:id="rId62"/>
    <p:sldId id="1132" r:id="rId63"/>
  </p:sldIdLst>
  <p:sldSz cx="9144000" cy="6858000" type="screen4x3"/>
  <p:notesSz cx="6858000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EF"/>
    <a:srgbClr val="EFFFE5"/>
    <a:srgbClr val="CCFF99"/>
    <a:srgbClr val="0000FF"/>
    <a:srgbClr val="000099"/>
    <a:srgbClr val="E1FFE1"/>
    <a:srgbClr val="CCFFCC"/>
    <a:srgbClr val="EBF1DE"/>
    <a:srgbClr val="000000"/>
    <a:srgbClr val="F5F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3" autoAdjust="0"/>
    <p:restoredTop sz="94629" autoAdjust="0"/>
  </p:normalViewPr>
  <p:slideViewPr>
    <p:cSldViewPr>
      <p:cViewPr varScale="1">
        <p:scale>
          <a:sx n="104" d="100"/>
          <a:sy n="104" d="100"/>
        </p:scale>
        <p:origin x="166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5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7490E-E755-4396-8457-F76D68823E2F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167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5" y="9428167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B421D-5326-4F67-8723-B7023C5D8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046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BA389-1558-43C9-BEC1-A7ED4E1C540A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1" y="4715159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6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0FEA6-E1E1-4113-81F3-0813F9002D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67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50822-0B41-43A0-BE14-291C2B61ED69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7942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4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>
                <a:solidFill>
                  <a:prstClr val="black"/>
                </a:solidFill>
              </a:rPr>
              <a:pPr/>
              <a:t>23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64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9325" y="744538"/>
            <a:ext cx="4959350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337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C4141-DF40-47AA-AA83-41D324C3A8EE}" type="slidenum">
              <a:rPr lang="tr-TR" smtClean="0"/>
              <a:t>25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7714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828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*Kuruluş</a:t>
            </a:r>
            <a:r>
              <a:rPr lang="tr-TR" baseline="0" dirty="0" smtClean="0"/>
              <a:t> aşamasındadır.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458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5F041-CB92-4704-A606-65FC913CBAF8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1056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4467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31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FEA6-E1E1-4113-81F3-0813F9002DD3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1210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901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E927-5475-4F6A-957B-93F324BE04EB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8801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103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188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99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25AEFE-187C-4AF0-AF53-8321565E08EC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16532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BE927-5475-4F6A-957B-93F324BE04E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6283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25AEFE-187C-4AF0-AF53-8321565E08EC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7426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BE927-5475-4F6A-957B-93F324BE04E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9017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25AEFE-187C-4AF0-AF53-8321565E08EC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209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C0FEA6-E1E1-4113-81F3-0813F9002DD3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1018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25AEFE-187C-4AF0-AF53-8321565E08EC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982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27E-C1C8-4E86-B671-82DFEC9058E0}" type="slidenum">
              <a:rPr lang="tr-TR" smtClean="0"/>
              <a:pPr/>
              <a:t>5</a:t>
            </a:fld>
            <a:endParaRPr lang="tr-T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1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AEFE-187C-4AF0-AF53-8321565E08EC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067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571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789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635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147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9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041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344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11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875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83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1898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064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6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6"/>
            <a:ext cx="2895600" cy="476251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6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227D11-04CF-4393-97DB-52557EDA6991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729374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77817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3941765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3941765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2EBE7D-9AEE-4437-A0EE-198B6931E90B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816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3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91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3AA53-910A-410A-BC45-0588C6343413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528038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626" y="228602"/>
            <a:ext cx="8510588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301627" y="1676407"/>
            <a:ext cx="8540751" cy="4422775"/>
          </a:xfrm>
        </p:spPr>
        <p:txBody>
          <a:bodyPr/>
          <a:lstStyle/>
          <a:p>
            <a:pPr lvl="0"/>
            <a:endParaRPr lang="tr-TR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0B105-E096-47B1-B25E-E950D77662E3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19158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9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5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64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9144000" cy="51435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475656" y="260648"/>
            <a:ext cx="6120680" cy="954107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ctr" defTabSz="633039">
              <a:defRPr/>
            </a:pPr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T.C. </a:t>
            </a:r>
          </a:p>
          <a:p>
            <a:pPr algn="ctr" defTabSz="633039">
              <a:defRPr/>
            </a:pPr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İSTANBUL VALİLİĞİ</a:t>
            </a:r>
          </a:p>
          <a:p>
            <a:pPr algn="ctr" defTabSz="633039">
              <a:defRPr/>
            </a:pPr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İl Planlama ve Koordinasyon Müdürlüğü</a:t>
            </a:r>
          </a:p>
          <a:p>
            <a:pPr algn="ctr" defTabSz="633039">
              <a:defRPr/>
            </a:pPr>
            <a:endParaRPr lang="tr-TR" sz="1400" b="1" dirty="0">
              <a:solidFill>
                <a:schemeClr val="accent1">
                  <a:lumMod val="50000"/>
                </a:schemeClr>
              </a:solidFill>
              <a:latin typeface="Calibri" panose="020F0502020204030204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936104" cy="936104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8640"/>
            <a:ext cx="1094015" cy="936104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2267744" y="3789040"/>
            <a:ext cx="4747846" cy="2393732"/>
          </a:xfrm>
          <a:prstGeom prst="rect">
            <a:avLst/>
          </a:prstGeom>
          <a:solidFill>
            <a:schemeClr val="bg1">
              <a:lumMod val="85000"/>
              <a:alpha val="83000"/>
            </a:schemeClr>
          </a:solidFill>
        </p:spPr>
        <p:txBody>
          <a:bodyPr wrap="square" rtlCol="0">
            <a:spAutoFit/>
          </a:bodyPr>
          <a:lstStyle/>
          <a:p>
            <a:pPr algn="ctr" defTabSz="633039">
              <a:defRPr/>
            </a:pPr>
            <a:r>
              <a:rPr lang="tr-TR" sz="4985" b="1" dirty="0">
                <a:solidFill>
                  <a:schemeClr val="accent5">
                    <a:lumMod val="50000"/>
                  </a:schemeClr>
                </a:solidFill>
                <a:latin typeface="Times" panose="02020603060405020304" pitchFamily="18" charset="0"/>
              </a:rPr>
              <a:t>İSTANBUL</a:t>
            </a:r>
          </a:p>
          <a:p>
            <a:pPr algn="ctr" defTabSz="633039">
              <a:defRPr/>
            </a:pPr>
            <a:r>
              <a:rPr lang="tr-TR" sz="4985" b="1" dirty="0">
                <a:solidFill>
                  <a:schemeClr val="accent5">
                    <a:lumMod val="50000"/>
                  </a:schemeClr>
                </a:solidFill>
                <a:latin typeface="Times" panose="02020603060405020304" pitchFamily="18" charset="0"/>
              </a:rPr>
              <a:t>İL İSTATİSTİK RAPORU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2555776" y="6382164"/>
            <a:ext cx="4747846" cy="475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33039">
              <a:defRPr/>
            </a:pPr>
            <a:r>
              <a:rPr lang="tr-TR" sz="2492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/>
              </a:rPr>
              <a:t>2017</a:t>
            </a:r>
            <a:endParaRPr lang="tr-TR" sz="2492" b="1" dirty="0">
              <a:solidFill>
                <a:schemeClr val="accent5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61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226EC-AC1A-41E5-98E0-CE052474D4F2}" type="slidenum">
              <a:rPr lang="tr-TR"/>
              <a:pPr>
                <a:defRPr/>
              </a:pPr>
              <a:t>10</a:t>
            </a:fld>
            <a:endParaRPr lang="tr-TR" dirty="0"/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884697"/>
              </p:ext>
            </p:extLst>
          </p:nvPr>
        </p:nvGraphicFramePr>
        <p:xfrm>
          <a:off x="251520" y="44624"/>
          <a:ext cx="8640960" cy="3888428"/>
        </p:xfrm>
        <a:graphic>
          <a:graphicData uri="http://schemas.openxmlformats.org/drawingml/2006/table">
            <a:tbl>
              <a:tblPr/>
              <a:tblGrid>
                <a:gridCol w="560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4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ŞİRKETLERİN DAĞILIMI  (FAAL)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7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ŞİRKET TÜRÜ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SAYISI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LİMİTED ŞİRKET 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279.869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ŞAHIS ŞİRKETİ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202.740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ANONİM ŞİRKET 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72.330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KOLLEKTİF ŞİRKET 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4.898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KOOPERATİF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5.549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KOMANDİT ŞİRKET 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912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HOLDİNG  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632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3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BANKA MERKEZ VE ŞUBELERİ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3.248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TOPLAM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570.178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969900"/>
              </p:ext>
            </p:extLst>
          </p:nvPr>
        </p:nvGraphicFramePr>
        <p:xfrm>
          <a:off x="251520" y="4293096"/>
          <a:ext cx="8640966" cy="2016224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116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TÜKETİCİ </a:t>
                      </a: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HAKLARI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9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DENETİM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YAPILAN İŞYERİ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1.395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2.092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1.108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898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9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YAPILAN DENETİM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5.921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6.831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2.190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2.127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9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UYGULANAN İDARİ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PARA  CEZASI (TL)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37.900.803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3.063.147</a:t>
                      </a:r>
                      <a:endParaRPr lang="tr-TR" sz="1200" b="1" i="0" u="none" strike="noStrike" kern="1200" baseline="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7.040.551</a:t>
                      </a:r>
                      <a:endParaRPr lang="tr-TR" sz="1200" b="1" i="0" u="none" strike="noStrike" kern="1200" baseline="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33.547.244</a:t>
                      </a:r>
                      <a:endParaRPr lang="tr-TR" sz="1200" b="1" i="0" u="none" strike="noStrike" kern="1200" baseline="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89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TÜKETİCİ HAKEM HEYETLERİNE YAPILAN BAŞVURU (İL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ve İLÇE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821.631</a:t>
                      </a:r>
                      <a:endParaRPr lang="tr-TR" sz="1200" b="1" i="0" u="none" strike="noStrike" baseline="0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860.041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326.595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136.995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0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76256" y="6492877"/>
            <a:ext cx="2267744" cy="365125"/>
          </a:xfrm>
        </p:spPr>
        <p:txBody>
          <a:bodyPr/>
          <a:lstStyle/>
          <a:p>
            <a:pPr>
              <a:defRPr/>
            </a:pPr>
            <a:fld id="{3281941D-E561-4A36-A07B-6CB24B35CFE1}" type="slidenum">
              <a:rPr lang="tr-TR"/>
              <a:pPr>
                <a:defRPr/>
              </a:pPr>
              <a:t>11</a:t>
            </a:fld>
            <a:endParaRPr lang="tr-TR" dirty="0"/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192792"/>
              </p:ext>
            </p:extLst>
          </p:nvPr>
        </p:nvGraphicFramePr>
        <p:xfrm>
          <a:off x="323529" y="548683"/>
          <a:ext cx="8496943" cy="2016222"/>
        </p:xfrm>
        <a:graphic>
          <a:graphicData uri="http://schemas.openxmlformats.org/drawingml/2006/table">
            <a:tbl>
              <a:tblPr/>
              <a:tblGrid>
                <a:gridCol w="3796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56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YABANCILARA</a:t>
                      </a:r>
                      <a:r>
                        <a:rPr lang="tr-TR" sz="16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</a:t>
                      </a:r>
                      <a:r>
                        <a:rPr lang="tr-TR" sz="16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SATIŞI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53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YABANCI SERMAYELİ ŞİRKETLERE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SATILAN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 SAYISI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782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1.102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1.446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2.151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07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YABANCI GERÇEK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KİŞİLERE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just" fontAlgn="b"/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SATILAN M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ÜLK  SAYISI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6.712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7.212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6.882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30.099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179512" y="1"/>
            <a:ext cx="864096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sz="2000" b="1" kern="0" dirty="0" smtClean="0">
                <a:solidFill>
                  <a:srgbClr val="FF0000"/>
                </a:solidFill>
                <a:effectLst/>
                <a:latin typeface="Bookman Old Style" pitchFamily="18" charset="0"/>
                <a:ea typeface="+mj-ea"/>
                <a:cs typeface="Arial" pitchFamily="34" charset="0"/>
              </a:rPr>
              <a:t>YABANCILARA MÜLK SATIŞI</a:t>
            </a:r>
            <a:endParaRPr lang="tr-TR" sz="2000" kern="0" dirty="0">
              <a:solidFill>
                <a:srgbClr val="FF0000"/>
              </a:solidFill>
              <a:effectLst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409211" y="2742091"/>
            <a:ext cx="8483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Bookman Old Style" pitchFamily="18" charset="0"/>
              </a:rPr>
              <a:t>UYRUĞUNA GÖRE YABANCI GERÇEK KİŞİLERE MÜLK SATIŞ SIRALAMASI (İLK 5 ÜLKE) </a:t>
            </a:r>
            <a:endParaRPr lang="tr-TR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10793"/>
              </p:ext>
            </p:extLst>
          </p:nvPr>
        </p:nvGraphicFramePr>
        <p:xfrm>
          <a:off x="323531" y="3379529"/>
          <a:ext cx="8496941" cy="2971496"/>
        </p:xfrm>
        <a:graphic>
          <a:graphicData uri="http://schemas.openxmlformats.org/drawingml/2006/table">
            <a:tbl>
              <a:tblPr/>
              <a:tblGrid>
                <a:gridCol w="1465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62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2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663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r-TR" sz="16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r-TR" sz="16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9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ÜLKE ADI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SAYISI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ÜLKE ADI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ÜLKE ADI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6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1.280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Afganistan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1.091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3.821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32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Suudi Arabistan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974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Suudi Arabistan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3.705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2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Kuveyt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544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Suudi Arabistan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727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Afganistan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2.153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6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Afganistan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543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Kuveyt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Kuveyt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2.440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32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Azerbaycan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376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Çin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367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İran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1.558</a:t>
                      </a:r>
                      <a:endParaRPr lang="tr-TR" sz="16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A1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93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16416" y="6597354"/>
            <a:ext cx="648072" cy="124123"/>
          </a:xfrm>
        </p:spPr>
        <p:txBody>
          <a:bodyPr/>
          <a:lstStyle/>
          <a:p>
            <a:pPr>
              <a:defRPr/>
            </a:pPr>
            <a:fld id="{2CF640CE-6B9A-4A7E-B49C-1477D20FDB45}" type="slidenum">
              <a:rPr lang="tr-TR"/>
              <a:pPr>
                <a:defRPr/>
              </a:pPr>
              <a:t>12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548680"/>
            <a:ext cx="8640960" cy="28862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İTHALAT VE İHRACAT  (Milyon $)</a:t>
            </a:r>
            <a:b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2400" b="1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271829"/>
              </p:ext>
            </p:extLst>
          </p:nvPr>
        </p:nvGraphicFramePr>
        <p:xfrm>
          <a:off x="179513" y="908720"/>
          <a:ext cx="8640959" cy="5256583"/>
        </p:xfrm>
        <a:graphic>
          <a:graphicData uri="http://schemas.openxmlformats.org/drawingml/2006/table">
            <a:tbl>
              <a:tblPr/>
              <a:tblGrid>
                <a:gridCol w="106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3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60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İHRACAT 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İTHALAT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64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 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113.883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53.149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185.544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98.454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134.907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61.433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240.842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123.925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152.464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76.624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236.545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119.604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 </a:t>
                      </a: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151.868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70.941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 </a:t>
                      </a: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251. 651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144.136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57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0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157.715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82.075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52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242.224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135.945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56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0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143.934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77.068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207.203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117.784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57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142.606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76.208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53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198.601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116.008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40875" marR="408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157.055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81.485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52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233.792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134.679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58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36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graphicFrame>
        <p:nvGraphicFramePr>
          <p:cNvPr id="3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272062"/>
              </p:ext>
            </p:extLst>
          </p:nvPr>
        </p:nvGraphicFramePr>
        <p:xfrm>
          <a:off x="323528" y="116633"/>
          <a:ext cx="8496944" cy="3852248"/>
        </p:xfrm>
        <a:graphic>
          <a:graphicData uri="http://schemas.openxmlformats.org/drawingml/2006/table">
            <a:tbl>
              <a:tblPr/>
              <a:tblGrid>
                <a:gridCol w="5940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İLDEKİ İHRACATÇI BİRLİKLERİ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BİRLİK ADI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FAAL ÜYE SAYISI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3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Hububat, Bakliyat, Yağlı Tohumlar ve Mamulleri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6.963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6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Kuru Meyve ve Mamulleri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299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3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Su Ürünleri ve Hayvansal Mamuller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652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9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Yaş Meyve-Sebze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1.764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33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Mobilya, Kağıt ve Orman Ürünleri İhracatçılar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307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9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Fındık ve Mamulleri İhracatçıları Birliği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590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9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Gemi ve Yat İhracatçıları Birliği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798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9269"/>
              </p:ext>
            </p:extLst>
          </p:nvPr>
        </p:nvGraphicFramePr>
        <p:xfrm>
          <a:off x="323528" y="4077072"/>
          <a:ext cx="8496944" cy="2232248"/>
        </p:xfrm>
        <a:graphic>
          <a:graphicData uri="http://schemas.openxmlformats.org/drawingml/2006/table">
            <a:tbl>
              <a:tblPr/>
              <a:tblGrid>
                <a:gridCol w="4969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68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İMALAT  SANAYİSİNDE ÇALIŞANLAR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 KURULUŞU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FİRMA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İSO Üyesi  Sanayi Kuruluşu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18.729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944.206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Organize Sanayi Bölgesi   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28.255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353.094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Küçük Sanayi Sitesi 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6.063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39.583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37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78954-A9A2-4C71-82EC-8CE168500910}" type="slidenum">
              <a:rPr lang="tr-TR"/>
              <a:pPr>
                <a:defRPr/>
              </a:pPr>
              <a:t>14</a:t>
            </a:fld>
            <a:endParaRPr lang="tr-TR" dirty="0"/>
          </a:p>
        </p:txBody>
      </p:sp>
      <p:graphicFrame>
        <p:nvGraphicFramePr>
          <p:cNvPr id="42068" name="Group 8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09386735"/>
              </p:ext>
            </p:extLst>
          </p:nvPr>
        </p:nvGraphicFramePr>
        <p:xfrm>
          <a:off x="323529" y="620689"/>
          <a:ext cx="8352926" cy="5611863"/>
        </p:xfrm>
        <a:graphic>
          <a:graphicData uri="http://schemas.openxmlformats.org/drawingml/2006/table">
            <a:tbl>
              <a:tblPr/>
              <a:tblGrid>
                <a:gridCol w="638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8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0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0101">
                <a:tc gridSpan="7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 ORGANİZE SANAYİ  BÖLGELERİ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50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30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Dudullu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Ümraniye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2.650.000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2.309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30.603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48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İkitelli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K.Çekmece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Başakşehir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7.000.000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23.662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240.000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30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 Org. San.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604.282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112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5.500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30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 Birlik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511.750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81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3.298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307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Anadolu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Yakası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790.451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7.643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30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Kimya Sanayi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742.208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161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6.050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30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Deri Sanayi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7.414.720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830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40.000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30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Beylikdüzü 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1.529.557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954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20.000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379">
                <a:tc gridSpan="5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28.255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353.094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05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2240" y="6525346"/>
            <a:ext cx="1954560" cy="196131"/>
          </a:xfrm>
        </p:spPr>
        <p:txBody>
          <a:bodyPr/>
          <a:lstStyle/>
          <a:p>
            <a:pPr>
              <a:defRPr/>
            </a:pPr>
            <a:fld id="{1903CF18-68E0-422B-A18D-8CF6E88794C5}" type="slidenum">
              <a:rPr lang="tr-TR"/>
              <a:pPr>
                <a:defRPr/>
              </a:pPr>
              <a:t>15</a:t>
            </a:fld>
            <a:endParaRPr lang="tr-TR"/>
          </a:p>
        </p:txBody>
      </p:sp>
      <p:graphicFrame>
        <p:nvGraphicFramePr>
          <p:cNvPr id="43100" name="Group 9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31510502"/>
              </p:ext>
            </p:extLst>
          </p:nvPr>
        </p:nvGraphicFramePr>
        <p:xfrm>
          <a:off x="290984" y="426433"/>
          <a:ext cx="8529488" cy="5667607"/>
        </p:xfrm>
        <a:graphic>
          <a:graphicData uri="http://schemas.openxmlformats.org/drawingml/2006/table">
            <a:tbl>
              <a:tblPr/>
              <a:tblGrid>
                <a:gridCol w="585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8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0207">
                <a:tc gridSpan="7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 KÜÇÜK  SANAYİ  SİTELERİ </a:t>
                      </a: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83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82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İmes KSS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1971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650.000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1.046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7.620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82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Modoko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1969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264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1.638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55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Kadosan Oto San.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1974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658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2.658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66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Oto Tamircileri Ve Benzerleri KSS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Şişli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1967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360.000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2.756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10.230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82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Birlik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Büyükçekmece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1975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234.400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259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2.198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82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Doğu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Bağcılar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1970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106.000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315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9.450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51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Evren Oto KSS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Esenyurt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1973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194.000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528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5.283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51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Silivri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Silivri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1984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142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405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51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Şile </a:t>
                      </a: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KSS.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Şile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1989</a:t>
                      </a: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10.000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5448" marR="5448" marT="544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95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101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7825">
                <a:tc gridSpan="5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6.063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39.583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4145" name="Rectangle 92" descr="Mor örgü"/>
          <p:cNvSpPr>
            <a:spLocks noRot="1" noChangeArrowheads="1"/>
          </p:cNvSpPr>
          <p:nvPr/>
        </p:nvSpPr>
        <p:spPr bwMode="auto">
          <a:xfrm>
            <a:off x="200027" y="188643"/>
            <a:ext cx="8678863" cy="43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9" rIns="95758" bIns="47879" anchor="ctr"/>
          <a:lstStyle/>
          <a:p>
            <a:pPr lvl="0" algn="ctr" defTabSz="957263" fontAlgn="base">
              <a:spcBef>
                <a:spcPct val="50000"/>
              </a:spcBef>
              <a:spcAft>
                <a:spcPct val="0"/>
              </a:spcAft>
            </a:pPr>
            <a:endParaRPr lang="tr-TR" sz="2400" b="1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4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10ADE-21FC-4C46-B8B8-C90FBDFD252F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Group 3"/>
          <p:cNvGraphicFramePr>
            <a:graphicFrameLocks/>
          </p:cNvGraphicFramePr>
          <p:nvPr>
            <p:extLst/>
          </p:nvPr>
        </p:nvGraphicFramePr>
        <p:xfrm>
          <a:off x="827584" y="4509120"/>
          <a:ext cx="7344816" cy="1990328"/>
        </p:xfrm>
        <a:graphic>
          <a:graphicData uri="http://schemas.openxmlformats.org/drawingml/2006/table">
            <a:tbl>
              <a:tblPr/>
              <a:tblGrid>
                <a:gridCol w="454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TARIMSAL   AMAÇLI   KOOPERATİFLER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KOOPARATİF TÜRÜ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TARIMSAL KALKINMA KOOPERATİFİ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 ÜRÜNLERİ KOOPERATİFİ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SULAMA KOOPERATİFİ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4 Tablo"/>
          <p:cNvGraphicFramePr>
            <a:graphicFrameLocks noGrp="1"/>
          </p:cNvGraphicFramePr>
          <p:nvPr>
            <p:extLst/>
          </p:nvPr>
        </p:nvGraphicFramePr>
        <p:xfrm>
          <a:off x="827584" y="261088"/>
          <a:ext cx="7344816" cy="3960000"/>
        </p:xfrm>
        <a:graphic>
          <a:graphicData uri="http://schemas.openxmlformats.org/drawingml/2006/table">
            <a:tbl>
              <a:tblPr/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TARIM ARAZİSİ ALANI (Ha)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TARIM ARAZİSİ TÜRÜ (Ha)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MUTLAK TARIM ARAZİSİ</a:t>
                      </a:r>
                      <a:endParaRPr lang="tr-TR" sz="1200" b="1" i="0" u="none" strike="noStrike" baseline="0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79.579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MARİJİNAL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TARIM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17.084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ÜRÜN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SULU ÖZEL ÜRÜN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990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DİKİLİ TARIM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2.633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SERA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171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TARIM ALANI (TOPLAM)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100.629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ÇAYIR VE MERA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ALANI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6.050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TARIM ARAZİSİ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106.679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29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o"/>
          <p:cNvGraphicFramePr>
            <a:graphicFrameLocks noGrp="1"/>
          </p:cNvGraphicFramePr>
          <p:nvPr>
            <p:extLst/>
          </p:nvPr>
        </p:nvGraphicFramePr>
        <p:xfrm>
          <a:off x="781445" y="548800"/>
          <a:ext cx="7246939" cy="1680950"/>
        </p:xfrm>
        <a:graphic>
          <a:graphicData uri="http://schemas.openxmlformats.org/drawingml/2006/table">
            <a:tbl>
              <a:tblPr/>
              <a:tblGrid>
                <a:gridCol w="5158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465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TARLA BİTKİLERİ ÜRETİM ALANI VE MİKTARI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ALAN VE MİKTAR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TARLA BİTKİLERİ ÜRETİM ALANI (Ha)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69.010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TARLA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BİTKİLERİ ÜRETİMİ (Ton)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373.153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79036"/>
              </p:ext>
            </p:extLst>
          </p:nvPr>
        </p:nvGraphicFramePr>
        <p:xfrm>
          <a:off x="755014" y="2534120"/>
          <a:ext cx="7272808" cy="1958661"/>
        </p:xfrm>
        <a:graphic>
          <a:graphicData uri="http://schemas.openxmlformats.org/drawingml/2006/table">
            <a:tbl>
              <a:tblPr/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MEYVECİLİK ÜRETİMİ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MEYVECİLİK</a:t>
                      </a:r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ÜRETİMİ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93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MEYVE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VEREN AĞAÇ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1.145.292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MEYVE VERMEYEN AĞAÇ SAYISI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72.315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MEYVE ÜRETİMİ ( Ton)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5.853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4 Tablo"/>
          <p:cNvGraphicFramePr>
            <a:graphicFrameLocks noGrp="1"/>
          </p:cNvGraphicFramePr>
          <p:nvPr>
            <p:extLst/>
          </p:nvPr>
        </p:nvGraphicFramePr>
        <p:xfrm>
          <a:off x="755576" y="4797152"/>
          <a:ext cx="7344816" cy="1440000"/>
        </p:xfrm>
        <a:graphic>
          <a:graphicData uri="http://schemas.openxmlformats.org/drawingml/2006/table">
            <a:tbl>
              <a:tblPr/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SEBZECİLİK ÜRETİMİ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SEBZECİLİK</a:t>
                      </a:r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ÜRETİMİ</a:t>
                      </a:r>
                      <a:endParaRPr lang="tr-TR" sz="12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SEBZE ALANI (Ha)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2.802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SEBZE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ÜRETİMİ (Ton)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61.222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pPr>
              <a:defRPr/>
            </a:pPr>
            <a:fld id="{D83C0313-30F3-430E-AC53-F0913BABBF1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4 Tablo"/>
          <p:cNvGraphicFramePr>
            <a:graphicFrameLocks noGrp="1"/>
          </p:cNvGraphicFramePr>
          <p:nvPr>
            <p:extLst/>
          </p:nvPr>
        </p:nvGraphicFramePr>
        <p:xfrm>
          <a:off x="827584" y="188640"/>
          <a:ext cx="7200802" cy="1537250"/>
        </p:xfrm>
        <a:graphic>
          <a:graphicData uri="http://schemas.openxmlformats.org/drawingml/2006/table">
            <a:tbl>
              <a:tblPr/>
              <a:tblGrid>
                <a:gridCol w="50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4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525"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ARICILIK ÜRETİMİ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TÜRÜ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ESKİ TİP KOVAN ADEDİ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445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YENİ TİP KOVAN ADEDİ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76.079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76.524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4 Tablo"/>
          <p:cNvGraphicFramePr>
            <a:graphicFrameLocks noGrp="1"/>
          </p:cNvGraphicFramePr>
          <p:nvPr>
            <p:extLst/>
          </p:nvPr>
        </p:nvGraphicFramePr>
        <p:xfrm>
          <a:off x="827585" y="1916832"/>
          <a:ext cx="7200799" cy="2520279"/>
        </p:xfrm>
        <a:graphic>
          <a:graphicData uri="http://schemas.openxmlformats.org/drawingml/2006/table">
            <a:tbl>
              <a:tblPr/>
              <a:tblGrid>
                <a:gridCol w="1614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7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8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203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BÜYÜKBAŞ HAYVAN VARLIĞI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13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CİNSİ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135">
                <a:tc rowSpan="3"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SIĞIR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SAF KÜLTÜR IRKI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43.944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135">
                <a:tc v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KÜLTÜR MELEZİ MİKTARI (BAŞ)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38.420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135">
                <a:tc v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YERLİ IRK MİKTARI (BAŞ)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3.211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268"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MANDA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13.456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26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99.031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4 Tablo"/>
          <p:cNvGraphicFramePr>
            <a:graphicFrameLocks noGrp="1"/>
          </p:cNvGraphicFramePr>
          <p:nvPr>
            <p:extLst/>
          </p:nvPr>
        </p:nvGraphicFramePr>
        <p:xfrm>
          <a:off x="827585" y="4509360"/>
          <a:ext cx="7200799" cy="2189450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4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KÜÇÜKBAŞ HAYVAN VARLIĞI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CİNSİ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25">
                <a:tc rowSpan="2"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KOYUN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MERİNOS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3.512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YERLİ MİKTARI (BAŞ)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107.346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KIL VE TİFTİK KEÇİSİ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21.914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132.772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pPr>
              <a:defRPr/>
            </a:pPr>
            <a:fld id="{D83C0313-30F3-430E-AC53-F0913BABBF1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Tablo"/>
          <p:cNvGraphicFramePr>
            <a:graphicFrameLocks noGrp="1"/>
          </p:cNvGraphicFramePr>
          <p:nvPr>
            <p:extLst/>
          </p:nvPr>
        </p:nvGraphicFramePr>
        <p:xfrm>
          <a:off x="853453" y="116993"/>
          <a:ext cx="7246939" cy="2989422"/>
        </p:xfrm>
        <a:graphic>
          <a:graphicData uri="http://schemas.openxmlformats.org/drawingml/2006/table">
            <a:tbl>
              <a:tblPr/>
              <a:tblGrid>
                <a:gridCol w="170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996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KÜMES HAYVAN VARLIĞI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99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CİNSİ 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25">
                <a:tc rowSpan="3"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TAVUK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YUMURTACI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1.577.408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725">
                <a:tc v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ETLİK MİKTARI (BAŞ)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770.300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96">
                <a:tc v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2.347.708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996"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HİNDİ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18.817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96"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ÖRDEK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2.068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9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KAZ MİKTARI (BAŞ)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2.072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99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2.370.665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4 Tablo"/>
          <p:cNvGraphicFramePr>
            <a:graphicFrameLocks noGrp="1"/>
          </p:cNvGraphicFramePr>
          <p:nvPr>
            <p:extLst/>
          </p:nvPr>
        </p:nvGraphicFramePr>
        <p:xfrm>
          <a:off x="827584" y="3284985"/>
          <a:ext cx="7272808" cy="2880323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195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HAYVANSAL ÜRETİM MİKTARLARI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HAYVANSAL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ÜRÜNÜN CİNSİ (Kg)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SÜT</a:t>
                      </a:r>
                      <a:endParaRPr lang="tr-TR" sz="1200" b="1" i="0" u="none" strike="noStrike" baseline="0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118.570.000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ET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12.194.000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YAPAĞI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204.000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KIL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12.000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BAL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809.177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BAL MUMU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29.286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1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YUMURTA (Adet)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315.522.000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pPr>
              <a:defRPr/>
            </a:pPr>
            <a:fld id="{D83C0313-30F3-430E-AC53-F0913BABBF1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8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60432" y="6381329"/>
            <a:ext cx="514400" cy="365125"/>
          </a:xfrm>
        </p:spPr>
        <p:txBody>
          <a:bodyPr/>
          <a:lstStyle/>
          <a:p>
            <a:pPr>
              <a:defRPr/>
            </a:pPr>
            <a:fld id="{0FE0A52A-9AEC-49A9-B082-8C3A7FBDC0E6}" type="slidenum">
              <a:rPr lang="tr-TR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-1189037" y="4005267"/>
            <a:ext cx="874871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endParaRPr lang="tr-TR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2941"/>
              </p:ext>
            </p:extLst>
          </p:nvPr>
        </p:nvGraphicFramePr>
        <p:xfrm>
          <a:off x="410906" y="620691"/>
          <a:ext cx="8265550" cy="5400599"/>
        </p:xfrm>
        <a:graphic>
          <a:graphicData uri="http://schemas.openxmlformats.org/drawingml/2006/table">
            <a:tbl>
              <a:tblPr/>
              <a:tblGrid>
                <a:gridCol w="1380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4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5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5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8227">
                  <a:extLst>
                    <a:ext uri="{9D8B030D-6E8A-4147-A177-3AD203B41FA5}">
                      <a16:colId xmlns:a16="http://schemas.microsoft.com/office/drawing/2014/main" val="1358226340"/>
                    </a:ext>
                  </a:extLst>
                </a:gridCol>
              </a:tblGrid>
              <a:tr h="57845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NÜFUS**</a:t>
                      </a:r>
                      <a:endParaRPr lang="tr-TR" sz="10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1990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05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r>
                        <a:rPr lang="tr-TR" sz="10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NÜFUS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7.309.190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10.018.735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13.255.685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13.854.740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14.377.018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14.657.434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14.804.116</a:t>
                      </a:r>
                      <a:endParaRPr lang="tr-TR" sz="105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15.029.231</a:t>
                      </a:r>
                      <a:endParaRPr lang="tr-TR" sz="10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88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ŞEHİR NÜFUSU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6.753.929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9.085.599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13.120.596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13.710.512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14.377.018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14.657.434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14.804.116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15.029.231</a:t>
                      </a:r>
                    </a:p>
                    <a:p>
                      <a:pPr algn="ctr" fontAlgn="b"/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09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KÖY NÜFUSU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555.261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933.136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135.089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144.228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09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</a:t>
                      </a:r>
                      <a:r>
                        <a:rPr lang="tr-TR" sz="10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 ***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38.862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38.600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52.812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54.696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58.016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60.089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64.936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71.050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09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DOĞAN SAYISI***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213.624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225.905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240.350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241.121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224.457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241.770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09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EVLENEN</a:t>
                      </a:r>
                      <a:r>
                        <a:rPr lang="tr-TR" sz="10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***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 54.363</a:t>
                      </a:r>
                      <a:endParaRPr lang="tr-TR" sz="105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73.468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104.055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110.478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112.141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114.382</a:t>
                      </a:r>
                      <a:endParaRPr lang="tr-TR" sz="105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105.171</a:t>
                      </a:r>
                      <a:endParaRPr lang="tr-TR" sz="105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105.731</a:t>
                      </a:r>
                      <a:endParaRPr lang="tr-TR" sz="10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81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BOŞANAN SAYISI***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   4.944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4.406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24.952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26.825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28.907</a:t>
                      </a:r>
                      <a:endParaRPr lang="tr-TR" sz="105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28.023</a:t>
                      </a:r>
                      <a:endParaRPr lang="tr-TR" sz="105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27.270</a:t>
                      </a:r>
                      <a:endParaRPr lang="tr-TR" sz="105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29.467</a:t>
                      </a:r>
                      <a:endParaRPr lang="tr-TR" sz="10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9 Metin kutusu"/>
          <p:cNvSpPr txBox="1"/>
          <p:nvPr/>
        </p:nvSpPr>
        <p:spPr>
          <a:xfrm>
            <a:off x="456473" y="-1077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</a:rPr>
              <a:t>NÜFUS</a:t>
            </a:r>
            <a:endParaRPr lang="tr-TR" sz="24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63412" y="6159832"/>
            <a:ext cx="832084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dirty="0">
                <a:latin typeface="Bookman Old Style" panose="02050604050505020204" pitchFamily="18" charset="0"/>
              </a:rPr>
              <a:t>* </a:t>
            </a:r>
            <a:r>
              <a:rPr lang="tr-TR" sz="1050" dirty="0" smtClean="0">
                <a:latin typeface="Bookman Old Style" panose="02050604050505020204" pitchFamily="18" charset="0"/>
              </a:rPr>
              <a:t>   Km</a:t>
            </a:r>
            <a:r>
              <a:rPr lang="tr-TR" sz="1050" baseline="30000" dirty="0" smtClean="0">
                <a:latin typeface="Bookman Old Style" panose="02050604050505020204" pitchFamily="18" charset="0"/>
              </a:rPr>
              <a:t>2</a:t>
            </a:r>
            <a:r>
              <a:rPr lang="tr-TR" sz="1050" dirty="0" smtClean="0">
                <a:latin typeface="Bookman Old Style" panose="02050604050505020204" pitchFamily="18" charset="0"/>
              </a:rPr>
              <a:t> ye düşen nüfus, 5.196 km</a:t>
            </a:r>
            <a:r>
              <a:rPr lang="tr-TR" sz="1050" baseline="30000" dirty="0" smtClean="0">
                <a:latin typeface="Bookman Old Style" panose="02050604050505020204" pitchFamily="18" charset="0"/>
              </a:rPr>
              <a:t>2’</a:t>
            </a:r>
            <a:r>
              <a:rPr lang="tr-TR" sz="1050" dirty="0">
                <a:latin typeface="Bookman Old Style" panose="02050604050505020204" pitchFamily="18" charset="0"/>
              </a:rPr>
              <a:t> </a:t>
            </a:r>
            <a:r>
              <a:rPr lang="tr-TR" sz="1050" dirty="0" smtClean="0">
                <a:latin typeface="Bookman Old Style" panose="02050604050505020204" pitchFamily="18" charset="0"/>
              </a:rPr>
              <a:t>olan izdüşüm alana göre hesaplanmıştır.</a:t>
            </a:r>
            <a:endParaRPr lang="tr-TR" sz="1050" dirty="0">
              <a:latin typeface="Bookman Old Style" panose="02050604050505020204" pitchFamily="18" charset="0"/>
            </a:endParaRPr>
          </a:p>
          <a:p>
            <a:r>
              <a:rPr lang="tr-TR" sz="1050" dirty="0">
                <a:latin typeface="Bookman Old Style" panose="02050604050505020204" pitchFamily="18" charset="0"/>
              </a:rPr>
              <a:t>* * TUİK verileridir.</a:t>
            </a:r>
          </a:p>
          <a:p>
            <a:r>
              <a:rPr lang="tr-TR" sz="1050" dirty="0">
                <a:latin typeface="Bookman Old Style" panose="02050604050505020204" pitchFamily="18" charset="0"/>
              </a:rPr>
              <a:t>*** İl Nüfus İşleri ve Vatandaşlık Müdürlüğü verileridir.</a:t>
            </a:r>
          </a:p>
        </p:txBody>
      </p:sp>
    </p:spTree>
    <p:extLst>
      <p:ext uri="{BB962C8B-B14F-4D97-AF65-F5344CB8AC3E}">
        <p14:creationId xmlns:p14="http://schemas.microsoft.com/office/powerpoint/2010/main" val="348383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o"/>
          <p:cNvGraphicFramePr>
            <a:graphicFrameLocks noGrp="1"/>
          </p:cNvGraphicFramePr>
          <p:nvPr>
            <p:extLst/>
          </p:nvPr>
        </p:nvGraphicFramePr>
        <p:xfrm>
          <a:off x="755576" y="260648"/>
          <a:ext cx="7246939" cy="2189450"/>
        </p:xfrm>
        <a:graphic>
          <a:graphicData uri="http://schemas.openxmlformats.org/drawingml/2006/table">
            <a:tbl>
              <a:tblPr/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6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BALIKÇILIK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ÜRÜNÜN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CİNSİ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BALIKÇI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TEKNE SAYISI (Adet)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1.953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DENİZ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BALIKLARI MİKTARI (Ton)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24.688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TATLI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SU BALIKLARI (Ton)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90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DENİZ ÜRÜNLERİ MİKTARI (Ton)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2.204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755576" y="2709160"/>
          <a:ext cx="7246939" cy="3226852"/>
        </p:xfrm>
        <a:graphic>
          <a:graphicData uri="http://schemas.openxmlformats.org/drawingml/2006/table">
            <a:tbl>
              <a:tblPr/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6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DİĞER VERİLER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ÇİFTÇİ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AİLE SAYISI (Doğrudan Gelir Desteğine Kayıtlı)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3.464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50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BİTKİSEL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ÜRETİM İŞLETMESİ (Adet)</a:t>
                      </a:r>
                    </a:p>
                    <a:p>
                      <a:pPr algn="l" fontAlgn="b"/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(Tohum, fide, fidan, süs bitkileri, gübre)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266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HAYVANSAL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ÜRETİM İŞLETMESİ (Adet)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8.716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İLDE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ZİRAİ İLAÇ BAYİ SAYISI (Adet)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86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İLDEKİ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ZİRAİ ALET MAKİNE BAYİ SAYISI (Adet)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137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72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İLDE KULLANILAN GÜBRE MİKTARI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(Ton)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43.389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pPr>
              <a:defRPr/>
            </a:pPr>
            <a:fld id="{D83C0313-30F3-430E-AC53-F0913BABBF1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304881"/>
              </p:ext>
            </p:extLst>
          </p:nvPr>
        </p:nvGraphicFramePr>
        <p:xfrm>
          <a:off x="107504" y="209638"/>
          <a:ext cx="8928992" cy="2715306"/>
        </p:xfrm>
        <a:graphic>
          <a:graphicData uri="http://schemas.openxmlformats.org/drawingml/2006/table">
            <a:tbl>
              <a:tblPr/>
              <a:tblGrid>
                <a:gridCol w="1478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316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 + YAYGIN  EĞİTİM  (TÜRKİYE / İSTANBUL)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*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3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% PAY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6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YAYGIN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YAYGIN</a:t>
                      </a: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***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OKUL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63.151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12.737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75.888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6.212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2.243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8.455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11,1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DERSLİK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654.434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75.808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730.242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95.690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13.449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109.139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14,9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5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ÖĞRETMEN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989.231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73.050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1.062.281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149.294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14.238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163.532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15,3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ÖĞRENCİ/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KURSİYER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17.702.938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9.864.149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27.567.087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2.743.863</a:t>
                      </a: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**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469.012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3.212.875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11,6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76264" cy="457200"/>
          </a:xfrm>
        </p:spPr>
        <p:txBody>
          <a:bodyPr/>
          <a:lstStyle/>
          <a:p>
            <a:pPr>
              <a:defRPr/>
            </a:pPr>
            <a:fld id="{EF13B2A3-3C2A-4857-9C1B-1141680F0CEB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/>
          </p:nvPr>
        </p:nvGraphicFramePr>
        <p:xfrm>
          <a:off x="107504" y="4005064"/>
          <a:ext cx="8856985" cy="1800200"/>
        </p:xfrm>
        <a:graphic>
          <a:graphicData uri="http://schemas.openxmlformats.org/drawingml/2006/table">
            <a:tbl>
              <a:tblPr/>
              <a:tblGrid>
                <a:gridCol w="1462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1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88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4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NET OKULLAŞMA ORANLARI (%)*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3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ÖĞRETİM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YILI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İLKÖĞRETİM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ORTAÖĞRETİM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48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KADIN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ERKEK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KADIN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ERKEK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2016/2017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97,28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97,04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97,16</a:t>
                      </a: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87,31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85,57</a:t>
                      </a:r>
                      <a:endParaRPr kumimoji="0" lang="tr-TR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86,41</a:t>
                      </a: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2017/2018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07504" y="2924944"/>
            <a:ext cx="8928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*  MEB Strateji Geliştirme Başkanlığı tarafından Türkiye verileri henüz açıklanmadığı için Türkiye verilerine ilişkin hücrelerde 2016-2017 eğitim öğretim yılına ait veriler kullanılmıştır.</a:t>
            </a:r>
          </a:p>
          <a:p>
            <a:r>
              <a:rPr lang="tr-TR" sz="10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*  İstanbul öğrenci sayılarına; açıköğretim ortaokulu, açık lise ve açık öğretim İmam Hatip Lisesi öğrenci sayıları da dahil edildiğinde toplam </a:t>
            </a:r>
            <a:r>
              <a:rPr lang="tr-TR" sz="1000" dirty="0">
                <a:solidFill>
                  <a:prstClr val="black"/>
                </a:solidFill>
                <a:latin typeface="Bookman Old Style" panose="02050604050505020204" pitchFamily="18" charset="0"/>
              </a:rPr>
              <a:t>öğrenci sayısı </a:t>
            </a:r>
            <a:r>
              <a:rPr lang="tr-TR" sz="1000" b="1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3.051.458 </a:t>
            </a:r>
            <a:r>
              <a:rPr lang="tr-TR" sz="10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olmaktadır.</a:t>
            </a:r>
          </a:p>
          <a:p>
            <a:r>
              <a:rPr lang="tr-TR" sz="10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*  Yaygın Eğitim bilgileri, biten ve öğretim yılı itibari ile alınmaktadır. Yaygın eğitim raporlamaları halen devam ettiğinden tablodaki veriler  19 Ocak 2018 tarihli verilerden hareketle doldurulmuştur.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107504" y="5949280"/>
            <a:ext cx="8856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Bookman Old Style" panose="02050604050505020204" pitchFamily="18" charset="0"/>
              </a:rPr>
              <a:t>* 2017/2018 Eğitim Öğretim dönemi  net okullaşma verileri Milli Eğitim Bakanlığı tarafından illere henüz bildirilmemiştir.</a:t>
            </a:r>
            <a:endParaRPr lang="tr-TR" sz="1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88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48464" y="6376245"/>
            <a:ext cx="395536" cy="365125"/>
          </a:xfrm>
        </p:spPr>
        <p:txBody>
          <a:bodyPr/>
          <a:lstStyle/>
          <a:p>
            <a:pPr>
              <a:defRPr/>
            </a:pPr>
            <a:fld id="{4227E3BA-72D6-488F-9BC5-96839B7DF24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169520" y="449790"/>
          <a:ext cx="8794967" cy="5999592"/>
        </p:xfrm>
        <a:graphic>
          <a:graphicData uri="http://schemas.openxmlformats.org/drawingml/2006/table">
            <a:tbl>
              <a:tblPr/>
              <a:tblGrid>
                <a:gridCol w="440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1043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 İLİ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EĞİTİM GENEL DURUMU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5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5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50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EĞİTİM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2015-2016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2016-2017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2017-2018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971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2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OKUL ÖNCESİ ÖĞRENCİLER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169.316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176.854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195.316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50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2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İLKÖĞRETİM ÖĞRENCİLERİ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1.759.464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1.779.858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1.803.702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50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ORTAÖĞRETİM GENEL 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274.094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294.759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311.364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765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ORTAÖĞRETİM MESLEKİ</a:t>
                      </a:r>
                      <a:r>
                        <a:rPr lang="tr-TR" sz="15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ve TEKNİK EĞİTİM GENEL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465.522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438.517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438.481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50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2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ORTAÖĞRETİM TOPLAMI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739.616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733.276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2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744.845</a:t>
                      </a:r>
                      <a:endParaRPr lang="tr-TR" sz="1500" b="1" i="0" u="none" strike="noStrike" kern="1200" dirty="0">
                        <a:solidFill>
                          <a:schemeClr val="tx2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476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ÖĞRENCİ </a:t>
                      </a:r>
                      <a:r>
                        <a:rPr lang="tr-TR" sz="1500" b="1" i="0" u="none" strike="noStrike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2.668.396</a:t>
                      </a:r>
                      <a:endParaRPr lang="tr-TR" sz="15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2.689.988</a:t>
                      </a:r>
                      <a:endParaRPr lang="tr-TR" sz="15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2.743.863</a:t>
                      </a:r>
                      <a:endParaRPr lang="tr-TR" sz="15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50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OKUMAZ</a:t>
                      </a:r>
                      <a:r>
                        <a:rPr lang="tr-TR" sz="15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YAZMAZ  ORANI   %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3,41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3,41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3,41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50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DERSLİK SAYISI  (Örgün)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84.425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89.924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95.690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57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74904" y="6525345"/>
            <a:ext cx="2133600" cy="365125"/>
          </a:xfrm>
        </p:spPr>
        <p:txBody>
          <a:bodyPr/>
          <a:lstStyle/>
          <a:p>
            <a:pPr>
              <a:defRPr/>
            </a:pPr>
            <a:fld id="{B933E86D-47FE-4A98-B91B-91FFE54D33EE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6 Tablo"/>
          <p:cNvGraphicFramePr>
            <a:graphicFrameLocks noGrp="1"/>
          </p:cNvGraphicFramePr>
          <p:nvPr>
            <p:extLst/>
          </p:nvPr>
        </p:nvGraphicFramePr>
        <p:xfrm>
          <a:off x="179515" y="276909"/>
          <a:ext cx="8712960" cy="5812679"/>
        </p:xfrm>
        <a:graphic>
          <a:graphicData uri="http://schemas.openxmlformats.org/drawingml/2006/table">
            <a:tbl>
              <a:tblPr/>
              <a:tblGrid>
                <a:gridCol w="1789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3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7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23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3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23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3614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OKUL TÜRÜ</a:t>
                      </a: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Okul/Kurum/ Sınıf </a:t>
                      </a: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Sayısı</a:t>
                      </a:r>
                    </a:p>
                  </a:txBody>
                  <a:tcPr marL="43713" marR="43713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Öğrenci Sayısı</a:t>
                      </a:r>
                    </a:p>
                  </a:txBody>
                  <a:tcPr marL="43713" marR="43713" marT="0" marB="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endParaRPr lang="tr-TR" sz="900" b="1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Öğretmen </a:t>
                      </a: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Derslik Sayısı</a:t>
                      </a:r>
                    </a:p>
                  </a:txBody>
                  <a:tcPr marL="43713" marR="43713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Şube Sayısı</a:t>
                      </a:r>
                    </a:p>
                  </a:txBody>
                  <a:tcPr marL="43713" marR="43713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Derslik Başına Düşen Öğrenci 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Şube Başına Düşen Öğrenci 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9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Öğretmen Başına Düşen Öğrenci Sayısı</a:t>
                      </a:r>
                    </a:p>
                  </a:txBody>
                  <a:tcPr marL="43713" marR="43713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17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TOPLAM</a:t>
                      </a:r>
                      <a:endParaRPr lang="tr-TR" sz="900" b="1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Erkek</a:t>
                      </a:r>
                      <a:endParaRPr lang="tr-TR" sz="900" b="1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Kız</a:t>
                      </a:r>
                      <a:endParaRPr lang="tr-TR" sz="900" b="1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OKUL ÖNCESİ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3.161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195.316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103.511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91.805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10.403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9.597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12.122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20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16</a:t>
                      </a:r>
                      <a:endParaRPr lang="tr-TR" sz="80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19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3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Anaokulu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1.434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76.788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40.682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36.106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4.763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5.248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5.889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15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16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3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Anasınıfı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1.717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117.952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62.481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55.471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5.580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4.305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6.158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27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19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21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Özel Eğitim Anaokulu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576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348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228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60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44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75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13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İLKOKUL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1.529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885.077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454.672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430.405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43.354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33.247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32.523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27</a:t>
                      </a:r>
                      <a:endParaRPr lang="tr-TR" sz="80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27</a:t>
                      </a:r>
                      <a:endParaRPr lang="tr-TR" sz="80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20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3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İlkokul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1.487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883.533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453.650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429.883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43.053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32.827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32.181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Özel Eğitim İlkokulu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42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1.544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1.022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522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301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420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342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ORTAOKUL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1.657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918.625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471.901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446.724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45.583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25.904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33.223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35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28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20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Ortaokul</a:t>
                      </a: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1.293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755.007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400.153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354.854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39.283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21.594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27.080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28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19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3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YİBO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109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69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40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8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8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İmam Hatip Ortaokulu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248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137.197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62.516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74.681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6.032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4.158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4.868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33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28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23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4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İmam Hatip Lisesi Bünyesinde</a:t>
                      </a: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 Yer Alan İHO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70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24.635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8.087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16.548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-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-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925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-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27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-</a:t>
                      </a: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 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latin typeface="Bookman Old Style" pitchFamily="18" charset="0"/>
                          <a:ea typeface="Times New Roman"/>
                        </a:rPr>
                        <a:t>Özel</a:t>
                      </a: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 Eğitim Ortaokulu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45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1.677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1.076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601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260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144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342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12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6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TEMEL EĞİTİM TOPLAMI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4.630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1.999.018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1.030.084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968.934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93.760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64.443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77.868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31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26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21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latin typeface="Bookman Old Style" pitchFamily="18" charset="0"/>
                          <a:ea typeface="Times New Roman"/>
                        </a:rPr>
                        <a:t>ORTAÖĞRETİM TOPLAMI</a:t>
                      </a:r>
                      <a:endParaRPr lang="tr-TR" sz="9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1.582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744.845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382.282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362.563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55.534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31.247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38.974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19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Genel Ortaöğretim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901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311.364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157.527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153.837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25.891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15.660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15.721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12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74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Mesleki ve Teknik Ortaöğretim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439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329.156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178.718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150.438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21.365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9.541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17.209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34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19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74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Din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 Öğretimi Genel Müdürlüğü (İHL)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182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98.574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42.305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56.269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7.343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5.322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5.260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19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19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13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Özel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 Eğitim Lisesi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60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5.751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3.732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2.019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935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724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784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8</a:t>
                      </a:r>
                      <a:endParaRPr lang="tr-TR" sz="800" dirty="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7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6</a:t>
                      </a:r>
                      <a:endParaRPr lang="tr-TR" sz="800"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1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ÖRGÜN EĞİTİM TOPLAMI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3713" marR="43713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6.212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2.743.863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1.412.366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1.331.497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149.294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95.690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116.842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29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23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 18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475656" y="3"/>
            <a:ext cx="6120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ÖRGÜN EĞİTİM DETAYI (Resmi – Özel Toplam)</a:t>
            </a:r>
            <a:endParaRPr lang="tr-TR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79512" y="6165304"/>
            <a:ext cx="87849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700" dirty="0">
                <a:solidFill>
                  <a:prstClr val="black"/>
                </a:solidFill>
                <a:latin typeface="Bookman Old Style" panose="02050604050505020204" pitchFamily="18" charset="0"/>
              </a:rPr>
              <a:t>Not 1: Anasınıfı kurum sayısı verileri okul kademelerinde (ilkokul, orta okul) sınıf olarak yer aldığından temel eğitim toplamından ve örgün eğitim genel toplamından düşülmüştür</a:t>
            </a:r>
            <a:r>
              <a:rPr lang="tr-TR" sz="7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.</a:t>
            </a:r>
          </a:p>
          <a:p>
            <a:pPr algn="just"/>
            <a:r>
              <a:rPr lang="tr-TR" sz="7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Not </a:t>
            </a:r>
            <a:r>
              <a:rPr lang="tr-TR" sz="700" dirty="0">
                <a:solidFill>
                  <a:prstClr val="black"/>
                </a:solidFill>
                <a:latin typeface="Bookman Old Style" panose="02050604050505020204" pitchFamily="18" charset="0"/>
              </a:rPr>
              <a:t>2</a:t>
            </a:r>
            <a:r>
              <a:rPr lang="tr-TR" sz="7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: </a:t>
            </a:r>
            <a:r>
              <a:rPr lang="tr-TR" sz="700" dirty="0">
                <a:solidFill>
                  <a:prstClr val="black"/>
                </a:solidFill>
                <a:latin typeface="Bookman Old Style" panose="02050604050505020204" pitchFamily="18" charset="0"/>
              </a:rPr>
              <a:t>Anasınıflarında görev yapan </a:t>
            </a:r>
            <a:r>
              <a:rPr lang="tr-TR" sz="7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 5.580 </a:t>
            </a:r>
            <a:r>
              <a:rPr lang="tr-TR" sz="700" dirty="0">
                <a:solidFill>
                  <a:prstClr val="black"/>
                </a:solidFill>
                <a:latin typeface="Bookman Old Style" panose="02050604050505020204" pitchFamily="18" charset="0"/>
              </a:rPr>
              <a:t>öğretmen ile </a:t>
            </a:r>
            <a:r>
              <a:rPr lang="tr-TR" sz="7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 Anasınıflarında bulunan 4.305 derslik </a:t>
            </a:r>
            <a:r>
              <a:rPr lang="tr-TR" sz="700" dirty="0">
                <a:solidFill>
                  <a:prstClr val="black"/>
                </a:solidFill>
                <a:latin typeface="Bookman Old Style" panose="02050604050505020204" pitchFamily="18" charset="0"/>
              </a:rPr>
              <a:t>hem okulöncesinde hem de diğer kademeler de hesaplandığı için toplamdan düşülmüştür.</a:t>
            </a:r>
          </a:p>
          <a:p>
            <a:pPr algn="just"/>
            <a:r>
              <a:rPr lang="tr-TR" sz="700" dirty="0">
                <a:solidFill>
                  <a:prstClr val="black"/>
                </a:solidFill>
                <a:latin typeface="Bookman Old Style" panose="02050604050505020204" pitchFamily="18" charset="0"/>
              </a:rPr>
              <a:t>Not 3: İmam Hatip Liseleri bünyesinde yer alan İmam Hatip Ortaokulu derslik ve öğretmen sayıları, İmam Hatip Lisesi kademesinde de hesaplandığı için ilgili alanlara veri girişi yapılmamıştır</a:t>
            </a:r>
            <a:r>
              <a:rPr lang="tr-TR" sz="7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.</a:t>
            </a:r>
            <a:endParaRPr lang="tr-TR" sz="7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1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452322" y="6563003"/>
            <a:ext cx="1485305" cy="188640"/>
          </a:xfrm>
        </p:spPr>
        <p:txBody>
          <a:bodyPr/>
          <a:lstStyle/>
          <a:p>
            <a:pPr>
              <a:defRPr/>
            </a:pPr>
            <a:fld id="{D81FC540-6055-484F-84F9-17D84C74BD26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79512" y="44625"/>
            <a:ext cx="8712968" cy="260648"/>
          </a:xfrm>
        </p:spPr>
        <p:txBody>
          <a:bodyPr>
            <a:noAutofit/>
          </a:bodyPr>
          <a:lstStyle/>
          <a:p>
            <a:pPr eaLnBrk="1" hangingPunct="1"/>
            <a:r>
              <a:rPr lang="tr-TR" sz="1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2016-2017 YILI RESMİ OKULLARIN NORMAL VE İKİLİ ÖĞRETİM DURUMU*</a:t>
            </a:r>
            <a:endParaRPr lang="tr-TR" sz="12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63139"/>
              </p:ext>
            </p:extLst>
          </p:nvPr>
        </p:nvGraphicFramePr>
        <p:xfrm>
          <a:off x="107506" y="411440"/>
          <a:ext cx="8856981" cy="5967351"/>
        </p:xfrm>
        <a:graphic>
          <a:graphicData uri="http://schemas.openxmlformats.org/drawingml/2006/table">
            <a:tbl>
              <a:tblPr/>
              <a:tblGrid>
                <a:gridCol w="1152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47394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TÜRÜ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KURUM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ŞUBE </a:t>
                      </a: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ÖĞRENCİ SAYISI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  <a:endParaRPr lang="tr-TR" sz="11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BAŞINA </a:t>
                      </a: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ÖĞRENC</a:t>
                      </a: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ŞUBE 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BAŞINA ÖĞRENCİ 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  <a:r>
                        <a:rPr lang="tr-TR" sz="12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ÖĞRETİM ORANI 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  <a:r>
                        <a:rPr lang="tr-TR" sz="12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ÖĞRETİM ORANI</a:t>
                      </a:r>
                      <a:endParaRPr lang="tr-TR" sz="12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RESMİ OKULLAR GENEL</a:t>
                      </a:r>
                    </a:p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TOPLAMI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832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18.041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32.513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971.616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54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29%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44%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i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2.062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45.718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53.847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1.240.833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71%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56%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i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2.894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63.759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86.360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2.212.449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İLKÖĞRETİM</a:t>
                      </a:r>
                      <a:r>
                        <a:rPr lang="tr-TR" sz="900" b="1" kern="1200" baseline="0" dirty="0" smtClean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TOPLAMI</a:t>
                      </a:r>
                      <a:endParaRPr lang="tr-TR" sz="900" b="1" kern="1200" dirty="0" smtClean="0">
                        <a:solidFill>
                          <a:srgbClr val="0000FF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762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16.525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28.402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890.207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55%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1.310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27.613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27.640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740.869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63%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45%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2.072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44.138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56.042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1.631.076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İLKOKUL</a:t>
                      </a:r>
                      <a:endParaRPr lang="tr-TR" sz="9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9.574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14.851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461.538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57%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654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15.057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13.458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349.388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63%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1.033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24.631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28.309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810.926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ORTAOKUL</a:t>
                      </a:r>
                      <a:endParaRPr lang="tr-TR" sz="9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6.287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12.111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386.089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41%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59%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467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9.062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9.829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272.229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59%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41%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791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15.349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21.940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658.318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İMAM-HATİP ORTAOKULU</a:t>
                      </a:r>
                      <a:endParaRPr lang="tr-TR" sz="9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664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1.440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42.580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3.494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4.353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119.252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76%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74%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4.158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5.793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161.832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0000FF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ORTAÖĞRETİM TOPLAMI</a:t>
                      </a:r>
                      <a:endParaRPr lang="tr-TR" sz="900" b="1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70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1.516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4.111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81.409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54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9%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14%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752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18.105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26.207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499.964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28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86%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1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822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19.621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30.318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581.373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1" kern="1200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GENEL</a:t>
                      </a:r>
                      <a:r>
                        <a:rPr lang="tr-TR" sz="9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ORTAÖĞRETİM</a:t>
                      </a:r>
                      <a:endParaRPr lang="tr-TR" sz="9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5.522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5.618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7.493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169.789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98%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97%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5.743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7.677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175.311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MESLEKİ</a:t>
                      </a:r>
                      <a:r>
                        <a:rPr lang="tr-TR" sz="9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VE</a:t>
                      </a:r>
                      <a:r>
                        <a:rPr lang="tr-TR" sz="9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TEKNİK ORTAÖĞRETİM</a:t>
                      </a: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9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1.277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3.796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72.671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351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7.279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13.585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234.817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85%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76%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300" b="1" kern="1200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411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8.556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17.381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307.488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3041">
                <a:tc rowSpan="3">
                  <a:txBody>
                    <a:bodyPr/>
                    <a:lstStyle/>
                    <a:p>
                      <a:pPr marL="0" marR="71755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İMAM-HATİP</a:t>
                      </a:r>
                    </a:p>
                    <a:p>
                      <a:pPr marL="0" marR="71755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9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LİSELERİ</a:t>
                      </a:r>
                      <a:endParaRPr lang="tr-TR" sz="9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131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3.216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5.208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5.129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95.358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97%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97%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4519">
                <a:tc vMerge="1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8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50" b="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5.322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5.260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98.574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50" b="0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0" y="6413089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Not: İlkokul ve ortaokul aynı binayı ve derslikleri kullandığı için ilgili kurum türlerinde derslik başına düşen öğrenci sayısı verileri fazla çıkmıştır. Normalde ilk ve ortaokulda derslik başına düşen öğrenci sayısı 37’dir.</a:t>
            </a:r>
            <a:endParaRPr lang="tr-TR" sz="8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48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47269"/>
              </p:ext>
            </p:extLst>
          </p:nvPr>
        </p:nvGraphicFramePr>
        <p:xfrm>
          <a:off x="395537" y="1147815"/>
          <a:ext cx="8496944" cy="5086968"/>
        </p:xfrm>
        <a:graphic>
          <a:graphicData uri="http://schemas.openxmlformats.org/drawingml/2006/table">
            <a:tbl>
              <a:tblPr/>
              <a:tblGrid>
                <a:gridCol w="3855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1213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YÜKSEK ÖĞRETİM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İSTANBUL’UN PAYI %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8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r>
                        <a:rPr lang="tr-TR" sz="1500" b="1" i="0" u="none" strike="noStrike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5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YÜKSEK ÖĞRETİM KURUMU</a:t>
                      </a:r>
                    </a:p>
                    <a:p>
                      <a:pPr algn="l" fontAlgn="b"/>
                      <a:r>
                        <a:rPr lang="tr-TR" sz="1500" b="1" i="0" u="none" strike="noStrike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29,3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685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DEVLET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112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052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39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685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MESLEK YÜKSEK OKULU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1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ÖĞRENCİ SAYISI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947.352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7.732.163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12,2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162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DEVLET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480.828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7.107.741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6,7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052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456.228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612.838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71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685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MESLEK YÜKSEK OKULU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10.296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11.584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88,8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685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ÖĞRETİM ELEMANI SAYISI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32.424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154.448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685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DEVLET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16.080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132.593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12,1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052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ÜNİVERSİTESİ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16.036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21.405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685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VAKIF MESLEK YÜKSEK OKULU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308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450*</a:t>
                      </a:r>
                      <a:endParaRPr lang="tr-TR" sz="15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00" marR="4000" marT="400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68,4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395536" y="188641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>
              <a:defRPr/>
            </a:pPr>
            <a:r>
              <a:rPr lang="tr-TR" sz="16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İSTANBUL İLİ </a:t>
            </a:r>
          </a:p>
          <a:p>
            <a:pPr algn="ctr" fontAlgn="b">
              <a:defRPr/>
            </a:pPr>
            <a:r>
              <a:rPr lang="tr-TR" sz="16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YÜKSEK ÖĞRETİM GENEL DURUMU</a:t>
            </a:r>
          </a:p>
          <a:p>
            <a:pPr algn="ctr" fontAlgn="b">
              <a:defRPr/>
            </a:pPr>
            <a:r>
              <a:rPr lang="tr-TR" sz="16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TÜRKİYE - İSTANBUL KARŞILAŞTIRMASI (</a:t>
            </a:r>
            <a:r>
              <a:rPr lang="tr-TR" sz="1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2017-2018)</a:t>
            </a:r>
            <a:endParaRPr lang="tr-TR" sz="16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25</a:t>
            </a:fld>
            <a:endParaRPr lang="tr-TR" dirty="0"/>
          </a:p>
        </p:txBody>
      </p:sp>
      <p:sp>
        <p:nvSpPr>
          <p:cNvPr id="9" name="5 Dikdörtgen"/>
          <p:cNvSpPr/>
          <p:nvPr/>
        </p:nvSpPr>
        <p:spPr>
          <a:xfrm>
            <a:off x="611560" y="6237312"/>
            <a:ext cx="7272808" cy="504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000" dirty="0">
              <a:latin typeface="Bookman Old Style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395536" y="630932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dirty="0">
                <a:latin typeface="Bookman Old Style" pitchFamily="18" charset="0"/>
              </a:rPr>
              <a:t>2017-2018 bilgileri henüz güncellenmediğinden, 2016-2017 bilgileri girilmiştir</a:t>
            </a:r>
            <a:r>
              <a:rPr lang="tr-TR" dirty="0">
                <a:latin typeface="Bookman Old Styl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83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D7D9A-AB9B-4731-8249-749E0375C3D3}" type="slidenum">
              <a:rPr lang="tr-TR"/>
              <a:pPr>
                <a:defRPr/>
              </a:pPr>
              <a:t>26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539552" y="274639"/>
            <a:ext cx="7992888" cy="633412"/>
          </a:xfrm>
        </p:spPr>
        <p:txBody>
          <a:bodyPr>
            <a:noAutofit/>
          </a:bodyPr>
          <a:lstStyle/>
          <a:p>
            <a:pPr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DEVLET ÜNİVERSİTELERİ</a:t>
            </a: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/>
          </p:nvPr>
        </p:nvGraphicFramePr>
        <p:xfrm>
          <a:off x="179512" y="692696"/>
          <a:ext cx="8640960" cy="4968552"/>
        </p:xfrm>
        <a:graphic>
          <a:graphicData uri="http://schemas.openxmlformats.org/drawingml/2006/table">
            <a:tbl>
              <a:tblPr/>
              <a:tblGrid>
                <a:gridCol w="421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1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0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3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2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SIRA NO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ÜNİVERSİTE ADI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FAKÜLTE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YÜKSEK OKUL 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MESLEK YÜKSEK OKUL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ENSTİTÜ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ÖĞRETİM </a:t>
                      </a: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ELEMANI </a:t>
                      </a: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ÖĞRENCİ SAYISI 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BOĞAZİÇİ  ÜNİVERSİTESİ 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14.802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GALATASARAY   ÜNİV</a:t>
                      </a:r>
                      <a:r>
                        <a:rPr lang="tr-TR" sz="15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4.844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219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  MEDENİYET    </a:t>
                      </a:r>
                      <a:r>
                        <a:rPr lang="tr-TR" sz="15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ÜNİVERSİTESİ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667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6.168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 </a:t>
                      </a:r>
                      <a:r>
                        <a:rPr lang="tr-TR" sz="15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TEKNİK ÜNİV.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2.051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37.845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 ÜNİVERSİTESİ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5.177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275.545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MARMARA ÜNİVERSİTESİ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3.098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85.351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MİMARSİNAN ÜNİVERSİTESİ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634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</a:t>
                      </a: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539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SAĞLIK  BİLİMLERİ  ÜNİV.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1.479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5.419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166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TÜRK-ALMAN ÜNİVERSİTESİ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184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1.400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8952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TÜRKİYE  ULUSLARARASI İSLAM, BİLİM VE TEKNOLOJİ</a:t>
                      </a:r>
                      <a:r>
                        <a:rPr lang="tr-TR" sz="15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ÜNİV.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983">
                <a:tc>
                  <a:txBody>
                    <a:bodyPr/>
                    <a:lstStyle/>
                    <a:p>
                      <a:pPr marL="342900" indent="-342900" algn="ctr" rtl="0" fontAlgn="ctr">
                        <a:buFont typeface="+mj-lt"/>
                        <a:buNone/>
                      </a:pP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11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YILDIZ </a:t>
                      </a:r>
                      <a:r>
                        <a:rPr lang="tr-TR" sz="15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TEKNİK </a:t>
                      </a: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ÜNİV.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1.632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37.915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647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4959" marR="4959" marT="495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59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16.080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480.828</a:t>
                      </a:r>
                      <a:endParaRPr lang="tr-TR" sz="15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8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48464" y="6669360"/>
            <a:ext cx="432048" cy="188639"/>
          </a:xfrm>
        </p:spPr>
        <p:txBody>
          <a:bodyPr/>
          <a:lstStyle/>
          <a:p>
            <a:pPr>
              <a:defRPr/>
            </a:pPr>
            <a:fld id="{629BE2FA-1048-410D-AD95-F32B40F27FD0}" type="slidenum">
              <a:rPr lang="tr-TR" sz="900"/>
              <a:pPr>
                <a:defRPr/>
              </a:pPr>
              <a:t>27</a:t>
            </a:fld>
            <a:endParaRPr lang="tr-TR" sz="900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 rot="10800000" flipV="1">
            <a:off x="395536" y="44624"/>
            <a:ext cx="8496944" cy="144015"/>
          </a:xfrm>
        </p:spPr>
        <p:txBody>
          <a:bodyPr>
            <a:noAutofit/>
          </a:bodyPr>
          <a:lstStyle/>
          <a:p>
            <a:pPr eaLnBrk="1" hangingPunct="1"/>
            <a:r>
              <a:rPr lang="tr-TR" sz="9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VAKIF  ÜNİVERSİTELERİ ve VAKIF MESLEK YÜKSEKOKULLARI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38612"/>
              </p:ext>
            </p:extLst>
          </p:nvPr>
        </p:nvGraphicFramePr>
        <p:xfrm>
          <a:off x="107504" y="178396"/>
          <a:ext cx="8856984" cy="6560820"/>
        </p:xfrm>
        <a:graphic>
          <a:graphicData uri="http://schemas.openxmlformats.org/drawingml/2006/table">
            <a:tbl>
              <a:tblPr/>
              <a:tblGrid>
                <a:gridCol w="358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83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8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602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SIRA</a:t>
                      </a:r>
                    </a:p>
                    <a:p>
                      <a:pPr algn="ctr" rtl="0" fontAlgn="ctr"/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NO</a:t>
                      </a:r>
                      <a:endParaRPr lang="tr-TR" sz="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ÜNİVERSİTE ADI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FAKÜLTE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YÜKSEK OKUL 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MESLEK</a:t>
                      </a:r>
                      <a:r>
                        <a:rPr lang="tr-TR" sz="8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YÜKSEK</a:t>
                      </a:r>
                    </a:p>
                    <a:p>
                      <a:pPr algn="ctr" rtl="0" fontAlgn="ctr"/>
                      <a:r>
                        <a:rPr lang="tr-TR" sz="8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OKULU SAYISI</a:t>
                      </a:r>
                      <a:endParaRPr lang="tr-TR" sz="8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ENSTİTÜ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ÖĞRETİM </a:t>
                      </a:r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ELEMANI</a:t>
                      </a:r>
                      <a:r>
                        <a:rPr lang="tr-TR" sz="8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8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ÖĞRENCİ SAYISI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ACIBADEM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tr-TR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602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3.998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BAHÇEŞEHİR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25.975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BEYKENT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637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27.831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BEYKOZ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2.305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BEZM-İ </a:t>
                      </a:r>
                      <a:r>
                        <a:rPr lang="tr-TR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ÂLEM </a:t>
                      </a:r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VAKIF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3.340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BİRUNİ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7.488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DOĞUŞ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8.069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FATİH SULTAN MEHMET VAKIF Ü.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6.664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GEDİK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4.545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HALİÇ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7.924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IŞIK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7.861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İBN-İ HALDUN</a:t>
                      </a:r>
                      <a:endParaRPr lang="tr-TR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22.199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29 MAYIS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1.567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AREL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482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15.642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</a:t>
                      </a:r>
                      <a:r>
                        <a:rPr lang="tr-TR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AYDIN </a:t>
                      </a:r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873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28.286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AYVANSARAY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5.057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BİLGİ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665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29.621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36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BİLİM </a:t>
                      </a:r>
                      <a:r>
                        <a:rPr lang="tr-TR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ÜNİVERSİTESİ</a:t>
                      </a:r>
                      <a:endParaRPr lang="tr-TR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2.816</a:t>
                      </a:r>
                    </a:p>
                    <a:p>
                      <a:pPr algn="r" rtl="0" fontAlgn="ctr"/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ESENYURT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8.959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GELİŞİM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20.168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ALTINBAŞ ÜNİVERSİTESİ</a:t>
                      </a:r>
                      <a:endParaRPr lang="tr-TR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9.425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KÜLTÜR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692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15.646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MEDİPOL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893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26.122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RUMELİ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1.408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SABAHATTİN ZAİM Ü.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8.908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ŞEHİR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4.727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İSTANBUL TİCARET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8.606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İSTİNYE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348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2.268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KADİR HAS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7.269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KOÇ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523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6.066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MALTEPE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10.690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MEF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164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2.746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NİŞANTAŞI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22.199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OKAN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698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25.369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ÖZYEĞİN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341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7.092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35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PİRİ REİS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187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3.641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36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SABANCI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4.926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ÜSKÜDAR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306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15.642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024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38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YEDİTEPE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925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24.070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39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YENİ YÜZYIL ÜNİVERSİTESİ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380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9.093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08327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VAKIF ÜNİVERSTİLERİ TOPLAMI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249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49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56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118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16.036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456.228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ATAŞEHİR ADIGÜZEL MYO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tr-T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59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1.547</a:t>
                      </a:r>
                      <a:endParaRPr lang="tr-T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AVRUPA MYO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2.146</a:t>
                      </a:r>
                      <a:endParaRPr lang="tr-T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0849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İSTANBUL KAVRAM MYO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113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4.408</a:t>
                      </a:r>
                      <a:endParaRPr lang="tr-T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253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tr-TR" sz="7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İSTANBUL ŞİŞLİ MYO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tr-T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101</a:t>
                      </a:r>
                      <a:endParaRPr lang="tr-T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2.915</a:t>
                      </a:r>
                      <a:endParaRPr lang="tr-TR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08327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VAKIF MYO TOPLAMI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308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700" b="1" i="0" u="none" strike="noStrike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10.296</a:t>
                      </a:r>
                      <a:endParaRPr lang="tr-TR" sz="700" b="1" i="0" u="none" strike="noStrike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58051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05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GENEL TOPLAM</a:t>
                      </a:r>
                      <a:endParaRPr lang="tr-TR" sz="1050" b="1" i="0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249</a:t>
                      </a:r>
                      <a:endParaRPr lang="tr-TR" sz="105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49</a:t>
                      </a:r>
                      <a:endParaRPr lang="tr-TR" sz="105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60</a:t>
                      </a:r>
                      <a:endParaRPr lang="tr-TR" sz="105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118</a:t>
                      </a:r>
                      <a:endParaRPr lang="tr-TR" sz="105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16.344</a:t>
                      </a:r>
                      <a:endParaRPr lang="tr-TR" sz="105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466.524</a:t>
                      </a:r>
                      <a:endParaRPr lang="tr-TR" sz="105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3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58880" y="6520261"/>
            <a:ext cx="2133600" cy="365125"/>
          </a:xfrm>
        </p:spPr>
        <p:txBody>
          <a:bodyPr/>
          <a:lstStyle/>
          <a:p>
            <a:pPr>
              <a:defRPr/>
            </a:pPr>
            <a:fld id="{E0FCE069-938A-49A9-99DC-40BD1173275B}" type="slidenum">
              <a:rPr lang="tr-TR"/>
              <a:pPr>
                <a:defRPr/>
              </a:pPr>
              <a:t>28</a:t>
            </a:fld>
            <a:endParaRPr lang="tr-T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16633"/>
            <a:ext cx="828092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sz="2000" b="1" kern="0" dirty="0">
                <a:solidFill>
                  <a:srgbClr val="FF3300"/>
                </a:solidFill>
                <a:effectLst/>
                <a:latin typeface="Bookman Old Style" pitchFamily="18" charset="0"/>
                <a:ea typeface="+mj-ea"/>
                <a:cs typeface="+mj-cs"/>
              </a:rPr>
              <a:t>    </a:t>
            </a:r>
            <a:r>
              <a:rPr lang="tr-TR" sz="2000" b="1" kern="0" dirty="0">
                <a:solidFill>
                  <a:srgbClr val="FF0000"/>
                </a:solidFill>
                <a:effectLst/>
                <a:latin typeface="Bookman Old Style" pitchFamily="18" charset="0"/>
                <a:ea typeface="+mj-ea"/>
                <a:cs typeface="Arial" pitchFamily="34" charset="0"/>
              </a:rPr>
              <a:t>YÜKSEK ÖĞRENİM YURTLARI</a:t>
            </a:r>
          </a:p>
        </p:txBody>
      </p:sp>
      <p:graphicFrame>
        <p:nvGraphicFramePr>
          <p:cNvPr id="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356841"/>
              </p:ext>
            </p:extLst>
          </p:nvPr>
        </p:nvGraphicFramePr>
        <p:xfrm>
          <a:off x="590764" y="1196752"/>
          <a:ext cx="8208911" cy="4608511"/>
        </p:xfrm>
        <a:graphic>
          <a:graphicData uri="http://schemas.openxmlformats.org/drawingml/2006/table">
            <a:tbl>
              <a:tblPr/>
              <a:tblGrid>
                <a:gridCol w="1273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5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8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52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YURTLAR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ERKEK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KIZ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KARMA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21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(KAMU)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42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(KAMU)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11.561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11.762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23.323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21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(ÖZEL)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241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208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449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88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(ÖZEL)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25.881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29.153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-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55.034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96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(KAMU)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232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364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166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762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58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(KAMU)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240.768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386.177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626.945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34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8032" y="210881"/>
            <a:ext cx="8605448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SAĞLIK GENEL BİLGİLER</a:t>
            </a:r>
            <a:r>
              <a:rPr lang="tr-TR" sz="18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*</a:t>
            </a:r>
          </a:p>
        </p:txBody>
      </p:sp>
      <p:graphicFrame>
        <p:nvGraphicFramePr>
          <p:cNvPr id="5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47241"/>
              </p:ext>
            </p:extLst>
          </p:nvPr>
        </p:nvGraphicFramePr>
        <p:xfrm>
          <a:off x="234778" y="658866"/>
          <a:ext cx="8588700" cy="5442289"/>
        </p:xfrm>
        <a:graphic>
          <a:graphicData uri="http://schemas.openxmlformats.org/drawingml/2006/table">
            <a:tbl>
              <a:tblPr/>
              <a:tblGrid>
                <a:gridCol w="3175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3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41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SAĞLIK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61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HASTANE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14">
                <a:tc>
                  <a:txBody>
                    <a:bodyPr/>
                    <a:lstStyle/>
                    <a:p>
                      <a:pPr algn="just" rtl="0" fontAlgn="ctr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HASTANE YATAK SAYISI 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33.102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33.733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36.184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37.787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61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HEKİM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33.127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33.628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37.770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40.373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61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YATARAK TEDAVİ GÖREN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 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2.106.819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2.113.994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2.100.197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2.107.974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3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AMELİYAT 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2.229.632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2.177.774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2.164.036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2.160.389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85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BEBEK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/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BEBEK 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ÖLÜM HIZI (1000'DE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  (</a:t>
                      </a: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0-1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YAŞ)</a:t>
                      </a:r>
                      <a:r>
                        <a:rPr lang="tr-TR" sz="1100" b="1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100" b="1" i="0" u="none" strike="noStrike" baseline="300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1.429 ‰ 5,9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1.415 ‰ 5,9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1.366 ‰ 5,7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 hafta ve üzeri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1.036/binde 4,3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59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OECD BEBEK ÖLÜM HIZI (1000' DE) </a:t>
                      </a:r>
                      <a:r>
                        <a:rPr lang="tr-TR" sz="10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(0-1</a:t>
                      </a:r>
                      <a:r>
                        <a:rPr lang="tr-TR" sz="10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0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YAŞ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‰ 4,3</a:t>
                      </a: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ANNE SAYISI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/ ANNE </a:t>
                      </a:r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ÖLÜM ORANI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(100.000’DE)</a:t>
                      </a:r>
                      <a:r>
                        <a:rPr lang="tr-TR" sz="1100" b="1" i="0" u="none" strike="noStrike" baseline="300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 /yüz binde 8,7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 /yüz binde 14,5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 </a:t>
                      </a: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/  </a:t>
                      </a: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yüz binde 13,3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23/yüz binde 9,6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92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NORMAL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DOĞUM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105.500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106.015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109.364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100.460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92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SEZARYEN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DOĞUM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142.827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147.546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146.873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132.286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61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SEZARYEN DIŞI MÜDAHALELİ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DOĞUM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1.298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1.116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61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HASTANEDE TOPLAM DOĞUM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249.625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254.615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257.703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233.862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466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TESPİT EDİLEN BULAŞICI HASTALIK SAYISI*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8.572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7.842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9.279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12.138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261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YAPILAN AŞILAMA SAYISI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84" marR="6184" marT="618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3.972.292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4.129.603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4.186.914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3.963.157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107505" y="6115364"/>
            <a:ext cx="89263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Bookman Old Style" pitchFamily="18" charset="0"/>
              </a:rPr>
              <a:t> * Sağlık Bakanlığı, Özel ve Üniversite Hastanelerinin sayıları toplamıdır.</a:t>
            </a:r>
          </a:p>
          <a:p>
            <a:r>
              <a:rPr lang="tr-TR" sz="1000" dirty="0" smtClean="0">
                <a:latin typeface="Bookman Old Style" pitchFamily="18" charset="0"/>
              </a:rPr>
              <a:t> * Halk Sağlığı Müdürlüğü </a:t>
            </a:r>
            <a:r>
              <a:rPr lang="tr-TR" sz="1000" dirty="0">
                <a:latin typeface="Bookman Old Style" pitchFamily="18" charset="0"/>
              </a:rPr>
              <a:t>Aşı Programları, Tüberküloz ve Bulaşıcı </a:t>
            </a:r>
            <a:r>
              <a:rPr lang="tr-TR" sz="1000" dirty="0" smtClean="0">
                <a:latin typeface="Bookman Old Style" pitchFamily="18" charset="0"/>
              </a:rPr>
              <a:t>Hastalıklar Şubelerinin toplam verileridir. 2017 Tüberküloz Şubesi verileri henüz açıklanmamıştır.</a:t>
            </a:r>
            <a:endParaRPr lang="tr-TR" sz="1000" dirty="0">
              <a:latin typeface="Bookman Old Style" pitchFamily="18" charset="0"/>
            </a:endParaRP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483296" cy="313011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274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AF4D1-FFBF-44EB-8BFA-E912A16F1B96}" type="slidenum">
              <a:rPr lang="tr-TR"/>
              <a:pPr>
                <a:defRPr/>
              </a:pPr>
              <a:t>3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8704"/>
              </p:ext>
            </p:extLst>
          </p:nvPr>
        </p:nvGraphicFramePr>
        <p:xfrm>
          <a:off x="755577" y="548688"/>
          <a:ext cx="7200800" cy="5731745"/>
        </p:xfrm>
        <a:graphic>
          <a:graphicData uri="http://schemas.openxmlformats.org/drawingml/2006/table">
            <a:tbl>
              <a:tblPr>
                <a:effectLst>
                  <a:outerShdw blurRad="50800" dist="50800" dir="5400000" sx="1000" sy="1000" algn="ctr" rotWithShape="0">
                    <a:schemeClr val="tx2"/>
                  </a:outerShdw>
                </a:effectLst>
                <a:tableStyleId>{21E4AEA4-8DFA-4A89-87EB-49C32662AFE0}</a:tableStyleId>
              </a:tblPr>
              <a:tblGrid>
                <a:gridCol w="1781460">
                  <a:extLst>
                    <a:ext uri="{9D8B030D-6E8A-4147-A177-3AD203B41FA5}">
                      <a16:colId xmlns:a16="http://schemas.microsoft.com/office/drawing/2014/main" val="3089963133"/>
                    </a:ext>
                  </a:extLst>
                </a:gridCol>
                <a:gridCol w="2539019">
                  <a:extLst>
                    <a:ext uri="{9D8B030D-6E8A-4147-A177-3AD203B41FA5}">
                      <a16:colId xmlns:a16="http://schemas.microsoft.com/office/drawing/2014/main" val="3307779674"/>
                    </a:ext>
                  </a:extLst>
                </a:gridCol>
                <a:gridCol w="2880321">
                  <a:extLst>
                    <a:ext uri="{9D8B030D-6E8A-4147-A177-3AD203B41FA5}">
                      <a16:colId xmlns:a16="http://schemas.microsoft.com/office/drawing/2014/main" val="157172762"/>
                    </a:ext>
                  </a:extLst>
                </a:gridCol>
              </a:tblGrid>
              <a:tr h="504048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1" cap="none" spc="0" dirty="0">
                          <a:ln w="0"/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  <a:t>YILLARA GÖRE NÜFUS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6552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1" cap="none" spc="0" dirty="0">
                          <a:ln w="0"/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  <a:t>SAYIM YILI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1" cap="none" spc="0" dirty="0">
                          <a:ln w="0"/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  <a:t>NÜFUS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1" cap="none" spc="0" dirty="0">
                          <a:ln w="0"/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  <a:t>ARTIŞ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04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1927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806.863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-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460048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1945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1.078.399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271.536 (18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943059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1960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1.882.092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803.693 (15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2961804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1975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3.904.588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2.022.496 (15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689858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1990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7.309.190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3.404.602 (15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849525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1997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9.198.809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1.889.619 (7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00400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2000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10.018.735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819.926 (3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308877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2007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12.573.836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2.555.101 (7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208742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2008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12.697.164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123.328 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760753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2009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12.915.158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217.994 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443997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2010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13.255.685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340.527 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94379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2011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13.624.240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368.555 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4363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2012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13.854.740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230.500 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01001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2014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14.377.018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216.551 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83561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2015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14.657.434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280.416 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624811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2016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14.804.116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146.682 (1 Yıl) 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876701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2017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 smtClean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15.029.231</a:t>
                      </a:r>
                      <a:endParaRPr lang="tr-TR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b="0" cap="none" spc="0" dirty="0" smtClean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225.115 </a:t>
                      </a:r>
                      <a:r>
                        <a:rPr lang="tr-TR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(1 YIL)</a:t>
                      </a:r>
                    </a:p>
                  </a:txBody>
                  <a:tcPr marL="7777" marR="7777" marT="7777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579863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1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58194"/>
              </p:ext>
            </p:extLst>
          </p:nvPr>
        </p:nvGraphicFramePr>
        <p:xfrm>
          <a:off x="467544" y="2133275"/>
          <a:ext cx="8424936" cy="2036379"/>
        </p:xfrm>
        <a:graphic>
          <a:graphicData uri="http://schemas.openxmlformats.org/drawingml/2006/table">
            <a:tbl>
              <a:tblPr/>
              <a:tblGrid>
                <a:gridCol w="4949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62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SAĞLIK HİZMETLERİNİN KİŞİ BAŞINA DAĞILIMI*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(2017 )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9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(Nüfus:15.029.231)</a:t>
                      </a:r>
                      <a:endParaRPr lang="tr-TR" sz="1200" kern="1200" dirty="0" smtClean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TÜRKİYE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(Nüfus:80.810.525)</a:t>
                      </a:r>
                      <a:endParaRPr kumimoji="0" lang="tr-TR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YATAK BAŞINA DÜŞEN KİŞİ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356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88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DOKTOR BAŞINA DÜŞEN KİŞİ (Diş hek. hariç)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526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HEMŞİRE BAŞINA DÜŞEN KİŞİ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486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89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EBE+HEMŞİRE BAŞINA DÜŞEN KİŞİ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365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96535"/>
              </p:ext>
            </p:extLst>
          </p:nvPr>
        </p:nvGraphicFramePr>
        <p:xfrm>
          <a:off x="467544" y="188643"/>
          <a:ext cx="8424936" cy="1813902"/>
        </p:xfrm>
        <a:graphic>
          <a:graphicData uri="http://schemas.openxmlformats.org/drawingml/2006/table">
            <a:tbl>
              <a:tblPr/>
              <a:tblGrid>
                <a:gridCol w="3849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 İLE İLGİLİ GENEL GÖSTERGELER*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(2017)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 PAYI %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11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HASTANE SAYISI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1.531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15,5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1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YATAK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37.787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226.928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16,6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2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HEKİM SAYISI (Diş hekim dahil)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40.373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175.462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75475" y="6500813"/>
            <a:ext cx="2133600" cy="457200"/>
          </a:xfrm>
        </p:spPr>
        <p:txBody>
          <a:bodyPr/>
          <a:lstStyle/>
          <a:p>
            <a:pPr>
              <a:defRPr/>
            </a:pPr>
            <a:fld id="{6B963E0C-FBAC-4668-A55A-570EA3557D7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/>
          </p:nvPr>
        </p:nvGraphicFramePr>
        <p:xfrm>
          <a:off x="467544" y="4293096"/>
          <a:ext cx="8496946" cy="2031939"/>
        </p:xfrm>
        <a:graphic>
          <a:graphicData uri="http://schemas.openxmlformats.org/drawingml/2006/table">
            <a:tbl>
              <a:tblPr/>
              <a:tblGrid>
                <a:gridCol w="6147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78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112 ACİL HİZMETLERİ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(SAĞLIK HİZMETLERİNİN KİŞİ BAŞINA DAĞILIMI*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(2017)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112 İSTASYONU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AMBULANS SAYISI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368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TAŞINAN VAKA SAYISI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480.733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İLK 10 DAKİKA ULAŞILAN HASTA ORANI (%)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79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467544" y="6415191"/>
            <a:ext cx="6696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latin typeface="Bookman Old Style" panose="02050604050505020204" pitchFamily="18" charset="0"/>
              </a:rPr>
              <a:t>* Sayılar, Sağlık Bakanlığı, Üniversite ve Özel Hastanelerin toplamıdır.</a:t>
            </a:r>
            <a:endParaRPr lang="tr-TR" sz="1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5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76261" y="6381328"/>
            <a:ext cx="2267745" cy="476672"/>
          </a:xfrm>
        </p:spPr>
        <p:txBody>
          <a:bodyPr/>
          <a:lstStyle/>
          <a:p>
            <a:pPr>
              <a:defRPr/>
            </a:pPr>
            <a:fld id="{97DA8F37-6720-458A-97EA-2C7890A8C239}" type="slidenum">
              <a:rPr lang="tr-TR"/>
              <a:pPr>
                <a:defRPr/>
              </a:pPr>
              <a:t>31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01116" y="44625"/>
            <a:ext cx="8928992" cy="576064"/>
          </a:xfrm>
        </p:spPr>
        <p:txBody>
          <a:bodyPr>
            <a:noAutofit/>
          </a:bodyPr>
          <a:lstStyle/>
          <a:p>
            <a:pPr eaLnBrk="1" hangingPunct="1"/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YILLARA GÖRE HASTANE SAYILARI</a:t>
            </a:r>
            <a:endParaRPr lang="tr-TR" sz="24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7" name="5 Tablo"/>
          <p:cNvGraphicFramePr>
            <a:graphicFrameLocks noGrp="1"/>
          </p:cNvGraphicFramePr>
          <p:nvPr>
            <p:extLst/>
          </p:nvPr>
        </p:nvGraphicFramePr>
        <p:xfrm>
          <a:off x="179513" y="620693"/>
          <a:ext cx="8778588" cy="4466568"/>
        </p:xfrm>
        <a:graphic>
          <a:graphicData uri="http://schemas.openxmlformats.org/drawingml/2006/table">
            <a:tbl>
              <a:tblPr/>
              <a:tblGrid>
                <a:gridCol w="1676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8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8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7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15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73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48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48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45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45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0697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14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 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57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atin typeface="Bookman Old Style" pitchFamily="18" charset="0"/>
                          <a:ea typeface="Times New Roman"/>
                        </a:rPr>
                        <a:t>15</a:t>
                      </a:r>
                      <a:endParaRPr lang="tr-TR" sz="15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15*</a:t>
                      </a:r>
                      <a:endParaRPr lang="tr-TR" sz="1500" b="0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dirty="0">
                          <a:latin typeface="Bookman Old Style" pitchFamily="18" charset="0"/>
                          <a:ea typeface="Times New Roman"/>
                        </a:rPr>
                        <a:t>1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VAKIF  HASTANESİ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dirty="0">
                          <a:latin typeface="Bookman Old Style" pitchFamily="18" charset="0"/>
                          <a:ea typeface="Times New Roman"/>
                        </a:rPr>
                        <a:t>-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154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153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atin typeface="Bookman Old Style" pitchFamily="18" charset="0"/>
                          <a:ea typeface="Times New Roman"/>
                        </a:rPr>
                        <a:t>160</a:t>
                      </a:r>
                      <a:endParaRPr lang="tr-TR" sz="15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164</a:t>
                      </a:r>
                      <a:endParaRPr lang="tr-TR" sz="1500" b="0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164</a:t>
                      </a:r>
                      <a:endParaRPr lang="tr-TR" sz="1500" b="0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2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ASKERİ HASTANELER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atin typeface="Bookman Old Style" pitchFamily="18" charset="0"/>
                          <a:ea typeface="Times New Roman"/>
                        </a:rPr>
                        <a:t>-</a:t>
                      </a:r>
                      <a:endParaRPr lang="tr-TR" sz="15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500" b="0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**</a:t>
                      </a:r>
                      <a:endParaRPr lang="tr-TR" sz="1500" b="0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205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215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219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230</a:t>
                      </a:r>
                    </a:p>
                  </a:txBody>
                  <a:tcPr marL="9525" marR="9525" marT="9525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233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238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238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5 Dikdörtgen"/>
          <p:cNvSpPr/>
          <p:nvPr/>
        </p:nvSpPr>
        <p:spPr>
          <a:xfrm>
            <a:off x="101117" y="5229200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000" dirty="0" smtClean="0">
                <a:latin typeface="Bookman Old Style" pitchFamily="18" charset="0"/>
              </a:rPr>
              <a:t>* 23 Temmuz 2016 tarih ve 667 </a:t>
            </a:r>
            <a:r>
              <a:rPr lang="tr-TR" sz="1000" dirty="0">
                <a:latin typeface="Bookman Old Style" pitchFamily="18" charset="0"/>
              </a:rPr>
              <a:t>sayılı </a:t>
            </a:r>
            <a:r>
              <a:rPr lang="tr-TR" sz="1000" dirty="0" smtClean="0">
                <a:latin typeface="Bookman Old Style" pitchFamily="18" charset="0"/>
              </a:rPr>
              <a:t>«Olağanüstü </a:t>
            </a:r>
            <a:r>
              <a:rPr lang="tr-TR" sz="1000" dirty="0">
                <a:latin typeface="Bookman Old Style" pitchFamily="18" charset="0"/>
              </a:rPr>
              <a:t>Hal Kapsamında Alınan Tedbirlere İlişkin Kanun Hükmünde </a:t>
            </a:r>
            <a:r>
              <a:rPr lang="tr-TR" sz="1000" dirty="0" smtClean="0">
                <a:latin typeface="Bookman Old Style" pitchFamily="18" charset="0"/>
              </a:rPr>
              <a:t>Kararname» ile Fatih Üniversitesi Uygulama Araştırma Merkezi ruhsatı iptal edilerek, Kartal Dr. Lütfi Kırdar Eğitim Araştırma Hastanesine devredilmiştir.</a:t>
            </a:r>
          </a:p>
          <a:p>
            <a:pPr algn="just"/>
            <a:r>
              <a:rPr lang="tr-TR" sz="1000" dirty="0" smtClean="0">
                <a:latin typeface="Bookman Old Style" pitchFamily="18" charset="0"/>
              </a:rPr>
              <a:t>** 31 Temmuz 2016 tarih ve 669 </a:t>
            </a:r>
            <a:r>
              <a:rPr lang="tr-TR" sz="1000" dirty="0">
                <a:latin typeface="Bookman Old Style" pitchFamily="18" charset="0"/>
              </a:rPr>
              <a:t>Sayılı </a:t>
            </a:r>
            <a:r>
              <a:rPr lang="tr-TR" sz="1000" dirty="0" smtClean="0">
                <a:latin typeface="Bookman Old Style" pitchFamily="18" charset="0"/>
              </a:rPr>
              <a:t>«Olağanüstü </a:t>
            </a:r>
            <a:r>
              <a:rPr lang="tr-TR" sz="1000" dirty="0">
                <a:latin typeface="Bookman Old Style" pitchFamily="18" charset="0"/>
              </a:rPr>
              <a:t>Hal Kapsamında Bazı Tedbirler Alınması ve Milli Savunma Üniversitesi Kurulması ile Bazı Kanunlarda Değişiklik Yapılmasına Dair Kanun Hükmünde </a:t>
            </a:r>
            <a:r>
              <a:rPr lang="tr-TR" sz="1000" dirty="0" smtClean="0">
                <a:latin typeface="Bookman Old Style" pitchFamily="18" charset="0"/>
              </a:rPr>
              <a:t>Kararname» ile Askeri Hastaneler Sağlık Bakanlığına devredilmiştir.</a:t>
            </a:r>
            <a:endParaRPr lang="tr-TR" sz="1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1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88424" y="6669360"/>
            <a:ext cx="395536" cy="188640"/>
          </a:xfrm>
        </p:spPr>
        <p:txBody>
          <a:bodyPr/>
          <a:lstStyle/>
          <a:p>
            <a:pPr>
              <a:defRPr/>
            </a:pPr>
            <a:fld id="{399A9E5D-CF74-48EF-A838-3A86923366E8}" type="slidenum">
              <a:rPr lang="tr-TR"/>
              <a:pPr>
                <a:defRPr/>
              </a:pPr>
              <a:t>32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863600" y="3"/>
            <a:ext cx="8280400" cy="404813"/>
          </a:xfrm>
        </p:spPr>
        <p:txBody>
          <a:bodyPr>
            <a:normAutofit/>
          </a:bodyPr>
          <a:lstStyle/>
          <a:p>
            <a:pPr eaLnBrk="1" hangingPunct="1"/>
            <a:r>
              <a:rPr lang="tr-TR" sz="1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YILLARA  GÖRE  YATAK SAYILARI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251523" y="332659"/>
          <a:ext cx="8568951" cy="3087686"/>
        </p:xfrm>
        <a:graphic>
          <a:graphicData uri="http://schemas.openxmlformats.org/drawingml/2006/table">
            <a:tbl>
              <a:tblPr/>
              <a:tblGrid>
                <a:gridCol w="1754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4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47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1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21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21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219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095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15.578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15.060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15.321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15.480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15.557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15.437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15.716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16.135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17.291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17.811</a:t>
                      </a:r>
                      <a:endParaRPr lang="tr-TR" sz="11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4.197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4.732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4.960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4.270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4.211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4.281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4.189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4.460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4.784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5.423</a:t>
                      </a:r>
                      <a:endParaRPr lang="tr-TR" sz="11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VAKIF HASTANESİ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651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910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10.220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10.529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11.142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12.202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11.861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13.038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14.009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14.553</a:t>
                      </a:r>
                      <a:endParaRPr lang="tr-TR" sz="11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ASKERİ HASTANELER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1.236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1.236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*</a:t>
                      </a:r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30.767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31.043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31.056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30.379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31.010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33.256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33.102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33.733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36.184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37.787</a:t>
                      </a:r>
                      <a:endParaRPr lang="tr-TR" sz="11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1 Başlık"/>
          <p:cNvSpPr txBox="1">
            <a:spLocks/>
          </p:cNvSpPr>
          <p:nvPr/>
        </p:nvSpPr>
        <p:spPr>
          <a:xfrm>
            <a:off x="683568" y="4293097"/>
            <a:ext cx="8064896" cy="43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600" b="1" dirty="0" smtClean="0">
                <a:solidFill>
                  <a:srgbClr val="FF0000"/>
                </a:solidFill>
                <a:effectLst/>
                <a:latin typeface="Bookman Old Style" pitchFamily="18" charset="0"/>
                <a:cs typeface="Arial" pitchFamily="34" charset="0"/>
              </a:rPr>
              <a:t>YOĞUN BAKIM YATAK SAYILARI (2017) 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/>
          </p:nvPr>
        </p:nvGraphicFramePr>
        <p:xfrm>
          <a:off x="251523" y="4856003"/>
          <a:ext cx="8568949" cy="1648114"/>
        </p:xfrm>
        <a:graphic>
          <a:graphicData uri="http://schemas.openxmlformats.org/drawingml/2006/table">
            <a:tbl>
              <a:tblPr/>
              <a:tblGrid>
                <a:gridCol w="1896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92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8151" marR="8151" marT="8151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Erişkin Yoğun Bakım Yatak Sayısı</a:t>
                      </a:r>
                    </a:p>
                  </a:txBody>
                  <a:tcPr marL="8151" marR="8151" marT="815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Yenidoğan Yoğun Bakım Yatak Sayısı</a:t>
                      </a:r>
                    </a:p>
                  </a:txBody>
                  <a:tcPr marL="8151" marR="8151" marT="815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Yoğun Bakım Yatak  Sayısı</a:t>
                      </a:r>
                    </a:p>
                  </a:txBody>
                  <a:tcPr marL="8151" marR="8151" marT="815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Sağlık Bakanlığı</a:t>
                      </a:r>
                    </a:p>
                  </a:txBody>
                  <a:tcPr marL="8151" marR="8151" marT="815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1.276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39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</a:t>
                      </a:r>
                    </a:p>
                  </a:txBody>
                  <a:tcPr marL="8151" marR="8151" marT="815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2.419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1.788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95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Üniversite</a:t>
                      </a:r>
                    </a:p>
                  </a:txBody>
                  <a:tcPr marL="8151" marR="8151" marT="815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06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8151" marR="8151" marT="815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4.114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2.482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Dikdörtgen"/>
          <p:cNvSpPr/>
          <p:nvPr/>
        </p:nvSpPr>
        <p:spPr>
          <a:xfrm>
            <a:off x="143000" y="3481523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tr-TR" sz="900" dirty="0" smtClean="0">
                <a:latin typeface="Bookman Old Style" pitchFamily="18" charset="0"/>
              </a:rPr>
              <a:t>Askeri </a:t>
            </a:r>
            <a:r>
              <a:rPr lang="tr-TR" sz="900" dirty="0">
                <a:latin typeface="Bookman Old Style" pitchFamily="18" charset="0"/>
              </a:rPr>
              <a:t>Hastanelerle ilgili bilgilere ulaşılamamış olup, ayrıca 31 Temmuz 2016 tarih ve 669 Sayılı </a:t>
            </a:r>
            <a:r>
              <a:rPr lang="tr-TR" sz="900" dirty="0" smtClean="0">
                <a:latin typeface="Bookman Old Style" pitchFamily="18" charset="0"/>
              </a:rPr>
              <a:t>«Olağanüstü </a:t>
            </a:r>
            <a:r>
              <a:rPr lang="tr-TR" sz="900" dirty="0">
                <a:latin typeface="Bookman Old Style" pitchFamily="18" charset="0"/>
              </a:rPr>
              <a:t>Hal Kapsamında Bazı Tedbirler Alınması ve Milli Savunma Üniversitesi Kurulması ile Bazı Kanunlarda Değişiklik Yapılmasına Dair Kanun Hükmünde </a:t>
            </a:r>
            <a:r>
              <a:rPr lang="tr-TR" sz="900" dirty="0" smtClean="0">
                <a:latin typeface="Bookman Old Style" pitchFamily="18" charset="0"/>
              </a:rPr>
              <a:t>Kararname» </a:t>
            </a:r>
            <a:r>
              <a:rPr lang="tr-TR" sz="900" dirty="0">
                <a:latin typeface="Bookman Old Style" pitchFamily="18" charset="0"/>
              </a:rPr>
              <a:t>ile Askeri Hastaneler Sağlık Bakanlığına devredilmiştir</a:t>
            </a:r>
            <a:r>
              <a:rPr lang="tr-TR" sz="900" dirty="0" smtClean="0">
                <a:latin typeface="Bookman Old Style" pitchFamily="18" charset="0"/>
              </a:rPr>
              <a:t>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tr-TR" sz="900" dirty="0" smtClean="0">
                <a:latin typeface="Bookman Old Style" pitchFamily="18" charset="0"/>
              </a:rPr>
              <a:t>Aile Hekimliği Poliklinik sayıları KDS( Karar Destek Sistemi)’de raporlanamadığından herhangi veri elde edilememiştir.</a:t>
            </a:r>
            <a:endParaRPr lang="tr-TR" sz="9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9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33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28713"/>
              </p:ext>
            </p:extLst>
          </p:nvPr>
        </p:nvGraphicFramePr>
        <p:xfrm>
          <a:off x="323528" y="908719"/>
          <a:ext cx="8496944" cy="5447636"/>
        </p:xfrm>
        <a:graphic>
          <a:graphicData uri="http://schemas.openxmlformats.org/drawingml/2006/table">
            <a:tbl>
              <a:tblPr/>
              <a:tblGrid>
                <a:gridCol w="2859161">
                  <a:extLst>
                    <a:ext uri="{9D8B030D-6E8A-4147-A177-3AD203B41FA5}">
                      <a16:colId xmlns:a16="http://schemas.microsoft.com/office/drawing/2014/main" val="2758272120"/>
                    </a:ext>
                  </a:extLst>
                </a:gridCol>
                <a:gridCol w="1879261">
                  <a:extLst>
                    <a:ext uri="{9D8B030D-6E8A-4147-A177-3AD203B41FA5}">
                      <a16:colId xmlns:a16="http://schemas.microsoft.com/office/drawing/2014/main" val="1739583882"/>
                    </a:ext>
                  </a:extLst>
                </a:gridCol>
                <a:gridCol w="1879261">
                  <a:extLst>
                    <a:ext uri="{9D8B030D-6E8A-4147-A177-3AD203B41FA5}">
                      <a16:colId xmlns:a16="http://schemas.microsoft.com/office/drawing/2014/main" val="3021175904"/>
                    </a:ext>
                  </a:extLst>
                </a:gridCol>
                <a:gridCol w="1879261">
                  <a:extLst>
                    <a:ext uri="{9D8B030D-6E8A-4147-A177-3AD203B41FA5}">
                      <a16:colId xmlns:a16="http://schemas.microsoft.com/office/drawing/2014/main" val="3541052472"/>
                    </a:ext>
                  </a:extLst>
                </a:gridCol>
              </a:tblGrid>
              <a:tr h="5327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SOSYAL GÜVENLİK</a:t>
                      </a:r>
                      <a:b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KURULUŞU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  <a:t>AKTİF SİGORTALI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864884"/>
                  </a:ext>
                </a:extLst>
              </a:tr>
              <a:tr h="3569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TÜRKİYE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İSTANBUL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İST. PAYI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623809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BAĞ-KUR (4/b)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Bookman Old Style" panose="02050604050505020204" pitchFamily="18" charset="0"/>
                        </a:rPr>
                        <a:t>2.916.774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Bookman Old Style" panose="02050604050505020204" pitchFamily="18" charset="0"/>
                        </a:rPr>
                        <a:t>543.428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Bookman Old Style" panose="02050604050505020204" pitchFamily="18" charset="0"/>
                        </a:rPr>
                        <a:t>18,63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6182066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EMEKLİ SANDIĞI (4/c)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2.977.732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338.408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Bookman Old Style" panose="02050604050505020204" pitchFamily="18" charset="0"/>
                        </a:rPr>
                        <a:t>11,36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5126427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SSK (4/a)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16.553.367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Bookman Old Style" panose="02050604050505020204" pitchFamily="18" charset="0"/>
                        </a:rPr>
                        <a:t>4.461.586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26,95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2277202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</a:rPr>
                        <a:t>22.447.873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</a:rPr>
                        <a:t>5.343.422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</a:rPr>
                        <a:t>23,80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5060193"/>
                  </a:ext>
                </a:extLst>
              </a:tr>
              <a:tr h="269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051952"/>
                  </a:ext>
                </a:extLst>
              </a:tr>
              <a:tr h="5860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SOSYAL GÜVENLİK</a:t>
                      </a:r>
                      <a:b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KURULUŞU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  <a:t>PASİF SİGORTALI</a:t>
                      </a:r>
                      <a:b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</a:rPr>
                        <a:t>(Malul-Yaşlı-Ölüm-Hak Sahibi)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091322"/>
                  </a:ext>
                </a:extLst>
              </a:tr>
              <a:tr h="2930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TÜRKİYE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İSTANBUL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FF"/>
                          </a:solidFill>
                          <a:effectLst/>
                          <a:latin typeface="Bookman Old Style" panose="02050604050505020204" pitchFamily="18" charset="0"/>
                        </a:rPr>
                        <a:t>İST. PAYI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919305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BAĞ-KUR (4/b)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2.578.603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287.553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11,15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3803445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effectLst/>
                          <a:latin typeface="Bookman Old Style" panose="02050604050505020204" pitchFamily="18" charset="0"/>
                        </a:rPr>
                        <a:t>EMEKLİ SANDIĞI (4/c)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2.131.655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319.179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14,97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0895139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effectLst/>
                          <a:latin typeface="Bookman Old Style" panose="02050604050505020204" pitchFamily="18" charset="0"/>
                        </a:rPr>
                        <a:t>SSK (4/a)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7.373.803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1.730.361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Bookman Old Style" panose="02050604050505020204" pitchFamily="18" charset="0"/>
                        </a:rPr>
                        <a:t>23,47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5589126"/>
                  </a:ext>
                </a:extLst>
              </a:tr>
              <a:tr h="4262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12.084.061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2.337.093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19,34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855998"/>
                  </a:ext>
                </a:extLst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539552" y="358931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SOSYAL GÜVENLİK</a:t>
            </a:r>
            <a:endParaRPr lang="tr-TR" sz="2800" b="1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0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60432" y="6669360"/>
            <a:ext cx="576064" cy="188640"/>
          </a:xfrm>
        </p:spPr>
        <p:txBody>
          <a:bodyPr/>
          <a:lstStyle/>
          <a:p>
            <a:pPr>
              <a:defRPr/>
            </a:pPr>
            <a:fld id="{0CE8D5AC-0365-4678-B4FF-5AAEE0CF8E02}" type="slidenum">
              <a:rPr lang="tr-TR"/>
              <a:pPr>
                <a:defRPr/>
              </a:pPr>
              <a:t>34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23528" y="0"/>
            <a:ext cx="8568952" cy="620688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  <a:t/>
            </a:r>
            <a:b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</a:br>
            <a: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  <a:t/>
            </a:r>
            <a:br>
              <a:rPr lang="tr-TR" sz="2400" b="1" dirty="0" smtClean="0">
                <a:solidFill>
                  <a:srgbClr val="FF3300"/>
                </a:solidFill>
                <a:latin typeface="Bookman Old Style" pitchFamily="18" charset="0"/>
              </a:rPr>
            </a:br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SOSYAL YARDIMLAŞMA VAKFI YARDIMLARI </a:t>
            </a: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24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4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400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72767"/>
              </p:ext>
            </p:extLst>
          </p:nvPr>
        </p:nvGraphicFramePr>
        <p:xfrm>
          <a:off x="179512" y="620691"/>
          <a:ext cx="8712967" cy="5629525"/>
        </p:xfrm>
        <a:graphic>
          <a:graphicData uri="http://schemas.openxmlformats.org/drawingml/2006/table">
            <a:tbl>
              <a:tblPr/>
              <a:tblGrid>
                <a:gridCol w="5009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3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YARDIM TÜRÜ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KİŞİ SAYISI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YARDIM MİKTARI (TL)</a:t>
                      </a: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38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Maddi Yardım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(Tek Seferlik)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39.214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12.842.369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Diğer Aile Yardımları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İşe yönlendirme, prim borcu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ödeme)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279.687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56.341.378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Engelli Diğer Araç, Gereç, Cihaz Ve Protez Yardımı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352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190.848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557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Sağlık Yardımı 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İlaç, Tıbbi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Malzeme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Gebelik, Tedavi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Yardımı +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Şartlı Sağlık Yardımı)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41.235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11.400.331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Eğitim Yardımı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Şartlı Eğitim Yardımı Dahil)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101.954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32.090.005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Yardım Alan Şehit Ailesi Ve Gazi Sayısı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6.223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8.445.200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Barınma Yardımı 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Yurt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Yardımı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Dahil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)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2.764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1.084.753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402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Yabancı Yardımı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48.097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18.117.885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402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Gıda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160.626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26.337.997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402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Giyim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21.931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1.569.972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402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Yakacak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131.041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18.942.130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402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Afet Yardımı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Sel, Yangın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vb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6.268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9.249.220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Aile ve Sosyal Politikalar İl Müdürlüğü      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25.001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26.271.892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08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Yaşlı Aylığı (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65 Yaş Maaşı)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41.571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112.597.524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Eşi Vefat Etmiş Kadınlara Yönelik Maaş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9.412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24.544.600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3557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Engelli Aylığı/Diğer Engelli Aylığı (Engelli,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Yakını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Aylığı-2022-Slikozis)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tr-TR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49.554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tr-TR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236.642.880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402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Muhtaç Asker Ailesi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5.244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7.851.050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402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Muhtaç Asker Çocuğu Yardımı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568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477.263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1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970.742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604.997.297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243692" y="6272465"/>
            <a:ext cx="73448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900" dirty="0" smtClean="0">
                <a:latin typeface="Bookman Old Style" pitchFamily="18" charset="0"/>
              </a:rPr>
              <a:t>*SGK kapsamında da 34.889 kişi malul aylığı almaktadır.</a:t>
            </a:r>
          </a:p>
          <a:p>
            <a:r>
              <a:rPr lang="tr-TR" sz="900" dirty="0">
                <a:latin typeface="Bookman Old Style" pitchFamily="18" charset="0"/>
              </a:rPr>
              <a:t>** Kişilere değil Kurumlara yapılan </a:t>
            </a:r>
            <a:r>
              <a:rPr lang="tr-TR" sz="900" dirty="0" smtClean="0">
                <a:latin typeface="Bookman Old Style" pitchFamily="18" charset="0"/>
              </a:rPr>
              <a:t>yardımları kapsar.</a:t>
            </a:r>
            <a:endParaRPr lang="tr-TR" sz="9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58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04248" y="6597352"/>
            <a:ext cx="2160240" cy="260648"/>
          </a:xfrm>
        </p:spPr>
        <p:txBody>
          <a:bodyPr/>
          <a:lstStyle/>
          <a:p>
            <a:pPr>
              <a:defRPr/>
            </a:pPr>
            <a:fld id="{B933E86D-47FE-4A98-B91B-91FFE54D33EE}" type="slidenum">
              <a:rPr lang="tr-TR" smtClean="0"/>
              <a:pPr>
                <a:defRPr/>
              </a:pPr>
              <a:t>35</a:t>
            </a:fld>
            <a:endParaRPr lang="tr-TR" dirty="0"/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47881"/>
              </p:ext>
            </p:extLst>
          </p:nvPr>
        </p:nvGraphicFramePr>
        <p:xfrm>
          <a:off x="179514" y="332655"/>
          <a:ext cx="8784974" cy="6005775"/>
        </p:xfrm>
        <a:graphic>
          <a:graphicData uri="http://schemas.openxmlformats.org/drawingml/2006/table">
            <a:tbl>
              <a:tblPr/>
              <a:tblGrid>
                <a:gridCol w="3240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8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329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KURUM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YARARLANAN</a:t>
                      </a:r>
                      <a:br>
                        <a:rPr lang="tr-TR" sz="9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lang="tr-TR" sz="9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Engelli Rehabilitasyon Merkezi (Resmi)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378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324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Umut Evleri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54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52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Çocuk Destek Merkezi (İlk</a:t>
                      </a:r>
                      <a:r>
                        <a:rPr lang="tr-TR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Kabul İstasyonları dahil)</a:t>
                      </a:r>
                      <a:endParaRPr lang="tr-TR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15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460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364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Çocuk Evleri Sitesi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12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1.087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1.074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Çocuk Evleri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138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718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683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Kreş ve Gündüz Bakımevi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216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12.077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6.310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İlk Kabul İstasyonu**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2.425</a:t>
                      </a:r>
                      <a:endParaRPr lang="tr-TR" sz="9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Sosyal Hizmet Merkezi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26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357.732</a:t>
                      </a:r>
                      <a:endParaRPr lang="tr-TR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128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Huzurevi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Aile ve Sosyal Politikalar İl Müdürlüğü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1.538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1.429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İ.B.Belediyesi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933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728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Dernek ve Vakıflar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1.119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696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Azınlıklar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505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345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Diğer Kamu Kurumları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84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Şahışlar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4.664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3.335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99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Şahıslara Ait Gündüzlü</a:t>
                      </a:r>
                      <a:b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Bakım ve Evde Bakım</a:t>
                      </a:r>
                      <a:b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Yaşlı Hizmet Merkezleri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23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Darülaceze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Aile ve Sosyal Politikalar Bakanlığı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503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455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832"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Kadın Konukevleri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effectLst/>
                          <a:latin typeface="Times New Roman"/>
                        </a:rPr>
                        <a:t>İst. Aile ve Sos. Pol. İl Md</a:t>
                      </a:r>
                      <a:r>
                        <a:rPr lang="es-ES" sz="900" b="1" i="0" u="none" strike="noStrike" dirty="0" smtClean="0">
                          <a:effectLst/>
                          <a:latin typeface="Times New Roman"/>
                        </a:rPr>
                        <a:t>.</a:t>
                      </a:r>
                      <a:r>
                        <a:rPr lang="tr-TR" sz="900" b="1" i="0" u="none" strike="noStrike" dirty="0" smtClean="0">
                          <a:effectLst/>
                          <a:latin typeface="Times New Roman"/>
                        </a:rPr>
                        <a:t>***</a:t>
                      </a:r>
                      <a:endParaRPr lang="es-E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298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7.303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 err="1">
                          <a:effectLst/>
                          <a:latin typeface="Times New Roman"/>
                        </a:rPr>
                        <a:t>K.çekmece</a:t>
                      </a:r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121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Kadıköy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66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Üsküdar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105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Eyüp </a:t>
                      </a:r>
                      <a:r>
                        <a:rPr lang="tr-TR" sz="900" b="1" i="0" u="none" strike="noStrike" dirty="0" smtClean="0">
                          <a:effectLst/>
                          <a:latin typeface="Times New Roman"/>
                        </a:rPr>
                        <a:t>Sultan Belediyesi</a:t>
                      </a:r>
                      <a:endParaRPr lang="tr-TR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80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Pendik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92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Ümraniye 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26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 err="1">
                          <a:effectLst/>
                          <a:latin typeface="Times New Roman"/>
                        </a:rPr>
                        <a:t>Ataşehir</a:t>
                      </a:r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 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25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32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Gaziosmanpaşa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115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8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Kartal  Belediyesi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55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5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effectLst/>
                          <a:latin typeface="Times New Roman"/>
                        </a:rPr>
                        <a:t>Erkek Konuk Evi (ASP İl Md.)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tr-TR" sz="900" b="0" i="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31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9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tr-TR" sz="12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14575" marR="1457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Bookman Old Style" panose="02050604050505020204" pitchFamily="18" charset="0"/>
                        </a:rPr>
                        <a:t>559</a:t>
                      </a:r>
                      <a:endParaRPr lang="tr-TR" sz="1000" b="1" i="0" u="none" strike="noStrike" dirty="0">
                        <a:solidFill>
                          <a:srgbClr val="C0504D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Bookman Old Style" panose="02050604050505020204" pitchFamily="18" charset="0"/>
                        </a:rPr>
                        <a:t>24.798</a:t>
                      </a:r>
                      <a:endParaRPr lang="tr-TR" sz="1000" b="1" i="0" u="none" strike="noStrike" dirty="0">
                        <a:solidFill>
                          <a:srgbClr val="C0504D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Bookman Old Style" panose="02050604050505020204" pitchFamily="18" charset="0"/>
                        </a:rPr>
                        <a:t>384.059</a:t>
                      </a:r>
                      <a:endParaRPr lang="tr-TR" sz="1000" b="1" i="0" u="none" strike="noStrike" dirty="0">
                        <a:solidFill>
                          <a:srgbClr val="C0504D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4" name="1 Başlık"/>
          <p:cNvSpPr txBox="1">
            <a:spLocks/>
          </p:cNvSpPr>
          <p:nvPr/>
        </p:nvSpPr>
        <p:spPr>
          <a:xfrm>
            <a:off x="179512" y="-171399"/>
            <a:ext cx="88569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itchFamily="18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Arial" pitchFamily="34" charset="0"/>
              </a:rPr>
              <a:t>İLDEKİ SOSYAL HİZMET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Arial" pitchFamily="34" charset="0"/>
              </a:rPr>
              <a:t>KURULUŞLARI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Arial" pitchFamily="34" charset="0"/>
              </a:rPr>
              <a:t> (2017)</a:t>
            </a: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0391" y="6418290"/>
            <a:ext cx="961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b="1" dirty="0" smtClean="0">
                <a:latin typeface="Bookman Old Style" pitchFamily="18" charset="0"/>
              </a:rPr>
              <a:t>Not</a:t>
            </a:r>
            <a:r>
              <a:rPr lang="tr-TR" sz="800" b="1" dirty="0">
                <a:latin typeface="Bookman Old Style" pitchFamily="18" charset="0"/>
              </a:rPr>
              <a:t>:  </a:t>
            </a:r>
            <a:r>
              <a:rPr lang="tr-TR" sz="800" dirty="0">
                <a:latin typeface="Bookman Old Style" pitchFamily="18" charset="0"/>
              </a:rPr>
              <a:t>Çocuk Yuvaları , Çocuk Evlerine  dönüştürülmüştür.</a:t>
            </a:r>
          </a:p>
          <a:p>
            <a:r>
              <a:rPr lang="tr-TR" sz="800" b="1" dirty="0">
                <a:latin typeface="Bookman Old Style" pitchFamily="18" charset="0"/>
              </a:rPr>
              <a:t>Not:</a:t>
            </a:r>
            <a:r>
              <a:rPr lang="tr-TR" sz="800" dirty="0">
                <a:latin typeface="Bookman Old Style" pitchFamily="18" charset="0"/>
              </a:rPr>
              <a:t> </a:t>
            </a:r>
            <a:r>
              <a:rPr lang="tr-TR" sz="800" dirty="0" err="1">
                <a:latin typeface="Bookman Old Style" pitchFamily="18" charset="0"/>
              </a:rPr>
              <a:t>Yetiştime</a:t>
            </a:r>
            <a:r>
              <a:rPr lang="tr-TR" sz="800" dirty="0">
                <a:latin typeface="Bookman Old Style" pitchFamily="18" charset="0"/>
              </a:rPr>
              <a:t> Yurtları Kapanmıştır</a:t>
            </a:r>
            <a:r>
              <a:rPr lang="tr-TR" sz="800" dirty="0" smtClean="0">
                <a:latin typeface="Bookman Old Style" pitchFamily="18" charset="0"/>
              </a:rPr>
              <a:t>.</a:t>
            </a:r>
          </a:p>
          <a:p>
            <a:r>
              <a:rPr lang="tr-TR" sz="800" dirty="0" smtClean="0">
                <a:latin typeface="Bookman Old Style" pitchFamily="18" charset="0"/>
              </a:rPr>
              <a:t>Not: Aile ve Sosyal Politikalar İl Müdürlüğünün Kadın Konukevlerine bilgilerine  2 adet İlk  Kabul İstasyonlarında kalanlar da dahildir. </a:t>
            </a:r>
            <a:endParaRPr lang="tr-TR" sz="8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2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36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419370"/>
              </p:ext>
            </p:extLst>
          </p:nvPr>
        </p:nvGraphicFramePr>
        <p:xfrm>
          <a:off x="323528" y="1052736"/>
          <a:ext cx="8640960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3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ŞEHİT</a:t>
                      </a:r>
                      <a:r>
                        <a:rPr lang="tr-TR" sz="15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VE GAZİ HİZMETLERİ</a:t>
                      </a:r>
                      <a:endParaRPr lang="tr-TR" sz="15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lang="tr-TR" sz="15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8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TSK  ŞEHİT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1.187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6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EMNİYET  ŞEHİT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265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4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TSK  GAZİ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1.005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35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EMNİYET GAZİ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96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90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Sosyo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Ekonomik Destek (SED) Bağlanan 15 Temmuz Gazi Sayısı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893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26480"/>
                  </a:ext>
                </a:extLst>
              </a:tr>
              <a:tr h="70879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Sosyo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-Ekonomik  Destek (SED) Bağlanan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15 Temmuz Şehit Ailesi Sayısı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58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910627"/>
                  </a:ext>
                </a:extLst>
              </a:tr>
              <a:tr h="52020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 Temmuz Gazi Sayısı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1341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 Temmuz </a:t>
                      </a:r>
                      <a:r>
                        <a:rPr lang="tr-TR" sz="1200" b="1" i="0" u="none" strike="noStrike" baseline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Şehit Sayısı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85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12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26210-5366-45F4-BC6E-F1B03AFD798B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67544" y="476254"/>
            <a:ext cx="8208912" cy="561975"/>
          </a:xfrm>
        </p:spPr>
        <p:txBody>
          <a:bodyPr>
            <a:noAutofit/>
          </a:bodyPr>
          <a:lstStyle/>
          <a:p>
            <a:pPr eaLnBrk="1" hangingPunct="1"/>
            <a:r>
              <a:rPr lang="tr-TR" sz="2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TARİHİ DEĞERE SAHİP YERLER</a:t>
            </a:r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467544" y="1124747"/>
          <a:ext cx="8280920" cy="4953953"/>
        </p:xfrm>
        <a:graphic>
          <a:graphicData uri="http://schemas.openxmlformats.org/drawingml/2006/table">
            <a:tbl>
              <a:tblPr/>
              <a:tblGrid>
                <a:gridCol w="1961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TÜRÜ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SARAY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MEDRESE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MÜZE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(Kültür ve Turizm Bakanlığı’na bağlı 18)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CAMİ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KİLİSE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SİNEGOG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TÜRBE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(Kültür ve Turizm Bakanlığı’na bağlı 120)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ÇEŞME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HAMAM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41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308304" y="6451216"/>
            <a:ext cx="1835696" cy="323167"/>
          </a:xfrm>
        </p:spPr>
        <p:txBody>
          <a:bodyPr/>
          <a:lstStyle/>
          <a:p>
            <a:pPr>
              <a:defRPr/>
            </a:pPr>
            <a:fld id="{B52CB866-1CED-400C-AE8B-4B2FF888429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38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-99392"/>
            <a:ext cx="8208912" cy="719139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İLDEKİ BAZI KÜLTÜREL DEĞERLER</a:t>
            </a:r>
            <a:endParaRPr lang="tr-TR" sz="22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990277"/>
              </p:ext>
            </p:extLst>
          </p:nvPr>
        </p:nvGraphicFramePr>
        <p:xfrm>
          <a:off x="467544" y="404665"/>
          <a:ext cx="8208912" cy="5654161"/>
        </p:xfrm>
        <a:graphic>
          <a:graphicData uri="http://schemas.openxmlformats.org/drawingml/2006/table">
            <a:tbl>
              <a:tblPr/>
              <a:tblGrid>
                <a:gridCol w="4761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KÜLTÜREL KURUM</a:t>
                      </a:r>
                    </a:p>
                  </a:txBody>
                  <a:tcPr marL="44451" marR="44451" marT="36000" marB="360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44451" marR="44451" marT="36000" marB="360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KÜTÜPHANE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482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(Kültür ve Turizm Bakanlığına </a:t>
                      </a: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Bağlı: </a:t>
                      </a: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41)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KÜLTÜR MERKEZİ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154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(İBB:</a:t>
                      </a:r>
                      <a:r>
                        <a:rPr lang="tr-TR" sz="12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17, Kült. ve Tur. Bak. Bağlı: 1, İlçe Bel.:118, Diğer:19)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FUAR VE KONGRE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MERKEZİ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 ( 5 Fuar merkezi, 4 kongre merkezi, oteller hariç)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KONSER SALONU VE GÖSTERİ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MERKEZİ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71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SİNEMA(Salon)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tr-TR" sz="1600" b="1" baseline="300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825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TİYATRO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(Devlet + Özel sahne)*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201</a:t>
                      </a:r>
                      <a:endParaRPr lang="tr-TR" sz="1600" b="1" baseline="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SANAT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GALERİLERİ –ETKİNLİĞİ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231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MATBAA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739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ULUSAL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GAZETE*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40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YEREL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GAZETE 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0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TELEVİZYON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KANALI*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594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(Karasal</a:t>
                      </a:r>
                      <a:r>
                        <a:rPr lang="tr-TR" sz="12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TV: 199, Uydu TV: 280, Kablo TV: 115)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0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RADYO 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KANALI*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209 </a:t>
                      </a:r>
                      <a:r>
                        <a:rPr lang="tr-TR" sz="12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(Karasal</a:t>
                      </a:r>
                      <a:r>
                        <a:rPr lang="tr-TR" sz="12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Radyo: 117, Uydu Radyo: 95, Kablo Radyo: 6)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09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YAZILI</a:t>
                      </a:r>
                      <a:r>
                        <a:rPr lang="tr-TR" sz="16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YAYIN(Kitap, Dergi, Gazete)(2017-6 aylık)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87.360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(Kitap:43.430, Dergi:43548, Gazete:382)</a:t>
                      </a:r>
                      <a:endParaRPr lang="tr-TR" sz="1200" b="1" kern="1200" baseline="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46893" y="6128051"/>
            <a:ext cx="8185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9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* TÜİK tarafından açıklanan 2017 yılı Sinema ve Tiyatro verileri kullanılmıştır.</a:t>
            </a:r>
          </a:p>
          <a:p>
            <a:pPr algn="just"/>
            <a:r>
              <a:rPr lang="tr-TR" sz="9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* </a:t>
            </a:r>
            <a:r>
              <a:rPr lang="tr-TR" sz="900" dirty="0" smtClean="0">
                <a:latin typeface="Bookman Old Style" panose="02050604050505020204" pitchFamily="18" charset="0"/>
              </a:rPr>
              <a:t>27 Temmuz 2016 tarih ve </a:t>
            </a:r>
            <a:r>
              <a:rPr lang="tr-TR" sz="900" dirty="0">
                <a:latin typeface="Bookman Old Style" panose="02050604050505020204" pitchFamily="18" charset="0"/>
              </a:rPr>
              <a:t>668 </a:t>
            </a:r>
            <a:r>
              <a:rPr lang="tr-TR" sz="900" dirty="0" smtClean="0">
                <a:latin typeface="Bookman Old Style" panose="02050604050505020204" pitchFamily="18" charset="0"/>
              </a:rPr>
              <a:t>sayılı «Olağanüstü </a:t>
            </a:r>
            <a:r>
              <a:rPr lang="tr-TR" sz="900" dirty="0">
                <a:latin typeface="Bookman Old Style" panose="02050604050505020204" pitchFamily="18" charset="0"/>
              </a:rPr>
              <a:t>Hal Kapsamında Alınması Gereken </a:t>
            </a:r>
            <a:r>
              <a:rPr lang="tr-TR" sz="900" dirty="0" smtClean="0">
                <a:latin typeface="Bookman Old Style" panose="02050604050505020204" pitchFamily="18" charset="0"/>
              </a:rPr>
              <a:t>Tedbirler </a:t>
            </a:r>
            <a:r>
              <a:rPr lang="tr-TR" sz="900" dirty="0">
                <a:latin typeface="Bookman Old Style" panose="02050604050505020204" pitchFamily="18" charset="0"/>
              </a:rPr>
              <a:t>ile Bazı Kurum ve Kuruluşlara Dair </a:t>
            </a:r>
            <a:endParaRPr lang="tr-TR" sz="9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tr-TR" sz="900" dirty="0" smtClean="0">
                <a:latin typeface="Bookman Old Style" panose="02050604050505020204" pitchFamily="18" charset="0"/>
              </a:rPr>
              <a:t>Düzenleme Yapılması Hakkında Kanun Hükmünde Kararname« ile akabinde çıkarılan diğer  kararnamelerle kapatılan ulusal ve yerel gazeteler ile televizyon ve radyo</a:t>
            </a:r>
            <a:r>
              <a:rPr lang="tr-TR" sz="900" dirty="0">
                <a:latin typeface="Bookman Old Style" panose="02050604050505020204" pitchFamily="18" charset="0"/>
              </a:rPr>
              <a:t> </a:t>
            </a:r>
            <a:r>
              <a:rPr lang="tr-TR" sz="900" dirty="0" smtClean="0">
                <a:latin typeface="Bookman Old Style" panose="02050604050505020204" pitchFamily="18" charset="0"/>
              </a:rPr>
              <a:t>kanalları toplamdan çıkarılmıştır.</a:t>
            </a:r>
            <a:endParaRPr lang="tr-TR" sz="9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60432" y="6381330"/>
            <a:ext cx="504056" cy="340148"/>
          </a:xfrm>
        </p:spPr>
        <p:txBody>
          <a:bodyPr/>
          <a:lstStyle/>
          <a:p>
            <a:pPr>
              <a:defRPr/>
            </a:pPr>
            <a:fld id="{E06E88B7-6B2C-4399-8784-70E0D150FBB7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83571" y="188913"/>
            <a:ext cx="7776863" cy="4318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MÜZE ZİYARETÇİ SAYISI</a:t>
            </a:r>
            <a:endParaRPr lang="tr-TR" sz="20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6086"/>
              </p:ext>
            </p:extLst>
          </p:nvPr>
        </p:nvGraphicFramePr>
        <p:xfrm>
          <a:off x="695804" y="786281"/>
          <a:ext cx="7980652" cy="5422050"/>
        </p:xfrm>
        <a:graphic>
          <a:graphicData uri="http://schemas.openxmlformats.org/drawingml/2006/table">
            <a:tbl>
              <a:tblPr/>
              <a:tblGrid>
                <a:gridCol w="368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9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MÜZENİN ADI</a:t>
                      </a:r>
                    </a:p>
                  </a:txBody>
                  <a:tcPr marL="42233" marR="422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42233" marR="422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42233" marR="422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ARKEOLOJİ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228.612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305.552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AYASOFYA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1.426.324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1.903.191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8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KARİYE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67.043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57.661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İSLAM BİLİM VE TEKNOLOJİ M.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49.099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50.702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BÜYÜK SARAY MOZAİKLERİ M.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30.284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37.917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FETHİYE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8.877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7.754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TOPKAPI SARAYI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1.450.408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1.943.969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23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GALATA MEVLEVİHANESİ M.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30.263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37.990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TÜRK VE İSLAM ESERLERİ M.</a:t>
                      </a:r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600" b="1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87.232 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111.622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HİSARLAR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43.303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54.473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YILDIZ SARAYI MÜZESİ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28.237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1.576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TOPKAPI SARAYI (HAREM BÖL.)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289.470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351.253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3.739.152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4.863.660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5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42233" marR="42233" marT="0" marB="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8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868940"/>
              </p:ext>
            </p:extLst>
          </p:nvPr>
        </p:nvGraphicFramePr>
        <p:xfrm>
          <a:off x="611560" y="111218"/>
          <a:ext cx="8064896" cy="6459413"/>
        </p:xfrm>
        <a:graphic>
          <a:graphicData uri="http://schemas.openxmlformats.org/drawingml/2006/table">
            <a:tbl>
              <a:tblPr/>
              <a:tblGrid>
                <a:gridCol w="1142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9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0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75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İLÇE ADI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 GNS Nüfusu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 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 ADNKS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Adalar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17.760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14.341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14.221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13.883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15.623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14.478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14.907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Avcılar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233.749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348.635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364.682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383.736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425.228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430.770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435.372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Bağcılar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556.519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724.268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738.809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746.650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757.162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751.510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748.483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Bahçelievler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478.623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576.799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590.063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600.900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602.040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598.097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598.454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Bakırköy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208.398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218.352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219.145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220.663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223.248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222.437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222.370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Bayrampaşa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246.006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269.425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269.481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269.709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272.374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273.148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274.179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Beşiktaş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190.813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185.054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184.390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187.053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190.033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189.356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185.447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Beykoz 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210.832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244.137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246.136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247.284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249.727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250.410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251.087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Beyoğlu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231.900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244.516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248.084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248.206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242.250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238.762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238.762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384.089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171.222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182.017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192.843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231.064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237.185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243.474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Çatalca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81.589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63.277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62.001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63.379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67.329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68.935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69.057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Eminönü(**)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55.635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Esenler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380.709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459.980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461.072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461.382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459.983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457.231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454.569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Eyüp Sultan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255.912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331.548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338.329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345.790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375.409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377.650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381.114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Fatih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403.508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433.796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431.147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429.351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419.345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417.285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433.873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Gaziosmanpaşa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752.389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461.230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474.259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482.553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501.546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499.766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497.957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Güngören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272.950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311.672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309.624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309.135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302.066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298.509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296.967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Kadıköy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663.299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529.191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532.835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531.997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465.954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452.302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451.453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Kağıthane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345.239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413.797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416.515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419.865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437.942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439.685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442.694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Kartal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407.865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426.680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432.199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440.887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457.552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459.298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463.433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Küçükçekmece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594.524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674.795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695.988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711.112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761.064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766.609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770.393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Maltepe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355.384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427.041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438.257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452.099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487.337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490.151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497.586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Pendik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389.657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562.122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585.196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609.535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681.736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691.681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698.260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Sarıyer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242.543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278.527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280.802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287.309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344.159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342.753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344.876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Silivri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108.155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134.660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138.797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144.781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165.084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170.523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180.524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Sultanbeyli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175.700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286.622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291.063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298.143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321.730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324.709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329.985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Şile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32.447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28.325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28.119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28.847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33.477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34.241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35.131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Şişli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270.674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316.058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317.337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320.763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274.017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272.803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274.196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123.225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181.658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185.819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197.230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234.372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242.232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252.923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Ümraniye 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605.855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573.265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603.431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631.603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688.347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694.158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699.901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Üsküdar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495.118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524.379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526.947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532.182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540.617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535.537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533.570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Zeytinburnu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247.669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290.147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292.430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293.228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289.685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287.897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287.378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Arnavutköy  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175.871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188.011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198.230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236.222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247.507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261.655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Ataşehir(*)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361.615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375.208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387.502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419.368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422.513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423.372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Başakşehir(*)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226.387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248.467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284.488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353.311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369.810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396.729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Beylikdüzü(*)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193.972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204.873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218.120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279.999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297.420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314.670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Çekmeköy(*)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154.103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168.438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183.013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231.818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239.611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248.859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4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Esenyurt(*)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403.895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446.777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500.027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742.810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795.010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846.492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Sancaktepe(*)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241.233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256.442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267.537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354.882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377.047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402.391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49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Sultangazi(*)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452.563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468.274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483.225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521.524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525.090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528.514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10.018.735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12.915.158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13.255.685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13.624.240</a:t>
                      </a:r>
                    </a:p>
                  </a:txBody>
                  <a:tcPr marL="11175" marR="11175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14.657.434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14.804.116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15.029.231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</a:tbl>
          </a:graphicData>
        </a:graphic>
      </p:graphicFrame>
      <p:sp>
        <p:nvSpPr>
          <p:cNvPr id="25905" name="4 Metin kutusu"/>
          <p:cNvSpPr txBox="1">
            <a:spLocks noChangeArrowheads="1"/>
          </p:cNvSpPr>
          <p:nvPr/>
        </p:nvSpPr>
        <p:spPr bwMode="auto">
          <a:xfrm>
            <a:off x="251520" y="6562067"/>
            <a:ext cx="684076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750" dirty="0">
                <a:effectLst/>
                <a:latin typeface="Bookman Old Style" pitchFamily="18" charset="0"/>
                <a:cs typeface="Arial" pitchFamily="34" charset="0"/>
              </a:rPr>
              <a:t>(*) 2008  yılında kurulmuştur.  </a:t>
            </a:r>
            <a:endParaRPr lang="tr-TR" sz="750" dirty="0" smtClean="0">
              <a:effectLst/>
              <a:latin typeface="Bookman Old Style" pitchFamily="18" charset="0"/>
              <a:cs typeface="Arial" pitchFamily="34" charset="0"/>
            </a:endParaRPr>
          </a:p>
          <a:p>
            <a:r>
              <a:rPr lang="tr-TR" sz="750" dirty="0" smtClean="0">
                <a:effectLst/>
                <a:latin typeface="Bookman Old Style" pitchFamily="18" charset="0"/>
                <a:cs typeface="Arial" pitchFamily="34" charset="0"/>
              </a:rPr>
              <a:t>(**) </a:t>
            </a:r>
            <a:r>
              <a:rPr lang="tr-TR" sz="750" dirty="0">
                <a:effectLst/>
                <a:latin typeface="Bookman Old Style" pitchFamily="18" charset="0"/>
                <a:cs typeface="Arial" pitchFamily="34" charset="0"/>
              </a:rPr>
              <a:t>2008 yılında Fatih </a:t>
            </a:r>
            <a:r>
              <a:rPr lang="tr-TR" sz="750" dirty="0" smtClean="0">
                <a:effectLst/>
                <a:latin typeface="Bookman Old Style" pitchFamily="18" charset="0"/>
                <a:cs typeface="Arial" pitchFamily="34" charset="0"/>
              </a:rPr>
              <a:t>İlçesine </a:t>
            </a:r>
            <a:r>
              <a:rPr lang="tr-TR" sz="750" dirty="0">
                <a:effectLst/>
                <a:latin typeface="Bookman Old Style" pitchFamily="18" charset="0"/>
                <a:cs typeface="Arial" pitchFamily="34" charset="0"/>
              </a:rPr>
              <a:t>bağlanmıştır.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236301" y="6582545"/>
            <a:ext cx="1907705" cy="375469"/>
          </a:xfrm>
        </p:spPr>
        <p:txBody>
          <a:bodyPr/>
          <a:lstStyle/>
          <a:p>
            <a:pPr>
              <a:defRPr/>
            </a:pPr>
            <a:fld id="{372F506E-2C58-4FA8-B8A3-84D142650A58}" type="slidenum">
              <a:rPr lang="tr-TR"/>
              <a:pPr>
                <a:defRPr/>
              </a:pPr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470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1720-8D02-4A24-BBD3-90A2C368E00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40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52424"/>
              </p:ext>
            </p:extLst>
          </p:nvPr>
        </p:nvGraphicFramePr>
        <p:xfrm>
          <a:off x="544670" y="532906"/>
          <a:ext cx="8136904" cy="2728562"/>
        </p:xfrm>
        <a:graphic>
          <a:graphicData uri="http://schemas.openxmlformats.org/drawingml/2006/table">
            <a:tbl>
              <a:tblPr/>
              <a:tblGrid>
                <a:gridCol w="569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7177">
                <a:tc>
                  <a:txBody>
                    <a:bodyPr/>
                    <a:lstStyle/>
                    <a:p>
                      <a:pPr algn="just" fontAlgn="b"/>
                      <a:endParaRPr lang="tr-TR" sz="1900" b="1" i="0" u="none" strike="noStrike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  </a:t>
                      </a:r>
                    </a:p>
                    <a:p>
                      <a:pPr algn="just" fontAlgn="b"/>
                      <a:endParaRPr lang="tr-TR" sz="19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900" b="1" i="0" u="none" strike="noStrike" kern="120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900" b="1" i="0" u="none" strike="noStrike" kern="1200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729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</a:t>
                      </a:r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İŞLETME BELGELİ KONAKLAMA TESİSİ YATAK SAYISI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110.131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7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BELEDİYE BELGELİ TESİS YATAK SAYISI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69.320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729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İNŞAATI</a:t>
                      </a:r>
                      <a:r>
                        <a:rPr lang="tr-TR" sz="19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DEVAM </a:t>
                      </a:r>
                      <a:r>
                        <a:rPr lang="tr-TR" sz="1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EDEN KONAKLAMA TESİSİ  YATAK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37.185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014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 </a:t>
                      </a:r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 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10.840.595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Metin kutusu 1"/>
          <p:cNvSpPr txBox="1"/>
          <p:nvPr/>
        </p:nvSpPr>
        <p:spPr>
          <a:xfrm>
            <a:off x="395536" y="3198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TURİZME  İLİŞKİN  BİLGİLER</a:t>
            </a:r>
            <a:endParaRPr lang="tr-TR" sz="24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65034"/>
              </p:ext>
            </p:extLst>
          </p:nvPr>
        </p:nvGraphicFramePr>
        <p:xfrm>
          <a:off x="544670" y="3354072"/>
          <a:ext cx="8136903" cy="3002280"/>
        </p:xfrm>
        <a:graphic>
          <a:graphicData uri="http://schemas.openxmlformats.org/drawingml/2006/table">
            <a:tbl>
              <a:tblPr/>
              <a:tblGrid>
                <a:gridCol w="4400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7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29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DİĞER TESİSLER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 TESİS TÜRÜ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SAYI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KAPASİTE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İŞLETME  BELGELİ YEME İÇME TESİSİ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731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117.100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YATIRIM BELGELİ KONAKLAMA TESİSİ  (*)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174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tr-TR" sz="20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37.185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YATIRIM BELGELİ YEME-İÇME TESİSİ   (*)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13.982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6 Dikdörtgen"/>
          <p:cNvSpPr/>
          <p:nvPr/>
        </p:nvSpPr>
        <p:spPr>
          <a:xfrm>
            <a:off x="539026" y="6448956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tr-TR" sz="1000" b="1" dirty="0" smtClean="0">
                <a:solidFill>
                  <a:prstClr val="black"/>
                </a:solidFill>
                <a:latin typeface="Bookman Old Style" pitchFamily="18" charset="0"/>
              </a:rPr>
              <a:t>(*) Yatırım </a:t>
            </a:r>
            <a:r>
              <a:rPr lang="tr-TR" sz="1000" b="1" dirty="0">
                <a:solidFill>
                  <a:prstClr val="black"/>
                </a:solidFill>
                <a:latin typeface="Bookman Old Style" pitchFamily="18" charset="0"/>
              </a:rPr>
              <a:t>belgeli </a:t>
            </a:r>
            <a:r>
              <a:rPr lang="tr-TR" sz="1000" b="1" dirty="0" smtClean="0">
                <a:solidFill>
                  <a:prstClr val="black"/>
                </a:solidFill>
                <a:latin typeface="Bookman Old Style" pitchFamily="18" charset="0"/>
              </a:rPr>
              <a:t>tesisler </a:t>
            </a:r>
            <a:r>
              <a:rPr lang="tr-TR" sz="1000" b="1" dirty="0">
                <a:solidFill>
                  <a:prstClr val="black"/>
                </a:solidFill>
                <a:latin typeface="Bookman Old Style" pitchFamily="18" charset="0"/>
              </a:rPr>
              <a:t>inşa-yapım aşamasında olan tesislerdir.</a:t>
            </a:r>
            <a:endParaRPr lang="tr-TR" sz="1000" dirty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8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9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169399"/>
              </p:ext>
            </p:extLst>
          </p:nvPr>
        </p:nvGraphicFramePr>
        <p:xfrm>
          <a:off x="611563" y="764705"/>
          <a:ext cx="7776667" cy="5018119"/>
        </p:xfrm>
        <a:graphic>
          <a:graphicData uri="http://schemas.openxmlformats.org/drawingml/2006/table">
            <a:tbl>
              <a:tblPr/>
              <a:tblGrid>
                <a:gridCol w="3734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11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tr-TR" sz="1900" b="1" dirty="0" smtClean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9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TÜRÜNE GÖRE MEVCUT</a:t>
                      </a:r>
                      <a:r>
                        <a:rPr lang="tr-TR" sz="1900" b="1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9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KONAKLAMA TESİSLERİ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9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(TURİZM İŞLETME BELGELİ)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3901" marR="4390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TÜRÜ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3901" marR="4390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3901" marR="4390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ODA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3901" marR="4390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YATAK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3901" marR="4390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TESİS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4.682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11.607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BUTİK OTEL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BEŞ YILDIZLI OTEL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25.572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51.582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5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DÖRT YILDIZLI OTEL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13.607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27.245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ÜÇ YILDIZLI OTEL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7.180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14.043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İKİ YILDIZLI OTEL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3.135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TEK YILDIZLI OTEL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APART OTEL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PANSİYON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HOSTEL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9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3901" marR="4390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53.925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110.131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98CAD-C288-408D-A2C0-C8082D5B6BC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5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76256" y="6381329"/>
            <a:ext cx="2133600" cy="365125"/>
          </a:xfrm>
        </p:spPr>
        <p:txBody>
          <a:bodyPr/>
          <a:lstStyle/>
          <a:p>
            <a:pPr>
              <a:defRPr/>
            </a:pPr>
            <a:fld id="{8298D889-45CC-4E13-994C-1DA6DAFFD0B5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42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083655"/>
              </p:ext>
            </p:extLst>
          </p:nvPr>
        </p:nvGraphicFramePr>
        <p:xfrm>
          <a:off x="539555" y="332658"/>
          <a:ext cx="7848871" cy="5934388"/>
        </p:xfrm>
        <a:graphic>
          <a:graphicData uri="http://schemas.openxmlformats.org/drawingml/2006/table">
            <a:tbl>
              <a:tblPr/>
              <a:tblGrid>
                <a:gridCol w="413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1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9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İŞLETME BELGELİ YEME-İÇME-EĞLENCE TESİSLERİ</a:t>
                      </a:r>
                      <a:endParaRPr kumimoji="0" lang="tr-TR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TÜRÜ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YÜZER LOKANTALAR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45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16.401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TESİS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29.762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LÜKS LOKANTA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600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1.SINIF LOKANTA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42.538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2.SINIF LOKANTA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7.148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GÜNÜ BİRLİK TESİSLER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3.470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KAFETERYA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815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MÜSTAKİL EĞLENCE YERİ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1.000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300</a:t>
                      </a:r>
                    </a:p>
                  </a:txBody>
                  <a:tcPr marL="44451" marR="44451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YAT LİMANLARI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HAVUZLAR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KONGRE  MERKEZİ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44451" marR="44451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GÜNÜBİRLİK GEZİ TEKNELERİ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13.869</a:t>
                      </a:r>
                    </a:p>
                  </a:txBody>
                  <a:tcPr marL="44451" marR="44451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TİCARİ YATLAR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174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1.197</a:t>
                      </a:r>
                    </a:p>
                  </a:txBody>
                  <a:tcPr marL="44451" marR="44451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0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731</a:t>
                      </a:r>
                    </a:p>
                  </a:txBody>
                  <a:tcPr marL="44451" marR="44451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117.100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53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44408" y="6525345"/>
            <a:ext cx="658416" cy="332656"/>
          </a:xfrm>
        </p:spPr>
        <p:txBody>
          <a:bodyPr/>
          <a:lstStyle/>
          <a:p>
            <a:pPr>
              <a:defRPr/>
            </a:pPr>
            <a:fld id="{52E8C088-D6AF-492D-B8B9-98FB14403C25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43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-26986"/>
            <a:ext cx="8280920" cy="431801"/>
          </a:xfrm>
        </p:spPr>
        <p:txBody>
          <a:bodyPr/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TURİST GİRİŞLERİ </a:t>
            </a:r>
            <a:endParaRPr lang="tr-TR" sz="20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10326"/>
              </p:ext>
            </p:extLst>
          </p:nvPr>
        </p:nvGraphicFramePr>
        <p:xfrm>
          <a:off x="395536" y="332656"/>
          <a:ext cx="8352928" cy="2628371"/>
        </p:xfrm>
        <a:graphic>
          <a:graphicData uri="http://schemas.openxmlformats.org/drawingml/2006/table">
            <a:tbl>
              <a:tblPr/>
              <a:tblGrid>
                <a:gridCol w="210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ORAN (%)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31.456.076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8.057.869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25,6</a:t>
                      </a:r>
                    </a:p>
                  </a:txBody>
                  <a:tcPr marL="44451" marR="44451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30.439.098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9.381.670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29.5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34.910.098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10.474.867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29,9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36.837.900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11.842.983</a:t>
                      </a: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32,1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36.244.632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12.414.677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34,2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25.352.213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9.203.987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36,3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32.410.034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10.840.595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33,4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352207"/>
              </p:ext>
            </p:extLst>
          </p:nvPr>
        </p:nvGraphicFramePr>
        <p:xfrm>
          <a:off x="323528" y="2996953"/>
          <a:ext cx="8424936" cy="3548453"/>
        </p:xfrm>
        <a:graphic>
          <a:graphicData uri="http://schemas.openxmlformats.org/drawingml/2006/table">
            <a:tbl>
              <a:tblPr/>
              <a:tblGrid>
                <a:gridCol w="6861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58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500" b="1" i="0" u="none" strike="noStrike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5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MİLLİYETLERİNE </a:t>
                      </a:r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GÖRE </a:t>
                      </a:r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GELEN </a:t>
                      </a:r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TURİSTLER </a:t>
                      </a:r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(2017)</a:t>
                      </a:r>
                    </a:p>
                  </a:txBody>
                  <a:tcPr marL="7633" marR="7633" marT="763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 SAYISI</a:t>
                      </a:r>
                    </a:p>
                  </a:txBody>
                  <a:tcPr marL="7633" marR="7633" marT="763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ALMANYA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986.560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İRAN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900.810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SUUDİ ARABİSTAN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557.834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517.653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RUSYA</a:t>
                      </a:r>
                      <a:r>
                        <a:rPr lang="tr-TR" sz="11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FEDERASYONU</a:t>
                      </a:r>
                      <a:endParaRPr lang="tr-TR" sz="11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494.084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380.943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FRANSA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370.517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ABD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270.887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UKRAYNA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304.275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KUVEYT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241.930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HOLLANDA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253.805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TÜRKMENİSTAN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217.504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AZERBAYCAN</a:t>
                      </a: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216.162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CEZAYİR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205.915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ÇİN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221.870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03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 ÜLKELER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4.699.846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25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  <a:endParaRPr lang="tr-TR" sz="15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10.840.595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33" marR="7633" marT="763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01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BC986-A665-4EE5-AF44-BB4D48BFBC1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827587" y="701675"/>
            <a:ext cx="7704855" cy="1143000"/>
          </a:xfrm>
        </p:spPr>
        <p:txBody>
          <a:bodyPr/>
          <a:lstStyle/>
          <a:p>
            <a:pPr eaLnBrk="1" hangingPunct="1"/>
            <a:r>
              <a:rPr lang="tr-TR" sz="2000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903647"/>
              </p:ext>
            </p:extLst>
          </p:nvPr>
        </p:nvGraphicFramePr>
        <p:xfrm>
          <a:off x="827587" y="332656"/>
          <a:ext cx="7559677" cy="3293742"/>
        </p:xfrm>
        <a:graphic>
          <a:graphicData uri="http://schemas.openxmlformats.org/drawingml/2006/table">
            <a:tbl>
              <a:tblPr/>
              <a:tblGrid>
                <a:gridCol w="2508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3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9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İŞLETME BELGELİ SEYAHAT  ACENTALARI</a:t>
                      </a:r>
                      <a:endParaRPr kumimoji="0" lang="tr-TR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514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ACENTA</a:t>
                      </a:r>
                      <a:r>
                        <a:rPr lang="tr-TR" sz="1700" b="1" baseline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 GRUBU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MERKEZ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ŞUBE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TOPLAM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9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A Grubu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2.892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485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3.377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539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B Grubu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30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32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39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C Grubu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33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7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</a:rPr>
                        <a:t>40</a:t>
                      </a:r>
                      <a:endParaRPr lang="tr-TR" sz="17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539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</a:rPr>
                        <a:t>TOPLAM</a:t>
                      </a:r>
                      <a:endParaRPr lang="tr-TR" sz="1700" b="1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2.955</a:t>
                      </a:r>
                      <a:endParaRPr lang="tr-TR" sz="17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494</a:t>
                      </a:r>
                      <a:endParaRPr lang="tr-TR" sz="17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700" b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3.449</a:t>
                      </a:r>
                      <a:endParaRPr lang="tr-TR" sz="1700" b="1" kern="1200" dirty="0">
                        <a:solidFill>
                          <a:srgbClr val="002060"/>
                        </a:solidFill>
                        <a:latin typeface="Bookman Old Style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061276"/>
              </p:ext>
            </p:extLst>
          </p:nvPr>
        </p:nvGraphicFramePr>
        <p:xfrm>
          <a:off x="468343" y="3980088"/>
          <a:ext cx="8208912" cy="2376264"/>
        </p:xfrm>
        <a:graphic>
          <a:graphicData uri="http://schemas.openxmlformats.org/drawingml/2006/table">
            <a:tbl>
              <a:tblPr/>
              <a:tblGrid>
                <a:gridCol w="340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09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9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GELEN KRUVAZİYER GEMİSİ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340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DÜZENLENEN ULUSAL FUAR 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DÜZENLENEN ULUSLARARASI FUAR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67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26727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8064B8-9AC5-43F3-B063-E99E2F904AC6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755576" y="-27384"/>
            <a:ext cx="7416824" cy="432048"/>
          </a:xfrm>
        </p:spPr>
        <p:txBody>
          <a:bodyPr/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SPOR İLE İLGİLİ  GÖSTERGELER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909986"/>
              </p:ext>
            </p:extLst>
          </p:nvPr>
        </p:nvGraphicFramePr>
        <p:xfrm>
          <a:off x="179513" y="2130058"/>
          <a:ext cx="8496943" cy="954772"/>
        </p:xfrm>
        <a:graphic>
          <a:graphicData uri="http://schemas.openxmlformats.org/drawingml/2006/table">
            <a:tbl>
              <a:tblPr/>
              <a:tblGrid>
                <a:gridCol w="4024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7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LİSANSLI SPORCU SAYISI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4.428.194</a:t>
                      </a:r>
                      <a:endParaRPr lang="tr-TR" sz="15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567.732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S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PORCU SAYISI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709.308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107.032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930281"/>
              </p:ext>
            </p:extLst>
          </p:nvPr>
        </p:nvGraphicFramePr>
        <p:xfrm>
          <a:off x="179512" y="3274831"/>
          <a:ext cx="8496943" cy="1668759"/>
        </p:xfrm>
        <a:graphic>
          <a:graphicData uri="http://schemas.openxmlformats.org/drawingml/2006/table">
            <a:tbl>
              <a:tblPr/>
              <a:tblGrid>
                <a:gridCol w="4024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LİG TÜRÜ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TOTO SÜPER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PTT 1.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TFF 2.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TFF 3. LİG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BAL (Bölgesel Amatör Lig)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5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</a:t>
                      </a: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020215"/>
              </p:ext>
            </p:extLst>
          </p:nvPr>
        </p:nvGraphicFramePr>
        <p:xfrm>
          <a:off x="179513" y="5057985"/>
          <a:ext cx="8496942" cy="1657350"/>
        </p:xfrm>
        <a:graphic>
          <a:graphicData uri="http://schemas.openxmlformats.org/drawingml/2006/table">
            <a:tbl>
              <a:tblPr/>
              <a:tblGrid>
                <a:gridCol w="3972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6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2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KULÜP TÜRÜ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KULÜBÜ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11.650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1.524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İHTİSAS KULÜBÜ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473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MÜESSESE KULÜBÜ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1.042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ASKERİ KULÜP 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(OKUL KULÜBÜ)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119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5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3539" marR="43539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14.067</a:t>
                      </a: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1.732</a:t>
                      </a:r>
                    </a:p>
                  </a:txBody>
                  <a:tcPr marL="43539" marR="43539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>
            <p:extLst/>
          </p:nvPr>
        </p:nvGraphicFramePr>
        <p:xfrm>
          <a:off x="179513" y="404663"/>
          <a:ext cx="8496944" cy="1535393"/>
        </p:xfrm>
        <a:graphic>
          <a:graphicData uri="http://schemas.openxmlformats.org/drawingml/2006/table">
            <a:tbl>
              <a:tblPr/>
              <a:tblGrid>
                <a:gridCol w="5157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4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52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SPOR</a:t>
                      </a: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4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LİSANSLI SPORCU </a:t>
                      </a: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437.745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495.153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567.732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18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GENÇLİK MERKEZİ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29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GENÇLİK </a:t>
                      </a: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MERKEZİ LİDER/ </a:t>
                      </a:r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NOKTA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34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32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tr-TR" sz="15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46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650496"/>
              </p:ext>
            </p:extLst>
          </p:nvPr>
        </p:nvGraphicFramePr>
        <p:xfrm>
          <a:off x="214849" y="75379"/>
          <a:ext cx="8677630" cy="64890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1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3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00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88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68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28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1590">
                <a:tc gridSpan="11"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İLDEKİ</a:t>
                      </a:r>
                      <a:r>
                        <a:rPr lang="tr-TR" sz="2000" b="1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SPOR TESİSLERİ</a:t>
                      </a:r>
                      <a:endParaRPr lang="tr-TR" sz="20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78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b="1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TESİS TÜRÜ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MÜLKİYET DURUMU</a:t>
                      </a:r>
                      <a:endParaRPr lang="tr-TR" sz="12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2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39">
                <a:tc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GHSM</a:t>
                      </a:r>
                      <a:endParaRPr lang="tr-TR" sz="11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BELEDİYELER</a:t>
                      </a:r>
                      <a:endParaRPr lang="tr-TR" sz="11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  <a:r>
                        <a:rPr lang="tr-TR" sz="1100" b="1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KAMU KURUMLARI</a:t>
                      </a:r>
                      <a:endParaRPr lang="tr-TR" sz="11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</a:t>
                      </a:r>
                      <a:endParaRPr lang="tr-TR" sz="11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472">
                <a:tc vMerge="1">
                  <a:txBody>
                    <a:bodyPr/>
                    <a:lstStyle/>
                    <a:p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8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  <a:endParaRPr lang="tr-TR" sz="8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237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ÇİM YÜZEYLİ STAD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12.988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18.450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3.850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12.700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47.988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STADYUM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242.170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36.200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278.370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237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TOPRAK YÜZEYLİ STAD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SEMT SAHASI   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SENTETİK ÇİM YÜZEYLİ SAHA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18.319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79.090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21.050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9.100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103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127.559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SPOR SALONU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27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63.498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40.342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6.100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20.388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81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130.278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YÜZME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HAVUZU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6.325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10.133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48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17.858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237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KAMP EĞİTİM MERKEZİ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196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196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ATLETİZM PİSTİ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87.959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29.770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8.100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125.829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237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GENÇLİK MERKEZİ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BUZ  PİSTİ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750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ATIŞ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POLİGONU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2237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BİNİCİLİK  TESİSLERİ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500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TENİS TESİSLERİ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500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8.150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10.400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GOLF SAHASI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LOKAL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BİNALARI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BOWLİNG</a:t>
                      </a:r>
                      <a:r>
                        <a:rPr lang="tr-TR" sz="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SALONU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BİLARDO SALONU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0148"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HOBİ KARTİNG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2400" y="6525345"/>
            <a:ext cx="971600" cy="33265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AAB43E-2702-4B4C-BDD9-8F87BB2F97A1}" type="slidenum">
              <a:rPr kumimoji="0" lang="tr-TR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60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4CA5D6-9AC4-4A05-A87A-1A3FA224B744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11560" y="44625"/>
            <a:ext cx="7632848" cy="777875"/>
          </a:xfrm>
        </p:spPr>
        <p:txBody>
          <a:bodyPr/>
          <a:lstStyle/>
          <a:p>
            <a:pPr eaLnBrk="1" hangingPunct="1"/>
            <a:r>
              <a:rPr lang="tr-TR" sz="2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BARAJLAR VE SU KAYNAKLARI</a:t>
            </a:r>
            <a:endParaRPr lang="tr-TR" sz="2200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611561" y="836719"/>
          <a:ext cx="7992887" cy="5544024"/>
        </p:xfrm>
        <a:graphic>
          <a:graphicData uri="http://schemas.openxmlformats.org/drawingml/2006/table">
            <a:tbl>
              <a:tblPr/>
              <a:tblGrid>
                <a:gridCol w="5389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8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TESİSİN ADI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HİZMETE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GİRİŞ YILI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VERİM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(MİLYON M³/YIL)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ELMALI I VE II BARAJLARI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1893-1950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TERKOS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1883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ALİBEYKÖY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ÖMERLİ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DARLIK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BÜYÜKÇEKMECE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YEŞİLVADİ REGÜLATÖRÜ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5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ISTRANCALAR (DÜZDERE, KUZULUDERE, BÜYÜKDERE, SULTANBAHÇEDERE, ELMALIDERE)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1995-1997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75,2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ŞİLE KESON KUYULARI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25,7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KAZANDERE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SAZLIDERE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1998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PABUÇDERE BARAJI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YEŞİLÇAY REGÜLATÖRÜ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MELEN REGÜLATÖRÜ (1.KISIM)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268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MELEN REGÜLATÖRÜ (2. KISIM)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BENTLER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1620-1839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2,5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19979"/>
                  </a:ext>
                </a:extLst>
              </a:tr>
              <a:tr h="266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GENEL TOPLAM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1.653,4</a:t>
                      </a: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48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425987" y="402997"/>
          <a:ext cx="8424936" cy="5895727"/>
        </p:xfrm>
        <a:graphic>
          <a:graphicData uri="http://schemas.openxmlformats.org/drawingml/2006/table">
            <a:tbl>
              <a:tblPr/>
              <a:tblGrid>
                <a:gridCol w="225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4689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ULAŞIM TÜRÜ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 (YER ALTI)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352.493.275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358.724.555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358.742.500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390.266.030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640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HAFİF </a:t>
                      </a:r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RAYLI-TRAMVAY(YER </a:t>
                      </a:r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ÜSTÜ)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202.603.105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172.417.605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174.417.605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180.912.250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47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BANLİYÖ*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115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MARMARAY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62.543.480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54.981.915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56.984.601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63.063.342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FÜNİKÜLER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21.369.290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19.181.480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19.181.400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11.235.430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TELEFERİK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3.001.760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3.099.215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3.099.200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3.296.680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2464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RAYLI SİSTEM </a:t>
                      </a:r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İLE TAŞINAN YOLCU TOPLAMI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642.010.910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608.404.770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612.425.306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648.773.732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İETT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255.086.825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210.786.889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219.328.004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201.204.707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METROBÜS</a:t>
                      </a:r>
                      <a:endParaRPr lang="tr-TR" sz="15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252.336.510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233.996.962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256.848.260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251.279.302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HALK OTOBÜSÜ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722.581.010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649.331.504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673.578.145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654.425.717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8483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LASTİKLİ ARAÇLAR İLE TAŞINAN YOLCU   </a:t>
                      </a:r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1.230.004.345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1.094.115.355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1.149.754.409</a:t>
                      </a:r>
                      <a:endParaRPr lang="tr-TR" sz="15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1.106.909.726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ŞEHİR HATLARI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45.985.184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45.033.037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40.316.365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36.909.680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İDO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11.580.691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10.612.321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10.049.868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7.078.737</a:t>
                      </a:r>
                      <a:endParaRPr lang="tr-TR" sz="15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DENTUR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17.936.661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17.268.593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17.998.850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17.805.855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TURYOL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14.044.398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12.905.468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13.173.302</a:t>
                      </a:r>
                      <a:endParaRPr lang="tr-TR" sz="15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14.265.524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995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DENİZ</a:t>
                      </a:r>
                      <a:r>
                        <a:rPr lang="tr-TR" sz="15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ARAÇLARI İLE TAŞINAN YOLCU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89.546.934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85.819.419</a:t>
                      </a:r>
                      <a:endParaRPr lang="tr-TR" sz="15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81.538.385</a:t>
                      </a:r>
                      <a:endParaRPr lang="tr-TR" sz="15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76.059.796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1.961.562.189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1.788.339.544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1.843.718.100</a:t>
                      </a:r>
                      <a:endParaRPr lang="tr-TR" sz="15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1.831.743.254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12712" name="5 Metin kutusu"/>
          <p:cNvSpPr txBox="1">
            <a:spLocks noChangeArrowheads="1"/>
          </p:cNvSpPr>
          <p:nvPr/>
        </p:nvSpPr>
        <p:spPr bwMode="auto">
          <a:xfrm>
            <a:off x="467544" y="-27384"/>
            <a:ext cx="8424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TOPLU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ULAŞIMLA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TAŞINAN  YOLCU  SAYISI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 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itchFamily="18" charset="0"/>
              <a:ea typeface="+mn-ea"/>
              <a:cs typeface="Arial" pitchFamily="34" charset="0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308304" y="6473230"/>
            <a:ext cx="1800200" cy="34014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9B8252-2911-4F28-9918-88F408974A6D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09963" y="6392870"/>
            <a:ext cx="8640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*Gebze-Haydarpaşa ve Sirkeci-Halkalı hatları, Marmaray projesinin ikinci aşaması olarak  iyileştirmeye alındığından   dolayı Banliyö hatları iptal edilmiştir. </a:t>
            </a:r>
          </a:p>
        </p:txBody>
      </p:sp>
    </p:spTree>
    <p:extLst>
      <p:ext uri="{BB962C8B-B14F-4D97-AF65-F5344CB8AC3E}">
        <p14:creationId xmlns:p14="http://schemas.microsoft.com/office/powerpoint/2010/main" val="160448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5C6AFD-A79F-47B6-9705-FCAA6C1C2532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67544" y="44625"/>
            <a:ext cx="8280920" cy="792163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KARAYOLU TAŞIMACILIĞI</a:t>
            </a:r>
            <a:endParaRPr lang="tr-TR" sz="2000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/>
          </p:nvPr>
        </p:nvGraphicFramePr>
        <p:xfrm>
          <a:off x="251519" y="727466"/>
          <a:ext cx="8640960" cy="5584862"/>
        </p:xfrm>
        <a:graphic>
          <a:graphicData uri="http://schemas.openxmlformats.org/drawingml/2006/table">
            <a:tbl>
              <a:tblPr/>
              <a:tblGrid>
                <a:gridCol w="3330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5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9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ULAŞIM  </a:t>
                      </a:r>
                      <a:r>
                        <a:rPr lang="tr-TR" sz="2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                                                               TOPLU TAŞIMA ARAÇLARI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260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TAKSİ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17.395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17.395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270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TAKSİ/DOLMUŞ 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572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572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260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MİNİBÜS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6.363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6.528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6.363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6.528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260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SERVİS ARACI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85.142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85.206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52.099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66.269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836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HALK OTOBÜS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2.140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2.154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60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İETT OTOBÜS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2.473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2.473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2.296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2.537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6836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OTOBÜS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A.Ş. (Erguvan Otobüs)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1.090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1.090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985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930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260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METROBÜS     SAYISI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535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535</a:t>
                      </a:r>
                      <a:endParaRPr lang="tr-TR" sz="19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438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9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593</a:t>
                      </a:r>
                      <a:endParaRPr lang="tr-TR" sz="19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0704">
                <a:tc>
                  <a:txBody>
                    <a:bodyPr/>
                    <a:lstStyle/>
                    <a:p>
                      <a:pPr algn="l" fontAlgn="b"/>
                      <a:r>
                        <a:rPr lang="tr-TR" sz="19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115.723</a:t>
                      </a:r>
                      <a:endParaRPr lang="tr-TR" sz="19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115.949</a:t>
                      </a:r>
                      <a:endParaRPr lang="tr-TR" sz="19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82.288</a:t>
                      </a:r>
                      <a:endParaRPr lang="tr-TR" sz="19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96.978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0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304782"/>
              </p:ext>
            </p:extLst>
          </p:nvPr>
        </p:nvGraphicFramePr>
        <p:xfrm>
          <a:off x="611560" y="332657"/>
          <a:ext cx="8136904" cy="5114850"/>
        </p:xfrm>
        <a:graphic>
          <a:graphicData uri="http://schemas.openxmlformats.org/drawingml/2006/table">
            <a:tbl>
              <a:tblPr/>
              <a:tblGrid>
                <a:gridCol w="4031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5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8111">
                <a:tc gridSpan="2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2016 YILINDA İSTANBUL’UN 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İLLER DÜZEYİNDE ALDIĞI GÖÇ</a:t>
                      </a:r>
                    </a:p>
                  </a:txBody>
                  <a:tcPr marL="81591" marR="81591" marT="40793" marB="40793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595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İLLER (ilk 10)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ALDIĞI GÖÇ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VAN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12.677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TOKAT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10.858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ANKARA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10.193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MARDİN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9.058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DİYARBAKIR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8.822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ORDU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8.822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ERZURUM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8.423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SAMSUN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8.220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AĞRI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7.277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İZMİR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7.175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121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DİĞER İLLER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278.057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8209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TOPLAM ALINAN GÖÇ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369.582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39552" y="5650836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Bookman Old Style" panose="02050604050505020204" pitchFamily="18" charset="0"/>
              </a:rPr>
              <a:t>Not: İstanbul’un verdiği göç 440.889 olup, net göç ise -71.307’dir. İlk kez 2016 yılında iç göç azalmıştır.</a:t>
            </a:r>
          </a:p>
          <a:p>
            <a:r>
              <a:rPr lang="tr-TR" sz="1400" dirty="0" smtClean="0">
                <a:latin typeface="Bookman Old Style" panose="02050604050505020204" pitchFamily="18" charset="0"/>
              </a:rPr>
              <a:t>2017 yılı verileri henüz yayınlanmamıştır.</a:t>
            </a:r>
          </a:p>
          <a:p>
            <a:endParaRPr lang="tr-TR" sz="1400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46541"/>
              </p:ext>
            </p:extLst>
          </p:nvPr>
        </p:nvGraphicFramePr>
        <p:xfrm>
          <a:off x="645803" y="548681"/>
          <a:ext cx="7848872" cy="35452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8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15"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</a:t>
                      </a:r>
                      <a:endParaRPr lang="tr-TR" sz="19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</a:t>
                      </a:r>
                      <a:endParaRPr lang="tr-TR" sz="19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40">
                <a:tc>
                  <a:txBody>
                    <a:bodyPr/>
                    <a:lstStyle/>
                    <a:p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GEMİ  SAYISI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  (İDO 27, ŞH 30)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940">
                <a:tc>
                  <a:txBody>
                    <a:bodyPr/>
                    <a:lstStyle/>
                    <a:p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İSKELE</a:t>
                      </a:r>
                      <a:r>
                        <a:rPr lang="tr-TR" sz="1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SAYISI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 (İDO 11 , ŞH 42)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940">
                <a:tc>
                  <a:txBody>
                    <a:bodyPr/>
                    <a:lstStyle/>
                    <a:p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HAT SAYISI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  (İDO 4, ŞH 10)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515">
                <a:tc>
                  <a:txBody>
                    <a:bodyPr/>
                    <a:lstStyle/>
                    <a:p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TAŞINAN ARAÇ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5.553 </a:t>
                      </a:r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(Günlük)</a:t>
                      </a:r>
                      <a:endParaRPr lang="tr-TR" sz="1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940">
                <a:tc>
                  <a:txBody>
                    <a:bodyPr/>
                    <a:lstStyle/>
                    <a:p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İDO+ŞH  (YOLCU) 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120.516</a:t>
                      </a:r>
                      <a:r>
                        <a:rPr lang="tr-TR" sz="19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(Günlük)</a:t>
                      </a:r>
                      <a:endParaRPr lang="tr-TR" sz="19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226">
                <a:tc>
                  <a:txBody>
                    <a:bodyPr/>
                    <a:lstStyle/>
                    <a:p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DENİZ MOTORU (DENTUR+TURYOL</a:t>
                      </a:r>
                      <a:r>
                        <a:rPr lang="tr-TR" sz="1900" b="1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YOLCU) 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87.867 (Günlük)</a:t>
                      </a:r>
                      <a:endParaRPr lang="tr-TR" sz="1900" b="0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360">
                <a:tc>
                  <a:txBody>
                    <a:bodyPr/>
                    <a:lstStyle/>
                    <a:p>
                      <a:r>
                        <a:rPr lang="tr-TR" sz="19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(YOLCU)</a:t>
                      </a:r>
                      <a:endParaRPr lang="tr-TR" sz="1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208.383</a:t>
                      </a:r>
                    </a:p>
                    <a:p>
                      <a:pPr algn="ctr" fontAlgn="b"/>
                      <a:r>
                        <a:rPr lang="tr-TR" sz="1900" b="1" kern="120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(Günlük)</a:t>
                      </a:r>
                      <a:endParaRPr lang="tr-TR" sz="1900" b="1" kern="1200" dirty="0">
                        <a:solidFill>
                          <a:srgbClr val="FF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4719" name="3 Metin kutusu"/>
          <p:cNvSpPr txBox="1">
            <a:spLocks noChangeArrowheads="1"/>
          </p:cNvSpPr>
          <p:nvPr/>
        </p:nvSpPr>
        <p:spPr bwMode="auto">
          <a:xfrm>
            <a:off x="1212564" y="235"/>
            <a:ext cx="664686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ahoma" pitchFamily="34" charset="0"/>
              </a:rPr>
              <a:t> </a:t>
            </a: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DENİZ ULAŞIMI 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itchFamily="18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itchFamily="18" charset="0"/>
              <a:ea typeface="+mn-ea"/>
              <a:cs typeface="Arial" pitchFamily="34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44B54D-A5DD-4620-BE75-576B7DCEDE52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7771" y="4093886"/>
            <a:ext cx="8136904" cy="63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Arial" pitchFamily="34" charset="0"/>
              </a:rPr>
              <a:t>TRANSİT BOĞAZ GEMİ TRAFİĞİ</a:t>
            </a:r>
          </a:p>
        </p:txBody>
      </p:sp>
      <p:graphicFrame>
        <p:nvGraphicFramePr>
          <p:cNvPr id="7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57930"/>
              </p:ext>
            </p:extLst>
          </p:nvPr>
        </p:nvGraphicFramePr>
        <p:xfrm>
          <a:off x="467543" y="4642332"/>
          <a:ext cx="8136904" cy="2088232"/>
        </p:xfrm>
        <a:graphic>
          <a:graphicData uri="http://schemas.openxmlformats.org/drawingml/2006/table">
            <a:tbl>
              <a:tblPr/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5050">
                <a:tc>
                  <a:txBody>
                    <a:bodyPr/>
                    <a:lstStyle/>
                    <a:p>
                      <a:pPr algn="just" fontAlgn="b"/>
                      <a:endParaRPr lang="tr-TR" sz="2000" b="1" i="0" u="none" strike="noStrike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 TRAFİĞİ</a:t>
                      </a:r>
                    </a:p>
                    <a:p>
                      <a:pPr algn="just" fontAlgn="b"/>
                      <a:endParaRPr lang="tr-TR" sz="20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2015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r>
                        <a:rPr lang="tr-TR" sz="20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endParaRPr lang="tr-TR" sz="2000" b="1" i="0" u="none" strike="noStrike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89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TANKER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8.633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8.703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8.832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28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TOPLAM GEMİ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43.544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42.553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42.978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9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6547"/>
            <a:ext cx="8136904" cy="50378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4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KARA YOLLARI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215516" y="636732"/>
            <a:ext cx="8640960" cy="1008112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marL="185738" indent="0" algn="just" eaLnBrk="1" hangingPunct="1">
              <a:lnSpc>
                <a:spcPct val="120000"/>
              </a:lnSpc>
              <a:spcBef>
                <a:spcPts val="0"/>
              </a:spcBef>
              <a:buClr>
                <a:srgbClr val="003399"/>
              </a:buClr>
              <a:buNone/>
              <a:defRPr/>
            </a:pPr>
            <a:r>
              <a:rPr lang="tr-TR" sz="2900" b="1" dirty="0" smtClean="0">
                <a:latin typeface="Bookman Old Style" pitchFamily="18" charset="0"/>
                <a:cs typeface="Arial" pitchFamily="34" charset="0"/>
              </a:rPr>
              <a:t>Karayolları 1. Bölge Müdürlüğü sorumluluk alanındaki toplam 2.046 km. devlet yolunun 354 km’si, 1.168 km. il yolunun 106 km’si  ve  668 km. otoyolun 333 km’si İlimiz sınırları içerisindedir. 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tr-TR" sz="2900" b="1" dirty="0" smtClean="0">
              <a:latin typeface="Bookman Old Style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900" dirty="0" smtClean="0">
              <a:latin typeface="Bookman Old Style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28384" y="6381329"/>
            <a:ext cx="1115616" cy="36004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96B28-A488-41F6-A1F6-D8BF8AB62F02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/>
          </p:nvPr>
        </p:nvGraphicFramePr>
        <p:xfrm>
          <a:off x="251520" y="1644844"/>
          <a:ext cx="8712967" cy="25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9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8947">
                <a:tc gridSpan="5">
                  <a:txBody>
                    <a:bodyPr/>
                    <a:lstStyle/>
                    <a:p>
                      <a:pPr algn="ctr"/>
                      <a:r>
                        <a:rPr lang="tr-TR" sz="19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KÖPRÜLERDEN YILLIK GEÇEN ARAÇ</a:t>
                      </a:r>
                      <a:endParaRPr lang="tr-TR" sz="19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073">
                <a:tc>
                  <a:txBody>
                    <a:bodyPr/>
                    <a:lstStyle/>
                    <a:p>
                      <a:pPr marL="0" marR="0" lvl="0" indent="0" algn="l" defTabSz="914400" rtl="0" fontAlgn="base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  <a:r>
                        <a:rPr lang="tr-TR" sz="16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  <a:endParaRPr lang="tr-TR" sz="1600" b="1" i="0" u="none" strike="noStrike" kern="1200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399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15 TEMMUZ ŞEHİTLER KÖPRÜSÜ</a:t>
                      </a:r>
                      <a:endParaRPr lang="tr-TR" sz="1600" b="1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68.073.956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68.687.368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68.121.520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58.699.748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073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FSM KÖPRÜSÜ</a:t>
                      </a:r>
                      <a:endParaRPr lang="tr-TR" sz="1600" b="1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83.234.563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83.716.063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83.925.458</a:t>
                      </a:r>
                      <a:r>
                        <a:rPr lang="tr-TR" sz="1600" b="1" i="0" u="none" strike="noStrike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 </a:t>
                      </a:r>
                      <a:endParaRPr lang="tr-TR" sz="1600" b="1" i="0" u="none" strike="noStrike" kern="1200" dirty="0">
                        <a:solidFill>
                          <a:srgbClr val="FF0000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63.577.866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073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151.308.519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152.403.431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152.046.978</a:t>
                      </a:r>
                      <a:endParaRPr lang="tr-TR" sz="1600" b="1" i="0" u="none" strike="noStrike" kern="1200" dirty="0">
                        <a:solidFill>
                          <a:srgbClr val="000099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i="0" u="none" strike="noStrike" kern="1200" dirty="0" smtClean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122.277.614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399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KÖPRÜ GELİRLERİ</a:t>
                      </a:r>
                      <a:r>
                        <a:rPr lang="tr-TR" sz="1600" b="1" baseline="0" dirty="0" smtClean="0"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dirty="0" smtClean="0">
                          <a:latin typeface="Bookman Old Style" pitchFamily="18" charset="0"/>
                          <a:cs typeface="Arial" pitchFamily="34" charset="0"/>
                        </a:rPr>
                        <a:t>(TL)</a:t>
                      </a:r>
                      <a:endParaRPr lang="tr-TR" sz="1600" b="1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298.157.826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288.260.267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296.284.579</a:t>
                      </a:r>
                      <a:endParaRPr lang="tr-TR" sz="1600" b="1" i="0" u="none" strike="noStrike" kern="1200" dirty="0">
                        <a:solidFill>
                          <a:schemeClr val="tx1"/>
                        </a:solidFill>
                        <a:latin typeface="Bookman Old Style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kern="1200" dirty="0" smtClean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429.397.664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Metin kutusu 1"/>
          <p:cNvSpPr txBox="1"/>
          <p:nvPr/>
        </p:nvSpPr>
        <p:spPr>
          <a:xfrm>
            <a:off x="107504" y="4261213"/>
            <a:ext cx="5947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Not: Yavuz Sultan Selim Köprüsü istatistik verileri henüz yayımlanmamıştır.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124497"/>
              </p:ext>
            </p:extLst>
          </p:nvPr>
        </p:nvGraphicFramePr>
        <p:xfrm>
          <a:off x="215516" y="4653136"/>
          <a:ext cx="8712968" cy="149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10691507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1660881675"/>
                    </a:ext>
                  </a:extLst>
                </a:gridCol>
              </a:tblGrid>
              <a:tr h="4320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AVRASYA TÜNELİNDEN YILLIK GEÇEN ARAÇ-ELDE EDİLEN GELİR</a:t>
                      </a:r>
                    </a:p>
                  </a:txBody>
                  <a:tcPr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509868"/>
                  </a:ext>
                </a:extLst>
              </a:tr>
              <a:tr h="220771">
                <a:tc>
                  <a:txBody>
                    <a:bodyPr/>
                    <a:lstStyle/>
                    <a:p>
                      <a:endParaRPr lang="tr-TR" sz="1600" b="1" kern="1200" dirty="0">
                        <a:solidFill>
                          <a:schemeClr val="dk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lang="tr-TR" sz="1600" b="1" kern="1200" dirty="0">
                        <a:solidFill>
                          <a:schemeClr val="dk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774128"/>
                  </a:ext>
                </a:extLst>
              </a:tr>
              <a:tr h="220771">
                <a:tc>
                  <a:txBody>
                    <a:bodyPr/>
                    <a:lstStyle/>
                    <a:p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ARAÇ SAYISI</a:t>
                      </a:r>
                      <a:endParaRPr lang="tr-TR" sz="1600" b="1" kern="1200" dirty="0">
                        <a:solidFill>
                          <a:schemeClr val="dk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14.152.112</a:t>
                      </a:r>
                      <a:endParaRPr lang="tr-TR" sz="1600" b="1" kern="1200" dirty="0">
                        <a:solidFill>
                          <a:schemeClr val="dk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211920"/>
                  </a:ext>
                </a:extLst>
              </a:tr>
              <a:tr h="220771">
                <a:tc>
                  <a:txBody>
                    <a:bodyPr/>
                    <a:lstStyle/>
                    <a:p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ELDE EDİLEN GELİR (TL)</a:t>
                      </a:r>
                      <a:endParaRPr lang="tr-TR" sz="1600" b="1" kern="1200" dirty="0">
                        <a:solidFill>
                          <a:schemeClr val="dk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kern="1200" smtClean="0">
                          <a:solidFill>
                            <a:schemeClr val="dk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199.089.033</a:t>
                      </a:r>
                      <a:endParaRPr lang="tr-TR" sz="1600" b="1" kern="1200" dirty="0">
                        <a:solidFill>
                          <a:schemeClr val="dk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2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83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2AB393-1C79-405B-9B33-1CD48B5D550D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478842" y="181320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3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53633"/>
              </p:ext>
            </p:extLst>
          </p:nvPr>
        </p:nvGraphicFramePr>
        <p:xfrm>
          <a:off x="467544" y="2420888"/>
          <a:ext cx="8353227" cy="1974731"/>
        </p:xfrm>
        <a:graphic>
          <a:graphicData uri="http://schemas.openxmlformats.org/drawingml/2006/table">
            <a:tbl>
              <a:tblPr/>
              <a:tblGrid>
                <a:gridCol w="232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54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ATATÜRK HAVA LİMANI YOLCU TRAFİĞİ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(2017)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GELEN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72000" marT="5400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GİDEN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72000" marT="5400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72000" marT="5400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9.734.434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9.715.913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19.450.347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21.933.319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22.343.782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44.277.101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31.667.753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32.059.695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63.727.448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4479635" y="338482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575" name="Rectangle 87"/>
          <p:cNvSpPr>
            <a:spLocks noChangeArrowheads="1"/>
          </p:cNvSpPr>
          <p:nvPr/>
        </p:nvSpPr>
        <p:spPr bwMode="auto">
          <a:xfrm>
            <a:off x="2" y="481119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171486"/>
              </p:ext>
            </p:extLst>
          </p:nvPr>
        </p:nvGraphicFramePr>
        <p:xfrm>
          <a:off x="467544" y="4509120"/>
          <a:ext cx="8353427" cy="1950720"/>
        </p:xfrm>
        <a:graphic>
          <a:graphicData uri="http://schemas.openxmlformats.org/drawingml/2006/table">
            <a:tbl>
              <a:tblPr/>
              <a:tblGrid>
                <a:gridCol w="232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92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SABİHA GÖKÇEN HAVA LİMANI YOLCU TRAFİĞİ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(2017)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GELEN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GİDEN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10.467.670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10.589.097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21.056.767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5.174.157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5.154.917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10.329.074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15.641.827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15.744.014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31.385.841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Dikdörtgen"/>
          <p:cNvSpPr/>
          <p:nvPr/>
        </p:nvSpPr>
        <p:spPr>
          <a:xfrm>
            <a:off x="467544" y="6453336"/>
            <a:ext cx="72008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Bookman Old Style" pitchFamily="18" charset="0"/>
                <a:ea typeface="ＭＳ Ｐゴシック" panose="020B0600070205080204" pitchFamily="34" charset="-128"/>
                <a:cs typeface="Arial" pitchFamily="34" charset="0"/>
              </a:rPr>
              <a:t>Her </a:t>
            </a:r>
            <a:r>
              <a:rPr kumimoji="0" lang="tr-TR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Bookman Old Style" pitchFamily="18" charset="0"/>
                <a:ea typeface="ＭＳ Ｐゴシック" panose="020B0600070205080204" pitchFamily="34" charset="-128"/>
                <a:cs typeface="Arial" pitchFamily="34" charset="0"/>
              </a:rPr>
              <a:t>iki </a:t>
            </a:r>
            <a:r>
              <a:rPr kumimoji="0" lang="tr-TR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Bookman Old Style" pitchFamily="18" charset="0"/>
                <a:ea typeface="ＭＳ Ｐゴシック" panose="020B0600070205080204" pitchFamily="34" charset="-128"/>
                <a:cs typeface="Arial" pitchFamily="34" charset="0"/>
              </a:rPr>
              <a:t>havalimanında </a:t>
            </a:r>
            <a:r>
              <a:rPr kumimoji="0" lang="tr-T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cs typeface="Arial" pitchFamily="34" charset="0"/>
              </a:rPr>
              <a:t>2017 yılında </a:t>
            </a:r>
            <a:r>
              <a:rPr kumimoji="0" lang="tr-TR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ＭＳ Ｐゴシック" panose="020B0600070205080204" pitchFamily="34" charset="-128"/>
                <a:cs typeface="Arial" pitchFamily="34" charset="0"/>
              </a:rPr>
              <a:t>95.113.289 </a:t>
            </a:r>
            <a:r>
              <a:rPr kumimoji="0" lang="tr-TR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Bookman Old Style" pitchFamily="18" charset="0"/>
                <a:ea typeface="ＭＳ Ｐゴシック" panose="020B0600070205080204" pitchFamily="34" charset="-128"/>
                <a:cs typeface="Arial" pitchFamily="34" charset="0"/>
              </a:rPr>
              <a:t>kişi </a:t>
            </a:r>
            <a:r>
              <a:rPr kumimoji="0" lang="tr-TR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Bookman Old Style" pitchFamily="18" charset="0"/>
                <a:ea typeface="ＭＳ Ｐゴシック" panose="020B0600070205080204" pitchFamily="34" charset="-128"/>
                <a:cs typeface="Arial" pitchFamily="34" charset="0"/>
              </a:rPr>
              <a:t>gelen-giden yolcu trafiği </a:t>
            </a:r>
            <a:r>
              <a:rPr kumimoji="0" lang="tr-TR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Bookman Old Style" pitchFamily="18" charset="0"/>
                <a:ea typeface="ＭＳ Ｐゴシック" panose="020B0600070205080204" pitchFamily="34" charset="-128"/>
                <a:cs typeface="Arial" pitchFamily="34" charset="0"/>
              </a:rPr>
              <a:t>olmuştur.</a:t>
            </a:r>
            <a:endParaRPr kumimoji="0" lang="tr-TR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Bookman Old Style" pitchFamily="18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graphicFrame>
        <p:nvGraphicFramePr>
          <p:cNvPr id="12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411697"/>
              </p:ext>
            </p:extLst>
          </p:nvPr>
        </p:nvGraphicFramePr>
        <p:xfrm>
          <a:off x="467544" y="476672"/>
          <a:ext cx="8373486" cy="1858755"/>
        </p:xfrm>
        <a:graphic>
          <a:graphicData uri="http://schemas.openxmlformats.org/drawingml/2006/table">
            <a:tbl>
              <a:tblPr/>
              <a:tblGrid>
                <a:gridCol w="2849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3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HAVAYOLU ULAŞIMI-</a:t>
                      </a:r>
                    </a:p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 HAVALİMANI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6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İÇHATLAR 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YOLCU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39.392.230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36.684.067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37.773.354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40.507.114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56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DIŞ 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HATLAR YOLCU 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50.503.319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51.698.156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49.305.886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54.606.175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56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YOLCU SAYISI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89.895.549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88.382.223</a:t>
                      </a:r>
                      <a:endParaRPr lang="tr-TR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87.079.240</a:t>
                      </a:r>
                      <a:endParaRPr lang="tr-TR" sz="14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95.113.289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  <a:latin typeface="Bookman Old Style" pitchFamily="18" charset="0"/>
                <a:ea typeface="+mj-ea"/>
                <a:cs typeface="Arial" pitchFamily="34" charset="0"/>
              </a:rPr>
              <a:t>HAVA YOLU ULAŞIMI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1800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10400" y="6492877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F0A6A0-ADB5-4755-B65F-8C394D84C4CE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95536" y="2"/>
            <a:ext cx="8568952" cy="47667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20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ABONE VE TÜKETİM DAĞILIMI</a:t>
            </a:r>
            <a:r>
              <a:rPr lang="tr-TR" sz="2000" b="1" dirty="0" smtClean="0"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179513" y="2996955"/>
          <a:ext cx="8712968" cy="3096340"/>
        </p:xfrm>
        <a:graphic>
          <a:graphicData uri="http://schemas.openxmlformats.org/drawingml/2006/table">
            <a:tbl>
              <a:tblPr/>
              <a:tblGrid>
                <a:gridCol w="1319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7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93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ABONE GRUBU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ABONE SAYISI  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TÜKETİM (</a:t>
                      </a:r>
                      <a:r>
                        <a:rPr kumimoji="0" lang="tr-TR" sz="11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kWh</a:t>
                      </a: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7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MESKEN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3.995.219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2.476.511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6.471.730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7.142.950.289</a:t>
                      </a:r>
                      <a:endParaRPr lang="tr-TR" sz="12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3.561.815.874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10.704.766.163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TİCARETHANE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1.007.026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340.538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1.347.564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10.336.202.792</a:t>
                      </a:r>
                      <a:endParaRPr lang="tr-TR" sz="12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4.756.553.552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15.092.756.344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11.382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2.690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14.072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5.408.763.360</a:t>
                      </a:r>
                      <a:endParaRPr lang="tr-TR" sz="12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1.706.493.411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7.115.256.771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RESMİ DAİRE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9.168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9.168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1.158.609.847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1.158.609.847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19.014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7.730</a:t>
                      </a:r>
                      <a:endParaRPr kumimoji="0" lang="tr-T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26.744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806.469.789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159.734.084</a:t>
                      </a:r>
                    </a:p>
                  </a:txBody>
                  <a:tcPr marL="42956" marR="429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966.203.873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42956" marR="42956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5.001.809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2.827.469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7.869.278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24.852.996.077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10.184.596.921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35.037.592.998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/>
          </p:nvPr>
        </p:nvGraphicFramePr>
        <p:xfrm>
          <a:off x="179512" y="476673"/>
          <a:ext cx="8784975" cy="2304256"/>
        </p:xfrm>
        <a:graphic>
          <a:graphicData uri="http://schemas.openxmlformats.org/drawingml/2006/table">
            <a:tbl>
              <a:tblPr/>
              <a:tblGrid>
                <a:gridCol w="4191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6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7590">
                <a:tc>
                  <a:txBody>
                    <a:bodyPr/>
                    <a:lstStyle/>
                    <a:p>
                      <a:pPr algn="just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                      ENERJİ</a:t>
                      </a:r>
                      <a:endParaRPr kumimoji="0" lang="tr-TR" sz="1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    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ELEKTRİK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</a:t>
                      </a:r>
                      <a:r>
                        <a:rPr lang="tr-TR" sz="1300" b="1" i="0" u="none" strike="noStrike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kWh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33.342.015.557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32.160.938.947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3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35.037.592.998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326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 BAŞINA ELEKTRİK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</a:t>
                      </a:r>
                      <a:r>
                        <a:rPr lang="tr-TR" sz="1300" b="1" i="0" u="none" strike="noStrike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kWh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2.274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2.172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2.331</a:t>
                      </a:r>
                    </a:p>
                  </a:txBody>
                  <a:tcPr marL="9525" marR="9525" marT="952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326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KAYIP KAÇAK ORANI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</a:t>
                      </a:r>
                      <a:r>
                        <a:rPr lang="tr-TR" sz="13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AVRUPA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YAKASI  )          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%9,44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%9,61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%6,77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32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KAYIP KAÇAK ORANI (ANADOLU</a:t>
                      </a:r>
                      <a:r>
                        <a:rPr lang="tr-TR" sz="13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YAKASI)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%7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%6,78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%6,14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32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KAYIP KAÇAK ORANI (TÜRKİYE)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16,7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15,6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*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326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DOĞALGAZ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(m³)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5.212.617.187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5.247.929.338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6.117.308.188</a:t>
                      </a: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326">
                <a:tc>
                  <a:txBody>
                    <a:bodyPr/>
                    <a:lstStyle/>
                    <a:p>
                      <a:pPr algn="l" fontAlgn="b"/>
                      <a:r>
                        <a:rPr lang="tr-TR" sz="13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 BAŞINA YILLIK DOĞALGAZ TÜKETİMİ </a:t>
                      </a:r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(m³)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355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354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3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407</a:t>
                      </a:r>
                      <a:endParaRPr lang="tr-TR" sz="13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107504" y="6381328"/>
            <a:ext cx="8462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Türkiye ile ilgili  2017 yılı bilgileri henüz yayımlanmamıştır.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TÜİK 2017 Nüfus verileri kullanılmıştır.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88199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3B29D-82CD-47B4-A4EE-FAAAE1C77DA6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7"/>
            <a:ext cx="7344816" cy="1143000"/>
          </a:xfrm>
        </p:spPr>
        <p:txBody>
          <a:bodyPr/>
          <a:lstStyle/>
          <a:p>
            <a:pPr eaLnBrk="1" hangingPunct="1"/>
            <a:r>
              <a:rPr lang="tr-TR" sz="2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İLDEKİ  DOĞALGAZ  ABONE DURUMU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1043606" y="1196755"/>
          <a:ext cx="7488835" cy="4896535"/>
        </p:xfrm>
        <a:graphic>
          <a:graphicData uri="http://schemas.openxmlformats.org/drawingml/2006/table">
            <a:tbl>
              <a:tblPr/>
              <a:tblGrid>
                <a:gridCol w="1642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0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5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ABONE SAYISI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GAZ KULLANICI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TÜKETİM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MİKTARI (m</a:t>
                      </a:r>
                      <a:r>
                        <a:rPr kumimoji="0" lang="tr-TR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6368" marR="6636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2005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3.005.927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2.650.533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3.756.771.604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2006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3.317.448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2.991.361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4.180.633.934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3.650.199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3.309.871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4.090.323.280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3.951.077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3.621.578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3.990.611.994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4.189.437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3.874.630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3.831.424.743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4.463.076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4.149.896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3.988.839.379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2011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4.808.565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4.490.297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5.371.845.391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5.106.140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4.789.202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5.043.710.097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5.386.189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5.085.759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5.024.584.402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5.660.095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5.357.080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4.943.890.773</a:t>
                      </a: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 </a:t>
                      </a: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5.950.390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5.617.561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5.212.617.187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          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6.191.095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5.888.063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5.247.929.338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6.304.133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6.007.659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6.117.308.188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4451" marR="44451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19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66668"/>
            <a:ext cx="6768752" cy="288032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ASAYİŞ ve GÜVENLİK ÖZET TABLOSU</a:t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 (EMNİYET </a:t>
            </a:r>
            <a:r>
              <a:rPr lang="tr-TR" sz="20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ve </a:t>
            </a:r>
            <a: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JANDARMA) </a:t>
            </a:r>
            <a:br>
              <a:rPr lang="tr-TR" sz="2000" b="1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000" b="1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92280" y="6648456"/>
            <a:ext cx="2051720" cy="128671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3C22E-73E7-424B-9685-10FFAE8060D1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467545" y="692696"/>
          <a:ext cx="8280919" cy="5788314"/>
        </p:xfrm>
        <a:graphic>
          <a:graphicData uri="http://schemas.openxmlformats.org/drawingml/2006/table">
            <a:tbl>
              <a:tblPr/>
              <a:tblGrid>
                <a:gridCol w="4672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4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0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ASAYİŞ</a:t>
                      </a:r>
                      <a:endParaRPr lang="tr-TR" sz="16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endParaRPr lang="tr-TR" sz="1600" b="1" i="0" u="none" strike="noStrike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  <a:endParaRPr lang="tr-TR" sz="1600" b="1" i="0" u="none" strike="noStrike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38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EMNİYET PERSONELİ/PERSONEL BAŞINA 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DÜŞEN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NÜFUS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36.988/395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38.605/379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46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PERSONELİ/PERSONEL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BAŞINA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NÜFUS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4.626/40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6.530/28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ÖLDÜRME KASTEN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363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416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ÖLDÜRME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TAKSİRLİ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680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646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ÖLDÜRME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1.043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1.062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GASP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EVDEN HIRSIZLIK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24.333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28.971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İŞYERİNDEN HIRSIZLIK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11.082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13.404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 HIRSIZLIĞI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5.167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OTODAN HIRSIZLIK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22.710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29.591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YANKESİCİLİK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8.590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12.326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DOLANDIRICILIK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4.793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4.920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KAPKAÇ SAYISI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1.450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 SONUCU ÖLEN KİŞİ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5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 SONUCU ÖLEN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KADIN/ERKEK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110/339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98/340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İNTİHARA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TEŞEBBÜS  OLAYI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1.665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KADINA ŞİDDET SONUCU ÖLÜM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BOĞULARAK </a:t>
                      </a: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YANGINDA ÖLEN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53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  KAZALARINDA  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113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KAZALARINDA YARALANAN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23.992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22.772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KAZASI SAYISI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48.791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46.459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77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CEZASI MAKBUZU (Adet)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2.320.017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1.507.390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8464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CEZASI TUTARI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(TL)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408.585.085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359.063.357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05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TRAFİĞE KAYITLI ARAÇ 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3.896.618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4.112.488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05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OTOMOBİL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2.625.063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2.794.153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05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DÜZENSİZ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GÖÇMEN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11.253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18.750</a:t>
                      </a:r>
                    </a:p>
                  </a:txBody>
                  <a:tcPr marL="4895" marR="4895" marT="489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19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275C4-1A7B-4EB0-B595-938A699533FA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349" name="Group 37"/>
          <p:cNvGraphicFramePr>
            <a:graphicFrameLocks noGrp="1"/>
          </p:cNvGraphicFramePr>
          <p:nvPr>
            <p:ph type="tbl" idx="4294967295"/>
            <p:extLst/>
          </p:nvPr>
        </p:nvGraphicFramePr>
        <p:xfrm>
          <a:off x="755575" y="548681"/>
          <a:ext cx="7632848" cy="5296104"/>
        </p:xfrm>
        <a:graphic>
          <a:graphicData uri="http://schemas.openxmlformats.org/drawingml/2006/table">
            <a:tbl>
              <a:tblPr/>
              <a:tblGrid>
                <a:gridCol w="2862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1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97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EMNİYET, JANDARMA ve SAHİL GÜVENLİK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PERSONEL-BİNA DURUMU (2017)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0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PERSONEL SAYISI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POLİS MERKEZİ  -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KARAKOL SAYISI-SG BOTU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EMNİYET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38.605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119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JANDARMA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000" b="1" i="0" u="none" strike="noStrike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6.530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24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45.135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SAHİL GÜVENLİK MARMARA   BOĞAZLAR KOMUTANLIĞI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946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 SG BOTU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GÜVEN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SAGET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 DEGAK TİMİ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SÖH TİMİ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 KONTROL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35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615118" y="6597352"/>
            <a:ext cx="2528887" cy="2880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43B3A1-B7CD-4CB9-8880-46DE2BCAD63A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93458" y="606708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127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35521"/>
              </p:ext>
            </p:extLst>
          </p:nvPr>
        </p:nvGraphicFramePr>
        <p:xfrm>
          <a:off x="180160" y="116633"/>
          <a:ext cx="8712320" cy="6292213"/>
        </p:xfrm>
        <a:graphic>
          <a:graphicData uri="http://schemas.openxmlformats.org/drawingml/2006/table">
            <a:tbl>
              <a:tblPr/>
              <a:tblGrid>
                <a:gridCol w="1345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81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33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091">
                <a:tc gridSpan="8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2016  -2017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EMNİYET-JANDARMA BÖLGESİ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GENEL ASAYİŞ OLAYLARI (TRAFİK HARİÇ)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279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SUÇ TÜRÜ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DEĞİŞİM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04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ASAYİŞ SUÇLARI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337.831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3.882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341.713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385.867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4.104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389.971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14,1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TERÖR OLAYLARI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624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-58,18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6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MALİ SUÇLAR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141,58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ORGANİZE SUÇLAR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25,38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NARKOTİK OLAYLAR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20.298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20.399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33.066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33.231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62,91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TOPLUMSAL OLAYLAR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(GÜVENLİK)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1.473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1.473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2.628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2.628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78,41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4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DİĞER SUÇLAR (kaçakçılık +</a:t>
                      </a:r>
                      <a:r>
                        <a:rPr kumimoji="0" lang="tr-T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siber+bilişim</a:t>
                      </a: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+ göçmen)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5.194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2.037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7.231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4.626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2.825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7.451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3,04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3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365.862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6.121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371.983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427.198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7.293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434.491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16,80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34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F6C29F-266A-489A-B45F-A300EA38EED4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647538"/>
            <a:ext cx="7056784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8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2016 -2017 YILLARI  TERÖR OLAYLARI</a:t>
            </a:r>
            <a:r>
              <a:rPr lang="tr-TR" sz="28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800" dirty="0" smtClean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2800" dirty="0" smtClean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/>
          </p:nvPr>
        </p:nvGraphicFramePr>
        <p:xfrm>
          <a:off x="179515" y="1382107"/>
          <a:ext cx="8784976" cy="4781686"/>
        </p:xfrm>
        <a:graphic>
          <a:graphicData uri="http://schemas.openxmlformats.org/drawingml/2006/table">
            <a:tbl>
              <a:tblPr/>
              <a:tblGrid>
                <a:gridCol w="1872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7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008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OLAY SAYISI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623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690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YAKALANAN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1.720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1.761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5.534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TUTUKLANAN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706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709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OPERASYON SAYISI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280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tr-T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280</a:t>
                      </a:r>
                      <a:endParaRPr lang="tr-TR" sz="18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6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68CBD0-A193-4266-8B16-52C4476A3695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5957609" y="2197384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83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957235"/>
              </p:ext>
            </p:extLst>
          </p:nvPr>
        </p:nvGraphicFramePr>
        <p:xfrm>
          <a:off x="395536" y="116632"/>
          <a:ext cx="8532000" cy="3203564"/>
        </p:xfrm>
        <a:graphic>
          <a:graphicData uri="http://schemas.openxmlformats.org/drawingml/2006/table">
            <a:tbl>
              <a:tblPr/>
              <a:tblGrid>
                <a:gridCol w="3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944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 EMNİYET-JANDARMA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TRAFİK KAZALARI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KAZANIN TÜRÜ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9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ÖLÜMLÜ KAZA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9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YARALAMALI KAZA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15.197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15.822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MADDİ HASARLI KAZA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29.703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30.437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 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99"/>
                          </a:solidFill>
                          <a:effectLst/>
                          <a:latin typeface="Bookman Old Style"/>
                          <a:ea typeface="+mn-ea"/>
                          <a:cs typeface="+mn-cs"/>
                        </a:rPr>
                        <a:t>45.077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99"/>
                          </a:solidFill>
                          <a:effectLst/>
                          <a:latin typeface="Bookman Old Style"/>
                          <a:ea typeface="+mn-ea"/>
                          <a:cs typeface="+mn-cs"/>
                        </a:rPr>
                        <a:t>1.382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46.459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ÖLÜ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35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YARALI SAYISI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21.598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22.772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58637"/>
              </p:ext>
            </p:extLst>
          </p:nvPr>
        </p:nvGraphicFramePr>
        <p:xfrm>
          <a:off x="350237" y="3501008"/>
          <a:ext cx="8614252" cy="2898081"/>
        </p:xfrm>
        <a:graphic>
          <a:graphicData uri="http://schemas.openxmlformats.org/drawingml/2006/table">
            <a:tbl>
              <a:tblPr/>
              <a:tblGrid>
                <a:gridCol w="374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451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2017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EMNİYET - 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TRAFİK DENETİMLERİ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EMNİYET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JANDARMA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TOPLAM</a:t>
                      </a: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CEZA UYGULANAN SÜRÜCÜ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(MAKBUZ)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1.475.308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32.082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1.507.390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9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CEZA TUTARI (TL)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346.927.551.00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12.135.806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12.135.806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TRAFİKTEN MEN EDİLEN ARAÇ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92.954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12.543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105.497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58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847012"/>
              </p:ext>
            </p:extLst>
          </p:nvPr>
        </p:nvGraphicFramePr>
        <p:xfrm>
          <a:off x="467541" y="472499"/>
          <a:ext cx="8208915" cy="5481762"/>
        </p:xfrm>
        <a:graphic>
          <a:graphicData uri="http://schemas.openxmlformats.org/drawingml/2006/table">
            <a:tbl>
              <a:tblPr/>
              <a:tblGrid>
                <a:gridCol w="2837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1927">
                <a:tc gridSpan="3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2016 YILINDA İSTANBUL’DA YAŞAYAN DİĞER İLLERE KAYITLI NÜFUS </a:t>
                      </a:r>
                    </a:p>
                  </a:txBody>
                  <a:tcPr marL="81591" marR="81591" marT="40793" marB="40793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81591" marR="81591" marT="40793" marB="40793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45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NÜFUSA KAYITLI OLUNAN İL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NÜFUS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ORAN %</a:t>
                      </a: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SİVAS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752.289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5,13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0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KASTAMONU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554.851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3,79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ORDU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517.808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3,53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GİRESUN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495.731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3,38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TOKAT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472.511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3,22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SAMSUN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426.286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2,91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TRABZON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405.160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2,76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56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MALATYA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404.504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2,76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ERZURUM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402.783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2,75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SİNOP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373.693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2,55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İSTANBUL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2.164.836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14,77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323528" y="6027577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Bookman Old Style" panose="02050604050505020204" pitchFamily="18" charset="0"/>
              </a:rPr>
              <a:t>Not: </a:t>
            </a:r>
            <a:r>
              <a:rPr lang="tr-TR" sz="1400" dirty="0" smtClean="0">
                <a:latin typeface="Bookman Old Style" panose="02050604050505020204" pitchFamily="18" charset="0"/>
              </a:rPr>
              <a:t>2017 </a:t>
            </a:r>
            <a:r>
              <a:rPr lang="tr-TR" sz="1400" dirty="0">
                <a:latin typeface="Bookman Old Style" panose="02050604050505020204" pitchFamily="18" charset="0"/>
              </a:rPr>
              <a:t>Bilgileri </a:t>
            </a:r>
            <a:r>
              <a:rPr lang="tr-TR" sz="1400" dirty="0" smtClean="0">
                <a:latin typeface="Bookman Old Style" panose="02050604050505020204" pitchFamily="18" charset="0"/>
              </a:rPr>
              <a:t>TÜİK tarafından </a:t>
            </a:r>
            <a:r>
              <a:rPr lang="tr-TR" sz="1400" dirty="0">
                <a:latin typeface="Bookman Old Style" panose="02050604050505020204" pitchFamily="18" charset="0"/>
              </a:rPr>
              <a:t>henüz</a:t>
            </a:r>
            <a:r>
              <a:rPr lang="tr-TR" sz="1400" dirty="0" smtClean="0">
                <a:latin typeface="Bookman Old Style" panose="02050604050505020204" pitchFamily="18" charset="0"/>
              </a:rPr>
              <a:t> </a:t>
            </a:r>
            <a:r>
              <a:rPr lang="tr-TR" sz="1400" dirty="0">
                <a:latin typeface="Bookman Old Style" panose="02050604050505020204" pitchFamily="18" charset="0"/>
              </a:rPr>
              <a:t>yayımlanmamıştır.</a:t>
            </a:r>
          </a:p>
        </p:txBody>
      </p:sp>
    </p:spTree>
    <p:extLst>
      <p:ext uri="{BB962C8B-B14F-4D97-AF65-F5344CB8AC3E}">
        <p14:creationId xmlns:p14="http://schemas.microsoft.com/office/powerpoint/2010/main" val="2193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 txBox="1">
            <a:spLocks/>
          </p:cNvSpPr>
          <p:nvPr/>
        </p:nvSpPr>
        <p:spPr bwMode="auto">
          <a:xfrm>
            <a:off x="1187624" y="260648"/>
            <a:ext cx="7099127" cy="57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KONTROL EDİLEN GEMİ VE TEKNE SAYILARI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660232" y="6597352"/>
            <a:ext cx="2026568" cy="124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2176B-0E47-46AC-8F43-DAB4B8A37D0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60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646189"/>
              </p:ext>
            </p:extLst>
          </p:nvPr>
        </p:nvGraphicFramePr>
        <p:xfrm>
          <a:off x="395538" y="1052740"/>
          <a:ext cx="8424934" cy="5400592"/>
        </p:xfrm>
        <a:graphic>
          <a:graphicData uri="http://schemas.openxmlformats.org/drawingml/2006/table">
            <a:tbl>
              <a:tblPr/>
              <a:tblGrid>
                <a:gridCol w="4689352">
                  <a:extLst>
                    <a:ext uri="{9D8B030D-6E8A-4147-A177-3AD203B41FA5}">
                      <a16:colId xmlns:a16="http://schemas.microsoft.com/office/drawing/2014/main" val="3532264191"/>
                    </a:ext>
                  </a:extLst>
                </a:gridCol>
                <a:gridCol w="1245194">
                  <a:extLst>
                    <a:ext uri="{9D8B030D-6E8A-4147-A177-3AD203B41FA5}">
                      <a16:colId xmlns:a16="http://schemas.microsoft.com/office/drawing/2014/main" val="4179461802"/>
                    </a:ext>
                  </a:extLst>
                </a:gridCol>
                <a:gridCol w="1245194">
                  <a:extLst>
                    <a:ext uri="{9D8B030D-6E8A-4147-A177-3AD203B41FA5}">
                      <a16:colId xmlns:a16="http://schemas.microsoft.com/office/drawing/2014/main" val="1624330749"/>
                    </a:ext>
                  </a:extLst>
                </a:gridCol>
                <a:gridCol w="1245194">
                  <a:extLst>
                    <a:ext uri="{9D8B030D-6E8A-4147-A177-3AD203B41FA5}">
                      <a16:colId xmlns:a16="http://schemas.microsoft.com/office/drawing/2014/main" val="2578288195"/>
                    </a:ext>
                  </a:extLst>
                </a:gridCol>
              </a:tblGrid>
              <a:tr h="379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FAALİYET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2016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2017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DEĞİŞİM %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224792"/>
                  </a:ext>
                </a:extLst>
              </a:tr>
              <a:tr h="30198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İCRA EDİLEN SEYİR SAATİ  (SAAT)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15.954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17.559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571952"/>
                  </a:ext>
                </a:extLst>
              </a:tr>
              <a:tr h="30198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KONTROL EDİLEN GEMİ/TEKNE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3.700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2.773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-25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25120"/>
                  </a:ext>
                </a:extLst>
              </a:tr>
              <a:tr h="39328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YASAL İŞLEM UYGULANAN GEMİ/TEKNE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1.813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1.667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-8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979851"/>
                  </a:ext>
                </a:extLst>
              </a:tr>
              <a:tr h="30198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MOTORİN KAÇAKÇILIĞI OLAY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31542"/>
                  </a:ext>
                </a:extLst>
              </a:tr>
              <a:tr h="393281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YAKALANAN  KAÇAK MOTORİN MİKTARI   (TON)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96786"/>
                  </a:ext>
                </a:extLst>
              </a:tr>
              <a:tr h="30198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İLLEGAL OLAY GEÇİŞ SAYISI   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351709"/>
                  </a:ext>
                </a:extLst>
              </a:tr>
              <a:tr h="30198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YAKALANAN  YASA  DIŞI  GÖÇMEN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29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522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1.700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051771"/>
                  </a:ext>
                </a:extLst>
              </a:tr>
              <a:tr h="449465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İCRA EDİLEN ARAMA-KURTARMA HAREKAT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153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109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-29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307622"/>
                  </a:ext>
                </a:extLst>
              </a:tr>
              <a:tr h="449465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ARAMA- KURTARMA HAREKATINDA KURTARILAN İNSAN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3.125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838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-73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722933"/>
                  </a:ext>
                </a:extLst>
              </a:tr>
              <a:tr h="449465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ARAMA- KURTARMA HAREKATINDA KURTARILAN TEKNE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12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12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652132"/>
                  </a:ext>
                </a:extLst>
              </a:tr>
              <a:tr h="32305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DENİZDEN ÇIKARILAN CESET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93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34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-63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418"/>
                  </a:ext>
                </a:extLst>
              </a:tr>
              <a:tr h="44946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BOĞAZLARDAN GEÇEN VE REFAKAT YAPILAN TANKER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423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207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-51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487172"/>
                  </a:ext>
                </a:extLst>
              </a:tr>
              <a:tr h="30198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ÇEVRE KİRLİLİĞİ OLAY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49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35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-29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86490"/>
                  </a:ext>
                </a:extLst>
              </a:tr>
              <a:tr h="30198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CEZA UYGULANAN KUM KOSTERİ SAYISI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54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62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</a:p>
                  </a:txBody>
                  <a:tcPr marL="5886" marR="5886" marT="5886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431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10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3E86D-47FE-4A98-B91B-91FFE54D33EE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268648"/>
              </p:ext>
            </p:extLst>
          </p:nvPr>
        </p:nvGraphicFramePr>
        <p:xfrm>
          <a:off x="1043608" y="732057"/>
          <a:ext cx="7272809" cy="5433252"/>
        </p:xfrm>
        <a:graphic>
          <a:graphicData uri="http://schemas.openxmlformats.org/drawingml/2006/table">
            <a:tbl>
              <a:tblPr/>
              <a:tblGrid>
                <a:gridCol w="1636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6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2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7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  <a:r>
                        <a:rPr lang="tr-TR" sz="15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İTİBARIYLA </a:t>
                      </a:r>
                      <a:r>
                        <a:rPr lang="tr-TR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YAPILAN GENEL BÜTÇE YATIRIMLARI</a:t>
                      </a:r>
                      <a:endParaRPr lang="tr-TR" sz="1500" b="1" i="0" u="none" strike="noStrike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10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YILLAR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  PROGRAMA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ALINAN</a:t>
                      </a:r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PROJE 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BİTEN PROJE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YAPILAN HARCAMA (TL)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1.539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1.332.425.380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1.303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2.085.274.205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1.844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882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2.191.830.909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1.234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3.206.362.974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1.372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6.033.934.280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1.554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386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7.135.544.489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1.569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6.201.203.084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1.333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6.620.725.758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1.229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5.008.387.340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963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277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4.519.105.693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1.234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332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6.606.963.068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1.101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287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5.790.665.292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2015 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1.052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225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6.511.687.769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2016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1.050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221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7.549.809.336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15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2017 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1.080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274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5.850.969.642</a:t>
                      </a:r>
                    </a:p>
                  </a:txBody>
                  <a:tcPr marL="8792" marR="8792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4358064"/>
                  </a:ext>
                </a:extLst>
              </a:tr>
              <a:tr h="26974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792" marR="8792" marT="9525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19.457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5.745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76.644.889.219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637817" y="6202463"/>
            <a:ext cx="786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Son </a:t>
            </a:r>
            <a:r>
              <a:rPr lang="tr-TR" sz="1400" dirty="0" smtClean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15 </a:t>
            </a:r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yılda bitirilen </a:t>
            </a:r>
            <a:r>
              <a:rPr lang="tr-TR" sz="1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5.745 </a:t>
            </a:r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proje için toplam </a:t>
            </a:r>
            <a:r>
              <a:rPr lang="tr-TR" sz="14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tr-TR" sz="14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76.644.889.219 </a:t>
            </a:r>
            <a:r>
              <a:rPr lang="tr-TR" sz="1400" dirty="0" smtClean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TL</a:t>
            </a:r>
            <a:r>
              <a:rPr lang="tr-TR" sz="1400" b="1" dirty="0" smtClean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tr-TR" sz="1400" dirty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harcama yapılmıştır.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899592" y="260648"/>
            <a:ext cx="7566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İSTANBUL’A </a:t>
            </a:r>
            <a:r>
              <a:rPr lang="tr-TR" sz="1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15 </a:t>
            </a:r>
            <a:r>
              <a:rPr lang="tr-TR" sz="16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YILDA GENEL BÜTÇEDEN </a:t>
            </a:r>
            <a:r>
              <a:rPr lang="tr-TR" sz="1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76,6</a:t>
            </a:r>
            <a:r>
              <a:rPr lang="tr-TR" sz="1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 MİLYAR TL </a:t>
            </a:r>
            <a:r>
              <a:rPr lang="tr-TR" sz="16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YATIRIM</a:t>
            </a:r>
            <a:endParaRPr lang="tr-TR" sz="16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81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A987E-6820-4DB2-AB31-716A4B1ADA9A}" type="slidenum">
              <a:rPr lang="tr-TR"/>
              <a:pPr>
                <a:defRPr/>
              </a:pPr>
              <a:t>7</a:t>
            </a:fld>
            <a:endParaRPr lang="tr-TR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470307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6" rIns="91431" bIns="45716" anchor="ctr">
            <a:spAutoFit/>
          </a:bodyPr>
          <a:lstStyle/>
          <a:p>
            <a:pPr>
              <a:defRPr/>
            </a:pPr>
            <a:endParaRPr lang="tr-TR" dirty="0"/>
          </a:p>
        </p:txBody>
      </p:sp>
      <p:sp>
        <p:nvSpPr>
          <p:cNvPr id="29750" name="Rectangle 65"/>
          <p:cNvSpPr>
            <a:spLocks noChangeArrowheads="1"/>
          </p:cNvSpPr>
          <p:nvPr/>
        </p:nvSpPr>
        <p:spPr bwMode="auto">
          <a:xfrm>
            <a:off x="323528" y="4437112"/>
            <a:ext cx="6911999" cy="27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1" tIns="45716" rIns="91431" bIns="45716" anchor="ctr">
            <a:spAutoFit/>
          </a:bodyPr>
          <a:lstStyle/>
          <a:p>
            <a:r>
              <a:rPr lang="tr-TR" sz="1200" dirty="0" smtClean="0">
                <a:effectLst/>
                <a:latin typeface="Arial" pitchFamily="34" charset="0"/>
                <a:cs typeface="Arial" pitchFamily="34" charset="0"/>
              </a:rPr>
              <a:t>*</a:t>
            </a:r>
            <a:r>
              <a:rPr lang="tr-TR" sz="1200" dirty="0" smtClean="0">
                <a:effectLst/>
                <a:latin typeface="Bookman Old Style" pitchFamily="18" charset="0"/>
                <a:cs typeface="Arial" pitchFamily="34" charset="0"/>
              </a:rPr>
              <a:t>Adli,Askeri </a:t>
            </a:r>
            <a:r>
              <a:rPr lang="tr-TR" sz="1200" dirty="0">
                <a:effectLst/>
                <a:latin typeface="Bookman Old Style" pitchFamily="18" charset="0"/>
                <a:cs typeface="Arial" pitchFamily="34" charset="0"/>
              </a:rPr>
              <a:t>kurumlar  ve üniversiteler  </a:t>
            </a:r>
            <a:r>
              <a:rPr lang="tr-TR" sz="1200" dirty="0" smtClean="0">
                <a:effectLst/>
                <a:latin typeface="Bookman Old Style" pitchFamily="18" charset="0"/>
                <a:cs typeface="Arial" pitchFamily="34" charset="0"/>
              </a:rPr>
              <a:t>hariçtir.</a:t>
            </a:r>
            <a:endParaRPr lang="tr-TR" sz="1200" dirty="0">
              <a:effectLst/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08525"/>
              </p:ext>
            </p:extLst>
          </p:nvPr>
        </p:nvGraphicFramePr>
        <p:xfrm>
          <a:off x="395536" y="116632"/>
          <a:ext cx="8496944" cy="4265690"/>
        </p:xfrm>
        <a:graphic>
          <a:graphicData uri="http://schemas.openxmlformats.org/drawingml/2006/table">
            <a:tbl>
              <a:tblPr/>
              <a:tblGrid>
                <a:gridCol w="3507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164">
                <a:tc gridSpan="4"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KAMU KURULUŞLARI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470"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MERKEZİ KURULUŞLAR*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MAHALLİ KURULUŞLAR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182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BAŞKANLIKLAR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B.ŞEHİR BELEDİYESİ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182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GENEL MÜDÜRLÜK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İLÇE BELEDİYESİ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856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BÖLGE MÜDÜRLÜĞÜ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56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 MÜDÜRLÜĞÜ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470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BAŞMÜDÜRLÜK–MÜLKİ</a:t>
                      </a:r>
                      <a:r>
                        <a:rPr lang="tr-TR" sz="1400" b="1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İDARE</a:t>
                      </a:r>
                      <a:r>
                        <a:rPr lang="tr-TR" sz="1400" b="1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400" b="1" kern="120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AMİRLİĞİ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470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BAŞKANLIKLAR-DAİRE BAŞKANLIKLARI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856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TEMSİLCİLİK 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9084"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KOORDİNATÖRLÜK, KURUL MÜDÜRLÜĞÜ VE DİĞER MÜDÜRLÜKLER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4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856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93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 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40</a:t>
                      </a:r>
                      <a:r>
                        <a:rPr lang="tr-TR" sz="14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0443" marR="80443" marT="40221" marB="40221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632013"/>
              </p:ext>
            </p:extLst>
          </p:nvPr>
        </p:nvGraphicFramePr>
        <p:xfrm>
          <a:off x="395536" y="4941168"/>
          <a:ext cx="8568952" cy="1393647"/>
        </p:xfrm>
        <a:graphic>
          <a:graphicData uri="http://schemas.openxmlformats.org/drawingml/2006/table">
            <a:tbl>
              <a:tblPr/>
              <a:tblGrid>
                <a:gridCol w="5655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3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SİVİL TOPLUM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KURULUŞLARI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VAKIF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man Old Style"/>
                        </a:rPr>
                        <a:t>1.977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DERNEK (Faal)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/>
                        </a:rPr>
                        <a:t>22.964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Bookman Old Style"/>
                        </a:rPr>
                        <a:t>24.941</a:t>
                      </a:r>
                      <a:endParaRPr lang="tr-TR" sz="1400" b="1" i="0" u="none" strike="noStrike" dirty="0">
                        <a:solidFill>
                          <a:srgbClr val="000099"/>
                        </a:solidFill>
                        <a:effectLst/>
                        <a:latin typeface="Bookman Old Style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21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92280" y="6669360"/>
            <a:ext cx="2051720" cy="188640"/>
          </a:xfrm>
        </p:spPr>
        <p:txBody>
          <a:bodyPr/>
          <a:lstStyle/>
          <a:p>
            <a:pPr>
              <a:defRPr/>
            </a:pPr>
            <a:fld id="{C5FDCF39-62A9-4AF6-BB9D-3FC9B7377D79}" type="slidenum">
              <a:rPr lang="tr-TR"/>
              <a:pPr>
                <a:defRPr/>
              </a:pPr>
              <a:t>8</a:t>
            </a:fld>
            <a:endParaRPr lang="tr-TR" dirty="0"/>
          </a:p>
        </p:txBody>
      </p:sp>
      <p:graphicFrame>
        <p:nvGraphicFramePr>
          <p:cNvPr id="11311" name="Group 4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48158698"/>
              </p:ext>
            </p:extLst>
          </p:nvPr>
        </p:nvGraphicFramePr>
        <p:xfrm>
          <a:off x="128523" y="193113"/>
          <a:ext cx="8763957" cy="3183657"/>
        </p:xfrm>
        <a:graphic>
          <a:graphicData uri="http://schemas.openxmlformats.org/drawingml/2006/table">
            <a:tbl>
              <a:tblPr/>
              <a:tblGrid>
                <a:gridCol w="2989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6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218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İŞSİZLİK  VE  İŞGÜCÜ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185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TÜRKİYE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İSTANBUL**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İSTANBUL’UN PAYI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 GÜCÜ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31.520.000*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6.578.000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20,9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İSTİHDAM EDİLENLER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28.166.000*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5.664.000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20,1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4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İŞSİZ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3.354.000*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914.000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27,3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9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İŞSİZLİK  ORANI (%)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10,6*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13,9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770346"/>
            <a:ext cx="18471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6" rIns="91431" bIns="45716" anchor="ctr">
            <a:spAutoFit/>
          </a:bodyPr>
          <a:lstStyle/>
          <a:p>
            <a:pPr>
              <a:defRPr/>
            </a:pPr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8523" y="3785252"/>
            <a:ext cx="8944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400" b="1" dirty="0">
                <a:latin typeface="Bookman Old Style" panose="02050604050505020204" pitchFamily="18" charset="0"/>
              </a:rPr>
              <a:t>İstanbul, </a:t>
            </a:r>
            <a:r>
              <a:rPr lang="tr-TR" sz="1400" b="1" dirty="0" smtClean="0">
                <a:latin typeface="Bookman Old Style" panose="02050604050505020204" pitchFamily="18" charset="0"/>
              </a:rPr>
              <a:t>15.029.231 kişi ile Türkiye’nin toplam nüfusunun  % 18,6’sını, toplam istihdamının ise %20,9’unu barındırmaktadır. İlimizde 2017 yılında istihdam edilenlerin sayısı  önceki yıla göre 106.000 kişi artarak, 5.664.000’e ulaşırken; işsizlik oranı da % 13,9 olmuştur. </a:t>
            </a:r>
            <a:endParaRPr lang="tr-TR" sz="1400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9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955081"/>
              </p:ext>
            </p:extLst>
          </p:nvPr>
        </p:nvGraphicFramePr>
        <p:xfrm>
          <a:off x="184712" y="4653136"/>
          <a:ext cx="8543212" cy="1584176"/>
        </p:xfrm>
        <a:graphic>
          <a:graphicData uri="http://schemas.openxmlformats.org/drawingml/2006/table">
            <a:tbl>
              <a:tblPr/>
              <a:tblGrid>
                <a:gridCol w="2073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9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2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05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İŞYERİ SAYISI (2017 Ekim Ayı İtibariyle)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58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İSTANBUL’UN PAYI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İŞYERİ SAYISI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1.845.497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517.744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28,05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03444" y="3385142"/>
            <a:ext cx="217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>
                <a:latin typeface="Bookman Old Style" panose="02050604050505020204" pitchFamily="18" charset="0"/>
              </a:rPr>
              <a:t>* Şubat 2018 itibariyle</a:t>
            </a:r>
          </a:p>
          <a:p>
            <a:r>
              <a:rPr lang="tr-TR" sz="1000" b="1" dirty="0" smtClean="0">
                <a:latin typeface="Bookman Old Style" panose="02050604050505020204" pitchFamily="18" charset="0"/>
              </a:rPr>
              <a:t>** 2017 sonu itibariyle</a:t>
            </a:r>
            <a:endParaRPr lang="tr-TR" sz="1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2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48264" y="6381329"/>
            <a:ext cx="1907704" cy="365125"/>
          </a:xfrm>
        </p:spPr>
        <p:txBody>
          <a:bodyPr/>
          <a:lstStyle/>
          <a:p>
            <a:pPr>
              <a:defRPr/>
            </a:pPr>
            <a:fld id="{9701CE00-BC6E-4378-A506-8E1CD4BC3573}" type="slidenum">
              <a:rPr lang="tr-TR"/>
              <a:pPr>
                <a:defRPr/>
              </a:pPr>
              <a:t>9</a:t>
            </a:fld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77908"/>
              </p:ext>
            </p:extLst>
          </p:nvPr>
        </p:nvGraphicFramePr>
        <p:xfrm>
          <a:off x="251520" y="764704"/>
          <a:ext cx="8551904" cy="5077045"/>
        </p:xfrm>
        <a:graphic>
          <a:graphicData uri="http://schemas.openxmlformats.org/drawingml/2006/table">
            <a:tbl>
              <a:tblPr/>
              <a:tblGrid>
                <a:gridCol w="3135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5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76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ÇALIŞMA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HAYATI</a:t>
                      </a:r>
                      <a:endParaRPr lang="tr-TR" sz="12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2015</a:t>
                      </a:r>
                      <a:endParaRPr lang="tr-TR" sz="1200" b="1" i="0" u="none" strike="noStrike" kern="1200" baseline="0" dirty="0" smtClean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baseline="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87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İSTİHDAM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OLUNANLAR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4.658.000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5.096.000</a:t>
                      </a:r>
                      <a:endParaRPr lang="tr-TR" sz="1200" b="1" i="0" u="none" strike="noStrike" dirty="0" smtClean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5.306.000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5.558.000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5.664.000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87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İŞSİZ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589.000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688.000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786.000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869.000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914.000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45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SSK MENSUBU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(4/a)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3.912.291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4. 176.693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4.346.505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4.338.622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4.461.586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BAĞKURLU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(4/b)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514.306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518.074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534.852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512.563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543.428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 SANDIĞI MENSUBU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(4/c)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319.732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337.542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352.139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343.552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338.408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92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 </a:t>
                      </a: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SGK’LI ÇALIŞAN 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4.746.329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5.032.309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5.233.496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5.194.737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5.343.422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SSK EMEKLİSİ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(4/a)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1.466.149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1.527.884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1.624.642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1.764.511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1.730.361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BAĞKUR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EMEKLİSİ  (4/b)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270.433.203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273.566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282.266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284.945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287.553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 SANDIĞI EMEKLİSİ </a:t>
                      </a: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(4/c)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305.412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305.356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309.721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313.955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319.179</a:t>
                      </a:r>
                      <a:endParaRPr lang="tr-TR" sz="1200" b="0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 </a:t>
                      </a: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SGK EMEKLİSİ </a:t>
                      </a: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2.041.994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2.106.806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2.216.629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2.363.411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2.337.093</a:t>
                      </a:r>
                      <a:endParaRPr lang="tr-TR" sz="12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483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GENEL SAĞLIK SİGORTALI KİŞİ SAYISI (G1+G2+G3)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310.040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445.222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657.994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1.143.943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1.167.724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19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GENEL SAĞLIK SİGORTASI GELİR İŞLEMLERİNDE</a:t>
                      </a:r>
                      <a:r>
                        <a:rPr lang="tr-T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GELİRİ OLMAYAN SAYISI (G0) (Yeşil kartlılar)</a:t>
                      </a:r>
                      <a:endParaRPr lang="tr-TR" sz="1200" b="1" i="0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213.851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304.549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415.995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493.296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496.302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640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MALUL MAAŞI ALAN KİŞİ</a:t>
                      </a:r>
                      <a:r>
                        <a:rPr lang="tr-TR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(SGK KAPSAMINDA)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31.875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33.074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34.209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37.001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37.149</a:t>
                      </a: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30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21963</TotalTime>
  <Words>7785</Words>
  <Application>Microsoft Office PowerPoint</Application>
  <PresentationFormat>Ekran Gösterisi (4:3)</PresentationFormat>
  <Paragraphs>4580</Paragraphs>
  <Slides>61</Slides>
  <Notes>31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61</vt:i4>
      </vt:variant>
    </vt:vector>
  </HeadingPairs>
  <TitlesOfParts>
    <vt:vector size="72" baseType="lpstr">
      <vt:lpstr>ＭＳ Ｐゴシック</vt:lpstr>
      <vt:lpstr>Arial</vt:lpstr>
      <vt:lpstr>Arial Unicode MS</vt:lpstr>
      <vt:lpstr>Bookman Old Style</vt:lpstr>
      <vt:lpstr>Calibri</vt:lpstr>
      <vt:lpstr>Tahoma</vt:lpstr>
      <vt:lpstr>Times</vt:lpstr>
      <vt:lpstr>Times New Roman</vt:lpstr>
      <vt:lpstr>Wingdings</vt:lpstr>
      <vt:lpstr>Ofis Teması</vt:lpstr>
      <vt:lpstr>2_Ofis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İTHALAT VE İHRACAT  (Milyon $)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2016-2017 YILI RESMİ OKULLARIN NORMAL VE İKİLİ ÖĞRETİM DURUMU*</vt:lpstr>
      <vt:lpstr>PowerPoint Sunusu</vt:lpstr>
      <vt:lpstr>DEVLET ÜNİVERSİTELERİ </vt:lpstr>
      <vt:lpstr>VAKIF  ÜNİVERSİTELERİ ve VAKIF MESLEK YÜKSEKOKULLARI</vt:lpstr>
      <vt:lpstr>PowerPoint Sunusu</vt:lpstr>
      <vt:lpstr>PowerPoint Sunusu</vt:lpstr>
      <vt:lpstr>PowerPoint Sunusu</vt:lpstr>
      <vt:lpstr>YILLARA GÖRE HASTANE SAYILARI</vt:lpstr>
      <vt:lpstr>YILLARA  GÖRE  YATAK SAYILARI</vt:lpstr>
      <vt:lpstr>PowerPoint Sunusu</vt:lpstr>
      <vt:lpstr>  SOSYAL YARDIMLAŞMA VAKFI YARDIMLARI   </vt:lpstr>
      <vt:lpstr>PowerPoint Sunusu</vt:lpstr>
      <vt:lpstr>PowerPoint Sunusu</vt:lpstr>
      <vt:lpstr>TARİHİ DEĞERE SAHİP YERLER </vt:lpstr>
      <vt:lpstr>İLDEKİ BAZI KÜLTÜREL DEĞERLER</vt:lpstr>
      <vt:lpstr>MÜZE ZİYARETÇİ SAYISI</vt:lpstr>
      <vt:lpstr>PowerPoint Sunusu</vt:lpstr>
      <vt:lpstr>PowerPoint Sunusu</vt:lpstr>
      <vt:lpstr>PowerPoint Sunusu</vt:lpstr>
      <vt:lpstr>TURİST GİRİŞLERİ </vt:lpstr>
      <vt:lpstr> </vt:lpstr>
      <vt:lpstr>SPOR İLE İLGİLİ  GÖSTERGELER</vt:lpstr>
      <vt:lpstr>PowerPoint Sunusu</vt:lpstr>
      <vt:lpstr>BARAJLAR VE SU KAYNAKLARI</vt:lpstr>
      <vt:lpstr>PowerPoint Sunusu</vt:lpstr>
      <vt:lpstr>KARAYOLU TAŞIMACILIĞI</vt:lpstr>
      <vt:lpstr>PowerPoint Sunusu</vt:lpstr>
      <vt:lpstr> KARA YOLLARI</vt:lpstr>
      <vt:lpstr>PowerPoint Sunusu</vt:lpstr>
      <vt:lpstr> ABONE VE TÜKETİM DAĞILIMI </vt:lpstr>
      <vt:lpstr>İLDEKİ  DOĞALGAZ  ABONE DURUMU</vt:lpstr>
      <vt:lpstr> ASAYİŞ ve GÜVENLİK ÖZET TABLOSU  (EMNİYET ve JANDARMA)  </vt:lpstr>
      <vt:lpstr>PowerPoint Sunusu</vt:lpstr>
      <vt:lpstr>PowerPoint Sunusu</vt:lpstr>
      <vt:lpstr>2016 -2017 YILLARI  TERÖR OLAYLARI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Züleyha AKSÜZEK KAVAK</dc:creator>
  <cp:lastModifiedBy>Serpil BÜYÜKKARA</cp:lastModifiedBy>
  <cp:revision>1410</cp:revision>
  <cp:lastPrinted>2018-06-07T13:20:44Z</cp:lastPrinted>
  <dcterms:created xsi:type="dcterms:W3CDTF">2016-08-05T07:19:44Z</dcterms:created>
  <dcterms:modified xsi:type="dcterms:W3CDTF">2024-12-04T09:03:45Z</dcterms:modified>
</cp:coreProperties>
</file>