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9.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0.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1.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2.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3.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14.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1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16.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17.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theme/theme18.xml" ContentType="application/vnd.openxmlformats-officedocument.theme+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19.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20.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21.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theme/theme22.xml" ContentType="application/vnd.openxmlformats-officedocument.theme+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23.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24.xml" ContentType="application/vnd.openxmlformats-officedocument.theme+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25.xml" ContentType="application/vnd.openxmlformats-officedocument.theme+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73" r:id="rId2"/>
    <p:sldMasterId id="2147484282" r:id="rId3"/>
    <p:sldMasterId id="2147484304" r:id="rId4"/>
    <p:sldMasterId id="2147484326" r:id="rId5"/>
    <p:sldMasterId id="2147484348" r:id="rId6"/>
    <p:sldMasterId id="2147484370" r:id="rId7"/>
    <p:sldMasterId id="2147484392" r:id="rId8"/>
    <p:sldMasterId id="2147484414" r:id="rId9"/>
    <p:sldMasterId id="2147484436" r:id="rId10"/>
    <p:sldMasterId id="2147484458" r:id="rId11"/>
    <p:sldMasterId id="2147484480" r:id="rId12"/>
    <p:sldMasterId id="2147484502" r:id="rId13"/>
    <p:sldMasterId id="2147484524" r:id="rId14"/>
    <p:sldMasterId id="2147484546" r:id="rId15"/>
    <p:sldMasterId id="2147484568" r:id="rId16"/>
    <p:sldMasterId id="2147484590" r:id="rId17"/>
    <p:sldMasterId id="2147484612" r:id="rId18"/>
    <p:sldMasterId id="2147484656" r:id="rId19"/>
    <p:sldMasterId id="2147484700" r:id="rId20"/>
    <p:sldMasterId id="2147484722" r:id="rId21"/>
    <p:sldMasterId id="2147484744" r:id="rId22"/>
    <p:sldMasterId id="2147484766" r:id="rId23"/>
    <p:sldMasterId id="2147484788" r:id="rId24"/>
    <p:sldMasterId id="2147484810" r:id="rId25"/>
    <p:sldMasterId id="2147484832" r:id="rId26"/>
  </p:sldMasterIdLst>
  <p:notesMasterIdLst>
    <p:notesMasterId r:id="rId71"/>
  </p:notesMasterIdLst>
  <p:handoutMasterIdLst>
    <p:handoutMasterId r:id="rId72"/>
  </p:handoutMasterIdLst>
  <p:sldIdLst>
    <p:sldId id="1373" r:id="rId27"/>
    <p:sldId id="1423" r:id="rId28"/>
    <p:sldId id="1424" r:id="rId29"/>
    <p:sldId id="1425" r:id="rId30"/>
    <p:sldId id="1426" r:id="rId31"/>
    <p:sldId id="1427" r:id="rId32"/>
    <p:sldId id="1428" r:id="rId33"/>
    <p:sldId id="1429" r:id="rId34"/>
    <p:sldId id="1430" r:id="rId35"/>
    <p:sldId id="1432" r:id="rId36"/>
    <p:sldId id="1434" r:id="rId37"/>
    <p:sldId id="1435" r:id="rId38"/>
    <p:sldId id="1436" r:id="rId39"/>
    <p:sldId id="1437" r:id="rId40"/>
    <p:sldId id="1438" r:id="rId41"/>
    <p:sldId id="1441" r:id="rId42"/>
    <p:sldId id="1442" r:id="rId43"/>
    <p:sldId id="1444" r:id="rId44"/>
    <p:sldId id="1447" r:id="rId45"/>
    <p:sldId id="1448" r:id="rId46"/>
    <p:sldId id="1449" r:id="rId47"/>
    <p:sldId id="1450" r:id="rId48"/>
    <p:sldId id="1451" r:id="rId49"/>
    <p:sldId id="1452" r:id="rId50"/>
    <p:sldId id="1454" r:id="rId51"/>
    <p:sldId id="1457" r:id="rId52"/>
    <p:sldId id="1458" r:id="rId53"/>
    <p:sldId id="1459" r:id="rId54"/>
    <p:sldId id="1460" r:id="rId55"/>
    <p:sldId id="1461" r:id="rId56"/>
    <p:sldId id="1462" r:id="rId57"/>
    <p:sldId id="1464" r:id="rId58"/>
    <p:sldId id="1466" r:id="rId59"/>
    <p:sldId id="1467" r:id="rId60"/>
    <p:sldId id="1468" r:id="rId61"/>
    <p:sldId id="1470" r:id="rId62"/>
    <p:sldId id="1471" r:id="rId63"/>
    <p:sldId id="1473" r:id="rId64"/>
    <p:sldId id="1474" r:id="rId65"/>
    <p:sldId id="1477" r:id="rId66"/>
    <p:sldId id="1479" r:id="rId67"/>
    <p:sldId id="1480" r:id="rId68"/>
    <p:sldId id="1481" r:id="rId69"/>
    <p:sldId id="1482" r:id="rId70"/>
  </p:sldIdLst>
  <p:sldSz cx="6858000" cy="9906000" type="A4"/>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üleyha AKSÜZEK KAVAK" initials="ZAK" lastIdx="1" clrIdx="0">
    <p:extLst>
      <p:ext uri="{19B8F6BF-5375-455C-9EA6-DF929625EA0E}">
        <p15:presenceInfo xmlns:p15="http://schemas.microsoft.com/office/powerpoint/2012/main" userId="S-1-5-21-3319460674-182160504-3610838970-10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36B"/>
    <a:srgbClr val="3785B2"/>
    <a:srgbClr val="404F64"/>
    <a:srgbClr val="2F4858"/>
    <a:srgbClr val="F2D492"/>
    <a:srgbClr val="C2D2E3"/>
    <a:srgbClr val="FFFFFF"/>
    <a:srgbClr val="B1DCEB"/>
    <a:srgbClr val="AED8ED"/>
    <a:srgbClr val="DD1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93548" autoAdjust="0"/>
  </p:normalViewPr>
  <p:slideViewPr>
    <p:cSldViewPr snapToGrid="0">
      <p:cViewPr varScale="1">
        <p:scale>
          <a:sx n="72" d="100"/>
          <a:sy n="72" d="100"/>
        </p:scale>
        <p:origin x="3390" y="54"/>
      </p:cViewPr>
      <p:guideLst/>
    </p:cSldViewPr>
  </p:slideViewPr>
  <p:outlineViewPr>
    <p:cViewPr>
      <p:scale>
        <a:sx n="33" d="100"/>
        <a:sy n="33" d="100"/>
      </p:scale>
      <p:origin x="0" y="-16872"/>
    </p:cViewPr>
  </p:outlineViewPr>
  <p:notesTextViewPr>
    <p:cViewPr>
      <p:scale>
        <a:sx n="1" d="1"/>
        <a:sy n="1" d="1"/>
      </p:scale>
      <p:origin x="0" y="0"/>
    </p:cViewPr>
  </p:notesTextViewPr>
  <p:notesViewPr>
    <p:cSldViewPr snapToGrid="0">
      <p:cViewPr varScale="1">
        <p:scale>
          <a:sx n="75" d="100"/>
          <a:sy n="75" d="100"/>
        </p:scale>
        <p:origin x="221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61"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tr-TR" sz="1600" b="1" dirty="0" smtClean="0">
                <a:solidFill>
                  <a:srgbClr val="FF0000"/>
                </a:solidFill>
                <a:latin typeface="Bookman Old Style" panose="02050604050505020204" pitchFamily="18" charset="0"/>
              </a:rPr>
              <a:t>YILLARA</a:t>
            </a:r>
            <a:r>
              <a:rPr lang="tr-TR" sz="1600" b="1" baseline="0" dirty="0" smtClean="0">
                <a:solidFill>
                  <a:srgbClr val="FF0000"/>
                </a:solidFill>
                <a:latin typeface="Bookman Old Style" panose="02050604050505020204" pitchFamily="18" charset="0"/>
              </a:rPr>
              <a:t> GÖRE İSTANBUL NÜFUSU</a:t>
            </a:r>
            <a:endParaRPr lang="tr-TR" sz="1600" b="1" dirty="0">
              <a:solidFill>
                <a:srgbClr val="FF0000"/>
              </a:solidFill>
              <a:latin typeface="Bookman Old Style" panose="02050604050505020204" pitchFamily="18" charset="0"/>
            </a:endParaRPr>
          </a:p>
        </c:rich>
      </c:tx>
      <c:layout>
        <c:manualLayout>
          <c:xMode val="edge"/>
          <c:yMode val="edge"/>
          <c:x val="0.19740697361310139"/>
          <c:y val="4.59678824628650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tr-TR"/>
        </a:p>
      </c:txPr>
    </c:title>
    <c:autoTitleDeleted val="0"/>
    <c:plotArea>
      <c:layout>
        <c:manualLayout>
          <c:layoutTarget val="inner"/>
          <c:xMode val="edge"/>
          <c:yMode val="edge"/>
          <c:x val="3.2681396982256208E-2"/>
          <c:y val="0.20552762493930843"/>
          <c:w val="0.95633662022554389"/>
          <c:h val="0.71531376828567705"/>
        </c:manualLayout>
      </c:layout>
      <c:lineChart>
        <c:grouping val="stacked"/>
        <c:varyColors val="0"/>
        <c:ser>
          <c:idx val="0"/>
          <c:order val="0"/>
          <c:tx>
            <c:strRef>
              <c:f>Sheet1!$C$1</c:f>
              <c:strCache>
                <c:ptCount val="1"/>
                <c:pt idx="0">
                  <c:v>istanbul</c:v>
                </c:pt>
              </c:strCache>
            </c:strRef>
          </c:tx>
          <c:spPr>
            <a:ln w="28575" cap="rnd">
              <a:solidFill>
                <a:schemeClr val="tx1"/>
              </a:solidFill>
              <a:round/>
            </a:ln>
            <a:effectLst/>
          </c:spPr>
          <c:marker>
            <c:symbol val="none"/>
          </c:marker>
          <c:dLbls>
            <c:dLbl>
              <c:idx val="0"/>
              <c:layout>
                <c:manualLayout>
                  <c:x val="-7.4289297422696909E-2"/>
                  <c:y val="-7.372907078174885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74D0-4C3F-AD20-B4BC813A79B9}"/>
                </c:ext>
              </c:extLst>
            </c:dLbl>
            <c:dLbl>
              <c:idx val="1"/>
              <c:delete val="1"/>
              <c:extLst>
                <c:ext xmlns:c15="http://schemas.microsoft.com/office/drawing/2012/chart" uri="{CE6537A1-D6FC-4f65-9D91-7224C49458BB}"/>
                <c:ext xmlns:c16="http://schemas.microsoft.com/office/drawing/2014/chart" uri="{C3380CC4-5D6E-409C-BE32-E72D297353CC}">
                  <c16:uniqueId val="{00000001-74D0-4C3F-AD20-B4BC813A79B9}"/>
                </c:ext>
              </c:extLst>
            </c:dLbl>
            <c:dLbl>
              <c:idx val="2"/>
              <c:delete val="1"/>
              <c:extLst>
                <c:ext xmlns:c15="http://schemas.microsoft.com/office/drawing/2012/chart" uri="{CE6537A1-D6FC-4f65-9D91-7224C49458BB}"/>
                <c:ext xmlns:c16="http://schemas.microsoft.com/office/drawing/2014/chart" uri="{C3380CC4-5D6E-409C-BE32-E72D297353CC}">
                  <c16:uniqueId val="{00000000-74D0-4C3F-AD20-B4BC813A79B9}"/>
                </c:ext>
              </c:extLst>
            </c:dLbl>
            <c:dLbl>
              <c:idx val="3"/>
              <c:delete val="1"/>
              <c:extLst>
                <c:ext xmlns:c15="http://schemas.microsoft.com/office/drawing/2012/chart" uri="{CE6537A1-D6FC-4f65-9D91-7224C49458BB}"/>
                <c:ext xmlns:c16="http://schemas.microsoft.com/office/drawing/2014/chart" uri="{C3380CC4-5D6E-409C-BE32-E72D297353CC}">
                  <c16:uniqueId val="{00000010-74D0-4C3F-AD20-B4BC813A79B9}"/>
                </c:ext>
              </c:extLst>
            </c:dLbl>
            <c:dLbl>
              <c:idx val="4"/>
              <c:layout>
                <c:manualLayout>
                  <c:x val="-0.18545667713003641"/>
                  <c:y val="-6.338629722760409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22210573589751795"/>
                      <c:h val="5.2239214998870194E-2"/>
                    </c:manualLayout>
                  </c15:layout>
                </c:ext>
                <c:ext xmlns:c16="http://schemas.microsoft.com/office/drawing/2014/chart" uri="{C3380CC4-5D6E-409C-BE32-E72D297353CC}">
                  <c16:uniqueId val="{0000000F-74D0-4C3F-AD20-B4BC813A79B9}"/>
                </c:ext>
              </c:extLst>
            </c:dLbl>
            <c:dLbl>
              <c:idx val="5"/>
              <c:delete val="1"/>
              <c:extLst>
                <c:ext xmlns:c15="http://schemas.microsoft.com/office/drawing/2012/chart" uri="{CE6537A1-D6FC-4f65-9D91-7224C49458BB}"/>
                <c:ext xmlns:c16="http://schemas.microsoft.com/office/drawing/2014/chart" uri="{C3380CC4-5D6E-409C-BE32-E72D297353CC}">
                  <c16:uniqueId val="{0000000E-74D0-4C3F-AD20-B4BC813A79B9}"/>
                </c:ext>
              </c:extLst>
            </c:dLbl>
            <c:dLbl>
              <c:idx val="6"/>
              <c:delete val="1"/>
              <c:extLst>
                <c:ext xmlns:c15="http://schemas.microsoft.com/office/drawing/2012/chart" uri="{CE6537A1-D6FC-4f65-9D91-7224C49458BB}"/>
                <c:ext xmlns:c16="http://schemas.microsoft.com/office/drawing/2014/chart" uri="{C3380CC4-5D6E-409C-BE32-E72D297353CC}">
                  <c16:uniqueId val="{00000002-74D0-4C3F-AD20-B4BC813A79B9}"/>
                </c:ext>
              </c:extLst>
            </c:dLbl>
            <c:dLbl>
              <c:idx val="8"/>
              <c:delete val="1"/>
              <c:extLst>
                <c:ext xmlns:c15="http://schemas.microsoft.com/office/drawing/2012/chart" uri="{CE6537A1-D6FC-4f65-9D91-7224C49458BB}"/>
                <c:ext xmlns:c16="http://schemas.microsoft.com/office/drawing/2014/chart" uri="{C3380CC4-5D6E-409C-BE32-E72D297353CC}">
                  <c16:uniqueId val="{00000003-74D0-4C3F-AD20-B4BC813A79B9}"/>
                </c:ext>
              </c:extLst>
            </c:dLbl>
            <c:dLbl>
              <c:idx val="9"/>
              <c:delete val="1"/>
              <c:extLst>
                <c:ext xmlns:c15="http://schemas.microsoft.com/office/drawing/2012/chart" uri="{CE6537A1-D6FC-4f65-9D91-7224C49458BB}"/>
                <c:ext xmlns:c16="http://schemas.microsoft.com/office/drawing/2014/chart" uri="{C3380CC4-5D6E-409C-BE32-E72D297353CC}">
                  <c16:uniqueId val="{00000004-74D0-4C3F-AD20-B4BC813A79B9}"/>
                </c:ext>
              </c:extLst>
            </c:dLbl>
            <c:dLbl>
              <c:idx val="10"/>
              <c:delete val="1"/>
              <c:extLst>
                <c:ext xmlns:c15="http://schemas.microsoft.com/office/drawing/2012/chart" uri="{CE6537A1-D6FC-4f65-9D91-7224C49458BB}"/>
                <c:ext xmlns:c16="http://schemas.microsoft.com/office/drawing/2014/chart" uri="{C3380CC4-5D6E-409C-BE32-E72D297353CC}">
                  <c16:uniqueId val="{00000005-74D0-4C3F-AD20-B4BC813A79B9}"/>
                </c:ext>
              </c:extLst>
            </c:dLbl>
            <c:dLbl>
              <c:idx val="11"/>
              <c:delete val="1"/>
              <c:extLst>
                <c:ext xmlns:c15="http://schemas.microsoft.com/office/drawing/2012/chart" uri="{CE6537A1-D6FC-4f65-9D91-7224C49458BB}"/>
                <c:ext xmlns:c16="http://schemas.microsoft.com/office/drawing/2014/chart" uri="{C3380CC4-5D6E-409C-BE32-E72D297353CC}">
                  <c16:uniqueId val="{00000006-74D0-4C3F-AD20-B4BC813A79B9}"/>
                </c:ext>
              </c:extLst>
            </c:dLbl>
            <c:dLbl>
              <c:idx val="12"/>
              <c:delete val="1"/>
              <c:extLst>
                <c:ext xmlns:c15="http://schemas.microsoft.com/office/drawing/2012/chart" uri="{CE6537A1-D6FC-4f65-9D91-7224C49458BB}"/>
                <c:ext xmlns:c16="http://schemas.microsoft.com/office/drawing/2014/chart" uri="{C3380CC4-5D6E-409C-BE32-E72D297353CC}">
                  <c16:uniqueId val="{00000007-74D0-4C3F-AD20-B4BC813A79B9}"/>
                </c:ext>
              </c:extLst>
            </c:dLbl>
            <c:dLbl>
              <c:idx val="13"/>
              <c:delete val="1"/>
              <c:extLst>
                <c:ext xmlns:c15="http://schemas.microsoft.com/office/drawing/2012/chart" uri="{CE6537A1-D6FC-4f65-9D91-7224C49458BB}"/>
                <c:ext xmlns:c16="http://schemas.microsoft.com/office/drawing/2014/chart" uri="{C3380CC4-5D6E-409C-BE32-E72D297353CC}">
                  <c16:uniqueId val="{00000008-74D0-4C3F-AD20-B4BC813A79B9}"/>
                </c:ext>
              </c:extLst>
            </c:dLbl>
            <c:dLbl>
              <c:idx val="14"/>
              <c:delete val="1"/>
              <c:extLst>
                <c:ext xmlns:c15="http://schemas.microsoft.com/office/drawing/2012/chart" uri="{CE6537A1-D6FC-4f65-9D91-7224C49458BB}"/>
                <c:ext xmlns:c16="http://schemas.microsoft.com/office/drawing/2014/chart" uri="{C3380CC4-5D6E-409C-BE32-E72D297353CC}">
                  <c16:uniqueId val="{00000009-74D0-4C3F-AD20-B4BC813A79B9}"/>
                </c:ext>
              </c:extLst>
            </c:dLbl>
            <c:dLbl>
              <c:idx val="15"/>
              <c:delete val="1"/>
              <c:extLst>
                <c:ext xmlns:c15="http://schemas.microsoft.com/office/drawing/2012/chart" uri="{CE6537A1-D6FC-4f65-9D91-7224C49458BB}"/>
                <c:ext xmlns:c16="http://schemas.microsoft.com/office/drawing/2014/chart" uri="{C3380CC4-5D6E-409C-BE32-E72D297353CC}">
                  <c16:uniqueId val="{0000000A-74D0-4C3F-AD20-B4BC813A79B9}"/>
                </c:ext>
              </c:extLst>
            </c:dLbl>
            <c:dLbl>
              <c:idx val="16"/>
              <c:delete val="1"/>
              <c:extLst>
                <c:ext xmlns:c15="http://schemas.microsoft.com/office/drawing/2012/chart" uri="{CE6537A1-D6FC-4f65-9D91-7224C49458BB}"/>
                <c:ext xmlns:c16="http://schemas.microsoft.com/office/drawing/2014/chart" uri="{C3380CC4-5D6E-409C-BE32-E72D297353CC}">
                  <c16:uniqueId val="{0000000B-74D0-4C3F-AD20-B4BC813A79B9}"/>
                </c:ext>
              </c:extLst>
            </c:dLbl>
            <c:dLbl>
              <c:idx val="17"/>
              <c:delete val="1"/>
              <c:extLst>
                <c:ext xmlns:c15="http://schemas.microsoft.com/office/drawing/2012/chart" uri="{CE6537A1-D6FC-4f65-9D91-7224C49458BB}"/>
                <c:ext xmlns:c16="http://schemas.microsoft.com/office/drawing/2014/chart" uri="{C3380CC4-5D6E-409C-BE32-E72D297353CC}">
                  <c16:uniqueId val="{0000000D-74D0-4C3F-AD20-B4BC813A79B9}"/>
                </c:ext>
              </c:extLst>
            </c:dLbl>
            <c:dLbl>
              <c:idx val="18"/>
              <c:layout>
                <c:manualLayout>
                  <c:x val="-1.3451895175488976E-2"/>
                  <c:y val="-5.025261652392840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21911642585852042"/>
                      <c:h val="9.4628169469983592E-2"/>
                    </c:manualLayout>
                  </c15:layout>
                </c:ext>
                <c:ext xmlns:c16="http://schemas.microsoft.com/office/drawing/2014/chart" uri="{C3380CC4-5D6E-409C-BE32-E72D297353CC}">
                  <c16:uniqueId val="{0000000C-74D0-4C3F-AD20-B4BC813A79B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Bookman Old Style" panose="02050604050505020204" pitchFamily="18" charset="0"/>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Sheet1!$A$2:$A$20</c:f>
              <c:numCache>
                <c:formatCode>0</c:formatCode>
                <c:ptCount val="19"/>
                <c:pt idx="0">
                  <c:v>1927</c:v>
                </c:pt>
                <c:pt idx="1">
                  <c:v>1945</c:v>
                </c:pt>
                <c:pt idx="2">
                  <c:v>1960</c:v>
                </c:pt>
                <c:pt idx="3">
                  <c:v>1975</c:v>
                </c:pt>
                <c:pt idx="4">
                  <c:v>1990</c:v>
                </c:pt>
                <c:pt idx="5">
                  <c:v>1997</c:v>
                </c:pt>
                <c:pt idx="6">
                  <c:v>2000</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#,##0</c:formatCode>
                <c:ptCount val="19"/>
                <c:pt idx="0">
                  <c:v>806863</c:v>
                </c:pt>
                <c:pt idx="1">
                  <c:v>1078399</c:v>
                </c:pt>
                <c:pt idx="2">
                  <c:v>1882092</c:v>
                </c:pt>
                <c:pt idx="3">
                  <c:v>3904588</c:v>
                </c:pt>
                <c:pt idx="4">
                  <c:v>7309190</c:v>
                </c:pt>
                <c:pt idx="5">
                  <c:v>9198809</c:v>
                </c:pt>
                <c:pt idx="6">
                  <c:v>10018735</c:v>
                </c:pt>
                <c:pt idx="7">
                  <c:v>12573836</c:v>
                </c:pt>
                <c:pt idx="8">
                  <c:v>12697164</c:v>
                </c:pt>
                <c:pt idx="9">
                  <c:v>12915158</c:v>
                </c:pt>
                <c:pt idx="10">
                  <c:v>13255685</c:v>
                </c:pt>
                <c:pt idx="11">
                  <c:v>13624240</c:v>
                </c:pt>
                <c:pt idx="12">
                  <c:v>13854740</c:v>
                </c:pt>
                <c:pt idx="13">
                  <c:v>14160467</c:v>
                </c:pt>
                <c:pt idx="14">
                  <c:v>14377018</c:v>
                </c:pt>
                <c:pt idx="15">
                  <c:v>14657434</c:v>
                </c:pt>
                <c:pt idx="16">
                  <c:v>14804116</c:v>
                </c:pt>
                <c:pt idx="17">
                  <c:v>15029231</c:v>
                </c:pt>
                <c:pt idx="18">
                  <c:v>15067724</c:v>
                </c:pt>
              </c:numCache>
            </c:numRef>
          </c:val>
          <c:smooth val="0"/>
          <c:extLst>
            <c:ext xmlns:c16="http://schemas.microsoft.com/office/drawing/2014/chart" uri="{C3380CC4-5D6E-409C-BE32-E72D297353CC}">
              <c16:uniqueId val="{00000000-16D0-4139-875C-380C426C36AE}"/>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21771520"/>
        <c:axId val="121773440"/>
      </c:lineChart>
      <c:catAx>
        <c:axId val="121771520"/>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tr-TR" b="1" dirty="0" smtClean="0">
                    <a:solidFill>
                      <a:schemeClr val="tx1"/>
                    </a:solidFill>
                  </a:rPr>
                  <a:t>YILLAR</a:t>
                </a:r>
                <a:endParaRPr lang="tr-TR" b="1" dirty="0">
                  <a:solidFill>
                    <a:schemeClr val="tx1"/>
                  </a:solidFill>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tr-TR"/>
            </a:p>
          </c:txPr>
        </c:title>
        <c:numFmt formatCode="0" sourceLinked="1"/>
        <c:majorTickMark val="none"/>
        <c:minorTickMark val="none"/>
        <c:tickLblPos val="nextTo"/>
        <c:crossAx val="121773440"/>
        <c:crosses val="autoZero"/>
        <c:auto val="1"/>
        <c:lblAlgn val="ctr"/>
        <c:lblOffset val="100"/>
        <c:noMultiLvlLbl val="1"/>
      </c:catAx>
      <c:valAx>
        <c:axId val="121773440"/>
        <c:scaling>
          <c:orientation val="minMax"/>
        </c:scaling>
        <c:delete val="1"/>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tr-TR" b="1" dirty="0" smtClean="0">
                    <a:solidFill>
                      <a:schemeClr val="tx1"/>
                    </a:solidFill>
                    <a:latin typeface="Bookman Old Style" panose="02050604050505020204" pitchFamily="18" charset="0"/>
                  </a:rPr>
                  <a:t>NÜFUS</a:t>
                </a:r>
                <a:endParaRPr lang="tr-TR" b="1" dirty="0">
                  <a:solidFill>
                    <a:schemeClr val="tx1"/>
                  </a:solidFill>
                  <a:latin typeface="Bookman Old Style" panose="02050604050505020204" pitchFamily="18" charset="0"/>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tr-TR"/>
            </a:p>
          </c:txPr>
        </c:title>
        <c:numFmt formatCode="#,##0" sourceLinked="1"/>
        <c:majorTickMark val="out"/>
        <c:minorTickMark val="none"/>
        <c:tickLblPos val="nextTo"/>
        <c:crossAx val="1217715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bg1"/>
                </a:solidFill>
                <a:latin typeface="+mn-lt"/>
                <a:ea typeface="+mn-ea"/>
                <a:cs typeface="+mn-cs"/>
              </a:defRPr>
            </a:pPr>
            <a:r>
              <a:rPr lang="tr-TR" dirty="0">
                <a:solidFill>
                  <a:srgbClr val="FF0000"/>
                </a:solidFill>
                <a:latin typeface="Bookman Old Style" panose="02050604050505020204" pitchFamily="18" charset="0"/>
              </a:rPr>
              <a:t>Lisanslı Sporcu Sayısı</a:t>
            </a:r>
          </a:p>
        </c:rich>
      </c:tx>
      <c:layout/>
      <c:overlay val="0"/>
      <c:spPr>
        <a:noFill/>
        <a:ln>
          <a:noFill/>
        </a:ln>
        <a:effectLst/>
      </c:spPr>
      <c:txPr>
        <a:bodyPr rot="0" spcFirstLastPara="1" vertOverflow="ellipsis" vert="horz" wrap="square" anchor="ctr" anchorCtr="1"/>
        <a:lstStyle/>
        <a:p>
          <a:pPr>
            <a:defRPr sz="2160" b="1" i="0" u="none" strike="noStrike" kern="1200" spc="0" baseline="0">
              <a:solidFill>
                <a:schemeClr val="bg1"/>
              </a:solidFill>
              <a:latin typeface="+mn-lt"/>
              <a:ea typeface="+mn-ea"/>
              <a:cs typeface="+mn-cs"/>
            </a:defRPr>
          </a:pPr>
          <a:endParaRPr lang="tr-TR"/>
        </a:p>
      </c:txPr>
    </c:title>
    <c:autoTitleDeleted val="0"/>
    <c:plotArea>
      <c:layout/>
      <c:doughnutChart>
        <c:varyColors val="1"/>
        <c:ser>
          <c:idx val="0"/>
          <c:order val="0"/>
          <c:tx>
            <c:strRef>
              <c:f>Sheet1!$B$1</c:f>
              <c:strCache>
                <c:ptCount val="1"/>
                <c:pt idx="0">
                  <c:v>Lisanslı Sporcu Sayısı</c:v>
                </c:pt>
              </c:strCache>
            </c:strRef>
          </c:tx>
          <c:spPr>
            <a:solidFill>
              <a:schemeClr val="accent3">
                <a:lumMod val="20000"/>
                <a:lumOff val="80000"/>
              </a:schemeClr>
            </a:solidFill>
            <a:effectLst>
              <a:outerShdw blurRad="50800" dist="50800" dir="5400000" algn="ctr" rotWithShape="0">
                <a:schemeClr val="tx1">
                  <a:alpha val="47000"/>
                </a:schemeClr>
              </a:outerShdw>
            </a:effectLst>
          </c:spPr>
          <c:dPt>
            <c:idx val="0"/>
            <c:bubble3D val="0"/>
            <c:spPr>
              <a:solidFill>
                <a:schemeClr val="accent2">
                  <a:lumMod val="60000"/>
                  <a:lumOff val="40000"/>
                </a:schemeClr>
              </a:solidFill>
              <a:ln w="19050">
                <a:solidFill>
                  <a:schemeClr val="lt1"/>
                </a:solidFill>
              </a:ln>
              <a:effectLst>
                <a:outerShdw blurRad="50800" dist="50800" dir="5400000" algn="ctr" rotWithShape="0">
                  <a:schemeClr val="tx1">
                    <a:alpha val="47000"/>
                  </a:schemeClr>
                </a:outerShdw>
              </a:effectLst>
            </c:spPr>
            <c:extLst>
              <c:ext xmlns:c16="http://schemas.microsoft.com/office/drawing/2014/chart" uri="{C3380CC4-5D6E-409C-BE32-E72D297353CC}">
                <c16:uniqueId val="{00000001-DC03-481F-B1E1-9F5E1F7D2963}"/>
              </c:ext>
            </c:extLst>
          </c:dPt>
          <c:dPt>
            <c:idx val="1"/>
            <c:bubble3D val="0"/>
            <c:spPr>
              <a:solidFill>
                <a:srgbClr val="FFC000"/>
              </a:solidFill>
              <a:ln w="19050">
                <a:solidFill>
                  <a:schemeClr val="lt1"/>
                </a:solidFill>
              </a:ln>
              <a:effectLst>
                <a:outerShdw blurRad="50800" dist="50800" dir="5400000" algn="ctr" rotWithShape="0">
                  <a:schemeClr val="tx1">
                    <a:alpha val="47000"/>
                  </a:schemeClr>
                </a:outerShdw>
              </a:effectLst>
            </c:spPr>
            <c:extLst>
              <c:ext xmlns:c16="http://schemas.microsoft.com/office/drawing/2014/chart" uri="{C3380CC4-5D6E-409C-BE32-E72D297353CC}">
                <c16:uniqueId val="{00000003-DC03-481F-B1E1-9F5E1F7D2963}"/>
              </c:ext>
            </c:extLst>
          </c:dPt>
          <c:dPt>
            <c:idx val="2"/>
            <c:bubble3D val="0"/>
            <c:spPr>
              <a:solidFill>
                <a:schemeClr val="accent3">
                  <a:lumMod val="20000"/>
                  <a:lumOff val="80000"/>
                </a:schemeClr>
              </a:solidFill>
              <a:ln w="19050">
                <a:solidFill>
                  <a:schemeClr val="lt1"/>
                </a:solidFill>
              </a:ln>
              <a:effectLst>
                <a:outerShdw blurRad="50800" dist="50800" dir="5400000" algn="ctr" rotWithShape="0">
                  <a:schemeClr val="tx1">
                    <a:alpha val="47000"/>
                  </a:schemeClr>
                </a:outerShdw>
              </a:effectLst>
            </c:spPr>
            <c:extLst>
              <c:ext xmlns:c16="http://schemas.microsoft.com/office/drawing/2014/chart" uri="{C3380CC4-5D6E-409C-BE32-E72D297353CC}">
                <c16:uniqueId val="{00000005-DC03-481F-B1E1-9F5E1F7D2963}"/>
              </c:ext>
            </c:extLst>
          </c:dPt>
          <c:dPt>
            <c:idx val="3"/>
            <c:bubble3D val="0"/>
            <c:spPr>
              <a:solidFill>
                <a:schemeClr val="accent3">
                  <a:lumMod val="20000"/>
                  <a:lumOff val="80000"/>
                </a:schemeClr>
              </a:solidFill>
              <a:ln w="19050">
                <a:solidFill>
                  <a:schemeClr val="lt1"/>
                </a:solidFill>
              </a:ln>
              <a:effectLst>
                <a:outerShdw blurRad="50800" dist="50800" dir="5400000" algn="ctr" rotWithShape="0">
                  <a:schemeClr val="tx1">
                    <a:alpha val="47000"/>
                  </a:schemeClr>
                </a:outerShdw>
              </a:effectLst>
            </c:spPr>
            <c:extLst>
              <c:ext xmlns:c16="http://schemas.microsoft.com/office/drawing/2014/chart" uri="{C3380CC4-5D6E-409C-BE32-E72D297353CC}">
                <c16:uniqueId val="{00000007-DC03-481F-B1E1-9F5E1F7D2963}"/>
              </c:ext>
            </c:extLst>
          </c:dPt>
          <c:dPt>
            <c:idx val="4"/>
            <c:bubble3D val="0"/>
            <c:spPr>
              <a:solidFill>
                <a:schemeClr val="accent3">
                  <a:lumMod val="20000"/>
                  <a:lumOff val="80000"/>
                </a:schemeClr>
              </a:solidFill>
              <a:ln w="19050">
                <a:solidFill>
                  <a:schemeClr val="lt1"/>
                </a:solidFill>
              </a:ln>
              <a:effectLst>
                <a:outerShdw blurRad="50800" dist="50800" dir="5400000" algn="ctr" rotWithShape="0">
                  <a:schemeClr val="tx1">
                    <a:alpha val="47000"/>
                  </a:schemeClr>
                </a:outerShdw>
              </a:effectLst>
            </c:spPr>
            <c:extLst>
              <c:ext xmlns:c16="http://schemas.microsoft.com/office/drawing/2014/chart" uri="{C3380CC4-5D6E-409C-BE32-E72D297353CC}">
                <c16:uniqueId val="{00000009-DC03-481F-B1E1-9F5E1F7D296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tr-TR"/>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Diğer İller</c:v>
                </c:pt>
                <c:pt idx="1">
                  <c:v>İstanbul</c:v>
                </c:pt>
              </c:strCache>
            </c:strRef>
          </c:cat>
          <c:val>
            <c:numRef>
              <c:f>Sheet1!$B$2:$B$3</c:f>
              <c:numCache>
                <c:formatCode>#,##0</c:formatCode>
                <c:ptCount val="2"/>
                <c:pt idx="0">
                  <c:v>4252703</c:v>
                </c:pt>
                <c:pt idx="1">
                  <c:v>655252</c:v>
                </c:pt>
              </c:numCache>
            </c:numRef>
          </c:val>
          <c:extLst>
            <c:ext xmlns:c16="http://schemas.microsoft.com/office/drawing/2014/chart" uri="{C3380CC4-5D6E-409C-BE32-E72D297353CC}">
              <c16:uniqueId val="{0000000A-DC03-481F-B1E1-9F5E1F7D2963}"/>
            </c:ext>
          </c:extLst>
        </c:ser>
        <c:dLbls>
          <c:showLegendKey val="0"/>
          <c:showVal val="1"/>
          <c:showCatName val="1"/>
          <c:showSerName val="0"/>
          <c:showPercent val="0"/>
          <c:showBubbleSize val="0"/>
          <c:showLeaderLines val="1"/>
        </c:dLbls>
        <c:firstSliceAng val="360"/>
        <c:holeSize val="50"/>
      </c:doughnutChart>
      <c:spPr>
        <a:noFill/>
        <a:ln>
          <a:noFill/>
        </a:ln>
        <a:effectLst/>
      </c:spPr>
    </c:plotArea>
    <c:plotVisOnly val="1"/>
    <c:dispBlanksAs val="gap"/>
    <c:showDLblsOverMax val="0"/>
  </c:chart>
  <c:spPr>
    <a:noFill/>
    <a:ln>
      <a:solidFill>
        <a:schemeClr val="accent1">
          <a:shade val="50000"/>
          <a:alpha val="98000"/>
        </a:schemeClr>
      </a:solidFill>
    </a:ln>
    <a:effectLst/>
  </c:spPr>
  <c:txPr>
    <a:bodyPr/>
    <a:lstStyle/>
    <a:p>
      <a:pPr>
        <a:defRPr sz="1800" b="1">
          <a:solidFill>
            <a:schemeClr val="bg1"/>
          </a:solidFill>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9367CFD-0522-4911-AE15-DFE0283BE41F}" type="datetimeFigureOut">
              <a:rPr lang="tr-TR" smtClean="0"/>
              <a:t>4.12.2024</a:t>
            </a:fld>
            <a:endParaRPr lang="tr-TR"/>
          </a:p>
        </p:txBody>
      </p:sp>
      <p:sp>
        <p:nvSpPr>
          <p:cNvPr id="4" name="Altbilgi Yer Tutucusu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FAFABCE-18FE-486E-9DA5-EF597B4E2371}" type="slidenum">
              <a:rPr lang="tr-TR" smtClean="0"/>
              <a:t>‹#›</a:t>
            </a:fld>
            <a:endParaRPr lang="tr-TR"/>
          </a:p>
        </p:txBody>
      </p:sp>
    </p:spTree>
    <p:extLst>
      <p:ext uri="{BB962C8B-B14F-4D97-AF65-F5344CB8AC3E}">
        <p14:creationId xmlns:p14="http://schemas.microsoft.com/office/powerpoint/2010/main" val="568582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0"/>
            <a:ext cx="2945660"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5" y="0"/>
            <a:ext cx="2945660" cy="498135"/>
          </a:xfrm>
          <a:prstGeom prst="rect">
            <a:avLst/>
          </a:prstGeom>
        </p:spPr>
        <p:txBody>
          <a:bodyPr vert="horz" lIns="91440" tIns="45720" rIns="91440" bIns="45720" rtlCol="0"/>
          <a:lstStyle>
            <a:lvl1pPr algn="r">
              <a:defRPr sz="1200"/>
            </a:lvl1pPr>
          </a:lstStyle>
          <a:p>
            <a:fld id="{DBAA3C0F-A9AD-4274-91D2-28331D09CCCF}" type="datetimeFigureOut">
              <a:rPr lang="tr-TR" smtClean="0"/>
              <a:t>4.12.2024</a:t>
            </a:fld>
            <a:endParaRPr lang="tr-TR"/>
          </a:p>
        </p:txBody>
      </p:sp>
      <p:sp>
        <p:nvSpPr>
          <p:cNvPr id="4" name="Slayt Görüntüsü Yer Tutucusu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9"/>
            <a:ext cx="5438140" cy="3909238"/>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3" y="9430091"/>
            <a:ext cx="2945660"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5" y="9430091"/>
            <a:ext cx="2945660" cy="498134"/>
          </a:xfrm>
          <a:prstGeom prst="rect">
            <a:avLst/>
          </a:prstGeom>
        </p:spPr>
        <p:txBody>
          <a:bodyPr vert="horz" lIns="91440" tIns="45720" rIns="91440" bIns="45720" rtlCol="0" anchor="b"/>
          <a:lstStyle>
            <a:lvl1pPr algn="r">
              <a:defRPr sz="1200"/>
            </a:lvl1pPr>
          </a:lstStyle>
          <a:p>
            <a:fld id="{804B5915-9D30-44F4-BAED-259C05145258}" type="slidenum">
              <a:rPr lang="tr-TR" smtClean="0"/>
              <a:t>‹#›</a:t>
            </a:fld>
            <a:endParaRPr lang="tr-TR"/>
          </a:p>
        </p:txBody>
      </p:sp>
    </p:spTree>
    <p:extLst>
      <p:ext uri="{BB962C8B-B14F-4D97-AF65-F5344CB8AC3E}">
        <p14:creationId xmlns:p14="http://schemas.microsoft.com/office/powerpoint/2010/main" val="189442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076450" y="744538"/>
            <a:ext cx="2574925" cy="3721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50822-0B41-43A0-BE14-291C2B61ED69}"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2658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208213" y="685800"/>
            <a:ext cx="2371725" cy="3427413"/>
          </a:xfrm>
        </p:spPr>
      </p:sp>
      <p:sp>
        <p:nvSpPr>
          <p:cNvPr id="3" name="2 Not Yer Tutucusu"/>
          <p:cNvSpPr>
            <a:spLocks noGrp="1"/>
          </p:cNvSpPr>
          <p:nvPr>
            <p:ph type="body" idx="1"/>
          </p:nvPr>
        </p:nvSpPr>
        <p:spPr/>
        <p:txBody>
          <a:bodyPr>
            <a:normAutofit/>
          </a:bodyPr>
          <a:lstStyle/>
          <a:p>
            <a:pPr defTabSz="877541" eaLnBrk="0" fontAlgn="base" hangingPunct="0">
              <a:spcBef>
                <a:spcPct val="30000"/>
              </a:spcBef>
              <a:spcAft>
                <a:spcPct val="0"/>
              </a:spcAft>
              <a:defRPr/>
            </a:pPr>
            <a:r>
              <a:rPr lang="tr-TR" sz="800" dirty="0">
                <a:latin typeface="Arial" pitchFamily="34" charset="0"/>
                <a:cs typeface="Arial" pitchFamily="34" charset="0"/>
              </a:rPr>
              <a:t>* Boş bırakılan alanlarda İl Milli Eğitim’den tarafımıza bilgi ulaşamadığından doldurulamamıştır.</a:t>
            </a:r>
          </a:p>
          <a:p>
            <a:endParaRPr lang="tr-TR" sz="800"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59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208213" y="685800"/>
            <a:ext cx="2371725" cy="3425825"/>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9508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0FEA6-E1E1-4113-81F3-0813F9002DD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7063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08213" y="685800"/>
            <a:ext cx="2371725" cy="3427413"/>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BE927-5475-4F6A-957B-93F324BE04EB}"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0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106613" y="744538"/>
            <a:ext cx="2574925" cy="37211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0377"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0377" rtl="0" eaLnBrk="1" fontAlgn="auto" latinLnBrk="0" hangingPunct="1">
                <a:lnSpc>
                  <a:spcPct val="100000"/>
                </a:lnSpc>
                <a:spcBef>
                  <a:spcPts val="0"/>
                </a:spcBef>
                <a:spcAft>
                  <a:spcPts val="0"/>
                </a:spcAft>
                <a:buClrTx/>
                <a:buSzTx/>
                <a:buFontTx/>
                <a:buNone/>
                <a:tabLst/>
                <a:defRPr/>
              </a:pPr>
              <a:t>24</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413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106613" y="744538"/>
            <a:ext cx="2574925" cy="37211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0377" rtl="0" eaLnBrk="1" fontAlgn="auto" latinLnBrk="0" hangingPunct="1">
              <a:lnSpc>
                <a:spcPct val="100000"/>
              </a:lnSpc>
              <a:spcBef>
                <a:spcPts val="0"/>
              </a:spcBef>
              <a:spcAft>
                <a:spcPts val="0"/>
              </a:spcAft>
              <a:buClrTx/>
              <a:buSzTx/>
              <a:buFontTx/>
              <a:buNone/>
              <a:tabLst/>
              <a:defRPr/>
            </a:pPr>
            <a:fld id="{2D9BE927-5475-4F6A-957B-93F324BE04EB}" type="slidenum">
              <a:rPr kumimoji="0" lang="tr-T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0377"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1507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106613" y="744538"/>
            <a:ext cx="2574925" cy="37211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0377"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0377" rtl="0" eaLnBrk="1" fontAlgn="auto" latinLnBrk="0" hangingPunct="1">
                <a:lnSpc>
                  <a:spcPct val="100000"/>
                </a:lnSpc>
                <a:spcBef>
                  <a:spcPts val="0"/>
                </a:spcBef>
                <a:spcAft>
                  <a:spcPts val="0"/>
                </a:spcAft>
                <a:buClrTx/>
                <a:buSzTx/>
                <a:buFontTx/>
                <a:buNone/>
                <a:tabLst/>
                <a:defRPr/>
              </a:pPr>
              <a:t>26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3251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208213" y="685800"/>
            <a:ext cx="2371725" cy="3427413"/>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5F041-CB92-4704-A606-65FC913CBAF8}"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741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208213" y="685800"/>
            <a:ext cx="2371725" cy="3427413"/>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2188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106613" y="744538"/>
            <a:ext cx="2574925" cy="37211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728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076450" y="744538"/>
            <a:ext cx="2574925" cy="37211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1625AEFE-187C-4AF0-AF53-8321565E08EC}" type="slidenum">
              <a:rPr lang="tr-TR" smtClean="0"/>
              <a:pPr>
                <a:defRPr/>
              </a:pPr>
              <a:t>4</a:t>
            </a:fld>
            <a:endParaRPr lang="tr-TR" dirty="0"/>
          </a:p>
        </p:txBody>
      </p:sp>
    </p:spTree>
    <p:extLst>
      <p:ext uri="{BB962C8B-B14F-4D97-AF65-F5344CB8AC3E}">
        <p14:creationId xmlns:p14="http://schemas.microsoft.com/office/powerpoint/2010/main" val="2287545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106613" y="744538"/>
            <a:ext cx="2574925" cy="37211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8010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208213" y="685800"/>
            <a:ext cx="2371725" cy="3427413"/>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2097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208213" y="685800"/>
            <a:ext cx="2371725" cy="3427413"/>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A4C4E-8209-471B-9369-BA3FB6B71BFB}"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678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076450" y="744538"/>
            <a:ext cx="2574925" cy="3719512"/>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9521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076450" y="744538"/>
            <a:ext cx="2574925" cy="3719512"/>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7989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106613" y="744538"/>
            <a:ext cx="2574925" cy="3719512"/>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07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106613" y="744538"/>
            <a:ext cx="2574925" cy="3721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0377" rtl="0" eaLnBrk="1" fontAlgn="auto" latinLnBrk="0" hangingPunct="1">
              <a:lnSpc>
                <a:spcPct val="100000"/>
              </a:lnSpc>
              <a:spcBef>
                <a:spcPts val="0"/>
              </a:spcBef>
              <a:spcAft>
                <a:spcPts val="0"/>
              </a:spcAft>
              <a:buClrTx/>
              <a:buSzTx/>
              <a:buFontTx/>
              <a:buNone/>
              <a:tabLst/>
              <a:defRPr/>
            </a:pPr>
            <a:fld id="{B9C0FEA6-E1E1-4113-81F3-0813F9002DD3}" type="slidenum">
              <a:rPr kumimoji="0" lang="tr-T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0377"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554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106613" y="744538"/>
            <a:ext cx="2574925" cy="37211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0377"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0377"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534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106613" y="744538"/>
            <a:ext cx="2574925" cy="37211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0377"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0377"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453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076450" y="744538"/>
            <a:ext cx="2574925" cy="3719512"/>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235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076450" y="744538"/>
            <a:ext cx="2574925" cy="3719512"/>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870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2076450" y="744538"/>
            <a:ext cx="2574925" cy="3719512"/>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5AEFE-187C-4AF0-AF53-8321565E08E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59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06EF4-B248-4EF1-AA92-CE64AE57E30B}"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0984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4964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4191261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9369676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2469225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3098009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811108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195809709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34170187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144427713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277053852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0216414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05314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2070093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941027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3614042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865507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3238693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886404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7728118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5000123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359863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2186826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37954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9254106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376175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3865367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0198331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2732731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0393469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293140540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146908659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62218829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3923758255"/>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85700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5284768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540609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560963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535319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6824187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2476789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0239477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6438983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04075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699791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68358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173260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6733307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1356971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1166285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2326236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2365662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8964090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3539670517"/>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814031432"/>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221598252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41572456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5129348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6913304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608087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473480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2973296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1588544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0746831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62473877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855511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1223489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4039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01025164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27636838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6910949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54938833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5012249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3147187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0313231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0452707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3120810906"/>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2692588558"/>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17193206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20424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3200915863"/>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8216093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3091037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193594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378353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549018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9109340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65256627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0678007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363969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01778314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2089974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906849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8000027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4798692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49308401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6466028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8101520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792379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1948067359"/>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132390794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5187294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543321975"/>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3863649268"/>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8280821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751627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713043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20909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8936217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5950832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416553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97163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5197752" y="9411404"/>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22A35"/>
                </a:solidFill>
                <a:effectLst>
                  <a:outerShdw blurRad="38100" dist="38100" dir="2700000" algn="tl">
                    <a:srgbClr val="000000">
                      <a:alpha val="43137"/>
                    </a:srgbClr>
                  </a:outerShdw>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3604900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60542411"/>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44069445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0695732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4071037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5732583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79981529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02071891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640152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47562942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8600621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14038648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2041796502"/>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3167233364"/>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1584900967"/>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3258246978"/>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97052090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2504964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53255264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6451368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4978026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38376283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529114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1879895532"/>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89971754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2199712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706969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5641572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44326820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0872047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51047313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94363376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65514000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5267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2192699838"/>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2588807424"/>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560192713"/>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1363226707"/>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1376259159"/>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28648210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32637533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65084581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69052791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98934853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83221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22372259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4662196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42634286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00953671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7746471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83947045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502508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9296121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52350949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63168790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717870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65834699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2953435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3433858355"/>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3854399615"/>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3587836740"/>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3518068240"/>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81721229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9151880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2868701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1507653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731026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4212182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9737374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47367661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25885067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06433748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51506351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4498579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51049902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56919342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39070731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33176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2838728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0590031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7024577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3686354034"/>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4266131280"/>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1880284796"/>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802311923"/>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85342526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01803666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77830176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951387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91405150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7024759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12781441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04248996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58568958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81921996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0833462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52121316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74493250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54883812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626042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4031756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1177936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93966222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43264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498870869"/>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3828962711"/>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528789765"/>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1448628128"/>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7377765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3739331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7806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0395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7361195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02779024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8485747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1722344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6695498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57589224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03316684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77620847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10591664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37140724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740444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873230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61374187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01393952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63604699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20184741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811679481"/>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3120081539"/>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751740704"/>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3938436633"/>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53177479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695160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52930718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49925123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27987206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54534361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66179898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5917153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230362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8769625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62044955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44057271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42867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90007879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95543466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1189514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38343673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51278117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10154012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140124666"/>
      </p:ext>
    </p:extLst>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963894448"/>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2907402673"/>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1679175404"/>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437086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1067819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61064184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92695739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95155246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69611352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84772740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4125085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03633424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32516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5118203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215233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2031238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06243063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04267030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96530548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3596292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27523544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138920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3668772441"/>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2106924128"/>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3069062472"/>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78842009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17810347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308688524"/>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06159916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44012349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28636710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14983730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11755653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80708341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44800429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3186510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855068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42152211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61406991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65029495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00701418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09546108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0575010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26356853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08267036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2772800931"/>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1028426550"/>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12286179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50047630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1864189922"/>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90483877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04688160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53579545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9109309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18531956"/>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9039538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5548209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25875281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13965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20840604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4555696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21203409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1541109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20318007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25415794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9934534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13471531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80016896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403505009"/>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14374707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1761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5761582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825666136"/>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2443595866"/>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97443176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8531446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74546483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03446479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97909827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03150151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9518538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752481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904236601"/>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98211091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07245186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30994441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53250426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16438981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92823885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92192996"/>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533475414"/>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04543310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333715101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1229789583"/>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1374676772"/>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3105569775"/>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4047531643"/>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039842015"/>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30950293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80826066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5812750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659550444"/>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06555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869971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2286927433"/>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11046495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95054753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3121327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40915561"/>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25966817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47957093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282699143"/>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7374512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03823218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139127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2505859322"/>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3400650224"/>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1400825372"/>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2625878926"/>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2506228802"/>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374030034"/>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15615530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94856143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213269611"/>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71600733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374222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77391398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36218444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02129928"/>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02353664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707901762"/>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212855026"/>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10170341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4967296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062933812"/>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482284137"/>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472037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68492409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06412436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1243140490"/>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890079634"/>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1214180807"/>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445308835"/>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987315203"/>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335076916"/>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528068650"/>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50102419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540786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76732835"/>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514505335"/>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239993349"/>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7414694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292561465"/>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3416477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21692969"/>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115560977"/>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172402373"/>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5790141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7977396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154954255"/>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885252814"/>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149150555"/>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4204718406"/>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3016682095"/>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3402572689"/>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2038187338"/>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90368942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529979242"/>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43880438"/>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69509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801865273"/>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216858977"/>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12299308"/>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08490733"/>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15383247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6223798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94242985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389924508"/>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370966087"/>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127907864"/>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22227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9305569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66501524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21151444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98959124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175639477"/>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838024509"/>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53178220"/>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1672727011"/>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140970190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06781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920017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277716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060455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0561203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263105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640844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3496342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38957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03497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62155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0653296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292688549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159004474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395448423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26887781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16787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6988758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3970091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67756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7156689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624599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7449508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0620773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7838791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2892746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9538185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0830915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1333861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25012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835144" y="5613400"/>
            <a:ext cx="5636993" cy="1284111"/>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897511"/>
            <a:ext cx="5636993" cy="1467556"/>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39439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4674409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2"/>
            <a:ext cx="5636993" cy="393946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835143" y="5063067"/>
            <a:ext cx="5636994" cy="1210733"/>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835143" y="6273800"/>
            <a:ext cx="5636994" cy="20912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7427745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7068225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90600"/>
            <a:ext cx="996092" cy="737446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5143" y="990600"/>
            <a:ext cx="4512280" cy="7374467"/>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436538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42900" y="9020883"/>
            <a:ext cx="1600200" cy="687918"/>
          </a:xfrm>
        </p:spPr>
        <p:txBody>
          <a:bodyPr/>
          <a:lstStyle>
            <a:lvl1pPr>
              <a:defRPr/>
            </a:lvl1pPr>
          </a:lstStyle>
          <a:p>
            <a:pPr defTabSz="685800">
              <a:defRPr/>
            </a:pPr>
            <a:endParaRPr lang="tr-TR">
              <a:solidFill>
                <a:prstClr val="black">
                  <a:tint val="75000"/>
                </a:prstClr>
              </a:solidFill>
            </a:endParaRPr>
          </a:p>
        </p:txBody>
      </p:sp>
      <p:sp>
        <p:nvSpPr>
          <p:cNvPr id="6" name="5 Altbilgi Yer Tutucusu"/>
          <p:cNvSpPr>
            <a:spLocks noGrp="1"/>
          </p:cNvSpPr>
          <p:nvPr>
            <p:ph type="ftr" sz="quarter" idx="11"/>
          </p:nvPr>
        </p:nvSpPr>
        <p:spPr>
          <a:xfrm>
            <a:off x="2343150" y="9020883"/>
            <a:ext cx="2171700" cy="687918"/>
          </a:xfrm>
        </p:spPr>
        <p:txBody>
          <a:bodyPr/>
          <a:lstStyle>
            <a:lvl1pPr>
              <a:defRPr/>
            </a:lvl1pPr>
          </a:lstStyle>
          <a:p>
            <a:pPr defTabSz="685800">
              <a:defRPr/>
            </a:pPr>
            <a:endParaRPr lang="tr-TR">
              <a:solidFill>
                <a:prstClr val="black">
                  <a:tint val="75000"/>
                </a:prstClr>
              </a:solidFill>
            </a:endParaRPr>
          </a:p>
        </p:txBody>
      </p:sp>
      <p:sp>
        <p:nvSpPr>
          <p:cNvPr id="7" name="6 Slayt Numarası Yer Tutucusu"/>
          <p:cNvSpPr>
            <a:spLocks noGrp="1"/>
          </p:cNvSpPr>
          <p:nvPr>
            <p:ph type="sldNum" sz="quarter" idx="12"/>
          </p:nvPr>
        </p:nvSpPr>
        <p:spPr>
          <a:xfrm>
            <a:off x="4914900" y="9020883"/>
            <a:ext cx="1600200" cy="687918"/>
          </a:xfrm>
        </p:spPr>
        <p:txBody>
          <a:bodyPr/>
          <a:lstStyle>
            <a:lvl1pPr>
              <a:defRPr/>
            </a:lvl1pPr>
          </a:lstStyle>
          <a:p>
            <a:pPr defTabSz="685800">
              <a:defRPr/>
            </a:pPr>
            <a:fld id="{BC227D11-04CF-4393-97DB-52557EDA6991}" type="slidenum">
              <a:rPr lang="tr-TR" smtClean="0">
                <a:solidFill>
                  <a:prstClr val="black">
                    <a:tint val="75000"/>
                  </a:prstClr>
                </a:solidFill>
              </a:rPr>
              <a:pPr defTabSz="685800">
                <a:defRPr/>
              </a:pPr>
              <a:t>‹#›</a:t>
            </a:fld>
            <a:endParaRPr lang="tr-TR">
              <a:solidFill>
                <a:prstClr val="black">
                  <a:tint val="75000"/>
                </a:prstClr>
              </a:solidFill>
            </a:endParaRPr>
          </a:p>
        </p:txBody>
      </p:sp>
    </p:spTree>
    <p:extLst>
      <p:ext uri="{BB962C8B-B14F-4D97-AF65-F5344CB8AC3E}">
        <p14:creationId xmlns:p14="http://schemas.microsoft.com/office/powerpoint/2010/main" val="184436122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42900" y="401292"/>
            <a:ext cx="6172200" cy="1646414"/>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4290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290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486150" y="5693661"/>
            <a:ext cx="3028950" cy="316212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685800">
              <a:defRPr/>
            </a:pPr>
            <a:endParaRPr lang="tr-TR">
              <a:solidFill>
                <a:prstClr val="black"/>
              </a:solidFill>
            </a:endParaRPr>
          </a:p>
        </p:txBody>
      </p:sp>
      <p:sp>
        <p:nvSpPr>
          <p:cNvPr id="8" name="4 Altbilgi Yer Tutucusu"/>
          <p:cNvSpPr>
            <a:spLocks noGrp="1"/>
          </p:cNvSpPr>
          <p:nvPr>
            <p:ph type="ftr" sz="quarter" idx="11"/>
          </p:nvPr>
        </p:nvSpPr>
        <p:spPr/>
        <p:txBody>
          <a:bodyPr/>
          <a:lstStyle>
            <a:lvl1pPr>
              <a:defRPr/>
            </a:lvl1pPr>
          </a:lstStyle>
          <a:p>
            <a:pPr defTabSz="685800">
              <a:defRPr/>
            </a:pPr>
            <a:endParaRPr lang="tr-TR">
              <a:solidFill>
                <a:prstClr val="black"/>
              </a:solidFill>
            </a:endParaRPr>
          </a:p>
        </p:txBody>
      </p:sp>
      <p:sp>
        <p:nvSpPr>
          <p:cNvPr id="9" name="5 Slayt Numarası Yer Tutucusu"/>
          <p:cNvSpPr>
            <a:spLocks noGrp="1"/>
          </p:cNvSpPr>
          <p:nvPr>
            <p:ph type="sldNum" sz="quarter" idx="12"/>
          </p:nvPr>
        </p:nvSpPr>
        <p:spPr/>
        <p:txBody>
          <a:bodyPr/>
          <a:lstStyle>
            <a:lvl1pPr>
              <a:defRPr/>
            </a:lvl1pPr>
          </a:lstStyle>
          <a:p>
            <a:pPr defTabSz="685800">
              <a:defRPr/>
            </a:pPr>
            <a:fld id="{BA2EBE7D-9AEE-4437-A0EE-198B6931E90B}" type="slidenum">
              <a:rPr lang="tr-TR" smtClean="0">
                <a:solidFill>
                  <a:prstClr val="black"/>
                </a:solidFill>
              </a:rPr>
              <a:pPr defTabSz="685800">
                <a:defRPr/>
              </a:pPr>
              <a:t>‹#›</a:t>
            </a:fld>
            <a:endParaRPr lang="tr-TR">
              <a:solidFill>
                <a:prstClr val="black"/>
              </a:solidFill>
            </a:endParaRPr>
          </a:p>
        </p:txBody>
      </p:sp>
    </p:spTree>
    <p:extLst>
      <p:ext uri="{BB962C8B-B14F-4D97-AF65-F5344CB8AC3E}">
        <p14:creationId xmlns:p14="http://schemas.microsoft.com/office/powerpoint/2010/main" val="149104697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96698"/>
            <a:ext cx="6172200" cy="1651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42900" y="2311404"/>
            <a:ext cx="3028950" cy="653750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486150" y="2311404"/>
            <a:ext cx="3028950" cy="31575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486150" y="5689076"/>
            <a:ext cx="3028950" cy="31598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3 Veri Yer Tutucusu"/>
          <p:cNvSpPr>
            <a:spLocks noGrp="1"/>
          </p:cNvSpPr>
          <p:nvPr>
            <p:ph type="dt" sz="half" idx="10"/>
          </p:nvPr>
        </p:nvSpPr>
        <p:spPr/>
        <p:txBody>
          <a:bodyPr/>
          <a:lstStyle>
            <a:lvl1pPr>
              <a:defRPr/>
            </a:lvl1pPr>
          </a:lstStyle>
          <a:p>
            <a:pPr algn="l" defTabSz="685800">
              <a:defRPr/>
            </a:pPr>
            <a:endParaRPr lang="tr-TR" sz="900">
              <a:solidFill>
                <a:prstClr val="black">
                  <a:tint val="75000"/>
                </a:prstClr>
              </a:solidFill>
              <a:latin typeface="Calibri"/>
            </a:endParaRPr>
          </a:p>
        </p:txBody>
      </p:sp>
      <p:sp>
        <p:nvSpPr>
          <p:cNvPr id="7" name="4 Altbilgi Yer Tutucusu"/>
          <p:cNvSpPr>
            <a:spLocks noGrp="1"/>
          </p:cNvSpPr>
          <p:nvPr>
            <p:ph type="ftr" sz="quarter" idx="11"/>
          </p:nvPr>
        </p:nvSpPr>
        <p:spPr/>
        <p:txBody>
          <a:bodyPr/>
          <a:lstStyle>
            <a:lvl1pPr>
              <a:defRPr/>
            </a:lvl1pPr>
          </a:lstStyle>
          <a:p>
            <a:pPr algn="ctr" defTabSz="685800">
              <a:defRPr/>
            </a:pPr>
            <a:endParaRPr lang="tr-TR" sz="900">
              <a:solidFill>
                <a:prstClr val="black">
                  <a:tint val="75000"/>
                </a:prstClr>
              </a:solidFill>
              <a:latin typeface="Calibri"/>
            </a:endParaRPr>
          </a:p>
        </p:txBody>
      </p:sp>
      <p:sp>
        <p:nvSpPr>
          <p:cNvPr id="8" name="5 Slayt Numarası Yer Tutucusu"/>
          <p:cNvSpPr>
            <a:spLocks noGrp="1"/>
          </p:cNvSpPr>
          <p:nvPr>
            <p:ph type="sldNum" sz="quarter" idx="12"/>
          </p:nvPr>
        </p:nvSpPr>
        <p:spPr/>
        <p:txBody>
          <a:bodyPr/>
          <a:lstStyle>
            <a:lvl1pPr>
              <a:defRPr/>
            </a:lvl1pPr>
          </a:lstStyle>
          <a:p>
            <a:pPr defTabSz="685800">
              <a:defRPr/>
            </a:pPr>
            <a:fld id="{D303AA53-910A-410A-BC45-0588C6343413}" type="slidenum">
              <a:rPr lang="tr-TR" sz="900" smtClean="0">
                <a:solidFill>
                  <a:prstClr val="black">
                    <a:tint val="75000"/>
                  </a:prstClr>
                </a:solidFill>
                <a:latin typeface="Calibri"/>
              </a:rPr>
              <a:pPr defTabSz="685800">
                <a:defRPr/>
              </a:pPr>
              <a:t>‹#›</a:t>
            </a:fld>
            <a:endParaRPr lang="tr-TR" sz="900">
              <a:solidFill>
                <a:prstClr val="black">
                  <a:tint val="75000"/>
                </a:prstClr>
              </a:solidFill>
              <a:latin typeface="Calibri"/>
            </a:endParaRPr>
          </a:p>
        </p:txBody>
      </p:sp>
    </p:spTree>
    <p:extLst>
      <p:ext uri="{BB962C8B-B14F-4D97-AF65-F5344CB8AC3E}">
        <p14:creationId xmlns:p14="http://schemas.microsoft.com/office/powerpoint/2010/main" val="367821128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26220" y="330204"/>
            <a:ext cx="6382941" cy="1914702"/>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26221" y="2421477"/>
            <a:ext cx="6405563" cy="6388453"/>
          </a:xfrm>
        </p:spPr>
        <p:txBody>
          <a:bodyPr/>
          <a:lstStyle/>
          <a:p>
            <a:pPr lvl="0"/>
            <a:endParaRPr lang="tr-TR" noProof="0" dirty="0" smtClean="0"/>
          </a:p>
        </p:txBody>
      </p:sp>
      <p:sp>
        <p:nvSpPr>
          <p:cNvPr id="4" name="Rectangle 4"/>
          <p:cNvSpPr>
            <a:spLocks noGrp="1" noChangeArrowheads="1"/>
          </p:cNvSpPr>
          <p:nvPr>
            <p:ph type="dt" sz="half" idx="10"/>
          </p:nvPr>
        </p:nvSpPr>
        <p:spPr>
          <a:ln/>
        </p:spPr>
        <p:txBody>
          <a:bodyPr/>
          <a:lstStyle>
            <a:lvl1pPr>
              <a:defRPr/>
            </a:lvl1pPr>
          </a:lstStyle>
          <a:p>
            <a:pPr defTabSz="685800">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4240B105-E096-47B1-B25E-E950D77662E3}" type="slidenum">
              <a:rPr lang="tr-TR" smtClean="0">
                <a:solidFill>
                  <a:srgbClr val="FFFFFF"/>
                </a:solidFill>
              </a:rPr>
              <a:pPr defTabSz="685800">
                <a:defRPr/>
              </a:pPr>
              <a:t>‹#›</a:t>
            </a:fld>
            <a:endParaRPr lang="tr-TR" dirty="0">
              <a:solidFill>
                <a:srgbClr val="FFFFFF"/>
              </a:solidFill>
            </a:endParaRPr>
          </a:p>
        </p:txBody>
      </p:sp>
    </p:spTree>
    <p:extLst>
      <p:ext uri="{BB962C8B-B14F-4D97-AF65-F5344CB8AC3E}">
        <p14:creationId xmlns:p14="http://schemas.microsoft.com/office/powerpoint/2010/main" val="109644875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152400" y="1"/>
            <a:ext cx="2833688" cy="9906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320802"/>
            <a:ext cx="5210345" cy="5038606"/>
          </a:xfrm>
        </p:spPr>
        <p:txBody>
          <a:bodyPr anchor="b">
            <a:normAutofit/>
          </a:bodyPr>
          <a:lstStyle>
            <a:lvl1pPr algn="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93179" y="6359407"/>
            <a:ext cx="4321922" cy="1970989"/>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494330" y="8836153"/>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2717800" y="8836153"/>
            <a:ext cx="2707079"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6490" y="8836153"/>
            <a:ext cx="308610"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
        <p:nvSpPr>
          <p:cNvPr id="23" name="Freeform 12"/>
          <p:cNvSpPr/>
          <p:nvPr/>
        </p:nvSpPr>
        <p:spPr bwMode="auto">
          <a:xfrm>
            <a:off x="152400" y="5448300"/>
            <a:ext cx="271463" cy="130705"/>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5585884"/>
            <a:ext cx="46435" cy="1169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4860351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660402"/>
            <a:ext cx="5778500" cy="2861733"/>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736600" y="3852333"/>
            <a:ext cx="5778500" cy="4814068"/>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08247" y="8822917"/>
            <a:ext cx="643105" cy="527403"/>
          </a:xfrm>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a:xfrm>
            <a:off x="1479486" y="8822917"/>
            <a:ext cx="3985888" cy="527403"/>
          </a:xfrm>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194226" y="8822917"/>
            <a:ext cx="320875"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5754273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90247" y="3852331"/>
            <a:ext cx="5024854" cy="3408991"/>
          </a:xfrm>
        </p:spPr>
        <p:txBody>
          <a:bodyPr anchor="b"/>
          <a:lstStyle>
            <a:lvl1pPr algn="r">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90248" y="7261323"/>
            <a:ext cx="5024852"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a:xfrm>
            <a:off x="6204988" y="8834324"/>
            <a:ext cx="310112" cy="527403"/>
          </a:xfrm>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61827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0502431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36600" y="990602"/>
            <a:ext cx="5778500" cy="25315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6600" y="3852334"/>
            <a:ext cx="2804922" cy="486586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710178" y="3852334"/>
            <a:ext cx="2804922" cy="48343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271863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97111" y="3840103"/>
            <a:ext cx="2592218"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835142"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71282" y="3852334"/>
            <a:ext cx="2600855" cy="832378"/>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3717950" y="4817708"/>
            <a:ext cx="2754186" cy="384981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defTabSz="685800"/>
            <a:endParaRPr lang="tr-TR">
              <a:solidFill>
                <a:prstClr val="black"/>
              </a:solidFill>
            </a:endParaRPr>
          </a:p>
        </p:txBody>
      </p:sp>
      <p:sp>
        <p:nvSpPr>
          <p:cNvPr id="8" name="Footer Placeholder 7"/>
          <p:cNvSpPr>
            <a:spLocks noGrp="1"/>
          </p:cNvSpPr>
          <p:nvPr>
            <p:ph type="ftr" sz="quarter" idx="11"/>
          </p:nvPr>
        </p:nvSpPr>
        <p:spPr/>
        <p:txBody>
          <a:bodyPr/>
          <a:lstStyle/>
          <a:p>
            <a:pPr defTabSz="685800"/>
            <a:endParaRPr lang="tr-TR">
              <a:solidFill>
                <a:prstClr val="black"/>
              </a:solidFill>
            </a:endParaRPr>
          </a:p>
        </p:txBody>
      </p:sp>
      <p:sp>
        <p:nvSpPr>
          <p:cNvPr id="9" name="Slide Number Placeholder 8"/>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7032646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defTabSz="685800"/>
            <a:endParaRPr lang="tr-TR">
              <a:solidFill>
                <a:prstClr val="black"/>
              </a:solidFill>
            </a:endParaRPr>
          </a:p>
        </p:txBody>
      </p:sp>
      <p:sp>
        <p:nvSpPr>
          <p:cNvPr id="4" name="Footer Placeholder 3"/>
          <p:cNvSpPr>
            <a:spLocks noGrp="1"/>
          </p:cNvSpPr>
          <p:nvPr>
            <p:ph type="ftr" sz="quarter" idx="11"/>
          </p:nvPr>
        </p:nvSpPr>
        <p:spPr/>
        <p:txBody>
          <a:bodyPr/>
          <a:lstStyle/>
          <a:p>
            <a:pPr defTabSz="685800"/>
            <a:endParaRPr lang="tr-TR">
              <a:solidFill>
                <a:prstClr val="black"/>
              </a:solidFill>
            </a:endParaRPr>
          </a:p>
        </p:txBody>
      </p:sp>
      <p:sp>
        <p:nvSpPr>
          <p:cNvPr id="5" name="Slide Number Placeholder 4"/>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4868754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endParaRPr lang="tr-TR">
              <a:solidFill>
                <a:prstClr val="black"/>
              </a:solidFill>
            </a:endParaRPr>
          </a:p>
        </p:txBody>
      </p:sp>
      <p:sp>
        <p:nvSpPr>
          <p:cNvPr id="3" name="Footer Placeholder 2"/>
          <p:cNvSpPr>
            <a:spLocks noGrp="1"/>
          </p:cNvSpPr>
          <p:nvPr>
            <p:ph type="ftr" sz="quarter" idx="11"/>
          </p:nvPr>
        </p:nvSpPr>
        <p:spPr/>
        <p:txBody>
          <a:bodyPr/>
          <a:lstStyle/>
          <a:p>
            <a:pPr defTabSz="685800"/>
            <a:endParaRPr lang="tr-TR">
              <a:solidFill>
                <a:prstClr val="black"/>
              </a:solidFill>
            </a:endParaRPr>
          </a:p>
        </p:txBody>
      </p:sp>
      <p:sp>
        <p:nvSpPr>
          <p:cNvPr id="4" name="Slide Number Placeholder 3"/>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592450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5143" y="2311400"/>
            <a:ext cx="1996901" cy="19812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2960665" y="990601"/>
            <a:ext cx="3511472" cy="7374468"/>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5143" y="4292600"/>
            <a:ext cx="1996901" cy="264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0021835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4250" y="2531532"/>
            <a:ext cx="3053009" cy="1981200"/>
          </a:xfrm>
        </p:spPr>
        <p:txBody>
          <a:bodyPr anchor="b">
            <a:normAutofit/>
          </a:bodyPr>
          <a:lstStyle>
            <a:lvl1pPr algn="ctr">
              <a:defRPr sz="21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4273122" y="1320800"/>
            <a:ext cx="1846028" cy="6604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4250" y="4512732"/>
            <a:ext cx="3053009" cy="264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7982694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5143" y="6836360"/>
            <a:ext cx="5636993" cy="818622"/>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42482" y="1346384"/>
            <a:ext cx="4628299"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5143" y="7654982"/>
            <a:ext cx="5636993" cy="713140"/>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defTabSz="685800"/>
            <a:endParaRPr lang="tr-TR">
              <a:solidFill>
                <a:prstClr val="black"/>
              </a:solidFill>
            </a:endParaRPr>
          </a:p>
        </p:txBody>
      </p:sp>
      <p:sp>
        <p:nvSpPr>
          <p:cNvPr id="6" name="Footer Placeholder 5"/>
          <p:cNvSpPr>
            <a:spLocks noGrp="1"/>
          </p:cNvSpPr>
          <p:nvPr>
            <p:ph type="ftr" sz="quarter" idx="11"/>
          </p:nvPr>
        </p:nvSpPr>
        <p:spPr/>
        <p:txBody>
          <a:bodyPr/>
          <a:lstStyle/>
          <a:p>
            <a:pPr defTabSz="685800"/>
            <a:endParaRPr lang="tr-TR">
              <a:solidFill>
                <a:prstClr val="black"/>
              </a:solidFill>
            </a:endParaRPr>
          </a:p>
        </p:txBody>
      </p:sp>
      <p:sp>
        <p:nvSpPr>
          <p:cNvPr id="7" name="Slide Number Placeholder 6"/>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971085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5144" y="990600"/>
            <a:ext cx="5636993" cy="4402667"/>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273800"/>
            <a:ext cx="5636994"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2648650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14" name="TextBox 13"/>
          <p:cNvSpPr txBox="1"/>
          <p:nvPr/>
        </p:nvSpPr>
        <p:spPr>
          <a:xfrm>
            <a:off x="727066" y="1246589"/>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15" name="TextBox 14"/>
          <p:cNvSpPr txBox="1"/>
          <p:nvPr/>
        </p:nvSpPr>
        <p:spPr>
          <a:xfrm>
            <a:off x="6129148" y="4072465"/>
            <a:ext cx="342989" cy="8446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black"/>
                </a:solidFill>
                <a:effectLst/>
                <a:uLnTx/>
                <a:uFillTx/>
                <a:latin typeface="Corbel" panose="020B0503020204020204"/>
                <a:ea typeface="+mn-ea"/>
                <a:cs typeface="+mn-cs"/>
              </a:rPr>
              <a:t>”</a:t>
            </a:r>
          </a:p>
        </p:txBody>
      </p:sp>
      <p:sp>
        <p:nvSpPr>
          <p:cNvPr id="2" name="Title 1"/>
          <p:cNvSpPr>
            <a:spLocks noGrp="1"/>
          </p:cNvSpPr>
          <p:nvPr>
            <p:ph type="title"/>
          </p:nvPr>
        </p:nvSpPr>
        <p:spPr>
          <a:xfrm>
            <a:off x="1070056" y="990602"/>
            <a:ext cx="5230586" cy="3962399"/>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98676" y="4952999"/>
            <a:ext cx="4973346" cy="550333"/>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835143" y="6273800"/>
            <a:ext cx="5636993" cy="20912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422728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5144" y="4779061"/>
            <a:ext cx="5636992" cy="2121600"/>
          </a:xfrm>
        </p:spPr>
        <p:txBody>
          <a:bodyPr anchor="b">
            <a:normAutofit/>
          </a:bodyPr>
          <a:lstStyle>
            <a:lvl1pPr algn="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5143" y="6900661"/>
            <a:ext cx="5636993" cy="12428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defTabSz="685800"/>
            <a:endParaRPr lang="tr-TR">
              <a:solidFill>
                <a:prstClr val="black"/>
              </a:solidFill>
            </a:endParaRPr>
          </a:p>
        </p:txBody>
      </p:sp>
      <p:sp>
        <p:nvSpPr>
          <p:cNvPr id="5" name="Footer Placeholder 4"/>
          <p:cNvSpPr>
            <a:spLocks noGrp="1"/>
          </p:cNvSpPr>
          <p:nvPr>
            <p:ph type="ftr" sz="quarter" idx="11"/>
          </p:nvPr>
        </p:nvSpPr>
        <p:spPr/>
        <p:txBody>
          <a:bodyPr/>
          <a:lstStyle/>
          <a:p>
            <a:pPr defTabSz="685800"/>
            <a:endParaRPr lang="tr-TR">
              <a:solidFill>
                <a:prstClr val="black"/>
              </a:solidFill>
            </a:endParaRPr>
          </a:p>
        </p:txBody>
      </p:sp>
      <p:sp>
        <p:nvSpPr>
          <p:cNvPr id="6" name="Slide Number Placeholder 5"/>
          <p:cNvSpPr>
            <a:spLocks noGrp="1"/>
          </p:cNvSpPr>
          <p:nvPr>
            <p:ph type="sldNum" sz="quarter" idx="12"/>
          </p:nvPr>
        </p:nvSpPr>
        <p:spPr/>
        <p:txBody>
          <a:body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1278999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3" Type="http://schemas.openxmlformats.org/officeDocument/2006/relationships/slideLayout" Target="../slideLayouts/slideLayout152.xml"/><Relationship Id="rId21" Type="http://schemas.openxmlformats.org/officeDocument/2006/relationships/slideLayout" Target="../slideLayouts/slideLayout170.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slideLayout" Target="../slideLayouts/slideLayout169.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21" Type="http://schemas.openxmlformats.org/officeDocument/2006/relationships/slideLayout" Target="../slideLayouts/slideLayout191.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slideLayout" Target="../slideLayouts/slideLayout190.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3" Type="http://schemas.openxmlformats.org/officeDocument/2006/relationships/slideLayout" Target="../slideLayouts/slideLayout194.xml"/><Relationship Id="rId21" Type="http://schemas.openxmlformats.org/officeDocument/2006/relationships/slideLayout" Target="../slideLayouts/slideLayout212.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3" Type="http://schemas.openxmlformats.org/officeDocument/2006/relationships/slideLayout" Target="../slideLayouts/slideLayout215.xml"/><Relationship Id="rId21" Type="http://schemas.openxmlformats.org/officeDocument/2006/relationships/slideLayout" Target="../slideLayouts/slideLayout233.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18" Type="http://schemas.openxmlformats.org/officeDocument/2006/relationships/slideLayout" Target="../slideLayouts/slideLayout251.xml"/><Relationship Id="rId3" Type="http://schemas.openxmlformats.org/officeDocument/2006/relationships/slideLayout" Target="../slideLayouts/slideLayout236.xml"/><Relationship Id="rId21" Type="http://schemas.openxmlformats.org/officeDocument/2006/relationships/slideLayout" Target="../slideLayouts/slideLayout254.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20" Type="http://schemas.openxmlformats.org/officeDocument/2006/relationships/slideLayout" Target="../slideLayouts/slideLayout253.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5" Type="http://schemas.openxmlformats.org/officeDocument/2006/relationships/slideLayout" Target="../slideLayouts/slideLayout248.xml"/><Relationship Id="rId10" Type="http://schemas.openxmlformats.org/officeDocument/2006/relationships/slideLayout" Target="../slideLayouts/slideLayout243.xml"/><Relationship Id="rId19" Type="http://schemas.openxmlformats.org/officeDocument/2006/relationships/slideLayout" Target="../slideLayouts/slideLayout252.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 Id="rId2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18" Type="http://schemas.openxmlformats.org/officeDocument/2006/relationships/slideLayout" Target="../slideLayouts/slideLayout272.xml"/><Relationship Id="rId3" Type="http://schemas.openxmlformats.org/officeDocument/2006/relationships/slideLayout" Target="../slideLayouts/slideLayout257.xml"/><Relationship Id="rId21" Type="http://schemas.openxmlformats.org/officeDocument/2006/relationships/slideLayout" Target="../slideLayouts/slideLayout275.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slideLayout" Target="../slideLayouts/slideLayout271.xml"/><Relationship Id="rId2" Type="http://schemas.openxmlformats.org/officeDocument/2006/relationships/slideLayout" Target="../slideLayouts/slideLayout256.xml"/><Relationship Id="rId16" Type="http://schemas.openxmlformats.org/officeDocument/2006/relationships/slideLayout" Target="../slideLayouts/slideLayout270.xml"/><Relationship Id="rId20" Type="http://schemas.openxmlformats.org/officeDocument/2006/relationships/slideLayout" Target="../slideLayouts/slideLayout274.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5" Type="http://schemas.openxmlformats.org/officeDocument/2006/relationships/slideLayout" Target="../slideLayouts/slideLayout269.xml"/><Relationship Id="rId10" Type="http://schemas.openxmlformats.org/officeDocument/2006/relationships/slideLayout" Target="../slideLayouts/slideLayout264.xml"/><Relationship Id="rId19" Type="http://schemas.openxmlformats.org/officeDocument/2006/relationships/slideLayout" Target="../slideLayouts/slideLayout273.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 Id="rId2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slideLayout" Target="../slideLayouts/slideLayout288.xml"/><Relationship Id="rId18" Type="http://schemas.openxmlformats.org/officeDocument/2006/relationships/slideLayout" Target="../slideLayouts/slideLayout293.xml"/><Relationship Id="rId3" Type="http://schemas.openxmlformats.org/officeDocument/2006/relationships/slideLayout" Target="../slideLayouts/slideLayout278.xml"/><Relationship Id="rId21" Type="http://schemas.openxmlformats.org/officeDocument/2006/relationships/slideLayout" Target="../slideLayouts/slideLayout296.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17" Type="http://schemas.openxmlformats.org/officeDocument/2006/relationships/slideLayout" Target="../slideLayouts/slideLayout292.xml"/><Relationship Id="rId2" Type="http://schemas.openxmlformats.org/officeDocument/2006/relationships/slideLayout" Target="../slideLayouts/slideLayout277.xml"/><Relationship Id="rId16" Type="http://schemas.openxmlformats.org/officeDocument/2006/relationships/slideLayout" Target="../slideLayouts/slideLayout291.xml"/><Relationship Id="rId20" Type="http://schemas.openxmlformats.org/officeDocument/2006/relationships/slideLayout" Target="../slideLayouts/slideLayout295.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slideLayout" Target="../slideLayouts/slideLayout290.xml"/><Relationship Id="rId10" Type="http://schemas.openxmlformats.org/officeDocument/2006/relationships/slideLayout" Target="../slideLayouts/slideLayout285.xml"/><Relationship Id="rId19" Type="http://schemas.openxmlformats.org/officeDocument/2006/relationships/slideLayout" Target="../slideLayouts/slideLayout294.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slideLayout" Target="../slideLayouts/slideLayout289.xml"/><Relationship Id="rId2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3" Type="http://schemas.openxmlformats.org/officeDocument/2006/relationships/slideLayout" Target="../slideLayouts/slideLayout299.xml"/><Relationship Id="rId21" Type="http://schemas.openxmlformats.org/officeDocument/2006/relationships/slideLayout" Target="../slideLayouts/slideLayout317.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slideLayout" Target="../slideLayouts/slideLayout330.xml"/><Relationship Id="rId18" Type="http://schemas.openxmlformats.org/officeDocument/2006/relationships/slideLayout" Target="../slideLayouts/slideLayout335.xml"/><Relationship Id="rId3" Type="http://schemas.openxmlformats.org/officeDocument/2006/relationships/slideLayout" Target="../slideLayouts/slideLayout320.xml"/><Relationship Id="rId21" Type="http://schemas.openxmlformats.org/officeDocument/2006/relationships/slideLayout" Target="../slideLayouts/slideLayout338.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17" Type="http://schemas.openxmlformats.org/officeDocument/2006/relationships/slideLayout" Target="../slideLayouts/slideLayout334.xml"/><Relationship Id="rId2" Type="http://schemas.openxmlformats.org/officeDocument/2006/relationships/slideLayout" Target="../slideLayouts/slideLayout319.xml"/><Relationship Id="rId16" Type="http://schemas.openxmlformats.org/officeDocument/2006/relationships/slideLayout" Target="../slideLayouts/slideLayout333.xml"/><Relationship Id="rId20" Type="http://schemas.openxmlformats.org/officeDocument/2006/relationships/slideLayout" Target="../slideLayouts/slideLayout337.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5" Type="http://schemas.openxmlformats.org/officeDocument/2006/relationships/slideLayout" Target="../slideLayouts/slideLayout332.xml"/><Relationship Id="rId10" Type="http://schemas.openxmlformats.org/officeDocument/2006/relationships/slideLayout" Target="../slideLayouts/slideLayout327.xml"/><Relationship Id="rId19" Type="http://schemas.openxmlformats.org/officeDocument/2006/relationships/slideLayout" Target="../slideLayouts/slideLayout336.xml"/><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slideLayout" Target="../slideLayouts/slideLayout331.xml"/><Relationship Id="rId2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46.xml"/><Relationship Id="rId13" Type="http://schemas.openxmlformats.org/officeDocument/2006/relationships/slideLayout" Target="../slideLayouts/slideLayout351.xml"/><Relationship Id="rId18" Type="http://schemas.openxmlformats.org/officeDocument/2006/relationships/slideLayout" Target="../slideLayouts/slideLayout356.xml"/><Relationship Id="rId3" Type="http://schemas.openxmlformats.org/officeDocument/2006/relationships/slideLayout" Target="../slideLayouts/slideLayout341.xml"/><Relationship Id="rId21" Type="http://schemas.openxmlformats.org/officeDocument/2006/relationships/slideLayout" Target="../slideLayouts/slideLayout359.xml"/><Relationship Id="rId7" Type="http://schemas.openxmlformats.org/officeDocument/2006/relationships/slideLayout" Target="../slideLayouts/slideLayout345.xml"/><Relationship Id="rId12" Type="http://schemas.openxmlformats.org/officeDocument/2006/relationships/slideLayout" Target="../slideLayouts/slideLayout350.xml"/><Relationship Id="rId17" Type="http://schemas.openxmlformats.org/officeDocument/2006/relationships/slideLayout" Target="../slideLayouts/slideLayout355.xml"/><Relationship Id="rId2" Type="http://schemas.openxmlformats.org/officeDocument/2006/relationships/slideLayout" Target="../slideLayouts/slideLayout340.xml"/><Relationship Id="rId16" Type="http://schemas.openxmlformats.org/officeDocument/2006/relationships/slideLayout" Target="../slideLayouts/slideLayout354.xml"/><Relationship Id="rId20" Type="http://schemas.openxmlformats.org/officeDocument/2006/relationships/slideLayout" Target="../slideLayouts/slideLayout358.xml"/><Relationship Id="rId1" Type="http://schemas.openxmlformats.org/officeDocument/2006/relationships/slideLayout" Target="../slideLayouts/slideLayout339.xml"/><Relationship Id="rId6" Type="http://schemas.openxmlformats.org/officeDocument/2006/relationships/slideLayout" Target="../slideLayouts/slideLayout344.xml"/><Relationship Id="rId11" Type="http://schemas.openxmlformats.org/officeDocument/2006/relationships/slideLayout" Target="../slideLayouts/slideLayout349.xml"/><Relationship Id="rId5" Type="http://schemas.openxmlformats.org/officeDocument/2006/relationships/slideLayout" Target="../slideLayouts/slideLayout343.xml"/><Relationship Id="rId15" Type="http://schemas.openxmlformats.org/officeDocument/2006/relationships/slideLayout" Target="../slideLayouts/slideLayout353.xml"/><Relationship Id="rId10" Type="http://schemas.openxmlformats.org/officeDocument/2006/relationships/slideLayout" Target="../slideLayouts/slideLayout348.xml"/><Relationship Id="rId19" Type="http://schemas.openxmlformats.org/officeDocument/2006/relationships/slideLayout" Target="../slideLayouts/slideLayout357.xml"/><Relationship Id="rId4" Type="http://schemas.openxmlformats.org/officeDocument/2006/relationships/slideLayout" Target="../slideLayouts/slideLayout342.xml"/><Relationship Id="rId9" Type="http://schemas.openxmlformats.org/officeDocument/2006/relationships/slideLayout" Target="../slideLayouts/slideLayout347.xml"/><Relationship Id="rId14" Type="http://schemas.openxmlformats.org/officeDocument/2006/relationships/slideLayout" Target="../slideLayouts/slideLayout352.xml"/><Relationship Id="rId22"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67.xml"/><Relationship Id="rId13" Type="http://schemas.openxmlformats.org/officeDocument/2006/relationships/slideLayout" Target="../slideLayouts/slideLayout372.xml"/><Relationship Id="rId18" Type="http://schemas.openxmlformats.org/officeDocument/2006/relationships/slideLayout" Target="../slideLayouts/slideLayout377.xml"/><Relationship Id="rId3" Type="http://schemas.openxmlformats.org/officeDocument/2006/relationships/slideLayout" Target="../slideLayouts/slideLayout362.xml"/><Relationship Id="rId21" Type="http://schemas.openxmlformats.org/officeDocument/2006/relationships/slideLayout" Target="../slideLayouts/slideLayout380.xml"/><Relationship Id="rId7" Type="http://schemas.openxmlformats.org/officeDocument/2006/relationships/slideLayout" Target="../slideLayouts/slideLayout366.xml"/><Relationship Id="rId12" Type="http://schemas.openxmlformats.org/officeDocument/2006/relationships/slideLayout" Target="../slideLayouts/slideLayout371.xml"/><Relationship Id="rId17" Type="http://schemas.openxmlformats.org/officeDocument/2006/relationships/slideLayout" Target="../slideLayouts/slideLayout376.xml"/><Relationship Id="rId2" Type="http://schemas.openxmlformats.org/officeDocument/2006/relationships/slideLayout" Target="../slideLayouts/slideLayout361.xml"/><Relationship Id="rId16" Type="http://schemas.openxmlformats.org/officeDocument/2006/relationships/slideLayout" Target="../slideLayouts/slideLayout375.xml"/><Relationship Id="rId20" Type="http://schemas.openxmlformats.org/officeDocument/2006/relationships/slideLayout" Target="../slideLayouts/slideLayout379.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5" Type="http://schemas.openxmlformats.org/officeDocument/2006/relationships/slideLayout" Target="../slideLayouts/slideLayout374.xml"/><Relationship Id="rId10" Type="http://schemas.openxmlformats.org/officeDocument/2006/relationships/slideLayout" Target="../slideLayouts/slideLayout369.xml"/><Relationship Id="rId19" Type="http://schemas.openxmlformats.org/officeDocument/2006/relationships/slideLayout" Target="../slideLayouts/slideLayout378.xml"/><Relationship Id="rId4" Type="http://schemas.openxmlformats.org/officeDocument/2006/relationships/slideLayout" Target="../slideLayouts/slideLayout363.xml"/><Relationship Id="rId9" Type="http://schemas.openxmlformats.org/officeDocument/2006/relationships/slideLayout" Target="../slideLayouts/slideLayout368.xml"/><Relationship Id="rId14" Type="http://schemas.openxmlformats.org/officeDocument/2006/relationships/slideLayout" Target="../slideLayouts/slideLayout373.xml"/><Relationship Id="rId2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slideLayout" Target="../slideLayouts/slideLayout393.xml"/><Relationship Id="rId18" Type="http://schemas.openxmlformats.org/officeDocument/2006/relationships/slideLayout" Target="../slideLayouts/slideLayout398.xml"/><Relationship Id="rId3" Type="http://schemas.openxmlformats.org/officeDocument/2006/relationships/slideLayout" Target="../slideLayouts/slideLayout383.xml"/><Relationship Id="rId21" Type="http://schemas.openxmlformats.org/officeDocument/2006/relationships/slideLayout" Target="../slideLayouts/slideLayout401.xml"/><Relationship Id="rId7" Type="http://schemas.openxmlformats.org/officeDocument/2006/relationships/slideLayout" Target="../slideLayouts/slideLayout387.xml"/><Relationship Id="rId12" Type="http://schemas.openxmlformats.org/officeDocument/2006/relationships/slideLayout" Target="../slideLayouts/slideLayout392.xml"/><Relationship Id="rId17" Type="http://schemas.openxmlformats.org/officeDocument/2006/relationships/slideLayout" Target="../slideLayouts/slideLayout397.xml"/><Relationship Id="rId2" Type="http://schemas.openxmlformats.org/officeDocument/2006/relationships/slideLayout" Target="../slideLayouts/slideLayout382.xml"/><Relationship Id="rId16" Type="http://schemas.openxmlformats.org/officeDocument/2006/relationships/slideLayout" Target="../slideLayouts/slideLayout396.xml"/><Relationship Id="rId20" Type="http://schemas.openxmlformats.org/officeDocument/2006/relationships/slideLayout" Target="../slideLayouts/slideLayout400.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5" Type="http://schemas.openxmlformats.org/officeDocument/2006/relationships/slideLayout" Target="../slideLayouts/slideLayout395.xml"/><Relationship Id="rId10" Type="http://schemas.openxmlformats.org/officeDocument/2006/relationships/slideLayout" Target="../slideLayouts/slideLayout390.xml"/><Relationship Id="rId19" Type="http://schemas.openxmlformats.org/officeDocument/2006/relationships/slideLayout" Target="../slideLayouts/slideLayout399.xml"/><Relationship Id="rId4" Type="http://schemas.openxmlformats.org/officeDocument/2006/relationships/slideLayout" Target="../slideLayouts/slideLayout384.xml"/><Relationship Id="rId9" Type="http://schemas.openxmlformats.org/officeDocument/2006/relationships/slideLayout" Target="../slideLayouts/slideLayout389.xml"/><Relationship Id="rId14" Type="http://schemas.openxmlformats.org/officeDocument/2006/relationships/slideLayout" Target="../slideLayouts/slideLayout394.xml"/><Relationship Id="rId2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slideLayout" Target="../slideLayouts/slideLayout414.xml"/><Relationship Id="rId18" Type="http://schemas.openxmlformats.org/officeDocument/2006/relationships/slideLayout" Target="../slideLayouts/slideLayout419.xml"/><Relationship Id="rId3" Type="http://schemas.openxmlformats.org/officeDocument/2006/relationships/slideLayout" Target="../slideLayouts/slideLayout404.xml"/><Relationship Id="rId21" Type="http://schemas.openxmlformats.org/officeDocument/2006/relationships/slideLayout" Target="../slideLayouts/slideLayout422.xml"/><Relationship Id="rId7" Type="http://schemas.openxmlformats.org/officeDocument/2006/relationships/slideLayout" Target="../slideLayouts/slideLayout408.xml"/><Relationship Id="rId12" Type="http://schemas.openxmlformats.org/officeDocument/2006/relationships/slideLayout" Target="../slideLayouts/slideLayout413.xml"/><Relationship Id="rId17" Type="http://schemas.openxmlformats.org/officeDocument/2006/relationships/slideLayout" Target="../slideLayouts/slideLayout418.xml"/><Relationship Id="rId2" Type="http://schemas.openxmlformats.org/officeDocument/2006/relationships/slideLayout" Target="../slideLayouts/slideLayout403.xml"/><Relationship Id="rId16" Type="http://schemas.openxmlformats.org/officeDocument/2006/relationships/slideLayout" Target="../slideLayouts/slideLayout417.xml"/><Relationship Id="rId20" Type="http://schemas.openxmlformats.org/officeDocument/2006/relationships/slideLayout" Target="../slideLayouts/slideLayout421.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5" Type="http://schemas.openxmlformats.org/officeDocument/2006/relationships/slideLayout" Target="../slideLayouts/slideLayout416.xml"/><Relationship Id="rId10" Type="http://schemas.openxmlformats.org/officeDocument/2006/relationships/slideLayout" Target="../slideLayouts/slideLayout411.xml"/><Relationship Id="rId19" Type="http://schemas.openxmlformats.org/officeDocument/2006/relationships/slideLayout" Target="../slideLayouts/slideLayout420.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slideLayout" Target="../slideLayouts/slideLayout415.xml"/><Relationship Id="rId22"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30.xml"/><Relationship Id="rId13" Type="http://schemas.openxmlformats.org/officeDocument/2006/relationships/slideLayout" Target="../slideLayouts/slideLayout435.xml"/><Relationship Id="rId18" Type="http://schemas.openxmlformats.org/officeDocument/2006/relationships/slideLayout" Target="../slideLayouts/slideLayout440.xml"/><Relationship Id="rId3" Type="http://schemas.openxmlformats.org/officeDocument/2006/relationships/slideLayout" Target="../slideLayouts/slideLayout425.xml"/><Relationship Id="rId21" Type="http://schemas.openxmlformats.org/officeDocument/2006/relationships/slideLayout" Target="../slideLayouts/slideLayout443.xml"/><Relationship Id="rId7" Type="http://schemas.openxmlformats.org/officeDocument/2006/relationships/slideLayout" Target="../slideLayouts/slideLayout429.xml"/><Relationship Id="rId12" Type="http://schemas.openxmlformats.org/officeDocument/2006/relationships/slideLayout" Target="../slideLayouts/slideLayout434.xml"/><Relationship Id="rId17" Type="http://schemas.openxmlformats.org/officeDocument/2006/relationships/slideLayout" Target="../slideLayouts/slideLayout439.xml"/><Relationship Id="rId2" Type="http://schemas.openxmlformats.org/officeDocument/2006/relationships/slideLayout" Target="../slideLayouts/slideLayout424.xml"/><Relationship Id="rId16" Type="http://schemas.openxmlformats.org/officeDocument/2006/relationships/slideLayout" Target="../slideLayouts/slideLayout438.xml"/><Relationship Id="rId20" Type="http://schemas.openxmlformats.org/officeDocument/2006/relationships/slideLayout" Target="../slideLayouts/slideLayout442.xml"/><Relationship Id="rId1" Type="http://schemas.openxmlformats.org/officeDocument/2006/relationships/slideLayout" Target="../slideLayouts/slideLayout423.xml"/><Relationship Id="rId6" Type="http://schemas.openxmlformats.org/officeDocument/2006/relationships/slideLayout" Target="../slideLayouts/slideLayout428.xml"/><Relationship Id="rId11" Type="http://schemas.openxmlformats.org/officeDocument/2006/relationships/slideLayout" Target="../slideLayouts/slideLayout433.xml"/><Relationship Id="rId5" Type="http://schemas.openxmlformats.org/officeDocument/2006/relationships/slideLayout" Target="../slideLayouts/slideLayout427.xml"/><Relationship Id="rId15" Type="http://schemas.openxmlformats.org/officeDocument/2006/relationships/slideLayout" Target="../slideLayouts/slideLayout437.xml"/><Relationship Id="rId10" Type="http://schemas.openxmlformats.org/officeDocument/2006/relationships/slideLayout" Target="../slideLayouts/slideLayout432.xml"/><Relationship Id="rId19" Type="http://schemas.openxmlformats.org/officeDocument/2006/relationships/slideLayout" Target="../slideLayouts/slideLayout441.xml"/><Relationship Id="rId4" Type="http://schemas.openxmlformats.org/officeDocument/2006/relationships/slideLayout" Target="../slideLayouts/slideLayout426.xml"/><Relationship Id="rId9" Type="http://schemas.openxmlformats.org/officeDocument/2006/relationships/slideLayout" Target="../slideLayouts/slideLayout431.xml"/><Relationship Id="rId14" Type="http://schemas.openxmlformats.org/officeDocument/2006/relationships/slideLayout" Target="../slideLayouts/slideLayout436.xml"/><Relationship Id="rId22"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451.xml"/><Relationship Id="rId13" Type="http://schemas.openxmlformats.org/officeDocument/2006/relationships/slideLayout" Target="../slideLayouts/slideLayout456.xml"/><Relationship Id="rId18" Type="http://schemas.openxmlformats.org/officeDocument/2006/relationships/slideLayout" Target="../slideLayouts/slideLayout461.xml"/><Relationship Id="rId3" Type="http://schemas.openxmlformats.org/officeDocument/2006/relationships/slideLayout" Target="../slideLayouts/slideLayout446.xml"/><Relationship Id="rId21" Type="http://schemas.openxmlformats.org/officeDocument/2006/relationships/slideLayout" Target="../slideLayouts/slideLayout464.xml"/><Relationship Id="rId7" Type="http://schemas.openxmlformats.org/officeDocument/2006/relationships/slideLayout" Target="../slideLayouts/slideLayout450.xml"/><Relationship Id="rId12" Type="http://schemas.openxmlformats.org/officeDocument/2006/relationships/slideLayout" Target="../slideLayouts/slideLayout455.xml"/><Relationship Id="rId17" Type="http://schemas.openxmlformats.org/officeDocument/2006/relationships/slideLayout" Target="../slideLayouts/slideLayout460.xml"/><Relationship Id="rId2" Type="http://schemas.openxmlformats.org/officeDocument/2006/relationships/slideLayout" Target="../slideLayouts/slideLayout445.xml"/><Relationship Id="rId16" Type="http://schemas.openxmlformats.org/officeDocument/2006/relationships/slideLayout" Target="../slideLayouts/slideLayout459.xml"/><Relationship Id="rId20" Type="http://schemas.openxmlformats.org/officeDocument/2006/relationships/slideLayout" Target="../slideLayouts/slideLayout463.xml"/><Relationship Id="rId1" Type="http://schemas.openxmlformats.org/officeDocument/2006/relationships/slideLayout" Target="../slideLayouts/slideLayout444.xml"/><Relationship Id="rId6" Type="http://schemas.openxmlformats.org/officeDocument/2006/relationships/slideLayout" Target="../slideLayouts/slideLayout449.xml"/><Relationship Id="rId11" Type="http://schemas.openxmlformats.org/officeDocument/2006/relationships/slideLayout" Target="../slideLayouts/slideLayout454.xml"/><Relationship Id="rId5" Type="http://schemas.openxmlformats.org/officeDocument/2006/relationships/slideLayout" Target="../slideLayouts/slideLayout448.xml"/><Relationship Id="rId15" Type="http://schemas.openxmlformats.org/officeDocument/2006/relationships/slideLayout" Target="../slideLayouts/slideLayout458.xml"/><Relationship Id="rId10" Type="http://schemas.openxmlformats.org/officeDocument/2006/relationships/slideLayout" Target="../slideLayouts/slideLayout453.xml"/><Relationship Id="rId19" Type="http://schemas.openxmlformats.org/officeDocument/2006/relationships/slideLayout" Target="../slideLayouts/slideLayout462.xml"/><Relationship Id="rId4" Type="http://schemas.openxmlformats.org/officeDocument/2006/relationships/slideLayout" Target="../slideLayouts/slideLayout447.xml"/><Relationship Id="rId9" Type="http://schemas.openxmlformats.org/officeDocument/2006/relationships/slideLayout" Target="../slideLayouts/slideLayout452.xml"/><Relationship Id="rId14" Type="http://schemas.openxmlformats.org/officeDocument/2006/relationships/slideLayout" Target="../slideLayouts/slideLayout457.xml"/><Relationship Id="rId22"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472.xml"/><Relationship Id="rId13" Type="http://schemas.openxmlformats.org/officeDocument/2006/relationships/slideLayout" Target="../slideLayouts/slideLayout477.xml"/><Relationship Id="rId18" Type="http://schemas.openxmlformats.org/officeDocument/2006/relationships/slideLayout" Target="../slideLayouts/slideLayout482.xml"/><Relationship Id="rId3" Type="http://schemas.openxmlformats.org/officeDocument/2006/relationships/slideLayout" Target="../slideLayouts/slideLayout467.xml"/><Relationship Id="rId21" Type="http://schemas.openxmlformats.org/officeDocument/2006/relationships/slideLayout" Target="../slideLayouts/slideLayout485.xml"/><Relationship Id="rId7" Type="http://schemas.openxmlformats.org/officeDocument/2006/relationships/slideLayout" Target="../slideLayouts/slideLayout471.xml"/><Relationship Id="rId12" Type="http://schemas.openxmlformats.org/officeDocument/2006/relationships/slideLayout" Target="../slideLayouts/slideLayout476.xml"/><Relationship Id="rId17" Type="http://schemas.openxmlformats.org/officeDocument/2006/relationships/slideLayout" Target="../slideLayouts/slideLayout481.xml"/><Relationship Id="rId2" Type="http://schemas.openxmlformats.org/officeDocument/2006/relationships/slideLayout" Target="../slideLayouts/slideLayout466.xml"/><Relationship Id="rId16" Type="http://schemas.openxmlformats.org/officeDocument/2006/relationships/slideLayout" Target="../slideLayouts/slideLayout480.xml"/><Relationship Id="rId20" Type="http://schemas.openxmlformats.org/officeDocument/2006/relationships/slideLayout" Target="../slideLayouts/slideLayout484.xml"/><Relationship Id="rId1" Type="http://schemas.openxmlformats.org/officeDocument/2006/relationships/slideLayout" Target="../slideLayouts/slideLayout465.xml"/><Relationship Id="rId6" Type="http://schemas.openxmlformats.org/officeDocument/2006/relationships/slideLayout" Target="../slideLayouts/slideLayout470.xml"/><Relationship Id="rId11" Type="http://schemas.openxmlformats.org/officeDocument/2006/relationships/slideLayout" Target="../slideLayouts/slideLayout475.xml"/><Relationship Id="rId5" Type="http://schemas.openxmlformats.org/officeDocument/2006/relationships/slideLayout" Target="../slideLayouts/slideLayout469.xml"/><Relationship Id="rId15" Type="http://schemas.openxmlformats.org/officeDocument/2006/relationships/slideLayout" Target="../slideLayouts/slideLayout479.xml"/><Relationship Id="rId10" Type="http://schemas.openxmlformats.org/officeDocument/2006/relationships/slideLayout" Target="../slideLayouts/slideLayout474.xml"/><Relationship Id="rId19" Type="http://schemas.openxmlformats.org/officeDocument/2006/relationships/slideLayout" Target="../slideLayouts/slideLayout483.xml"/><Relationship Id="rId4" Type="http://schemas.openxmlformats.org/officeDocument/2006/relationships/slideLayout" Target="../slideLayouts/slideLayout468.xml"/><Relationship Id="rId9" Type="http://schemas.openxmlformats.org/officeDocument/2006/relationships/slideLayout" Target="../slideLayouts/slideLayout473.xml"/><Relationship Id="rId14" Type="http://schemas.openxmlformats.org/officeDocument/2006/relationships/slideLayout" Target="../slideLayouts/slideLayout478.xml"/><Relationship Id="rId22"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493.xml"/><Relationship Id="rId13" Type="http://schemas.openxmlformats.org/officeDocument/2006/relationships/slideLayout" Target="../slideLayouts/slideLayout498.xml"/><Relationship Id="rId18" Type="http://schemas.openxmlformats.org/officeDocument/2006/relationships/slideLayout" Target="../slideLayouts/slideLayout503.xml"/><Relationship Id="rId3" Type="http://schemas.openxmlformats.org/officeDocument/2006/relationships/slideLayout" Target="../slideLayouts/slideLayout488.xml"/><Relationship Id="rId21" Type="http://schemas.openxmlformats.org/officeDocument/2006/relationships/slideLayout" Target="../slideLayouts/slideLayout506.xml"/><Relationship Id="rId7" Type="http://schemas.openxmlformats.org/officeDocument/2006/relationships/slideLayout" Target="../slideLayouts/slideLayout492.xml"/><Relationship Id="rId12" Type="http://schemas.openxmlformats.org/officeDocument/2006/relationships/slideLayout" Target="../slideLayouts/slideLayout497.xml"/><Relationship Id="rId17" Type="http://schemas.openxmlformats.org/officeDocument/2006/relationships/slideLayout" Target="../slideLayouts/slideLayout502.xml"/><Relationship Id="rId2" Type="http://schemas.openxmlformats.org/officeDocument/2006/relationships/slideLayout" Target="../slideLayouts/slideLayout487.xml"/><Relationship Id="rId16" Type="http://schemas.openxmlformats.org/officeDocument/2006/relationships/slideLayout" Target="../slideLayouts/slideLayout501.xml"/><Relationship Id="rId20" Type="http://schemas.openxmlformats.org/officeDocument/2006/relationships/slideLayout" Target="../slideLayouts/slideLayout505.xml"/><Relationship Id="rId1" Type="http://schemas.openxmlformats.org/officeDocument/2006/relationships/slideLayout" Target="../slideLayouts/slideLayout486.xml"/><Relationship Id="rId6" Type="http://schemas.openxmlformats.org/officeDocument/2006/relationships/slideLayout" Target="../slideLayouts/slideLayout491.xml"/><Relationship Id="rId11" Type="http://schemas.openxmlformats.org/officeDocument/2006/relationships/slideLayout" Target="../slideLayouts/slideLayout496.xml"/><Relationship Id="rId5" Type="http://schemas.openxmlformats.org/officeDocument/2006/relationships/slideLayout" Target="../slideLayouts/slideLayout490.xml"/><Relationship Id="rId15" Type="http://schemas.openxmlformats.org/officeDocument/2006/relationships/slideLayout" Target="../slideLayouts/slideLayout500.xml"/><Relationship Id="rId10" Type="http://schemas.openxmlformats.org/officeDocument/2006/relationships/slideLayout" Target="../slideLayouts/slideLayout495.xml"/><Relationship Id="rId19" Type="http://schemas.openxmlformats.org/officeDocument/2006/relationships/slideLayout" Target="../slideLayouts/slideLayout504.xml"/><Relationship Id="rId4" Type="http://schemas.openxmlformats.org/officeDocument/2006/relationships/slideLayout" Target="../slideLayouts/slideLayout489.xml"/><Relationship Id="rId9" Type="http://schemas.openxmlformats.org/officeDocument/2006/relationships/slideLayout" Target="../slideLayouts/slideLayout494.xml"/><Relationship Id="rId14" Type="http://schemas.openxmlformats.org/officeDocument/2006/relationships/slideLayout" Target="../slideLayouts/slideLayout499.xml"/><Relationship Id="rId22" Type="http://schemas.openxmlformats.org/officeDocument/2006/relationships/theme" Target="../theme/theme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011409"/>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631315812"/>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964896394"/>
      </p:ext>
    </p:extLst>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 id="2147484470" r:id="rId12"/>
    <p:sldLayoutId id="2147484471" r:id="rId13"/>
    <p:sldLayoutId id="2147484472" r:id="rId14"/>
    <p:sldLayoutId id="2147484473" r:id="rId15"/>
    <p:sldLayoutId id="2147484474" r:id="rId16"/>
    <p:sldLayoutId id="2147484475" r:id="rId17"/>
    <p:sldLayoutId id="2147484476" r:id="rId18"/>
    <p:sldLayoutId id="2147484477" r:id="rId19"/>
    <p:sldLayoutId id="2147484478" r:id="rId20"/>
    <p:sldLayoutId id="2147484479"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18058754"/>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 id="2147484493" r:id="rId13"/>
    <p:sldLayoutId id="2147484494" r:id="rId14"/>
    <p:sldLayoutId id="2147484495" r:id="rId15"/>
    <p:sldLayoutId id="2147484496" r:id="rId16"/>
    <p:sldLayoutId id="2147484497" r:id="rId17"/>
    <p:sldLayoutId id="2147484498" r:id="rId18"/>
    <p:sldLayoutId id="2147484499" r:id="rId19"/>
    <p:sldLayoutId id="2147484500" r:id="rId20"/>
    <p:sldLayoutId id="2147484501"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79987576"/>
      </p:ext>
    </p:extLst>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 id="2147484514" r:id="rId12"/>
    <p:sldLayoutId id="2147484515" r:id="rId13"/>
    <p:sldLayoutId id="2147484516" r:id="rId14"/>
    <p:sldLayoutId id="2147484517" r:id="rId15"/>
    <p:sldLayoutId id="2147484518" r:id="rId16"/>
    <p:sldLayoutId id="2147484519" r:id="rId17"/>
    <p:sldLayoutId id="2147484520" r:id="rId18"/>
    <p:sldLayoutId id="2147484521" r:id="rId19"/>
    <p:sldLayoutId id="2147484522" r:id="rId20"/>
    <p:sldLayoutId id="2147484523"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215466"/>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 id="2147484536" r:id="rId12"/>
    <p:sldLayoutId id="2147484537" r:id="rId13"/>
    <p:sldLayoutId id="2147484538" r:id="rId14"/>
    <p:sldLayoutId id="2147484539" r:id="rId15"/>
    <p:sldLayoutId id="2147484540" r:id="rId16"/>
    <p:sldLayoutId id="2147484541" r:id="rId17"/>
    <p:sldLayoutId id="2147484542" r:id="rId18"/>
    <p:sldLayoutId id="2147484543" r:id="rId19"/>
    <p:sldLayoutId id="2147484544" r:id="rId20"/>
    <p:sldLayoutId id="2147484545"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104073776"/>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 id="2147484561" r:id="rId15"/>
    <p:sldLayoutId id="2147484562" r:id="rId16"/>
    <p:sldLayoutId id="2147484563" r:id="rId17"/>
    <p:sldLayoutId id="2147484564" r:id="rId18"/>
    <p:sldLayoutId id="2147484565" r:id="rId19"/>
    <p:sldLayoutId id="2147484566" r:id="rId20"/>
    <p:sldLayoutId id="2147484567"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896974223"/>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 id="2147484580" r:id="rId12"/>
    <p:sldLayoutId id="2147484581" r:id="rId13"/>
    <p:sldLayoutId id="2147484582" r:id="rId14"/>
    <p:sldLayoutId id="2147484583" r:id="rId15"/>
    <p:sldLayoutId id="2147484584" r:id="rId16"/>
    <p:sldLayoutId id="2147484585" r:id="rId17"/>
    <p:sldLayoutId id="2147484586" r:id="rId18"/>
    <p:sldLayoutId id="2147484587" r:id="rId19"/>
    <p:sldLayoutId id="2147484588" r:id="rId20"/>
    <p:sldLayoutId id="2147484589"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424696811"/>
      </p:ext>
    </p:extLst>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 id="2147484603" r:id="rId13"/>
    <p:sldLayoutId id="2147484604" r:id="rId14"/>
    <p:sldLayoutId id="2147484605" r:id="rId15"/>
    <p:sldLayoutId id="2147484606" r:id="rId16"/>
    <p:sldLayoutId id="2147484607" r:id="rId17"/>
    <p:sldLayoutId id="2147484608" r:id="rId18"/>
    <p:sldLayoutId id="2147484609" r:id="rId19"/>
    <p:sldLayoutId id="2147484610" r:id="rId20"/>
    <p:sldLayoutId id="2147484611"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345078083"/>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388863152"/>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 id="2147484668" r:id="rId12"/>
    <p:sldLayoutId id="2147484669" r:id="rId13"/>
    <p:sldLayoutId id="2147484670" r:id="rId14"/>
    <p:sldLayoutId id="2147484671" r:id="rId15"/>
    <p:sldLayoutId id="2147484672" r:id="rId16"/>
    <p:sldLayoutId id="2147484673" r:id="rId17"/>
    <p:sldLayoutId id="2147484674" r:id="rId18"/>
    <p:sldLayoutId id="2147484675" r:id="rId19"/>
    <p:sldLayoutId id="2147484676" r:id="rId20"/>
    <p:sldLayoutId id="2147484677"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23752"/>
            <a:ext cx="6858000" cy="424066"/>
          </a:xfrm>
          <a:prstGeom prst="rect">
            <a:avLst/>
          </a:prstGeom>
          <a:solidFill>
            <a:srgbClr val="F2D492">
              <a:alpha val="15000"/>
            </a:srgb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4" name="Slide Number Placeholder 5"/>
          <p:cNvSpPr>
            <a:spLocks noGrp="1"/>
          </p:cNvSpPr>
          <p:nvPr>
            <p:ph type="sldNum" sz="quarter" idx="4"/>
          </p:nvPr>
        </p:nvSpPr>
        <p:spPr>
          <a:xfrm>
            <a:off x="5197752" y="9411404"/>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22A35"/>
                </a:solidFill>
                <a:effectLst>
                  <a:outerShdw blurRad="38100" dist="38100" dir="2700000" algn="tl">
                    <a:srgbClr val="000000">
                      <a:alpha val="43137"/>
                    </a:srgbClr>
                  </a:outerShdw>
                </a:effectLst>
                <a:latin typeface="+mn-lt"/>
                <a:ea typeface="+mn-ea"/>
                <a:cs typeface="+mn-cs"/>
              </a:defRPr>
            </a:lvl1pPr>
          </a:lstStyle>
          <a:p>
            <a:fld id="{796AAD45-9E9D-4CFF-8CAC-247D62ADDC27}" type="slidenum">
              <a:rPr lang="tr-TR" smtClean="0"/>
              <a:pPr/>
              <a:t>‹#›</a:t>
            </a:fld>
            <a:r>
              <a:rPr lang="tr-TR" dirty="0" smtClean="0"/>
              <a:t> / 201</a:t>
            </a:r>
            <a:endParaRPr lang="tr-TR" dirty="0"/>
          </a:p>
        </p:txBody>
      </p:sp>
      <p:pic>
        <p:nvPicPr>
          <p:cNvPr id="5" name="Resim 4"/>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5674823" y="198155"/>
            <a:ext cx="919097" cy="665445"/>
          </a:xfrm>
          <a:prstGeom prst="rect">
            <a:avLst/>
          </a:prstGeom>
        </p:spPr>
      </p:pic>
    </p:spTree>
    <p:extLst>
      <p:ext uri="{BB962C8B-B14F-4D97-AF65-F5344CB8AC3E}">
        <p14:creationId xmlns:p14="http://schemas.microsoft.com/office/powerpoint/2010/main" val="2042379424"/>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251084319"/>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 id="2147484713" r:id="rId13"/>
    <p:sldLayoutId id="2147484714" r:id="rId14"/>
    <p:sldLayoutId id="2147484715" r:id="rId15"/>
    <p:sldLayoutId id="2147484716" r:id="rId16"/>
    <p:sldLayoutId id="2147484717" r:id="rId17"/>
    <p:sldLayoutId id="2147484718" r:id="rId18"/>
    <p:sldLayoutId id="2147484719" r:id="rId19"/>
    <p:sldLayoutId id="2147484720" r:id="rId20"/>
    <p:sldLayoutId id="2147484721"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829621027"/>
      </p:ext>
    </p:extLst>
  </p:cSld>
  <p:clrMap bg1="lt1" tx1="dk1" bg2="lt2" tx2="dk2" accent1="accent1" accent2="accent2" accent3="accent3" accent4="accent4" accent5="accent5" accent6="accent6" hlink="hlink" folHlink="folHlink"/>
  <p:sldLayoutIdLst>
    <p:sldLayoutId id="2147484723" r:id="rId1"/>
    <p:sldLayoutId id="2147484724" r:id="rId2"/>
    <p:sldLayoutId id="2147484725" r:id="rId3"/>
    <p:sldLayoutId id="2147484726" r:id="rId4"/>
    <p:sldLayoutId id="2147484727" r:id="rId5"/>
    <p:sldLayoutId id="2147484728" r:id="rId6"/>
    <p:sldLayoutId id="2147484729" r:id="rId7"/>
    <p:sldLayoutId id="2147484730" r:id="rId8"/>
    <p:sldLayoutId id="2147484731" r:id="rId9"/>
    <p:sldLayoutId id="2147484732" r:id="rId10"/>
    <p:sldLayoutId id="2147484733" r:id="rId11"/>
    <p:sldLayoutId id="2147484734" r:id="rId12"/>
    <p:sldLayoutId id="2147484735" r:id="rId13"/>
    <p:sldLayoutId id="2147484736" r:id="rId14"/>
    <p:sldLayoutId id="2147484737" r:id="rId15"/>
    <p:sldLayoutId id="2147484738" r:id="rId16"/>
    <p:sldLayoutId id="2147484739" r:id="rId17"/>
    <p:sldLayoutId id="2147484740" r:id="rId18"/>
    <p:sldLayoutId id="2147484741" r:id="rId19"/>
    <p:sldLayoutId id="2147484742" r:id="rId20"/>
    <p:sldLayoutId id="2147484743"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27338423"/>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 id="2147484756" r:id="rId12"/>
    <p:sldLayoutId id="2147484757" r:id="rId13"/>
    <p:sldLayoutId id="2147484758" r:id="rId14"/>
    <p:sldLayoutId id="2147484759" r:id="rId15"/>
    <p:sldLayoutId id="2147484760" r:id="rId16"/>
    <p:sldLayoutId id="2147484761" r:id="rId17"/>
    <p:sldLayoutId id="2147484762" r:id="rId18"/>
    <p:sldLayoutId id="2147484763" r:id="rId19"/>
    <p:sldLayoutId id="2147484764" r:id="rId20"/>
    <p:sldLayoutId id="2147484765"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139176325"/>
      </p:ext>
    </p:extLst>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 id="2147484774" r:id="rId8"/>
    <p:sldLayoutId id="2147484775" r:id="rId9"/>
    <p:sldLayoutId id="2147484776" r:id="rId10"/>
    <p:sldLayoutId id="2147484777" r:id="rId11"/>
    <p:sldLayoutId id="2147484778" r:id="rId12"/>
    <p:sldLayoutId id="2147484779" r:id="rId13"/>
    <p:sldLayoutId id="2147484780" r:id="rId14"/>
    <p:sldLayoutId id="2147484781" r:id="rId15"/>
    <p:sldLayoutId id="2147484782" r:id="rId16"/>
    <p:sldLayoutId id="2147484783" r:id="rId17"/>
    <p:sldLayoutId id="2147484784" r:id="rId18"/>
    <p:sldLayoutId id="2147484785" r:id="rId19"/>
    <p:sldLayoutId id="2147484786" r:id="rId20"/>
    <p:sldLayoutId id="2147484787"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048894000"/>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 id="2147484800" r:id="rId12"/>
    <p:sldLayoutId id="2147484801" r:id="rId13"/>
    <p:sldLayoutId id="2147484802" r:id="rId14"/>
    <p:sldLayoutId id="2147484803" r:id="rId15"/>
    <p:sldLayoutId id="2147484804" r:id="rId16"/>
    <p:sldLayoutId id="2147484805" r:id="rId17"/>
    <p:sldLayoutId id="2147484806" r:id="rId18"/>
    <p:sldLayoutId id="2147484807" r:id="rId19"/>
    <p:sldLayoutId id="2147484808" r:id="rId20"/>
    <p:sldLayoutId id="2147484809"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10854265"/>
      </p:ext>
    </p:extLst>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 id="2147484822" r:id="rId12"/>
    <p:sldLayoutId id="2147484823" r:id="rId13"/>
    <p:sldLayoutId id="2147484824" r:id="rId14"/>
    <p:sldLayoutId id="2147484825" r:id="rId15"/>
    <p:sldLayoutId id="2147484826" r:id="rId16"/>
    <p:sldLayoutId id="2147484827" r:id="rId17"/>
    <p:sldLayoutId id="2147484828" r:id="rId18"/>
    <p:sldLayoutId id="2147484829" r:id="rId19"/>
    <p:sldLayoutId id="2147484830" r:id="rId20"/>
    <p:sldLayoutId id="2147484831"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289461988"/>
      </p:ext>
    </p:extLst>
  </p:cSld>
  <p:clrMap bg1="lt1" tx1="dk1" bg2="lt2" tx2="dk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 id="2147484844" r:id="rId12"/>
    <p:sldLayoutId id="2147484845" r:id="rId13"/>
    <p:sldLayoutId id="2147484846" r:id="rId14"/>
    <p:sldLayoutId id="2147484847" r:id="rId15"/>
    <p:sldLayoutId id="2147484848" r:id="rId16"/>
    <p:sldLayoutId id="2147484849" r:id="rId17"/>
    <p:sldLayoutId id="2147484850" r:id="rId18"/>
    <p:sldLayoutId id="2147484851" r:id="rId19"/>
    <p:sldLayoutId id="2147484852" r:id="rId20"/>
    <p:sldLayoutId id="2147484853"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49742363"/>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 id="2147484300" r:id="rId18"/>
    <p:sldLayoutId id="2147484301" r:id="rId19"/>
    <p:sldLayoutId id="2147484302" r:id="rId20"/>
    <p:sldLayoutId id="2147484303"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366212538"/>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18" r:id="rId14"/>
    <p:sldLayoutId id="2147484319" r:id="rId15"/>
    <p:sldLayoutId id="2147484320" r:id="rId16"/>
    <p:sldLayoutId id="2147484321" r:id="rId17"/>
    <p:sldLayoutId id="2147484322" r:id="rId18"/>
    <p:sldLayoutId id="2147484323" r:id="rId19"/>
    <p:sldLayoutId id="2147484324" r:id="rId20"/>
    <p:sldLayoutId id="2147484325"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448355543"/>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44" r:id="rId18"/>
    <p:sldLayoutId id="2147484345" r:id="rId19"/>
    <p:sldLayoutId id="2147484346" r:id="rId20"/>
    <p:sldLayoutId id="2147484347"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651782311"/>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 id="2147484364" r:id="rId16"/>
    <p:sldLayoutId id="2147484365" r:id="rId17"/>
    <p:sldLayoutId id="2147484366" r:id="rId18"/>
    <p:sldLayoutId id="2147484367" r:id="rId19"/>
    <p:sldLayoutId id="2147484368" r:id="rId20"/>
    <p:sldLayoutId id="2147484369"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3082514835"/>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 id="2147484383" r:id="rId13"/>
    <p:sldLayoutId id="2147484384" r:id="rId14"/>
    <p:sldLayoutId id="2147484385" r:id="rId15"/>
    <p:sldLayoutId id="2147484386" r:id="rId16"/>
    <p:sldLayoutId id="2147484387" r:id="rId17"/>
    <p:sldLayoutId id="2147484388" r:id="rId18"/>
    <p:sldLayoutId id="2147484389" r:id="rId19"/>
    <p:sldLayoutId id="2147484390" r:id="rId20"/>
    <p:sldLayoutId id="2147484391"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1826759020"/>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 id="2147484405" r:id="rId13"/>
    <p:sldLayoutId id="2147484406" r:id="rId14"/>
    <p:sldLayoutId id="2147484407" r:id="rId15"/>
    <p:sldLayoutId id="2147484408" r:id="rId16"/>
    <p:sldLayoutId id="2147484409" r:id="rId17"/>
    <p:sldLayoutId id="2147484410" r:id="rId18"/>
    <p:sldLayoutId id="2147484411" r:id="rId19"/>
    <p:sldLayoutId id="2147484412" r:id="rId20"/>
    <p:sldLayoutId id="2147484413"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4" name="Group 13"/>
          <p:cNvGrpSpPr/>
          <p:nvPr/>
        </p:nvGrpSpPr>
        <p:grpSpPr>
          <a:xfrm>
            <a:off x="0" y="1"/>
            <a:ext cx="1599010" cy="9906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60402"/>
            <a:ext cx="5778500" cy="2861733"/>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6600" y="3852334"/>
            <a:ext cx="5778500" cy="484899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9010" y="8834324"/>
            <a:ext cx="643105"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endParaRPr lang="tr-TR">
              <a:solidFill>
                <a:prstClr val="black"/>
              </a:solidFill>
            </a:endParaRPr>
          </a:p>
        </p:txBody>
      </p:sp>
      <p:sp>
        <p:nvSpPr>
          <p:cNvPr id="5" name="Footer Placeholder 4"/>
          <p:cNvSpPr>
            <a:spLocks noGrp="1"/>
          </p:cNvSpPr>
          <p:nvPr>
            <p:ph type="ftr" sz="quarter" idx="3"/>
          </p:nvPr>
        </p:nvSpPr>
        <p:spPr>
          <a:xfrm>
            <a:off x="1490248" y="8834324"/>
            <a:ext cx="3985888" cy="52740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685800"/>
            <a:endParaRPr lang="tr-TR">
              <a:solidFill>
                <a:prstClr val="black"/>
              </a:solidFill>
            </a:endParaRPr>
          </a:p>
        </p:txBody>
      </p:sp>
      <p:sp>
        <p:nvSpPr>
          <p:cNvPr id="6" name="Slide Number Placeholder 5"/>
          <p:cNvSpPr>
            <a:spLocks noGrp="1"/>
          </p:cNvSpPr>
          <p:nvPr>
            <p:ph type="sldNum" sz="quarter" idx="4"/>
          </p:nvPr>
        </p:nvSpPr>
        <p:spPr>
          <a:xfrm>
            <a:off x="6204988" y="8834324"/>
            <a:ext cx="310112" cy="52740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685800"/>
            <a:fld id="{F302176B-0E47-46AC-8F43-DAB4B8A37D06}" type="slidenum">
              <a:rPr lang="tr-TR" smtClean="0">
                <a:solidFill>
                  <a:prstClr val="black"/>
                </a:solidFill>
              </a:rPr>
              <a:pPr defTabSz="685800"/>
              <a:t>‹#›</a:t>
            </a:fld>
            <a:endParaRPr lang="tr-TR">
              <a:solidFill>
                <a:prstClr val="black"/>
              </a:solidFill>
            </a:endParaRPr>
          </a:p>
        </p:txBody>
      </p:sp>
    </p:spTree>
    <p:extLst>
      <p:ext uri="{BB962C8B-B14F-4D97-AF65-F5344CB8AC3E}">
        <p14:creationId xmlns:p14="http://schemas.microsoft.com/office/powerpoint/2010/main" val="2209449232"/>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 id="2147484427" r:id="rId13"/>
    <p:sldLayoutId id="2147484428" r:id="rId14"/>
    <p:sldLayoutId id="2147484429" r:id="rId15"/>
    <p:sldLayoutId id="2147484430" r:id="rId16"/>
    <p:sldLayoutId id="2147484431" r:id="rId17"/>
    <p:sldLayoutId id="2147484432" r:id="rId18"/>
    <p:sldLayoutId id="2147484433" r:id="rId19"/>
    <p:sldLayoutId id="2147484434" r:id="rId20"/>
    <p:sldLayoutId id="2147484435" r:id="rId21"/>
  </p:sldLayoutIdLst>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1.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8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Metin kutusu 2"/>
          <p:cNvSpPr txBox="1"/>
          <p:nvPr/>
        </p:nvSpPr>
        <p:spPr>
          <a:xfrm>
            <a:off x="0" y="434728"/>
            <a:ext cx="6858000" cy="1077218"/>
          </a:xfrm>
          <a:prstGeom prst="rect">
            <a:avLst/>
          </a:prstGeom>
          <a:solidFill>
            <a:schemeClr val="bg1">
              <a:alpha val="63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chemeClr val="tx1">
                    <a:lumMod val="95000"/>
                    <a:lumOff val="5000"/>
                  </a:schemeClr>
                </a:solidFill>
                <a:effectLst/>
                <a:uLnTx/>
                <a:uFillTx/>
                <a:latin typeface="Calibri" panose="020F0502020204030204"/>
                <a:ea typeface="+mn-ea"/>
                <a:cs typeface="+mn-cs"/>
              </a:rPr>
              <a:t>T.C.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chemeClr val="tx1">
                    <a:lumMod val="95000"/>
                    <a:lumOff val="5000"/>
                  </a:schemeClr>
                </a:solidFill>
                <a:effectLst/>
                <a:uLnTx/>
                <a:uFillTx/>
                <a:latin typeface="Calibri" panose="020F0502020204030204"/>
                <a:ea typeface="+mn-ea"/>
                <a:cs typeface="+mn-cs"/>
              </a:rPr>
              <a:t>İSTANBUL VALİLİĞİ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tx1">
                    <a:lumMod val="95000"/>
                    <a:lumOff val="5000"/>
                  </a:schemeClr>
                </a:solidFill>
                <a:effectLst/>
                <a:uLnTx/>
                <a:uFillTx/>
                <a:latin typeface="Calibri" panose="020F0502020204030204"/>
                <a:ea typeface="+mn-ea"/>
                <a:cs typeface="+mn-cs"/>
              </a:rPr>
              <a:t>İl Planlama ve Koordinasyon Müdürlüğü</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pic>
        <p:nvPicPr>
          <p:cNvPr id="6" name="Resim 5"/>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92651" y="408224"/>
            <a:ext cx="1145819" cy="1145819"/>
          </a:xfrm>
          <a:prstGeom prst="rect">
            <a:avLst/>
          </a:prstGeom>
          <a:ln>
            <a:solidFill>
              <a:schemeClr val="tx2"/>
            </a:solidFill>
          </a:ln>
        </p:spPr>
      </p:pic>
      <p:pic>
        <p:nvPicPr>
          <p:cNvPr id="5" name="Resim 4"/>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5484975" y="490445"/>
            <a:ext cx="1253756" cy="907744"/>
          </a:xfrm>
          <a:prstGeom prst="rect">
            <a:avLst/>
          </a:prstGeom>
        </p:spPr>
      </p:pic>
      <p:sp>
        <p:nvSpPr>
          <p:cNvPr id="7" name="Metin kutusu 6"/>
          <p:cNvSpPr txBox="1"/>
          <p:nvPr/>
        </p:nvSpPr>
        <p:spPr>
          <a:xfrm>
            <a:off x="0" y="5882331"/>
            <a:ext cx="6858000" cy="3139321"/>
          </a:xfrm>
          <a:prstGeom prst="rect">
            <a:avLst/>
          </a:prstGeom>
          <a:solidFill>
            <a:schemeClr val="bg1">
              <a:alpha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smtClean="0">
                <a:ln>
                  <a:noFill/>
                </a:ln>
                <a:solidFill>
                  <a:srgbClr val="3785B2"/>
                </a:solidFill>
                <a:effectLst/>
                <a:uLnTx/>
                <a:uFillTx/>
                <a:latin typeface="Cambria Math" panose="02040503050406030204" pitchFamily="18" charset="0"/>
                <a:ea typeface="Cambria Math" panose="02040503050406030204" pitchFamily="18" charset="0"/>
              </a:rPr>
              <a:t>İSTANBUL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smtClean="0">
                <a:ln>
                  <a:noFill/>
                </a:ln>
                <a:solidFill>
                  <a:srgbClr val="3785B2"/>
                </a:solidFill>
                <a:effectLst/>
                <a:uLnTx/>
                <a:uFillTx/>
                <a:latin typeface="Cambria Math" panose="02040503050406030204" pitchFamily="18" charset="0"/>
                <a:ea typeface="Cambria Math" panose="02040503050406030204" pitchFamily="18" charset="0"/>
              </a:rPr>
              <a:t>İL </a:t>
            </a:r>
            <a:r>
              <a:rPr lang="tr-TR" sz="6600" b="1" dirty="0" smtClean="0">
                <a:solidFill>
                  <a:srgbClr val="3785B2"/>
                </a:solidFill>
                <a:latin typeface="Cambria Math" panose="02040503050406030204" pitchFamily="18" charset="0"/>
                <a:ea typeface="Cambria Math" panose="02040503050406030204" pitchFamily="18" charset="0"/>
              </a:rPr>
              <a:t>İSTATİSTİK RAPORU</a:t>
            </a:r>
            <a:endParaRPr kumimoji="0" lang="tr-TR" sz="6600" b="1" i="0" u="none" strike="noStrike" kern="1200" cap="none" spc="0" normalizeH="0" baseline="0" noProof="0" dirty="0" smtClean="0">
              <a:ln>
                <a:noFill/>
              </a:ln>
              <a:solidFill>
                <a:srgbClr val="3785B2"/>
              </a:solidFill>
              <a:effectLst/>
              <a:uLnTx/>
              <a:uFillTx/>
              <a:latin typeface="Cambria Math" panose="02040503050406030204" pitchFamily="18" charset="0"/>
              <a:ea typeface="Cambria Math" panose="02040503050406030204" pitchFamily="18" charset="0"/>
            </a:endParaRPr>
          </a:p>
        </p:txBody>
      </p:sp>
      <p:sp>
        <p:nvSpPr>
          <p:cNvPr id="8" name="Metin kutusu 7"/>
          <p:cNvSpPr txBox="1"/>
          <p:nvPr/>
        </p:nvSpPr>
        <p:spPr>
          <a:xfrm>
            <a:off x="0" y="9160885"/>
            <a:ext cx="6858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srgbClr val="2A336B"/>
                </a:solidFill>
                <a:effectLst/>
                <a:uLnTx/>
                <a:uFillTx/>
                <a:latin typeface="Cambria Math" panose="02040503050406030204" pitchFamily="18" charset="0"/>
                <a:ea typeface="Cambria Math" panose="02040503050406030204" pitchFamily="18" charset="0"/>
              </a:rPr>
              <a:t>2018</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14499"/>
            <a:ext cx="6858000" cy="4169465"/>
          </a:xfrm>
          <a:prstGeom prst="rect">
            <a:avLst/>
          </a:prstGeom>
        </p:spPr>
      </p:pic>
    </p:spTree>
    <p:extLst>
      <p:ext uri="{BB962C8B-B14F-4D97-AF65-F5344CB8AC3E}">
        <p14:creationId xmlns:p14="http://schemas.microsoft.com/office/powerpoint/2010/main" val="1138660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a:xfrm>
            <a:off x="6021289" y="6968303"/>
            <a:ext cx="493812" cy="273844"/>
          </a:xfrm>
        </p:spPr>
        <p:txBody>
          <a:bodyPr/>
          <a:lstStyle/>
          <a:p>
            <a:pPr defTabSz="685800">
              <a:defRPr/>
            </a:pPr>
            <a:fld id="{9368CBD0-A193-4266-8B16-52C4476A3695}" type="slidenum">
              <a:rPr lang="tr-TR" sz="900">
                <a:solidFill>
                  <a:prstClr val="black">
                    <a:tint val="75000"/>
                  </a:prstClr>
                </a:solidFill>
                <a:latin typeface="Calibri"/>
              </a:rPr>
              <a:pPr defTabSz="685800">
                <a:defRPr/>
              </a:pPr>
              <a:t>10</a:t>
            </a:fld>
            <a:endParaRPr lang="tr-TR" sz="900" dirty="0">
              <a:solidFill>
                <a:prstClr val="black">
                  <a:tint val="75000"/>
                </a:prstClr>
              </a:solidFill>
              <a:latin typeface="Calibri"/>
            </a:endParaRPr>
          </a:p>
        </p:txBody>
      </p:sp>
      <p:sp>
        <p:nvSpPr>
          <p:cNvPr id="8196" name="Rectangle 3"/>
          <p:cNvSpPr>
            <a:spLocks noChangeArrowheads="1"/>
          </p:cNvSpPr>
          <p:nvPr/>
        </p:nvSpPr>
        <p:spPr bwMode="auto">
          <a:xfrm>
            <a:off x="4468199" y="4029289"/>
            <a:ext cx="138550" cy="276993"/>
          </a:xfrm>
          <a:prstGeom prst="rect">
            <a:avLst/>
          </a:prstGeom>
          <a:noFill/>
          <a:ln w="9525">
            <a:noFill/>
            <a:miter lim="800000"/>
            <a:headEnd/>
            <a:tailEnd/>
          </a:ln>
        </p:spPr>
        <p:txBody>
          <a:bodyPr wrap="none" lIns="68573" tIns="34287" rIns="68573" bIns="34287" anchor="ctr">
            <a:spAutoFit/>
          </a:bodyPr>
          <a:lstStyle/>
          <a:p>
            <a:pPr algn="ctr" defTabSz="685800">
              <a:defRPr/>
            </a:pPr>
            <a:endParaRPr lang="tr-TR" sz="1350">
              <a:solidFill>
                <a:prstClr val="black"/>
              </a:solidFill>
              <a:latin typeface="Calibri"/>
            </a:endParaRPr>
          </a:p>
        </p:txBody>
      </p:sp>
      <p:graphicFrame>
        <p:nvGraphicFramePr>
          <p:cNvPr id="98308" name="Group 4"/>
          <p:cNvGraphicFramePr>
            <a:graphicFrameLocks noGrp="1"/>
          </p:cNvGraphicFramePr>
          <p:nvPr>
            <p:extLst>
              <p:ext uri="{D42A27DB-BD31-4B8C-83A1-F6EECF244321}">
                <p14:modId xmlns:p14="http://schemas.microsoft.com/office/powerpoint/2010/main" val="1659638287"/>
              </p:ext>
            </p:extLst>
          </p:nvPr>
        </p:nvGraphicFramePr>
        <p:xfrm>
          <a:off x="0" y="156665"/>
          <a:ext cx="6858001" cy="4536083"/>
        </p:xfrm>
        <a:graphic>
          <a:graphicData uri="http://schemas.openxmlformats.org/drawingml/2006/table">
            <a:tbl>
              <a:tblPr/>
              <a:tblGrid>
                <a:gridCol w="2604304">
                  <a:extLst>
                    <a:ext uri="{9D8B030D-6E8A-4147-A177-3AD203B41FA5}">
                      <a16:colId xmlns:a16="http://schemas.microsoft.com/office/drawing/2014/main" val="20000"/>
                    </a:ext>
                  </a:extLst>
                </a:gridCol>
                <a:gridCol w="1417899">
                  <a:extLst>
                    <a:ext uri="{9D8B030D-6E8A-4147-A177-3AD203B41FA5}">
                      <a16:colId xmlns:a16="http://schemas.microsoft.com/office/drawing/2014/main" val="20001"/>
                    </a:ext>
                  </a:extLst>
                </a:gridCol>
                <a:gridCol w="1417899">
                  <a:extLst>
                    <a:ext uri="{9D8B030D-6E8A-4147-A177-3AD203B41FA5}">
                      <a16:colId xmlns:a16="http://schemas.microsoft.com/office/drawing/2014/main" val="20002"/>
                    </a:ext>
                  </a:extLst>
                </a:gridCol>
                <a:gridCol w="1417899">
                  <a:extLst>
                    <a:ext uri="{9D8B030D-6E8A-4147-A177-3AD203B41FA5}">
                      <a16:colId xmlns:a16="http://schemas.microsoft.com/office/drawing/2014/main" val="20003"/>
                    </a:ext>
                  </a:extLst>
                </a:gridCol>
              </a:tblGrid>
              <a:tr h="756083">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FF0000"/>
                          </a:solidFill>
                          <a:effectLst/>
                          <a:latin typeface="Bookman Old Style" pitchFamily="18" charset="0"/>
                          <a:cs typeface="Arial" pitchFamily="34" charset="0"/>
                        </a:rPr>
                        <a:t>2018 YILI EMNİYET-JANDARMA BÖLGESİ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FF0000"/>
                          </a:solidFill>
                          <a:effectLst/>
                          <a:latin typeface="Bookman Old Style" pitchFamily="18" charset="0"/>
                          <a:cs typeface="Arial" pitchFamily="34" charset="0"/>
                        </a:rPr>
                        <a:t>TRAFİK KAZALARI</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40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000099"/>
                          </a:solidFill>
                          <a:effectLst/>
                          <a:latin typeface="Bookman Old Style" pitchFamily="18" charset="0"/>
                          <a:cs typeface="Arial" pitchFamily="34" charset="0"/>
                        </a:rPr>
                        <a:t>KAZANIN TÜRÜ</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000099"/>
                          </a:solidFill>
                          <a:effectLst/>
                          <a:latin typeface="Bookman Old Style" pitchFamily="18" charset="0"/>
                          <a:cs typeface="Arial" pitchFamily="34" charset="0"/>
                        </a:rPr>
                        <a:t>EMNİYET</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000099"/>
                          </a:solidFill>
                          <a:effectLst/>
                          <a:latin typeface="Bookman Old Style" pitchFamily="18" charset="0"/>
                          <a:cs typeface="Arial" pitchFamily="34" charset="0"/>
                        </a:rPr>
                        <a:t>JANDARMA</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000099"/>
                          </a:solidFill>
                          <a:effectLst/>
                          <a:latin typeface="Bookman Old Style" pitchFamily="18" charset="0"/>
                          <a:cs typeface="Arial" pitchFamily="34" charset="0"/>
                        </a:rPr>
                        <a:t>TOPLAM</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540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Bookman Old Style" pitchFamily="18" charset="0"/>
                          <a:cs typeface="Arial" pitchFamily="34" charset="0"/>
                        </a:rPr>
                        <a:t>ÖLÜMLÜ KAZA</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rPr>
                        <a:t>200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rPr>
                        <a:t>136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rPr>
                        <a:t>336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40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Bookman Old Style" pitchFamily="18" charset="0"/>
                          <a:cs typeface="Arial" pitchFamily="34" charset="0"/>
                        </a:rPr>
                        <a:t>YARALAMALI KAZA</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tx1"/>
                          </a:solidFill>
                          <a:effectLst/>
                          <a:latin typeface="Bookman Old Style" pitchFamily="18" charset="0"/>
                          <a:ea typeface="+mn-ea"/>
                          <a:cs typeface="Arial" pitchFamily="34" charset="0"/>
                        </a:rPr>
                        <a:t>15.298</a:t>
                      </a:r>
                      <a:endPar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tx1"/>
                          </a:solidFill>
                          <a:effectLst/>
                          <a:latin typeface="Bookman Old Style" pitchFamily="18" charset="0"/>
                          <a:ea typeface="+mn-ea"/>
                          <a:cs typeface="Arial" pitchFamily="34" charset="0"/>
                        </a:rPr>
                        <a:t>16.364</a:t>
                      </a:r>
                      <a:endPar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tx1"/>
                          </a:solidFill>
                          <a:effectLst/>
                          <a:latin typeface="Bookman Old Style" pitchFamily="18" charset="0"/>
                          <a:ea typeface="+mn-ea"/>
                          <a:cs typeface="Arial" pitchFamily="34" charset="0"/>
                        </a:rPr>
                        <a:t>31.662</a:t>
                      </a:r>
                      <a:endPar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0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Bookman Old Style" pitchFamily="18" charset="0"/>
                          <a:cs typeface="Arial" pitchFamily="34" charset="0"/>
                        </a:rPr>
                        <a:t>MADDİ HASARLI KAZA</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tx1"/>
                          </a:solidFill>
                          <a:effectLst/>
                          <a:latin typeface="Bookman Old Style" pitchFamily="18" charset="0"/>
                          <a:ea typeface="+mn-ea"/>
                          <a:cs typeface="Arial" pitchFamily="34" charset="0"/>
                        </a:rPr>
                        <a:t>30.437</a:t>
                      </a:r>
                      <a:endPar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tx1"/>
                          </a:solidFill>
                          <a:effectLst/>
                          <a:latin typeface="Bookman Old Style" pitchFamily="18" charset="0"/>
                          <a:ea typeface="+mn-ea"/>
                          <a:cs typeface="Arial" pitchFamily="34" charset="0"/>
                        </a:rPr>
                        <a:t>32.315</a:t>
                      </a:r>
                      <a:endPar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tx1"/>
                          </a:solidFill>
                          <a:effectLst/>
                          <a:latin typeface="Bookman Old Style" pitchFamily="18" charset="0"/>
                          <a:ea typeface="+mn-ea"/>
                          <a:cs typeface="Arial" pitchFamily="34" charset="0"/>
                        </a:rPr>
                        <a:t>62.752</a:t>
                      </a:r>
                      <a:endPar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4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000099"/>
                          </a:solidFill>
                          <a:effectLst/>
                          <a:latin typeface="Bookman Old Style" pitchFamily="18" charset="0"/>
                          <a:cs typeface="Arial" pitchFamily="34" charset="0"/>
                        </a:rPr>
                        <a:t>TOPLAM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tx1"/>
                          </a:solidFill>
                          <a:effectLst/>
                          <a:latin typeface="Bookman Old Style" pitchFamily="18" charset="0"/>
                          <a:ea typeface="+mn-ea"/>
                          <a:cs typeface="Arial" pitchFamily="34" charset="0"/>
                        </a:rPr>
                        <a:t>45.935</a:t>
                      </a:r>
                      <a:endPar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tx1"/>
                          </a:solidFill>
                          <a:effectLst/>
                          <a:latin typeface="Bookman Old Style" pitchFamily="18" charset="0"/>
                          <a:ea typeface="+mn-ea"/>
                          <a:cs typeface="Arial" pitchFamily="34" charset="0"/>
                        </a:rPr>
                        <a:t>48.815</a:t>
                      </a:r>
                      <a:endPar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tx1"/>
                          </a:solidFill>
                          <a:effectLst/>
                          <a:latin typeface="Bookman Old Style" pitchFamily="18" charset="0"/>
                          <a:ea typeface="+mn-ea"/>
                          <a:cs typeface="Arial" pitchFamily="34" charset="0"/>
                        </a:rPr>
                        <a:t>94.750</a:t>
                      </a:r>
                      <a:endPar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5"/>
                  </a:ext>
                </a:extLst>
              </a:tr>
              <a:tr h="540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Bookman Old Style" pitchFamily="18" charset="0"/>
                          <a:cs typeface="Arial" pitchFamily="34" charset="0"/>
                        </a:rPr>
                        <a:t>ÖLÜ SAYISI</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rPr>
                        <a:t>212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rPr>
                        <a:t>154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rPr>
                        <a:t>366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40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Bookman Old Style" pitchFamily="18" charset="0"/>
                          <a:cs typeface="Arial" pitchFamily="34" charset="0"/>
                        </a:rPr>
                        <a:t>YARALI SAYISI</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tx1"/>
                          </a:solidFill>
                          <a:effectLst/>
                          <a:latin typeface="Bookman Old Style" pitchFamily="18" charset="0"/>
                          <a:ea typeface="+mn-ea"/>
                          <a:cs typeface="Arial" pitchFamily="34" charset="0"/>
                        </a:rPr>
                        <a:t>22.040</a:t>
                      </a:r>
                      <a:endPar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tx1"/>
                          </a:solidFill>
                          <a:effectLst/>
                          <a:latin typeface="Bookman Old Style" pitchFamily="18" charset="0"/>
                          <a:ea typeface="+mn-ea"/>
                          <a:cs typeface="Arial" pitchFamily="34" charset="0"/>
                        </a:rPr>
                        <a:t>23.446</a:t>
                      </a:r>
                      <a:endPar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chemeClr val="tx1"/>
                          </a:solidFill>
                          <a:effectLst/>
                          <a:latin typeface="Bookman Old Style" pitchFamily="18" charset="0"/>
                          <a:ea typeface="+mn-ea"/>
                          <a:cs typeface="Arial" pitchFamily="34" charset="0"/>
                        </a:rPr>
                        <a:t>45.486</a:t>
                      </a:r>
                      <a:endParaRPr kumimoji="0" lang="tr-TR" sz="15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5" name="Group 56"/>
          <p:cNvGraphicFramePr>
            <a:graphicFrameLocks noGrp="1"/>
          </p:cNvGraphicFramePr>
          <p:nvPr>
            <p:extLst>
              <p:ext uri="{D42A27DB-BD31-4B8C-83A1-F6EECF244321}">
                <p14:modId xmlns:p14="http://schemas.microsoft.com/office/powerpoint/2010/main" val="3589700857"/>
              </p:ext>
            </p:extLst>
          </p:nvPr>
        </p:nvGraphicFramePr>
        <p:xfrm>
          <a:off x="-1" y="4744106"/>
          <a:ext cx="6858001" cy="4448393"/>
        </p:xfrm>
        <a:graphic>
          <a:graphicData uri="http://schemas.openxmlformats.org/drawingml/2006/table">
            <a:tbl>
              <a:tblPr/>
              <a:tblGrid>
                <a:gridCol w="2978626">
                  <a:extLst>
                    <a:ext uri="{9D8B030D-6E8A-4147-A177-3AD203B41FA5}">
                      <a16:colId xmlns:a16="http://schemas.microsoft.com/office/drawing/2014/main" val="20000"/>
                    </a:ext>
                  </a:extLst>
                </a:gridCol>
                <a:gridCol w="1350812">
                  <a:extLst>
                    <a:ext uri="{9D8B030D-6E8A-4147-A177-3AD203B41FA5}">
                      <a16:colId xmlns:a16="http://schemas.microsoft.com/office/drawing/2014/main" val="20001"/>
                    </a:ext>
                  </a:extLst>
                </a:gridCol>
                <a:gridCol w="1179996">
                  <a:extLst>
                    <a:ext uri="{9D8B030D-6E8A-4147-A177-3AD203B41FA5}">
                      <a16:colId xmlns:a16="http://schemas.microsoft.com/office/drawing/2014/main" val="20002"/>
                    </a:ext>
                  </a:extLst>
                </a:gridCol>
                <a:gridCol w="1348567">
                  <a:extLst>
                    <a:ext uri="{9D8B030D-6E8A-4147-A177-3AD203B41FA5}">
                      <a16:colId xmlns:a16="http://schemas.microsoft.com/office/drawing/2014/main" val="20003"/>
                    </a:ext>
                  </a:extLst>
                </a:gridCol>
              </a:tblGrid>
              <a:tr h="1208393">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dirty="0" smtClean="0">
                          <a:ln>
                            <a:noFill/>
                          </a:ln>
                          <a:solidFill>
                            <a:srgbClr val="FF0000"/>
                          </a:solidFill>
                          <a:effectLst/>
                          <a:latin typeface="Bookman Old Style" pitchFamily="18" charset="0"/>
                        </a:rPr>
                        <a:t>2018 EMNİYET - JANDARMA BÖLGESİ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700" b="1" i="0" u="none" strike="noStrike" cap="none" normalizeH="0" baseline="0" dirty="0" smtClean="0">
                          <a:ln>
                            <a:noFill/>
                          </a:ln>
                          <a:solidFill>
                            <a:srgbClr val="FF0000"/>
                          </a:solidFill>
                          <a:effectLst/>
                          <a:latin typeface="Bookman Old Style" pitchFamily="18" charset="0"/>
                        </a:rPr>
                        <a:t>TRAFİK DENETİMLERİ</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810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Bookman Old Style"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Times New Roman" pitchFamily="18" charset="0"/>
                        </a:rPr>
                        <a:t> </a:t>
                      </a:r>
                      <a:endParaRPr kumimoji="0" lang="tr-TR" sz="1400" b="1" i="0" u="none" strike="noStrike" cap="none" normalizeH="0" baseline="0" dirty="0" smtClean="0">
                        <a:ln>
                          <a:noFill/>
                        </a:ln>
                        <a:solidFill>
                          <a:schemeClr val="tx1"/>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Times New Roman" pitchFamily="18" charset="0"/>
                        </a:rPr>
                        <a:t>EMNİYET</a:t>
                      </a:r>
                      <a:endParaRPr kumimoji="0" lang="tr-TR" sz="1200" b="1" i="0" u="none" strike="noStrike" cap="none" normalizeH="0" baseline="0" dirty="0" smtClean="0">
                        <a:ln>
                          <a:noFill/>
                        </a:ln>
                        <a:solidFill>
                          <a:srgbClr val="000099"/>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rPr>
                        <a:t>JANDARMA</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rPr>
                        <a:t>TOPLAM</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810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Times New Roman" pitchFamily="18" charset="0"/>
                        </a:rPr>
                        <a:t>CEZA UYGULANAN SÜRÜCÜ</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Times New Roman" pitchFamily="18" charset="0"/>
                        </a:rPr>
                        <a:t>(MAKBUZ)</a:t>
                      </a:r>
                      <a:endParaRPr kumimoji="0" lang="tr-TR" sz="1400" b="1" i="0" u="none" strike="noStrike" cap="none" normalizeH="0" baseline="0" dirty="0" smtClean="0">
                        <a:ln>
                          <a:noFill/>
                        </a:ln>
                        <a:solidFill>
                          <a:schemeClr val="tx1"/>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Bookman Old Style" pitchFamily="18" charset="0"/>
                          <a:ea typeface="+mn-ea"/>
                          <a:cs typeface="Times New Roman" pitchFamily="18" charset="0"/>
                        </a:rPr>
                        <a:t>3.261.121</a:t>
                      </a:r>
                      <a:endParaRPr kumimoji="0" lang="tr-TR" sz="1400" b="1" i="0" u="none" strike="noStrike" kern="1200" cap="none" normalizeH="0" baseline="0" dirty="0">
                        <a:ln>
                          <a:noFill/>
                        </a:ln>
                        <a:solidFill>
                          <a:schemeClr val="tx1"/>
                        </a:solidFill>
                        <a:effectLst/>
                        <a:latin typeface="Bookman Old Style" pitchFamily="18" charset="0"/>
                        <a:ea typeface="+mn-ea"/>
                        <a:cs typeface="Times New Roman"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Times New Roman" pitchFamily="18" charset="0"/>
                        </a:rPr>
                        <a:t>45.482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Bookman Old Style" pitchFamily="18" charset="0"/>
                          <a:ea typeface="+mn-ea"/>
                          <a:cs typeface="Times New Roman" pitchFamily="18" charset="0"/>
                        </a:rPr>
                        <a:t>3.306.603</a:t>
                      </a:r>
                      <a:endParaRPr kumimoji="0" lang="tr-TR" sz="1400" b="1" i="0" u="none" strike="noStrike" kern="1200" cap="none" normalizeH="0" baseline="0" dirty="0">
                        <a:ln>
                          <a:noFill/>
                        </a:ln>
                        <a:solidFill>
                          <a:schemeClr val="tx1"/>
                        </a:solidFill>
                        <a:effectLst/>
                        <a:latin typeface="Bookman Old Style" pitchFamily="18" charset="0"/>
                        <a:ea typeface="+mn-ea"/>
                        <a:cs typeface="Times New Roman"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810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Times New Roman" pitchFamily="18" charset="0"/>
                        </a:rPr>
                        <a:t>CEZA TUTARI (TL)</a:t>
                      </a:r>
                      <a:endParaRPr kumimoji="0" lang="tr-TR" sz="1400" b="1" i="0" u="none" strike="noStrike" cap="none" normalizeH="0" baseline="0" dirty="0" smtClean="0">
                        <a:ln>
                          <a:noFill/>
                        </a:ln>
                        <a:solidFill>
                          <a:schemeClr val="tx1"/>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a:ln>
                            <a:noFill/>
                          </a:ln>
                          <a:solidFill>
                            <a:schemeClr val="tx1"/>
                          </a:solidFill>
                          <a:effectLst/>
                          <a:latin typeface="Bookman Old Style" pitchFamily="18" charset="0"/>
                          <a:ea typeface="+mn-ea"/>
                          <a:cs typeface="Times New Roman" pitchFamily="18" charset="0"/>
                        </a:rPr>
                        <a:t>787.632.257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Times New Roman" pitchFamily="18" charset="0"/>
                        </a:rPr>
                        <a:t>18.203.342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Times New Roman" pitchFamily="18" charset="0"/>
                        </a:rPr>
                        <a:t>805.835.599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810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Times New Roman" pitchFamily="18" charset="0"/>
                        </a:rPr>
                        <a:t>TRAFİKTEN MEN EDİLEN ARAÇ</a:t>
                      </a:r>
                      <a:endParaRPr kumimoji="0" lang="tr-TR" sz="1400" b="1" i="0" u="none" strike="noStrike" cap="none" normalizeH="0" baseline="0" dirty="0" smtClean="0">
                        <a:ln>
                          <a:noFill/>
                        </a:ln>
                        <a:solidFill>
                          <a:schemeClr val="tx1"/>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Times New Roman" pitchFamily="18" charset="0"/>
                        </a:rPr>
                        <a:t>91.149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Times New Roman" pitchFamily="18" charset="0"/>
                        </a:rPr>
                        <a:t>16.201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Times New Roman" pitchFamily="18" charset="0"/>
                        </a:rPr>
                        <a:t>107.350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1147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bwMode="auto">
          <a:xfrm>
            <a:off x="218364" y="162029"/>
            <a:ext cx="6858000" cy="432049"/>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algn="ctr" defTabSz="685800" fontAlgn="base">
              <a:spcBef>
                <a:spcPct val="0"/>
              </a:spcBef>
              <a:spcAft>
                <a:spcPct val="0"/>
              </a:spcAft>
              <a:defRPr/>
            </a:pPr>
            <a:r>
              <a:rPr lang="tr-TR" sz="1500" b="1" dirty="0">
                <a:solidFill>
                  <a:srgbClr val="FF0000"/>
                </a:solidFill>
                <a:latin typeface="Bookman Old Style" panose="02050604050505020204" pitchFamily="18" charset="0"/>
              </a:rPr>
              <a:t>KONTROL EDİLEN GEMİ VE TEKNE SAYILARI</a:t>
            </a:r>
          </a:p>
        </p:txBody>
      </p:sp>
      <p:sp>
        <p:nvSpPr>
          <p:cNvPr id="4" name="Slayt Numarası Yer Tutucusu 3"/>
          <p:cNvSpPr>
            <a:spLocks noGrp="1"/>
          </p:cNvSpPr>
          <p:nvPr>
            <p:ph type="sldNum" sz="quarter" idx="12"/>
          </p:nvPr>
        </p:nvSpPr>
        <p:spPr>
          <a:xfrm>
            <a:off x="4995174" y="7329264"/>
            <a:ext cx="1519926" cy="93094"/>
          </a:xfrm>
        </p:spPr>
        <p:txBody>
          <a:bodyPr/>
          <a:lstStyle/>
          <a:p>
            <a:pPr defTabSz="685800">
              <a:defRPr/>
            </a:pPr>
            <a:fld id="{F302176B-0E47-46AC-8F43-DAB4B8A37D06}" type="slidenum">
              <a:rPr lang="tr-TR" sz="900">
                <a:solidFill>
                  <a:prstClr val="black">
                    <a:tint val="75000"/>
                  </a:prstClr>
                </a:solidFill>
                <a:latin typeface="Calibri"/>
              </a:rPr>
              <a:pPr defTabSz="685800">
                <a:defRPr/>
              </a:pPr>
              <a:t>11</a:t>
            </a:fld>
            <a:endParaRPr lang="tr-TR" sz="900" dirty="0">
              <a:solidFill>
                <a:prstClr val="black">
                  <a:tint val="75000"/>
                </a:prstClr>
              </a:solidFill>
              <a:latin typeface="Calibri"/>
            </a:endParaRPr>
          </a:p>
        </p:txBody>
      </p:sp>
      <p:graphicFrame>
        <p:nvGraphicFramePr>
          <p:cNvPr id="6" name="Tablo 5"/>
          <p:cNvGraphicFramePr>
            <a:graphicFrameLocks noGrp="1"/>
          </p:cNvGraphicFramePr>
          <p:nvPr>
            <p:extLst>
              <p:ext uri="{D42A27DB-BD31-4B8C-83A1-F6EECF244321}">
                <p14:modId xmlns:p14="http://schemas.microsoft.com/office/powerpoint/2010/main" val="284847335"/>
              </p:ext>
            </p:extLst>
          </p:nvPr>
        </p:nvGraphicFramePr>
        <p:xfrm>
          <a:off x="0" y="709685"/>
          <a:ext cx="6858000" cy="8884693"/>
        </p:xfrm>
        <a:graphic>
          <a:graphicData uri="http://schemas.openxmlformats.org/drawingml/2006/table">
            <a:tbl>
              <a:tblPr/>
              <a:tblGrid>
                <a:gridCol w="3793584">
                  <a:extLst>
                    <a:ext uri="{9D8B030D-6E8A-4147-A177-3AD203B41FA5}">
                      <a16:colId xmlns:a16="http://schemas.microsoft.com/office/drawing/2014/main" val="2574950369"/>
                    </a:ext>
                  </a:extLst>
                </a:gridCol>
                <a:gridCol w="993671">
                  <a:extLst>
                    <a:ext uri="{9D8B030D-6E8A-4147-A177-3AD203B41FA5}">
                      <a16:colId xmlns:a16="http://schemas.microsoft.com/office/drawing/2014/main" val="48273964"/>
                    </a:ext>
                  </a:extLst>
                </a:gridCol>
                <a:gridCol w="1134263">
                  <a:extLst>
                    <a:ext uri="{9D8B030D-6E8A-4147-A177-3AD203B41FA5}">
                      <a16:colId xmlns:a16="http://schemas.microsoft.com/office/drawing/2014/main" val="3591774868"/>
                    </a:ext>
                  </a:extLst>
                </a:gridCol>
                <a:gridCol w="936482">
                  <a:extLst>
                    <a:ext uri="{9D8B030D-6E8A-4147-A177-3AD203B41FA5}">
                      <a16:colId xmlns:a16="http://schemas.microsoft.com/office/drawing/2014/main" val="2302787418"/>
                    </a:ext>
                  </a:extLst>
                </a:gridCol>
              </a:tblGrid>
              <a:tr h="75274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a:ln>
                            <a:noFill/>
                          </a:ln>
                          <a:solidFill>
                            <a:srgbClr val="000099"/>
                          </a:solidFill>
                          <a:effectLst/>
                          <a:latin typeface="Bookman Old Style" pitchFamily="18" charset="0"/>
                          <a:ea typeface="+mn-ea"/>
                          <a:cs typeface="Times New Roman" pitchFamily="18" charset="0"/>
                        </a:rPr>
                        <a:t> </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a:ln>
                            <a:noFill/>
                          </a:ln>
                          <a:solidFill>
                            <a:srgbClr val="000099"/>
                          </a:solidFill>
                          <a:effectLst/>
                          <a:latin typeface="Bookman Old Style" pitchFamily="18" charset="0"/>
                          <a:ea typeface="+mn-ea"/>
                          <a:cs typeface="Times New Roman" pitchFamily="18" charset="0"/>
                        </a:rPr>
                        <a:t>2017</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a:ln>
                            <a:noFill/>
                          </a:ln>
                          <a:solidFill>
                            <a:srgbClr val="000099"/>
                          </a:solidFill>
                          <a:effectLst/>
                          <a:latin typeface="Bookman Old Style" pitchFamily="18" charset="0"/>
                          <a:ea typeface="+mn-ea"/>
                          <a:cs typeface="Times New Roman" pitchFamily="18" charset="0"/>
                        </a:rPr>
                        <a:t>2018</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000099"/>
                          </a:solidFill>
                          <a:effectLst/>
                          <a:latin typeface="Bookman Old Style" pitchFamily="18" charset="0"/>
                          <a:ea typeface="+mn-ea"/>
                          <a:cs typeface="Times New Roman" pitchFamily="18" charset="0"/>
                        </a:rPr>
                        <a:t>DEĞİŞİM</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000099"/>
                          </a:solidFill>
                          <a:effectLst/>
                          <a:latin typeface="Bookman Old Style" pitchFamily="18" charset="0"/>
                          <a:ea typeface="+mn-ea"/>
                          <a:cs typeface="Times New Roman" pitchFamily="18" charset="0"/>
                        </a:rPr>
                        <a:t>YÜZDESİ %</a:t>
                      </a:r>
                      <a:endParaRPr kumimoji="0" lang="tr-TR" sz="1100" b="1" i="0" u="none" strike="noStrike" kern="1200" cap="none" normalizeH="0" baseline="0" dirty="0">
                        <a:ln>
                          <a:noFill/>
                        </a:ln>
                        <a:solidFill>
                          <a:srgbClr val="000099"/>
                        </a:solidFill>
                        <a:effectLst/>
                        <a:latin typeface="Bookman Old Style" pitchFamily="18" charset="0"/>
                        <a:ea typeface="+mn-ea"/>
                        <a:cs typeface="Times New Roman" pitchFamily="18" charset="0"/>
                      </a:endParaRP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84693578"/>
                  </a:ext>
                </a:extLst>
              </a:tr>
              <a:tr h="4860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İCRA EDİLEN SEYİR SAATİ  (SAAT)</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17.172</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18.326</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7</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68267899"/>
                  </a:ext>
                </a:extLst>
              </a:tr>
              <a:tr h="4860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KONTROL EDİLEN GEMİ/TEKNE SAYISI</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2.334</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5.192</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122</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02852335"/>
                  </a:ext>
                </a:extLst>
              </a:tr>
              <a:tr h="4860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YASAL İŞLEM UYGULANAN GEMİ/TEKNE SAYISI</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1.352</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3.518</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160</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44029391"/>
                  </a:ext>
                </a:extLst>
              </a:tr>
              <a:tr h="4860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MOTORİN KAÇAKÇILIĞI OLAY SAYISI</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 -</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 -</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 -</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20459388"/>
                  </a:ext>
                </a:extLst>
              </a:tr>
              <a:tr h="4860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YAKALANAN KAÇAK MOTORİN MİKTARI   (TON)       </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 -</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 -</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 -</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70095096"/>
                  </a:ext>
                </a:extLst>
              </a:tr>
              <a:tr h="10183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ÖTV'SİZ AKARYAKITIN USULSÜZ KULLANIMI </a:t>
                      </a:r>
                      <a:r>
                        <a:rPr kumimoji="0" lang="tr-TR" sz="1000" b="1" i="0" u="none" strike="noStrike" kern="1200" cap="none" normalizeH="0" baseline="0" dirty="0" smtClean="0">
                          <a:ln>
                            <a:noFill/>
                          </a:ln>
                          <a:solidFill>
                            <a:schemeClr val="tx1"/>
                          </a:solidFill>
                          <a:effectLst/>
                          <a:latin typeface="Bookman Old Style" pitchFamily="18" charset="0"/>
                          <a:ea typeface="+mn-ea"/>
                          <a:cs typeface="Times New Roman" pitchFamily="18" charset="0"/>
                        </a:rPr>
                        <a:t>TESPİT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Times New Roman" pitchFamily="18" charset="0"/>
                        </a:rPr>
                        <a:t>SAYISI </a:t>
                      </a: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(LİTRE CİNSİNDEN MİKTARI)</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7 </a:t>
                      </a:r>
                      <a:r>
                        <a:rPr kumimoji="0" lang="tr-TR" sz="1000" b="1" i="0" u="none" strike="noStrike" kern="1200" cap="none" normalizeH="0" baseline="0" dirty="0" smtClean="0">
                          <a:ln>
                            <a:noFill/>
                          </a:ln>
                          <a:solidFill>
                            <a:schemeClr val="tx1"/>
                          </a:solidFill>
                          <a:effectLst/>
                          <a:latin typeface="Bookman Old Style" pitchFamily="18" charset="0"/>
                          <a:ea typeface="+mn-ea"/>
                          <a:cs typeface="Times New Roman" pitchFamily="18" charset="0"/>
                        </a:rPr>
                        <a:t>Olay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Times New Roman" pitchFamily="18" charset="0"/>
                        </a:rPr>
                        <a:t>(19.350 LT) </a:t>
                      </a:r>
                      <a:endPar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endParaRP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16 </a:t>
                      </a:r>
                      <a:r>
                        <a:rPr kumimoji="0" lang="tr-TR" sz="1000" b="1" i="0" u="none" strike="noStrike" kern="1200" cap="none" normalizeH="0" baseline="0" dirty="0" smtClean="0">
                          <a:ln>
                            <a:noFill/>
                          </a:ln>
                          <a:solidFill>
                            <a:schemeClr val="tx1"/>
                          </a:solidFill>
                          <a:effectLst/>
                          <a:latin typeface="Bookman Old Style" pitchFamily="18" charset="0"/>
                          <a:ea typeface="+mn-ea"/>
                          <a:cs typeface="Times New Roman" pitchFamily="18" charset="0"/>
                        </a:rPr>
                        <a:t>Olay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Times New Roman" pitchFamily="18" charset="0"/>
                        </a:rPr>
                        <a:t>(740.900 </a:t>
                      </a: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LT)</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128</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82005437"/>
                  </a:ext>
                </a:extLst>
              </a:tr>
              <a:tr h="4860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İLLEGAL OLAY GEÇİŞ SAYISI </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2</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1</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-50</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40779489"/>
                  </a:ext>
                </a:extLst>
              </a:tr>
              <a:tr h="4860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YAKALANAN KAÇAK MÜLTECİ SAYISI </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334</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118</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-64</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23027894"/>
                  </a:ext>
                </a:extLst>
              </a:tr>
              <a:tr h="5891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000" b="1" i="0" u="none" strike="noStrike" kern="1200" cap="none" normalizeH="0" baseline="0" dirty="0">
                          <a:ln>
                            <a:noFill/>
                          </a:ln>
                          <a:solidFill>
                            <a:schemeClr val="tx1"/>
                          </a:solidFill>
                          <a:effectLst/>
                          <a:latin typeface="Bookman Old Style" pitchFamily="18" charset="0"/>
                          <a:ea typeface="+mn-ea"/>
                          <a:cs typeface="Times New Roman" pitchFamily="18" charset="0"/>
                        </a:rPr>
                        <a:t>İCRA EDİLEN ARAMA-KURTARMA HAREKAT SAYISI</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88</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108</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23</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84590202"/>
                  </a:ext>
                </a:extLst>
              </a:tr>
              <a:tr h="4860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000" b="1" i="0" u="none" strike="noStrike" kern="1200" cap="none" normalizeH="0" baseline="0">
                          <a:ln>
                            <a:noFill/>
                          </a:ln>
                          <a:solidFill>
                            <a:schemeClr val="tx1"/>
                          </a:solidFill>
                          <a:effectLst/>
                          <a:latin typeface="Bookman Old Style" pitchFamily="18" charset="0"/>
                          <a:ea typeface="+mn-ea"/>
                          <a:cs typeface="Times New Roman" pitchFamily="18" charset="0"/>
                        </a:rPr>
                        <a:t>A/K HAREKATINDA KURTARILAN İNSAN SAYISI</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325</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185</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-43</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30092619"/>
                  </a:ext>
                </a:extLst>
              </a:tr>
              <a:tr h="5891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000" b="1" i="0" u="none" strike="noStrike" kern="1200" cap="none" normalizeH="0" baseline="0" dirty="0">
                          <a:ln>
                            <a:noFill/>
                          </a:ln>
                          <a:solidFill>
                            <a:schemeClr val="tx1"/>
                          </a:solidFill>
                          <a:effectLst/>
                          <a:latin typeface="Bookman Old Style" pitchFamily="18" charset="0"/>
                          <a:ea typeface="+mn-ea"/>
                          <a:cs typeface="Times New Roman" pitchFamily="18" charset="0"/>
                        </a:rPr>
                        <a:t>A/K HAREKATINDA KURTARILAN TEKNE SAYISI</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12</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19</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58</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17460647"/>
                  </a:ext>
                </a:extLst>
              </a:tr>
              <a:tr h="4860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DENİZDEN ÇIKARILAN CESET SAYISI</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29</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42</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45</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17836568"/>
                  </a:ext>
                </a:extLst>
              </a:tr>
              <a:tr h="58914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DENİZDEN GÜVENLİK YAPILAN ASKERİ GEMİ SAYISI</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218</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190</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-13</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83132985"/>
                  </a:ext>
                </a:extLst>
              </a:tr>
              <a:tr h="4860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ÇEVRE KİRLİLİĞİ OLAY SAYISI</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10</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28</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180</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70628111"/>
                  </a:ext>
                </a:extLst>
              </a:tr>
              <a:tr h="4860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CEZA UYGULANAN KUM KOSTERİ SAYISI</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a:ln>
                            <a:noFill/>
                          </a:ln>
                          <a:solidFill>
                            <a:schemeClr val="tx1"/>
                          </a:solidFill>
                          <a:effectLst/>
                          <a:latin typeface="Bookman Old Style" pitchFamily="18" charset="0"/>
                          <a:ea typeface="+mn-ea"/>
                          <a:cs typeface="Times New Roman" pitchFamily="18" charset="0"/>
                        </a:rPr>
                        <a:t>21</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16</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Times New Roman" pitchFamily="18" charset="0"/>
                        </a:rPr>
                        <a:t>-24</a:t>
                      </a:r>
                    </a:p>
                  </a:txBody>
                  <a:tcPr marL="4412" marR="4412" marT="44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32865948"/>
                  </a:ext>
                </a:extLst>
              </a:tr>
            </a:tbl>
          </a:graphicData>
        </a:graphic>
      </p:graphicFrame>
    </p:spTree>
    <p:extLst>
      <p:ext uri="{BB962C8B-B14F-4D97-AF65-F5344CB8AC3E}">
        <p14:creationId xmlns:p14="http://schemas.microsoft.com/office/powerpoint/2010/main" val="14680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a:xfrm>
            <a:off x="6075294" y="7043648"/>
            <a:ext cx="518375" cy="231610"/>
          </a:xfrm>
        </p:spPr>
        <p:txBody>
          <a:bodyPr/>
          <a:lstStyle/>
          <a:p>
            <a:pPr defTabSz="685800">
              <a:defRPr/>
            </a:pPr>
            <a:fld id="{C5FDCF39-62A9-4AF6-BB9D-3FC9B7377D79}" type="slidenum">
              <a:rPr lang="tr-TR" sz="900">
                <a:solidFill>
                  <a:prstClr val="black"/>
                </a:solidFill>
                <a:latin typeface="Corbel" panose="020B0503020204020204"/>
              </a:rPr>
              <a:pPr defTabSz="685800">
                <a:defRPr/>
              </a:pPr>
              <a:t>12</a:t>
            </a:fld>
            <a:endParaRPr lang="tr-TR" sz="900" dirty="0">
              <a:solidFill>
                <a:prstClr val="black"/>
              </a:solidFill>
              <a:latin typeface="Corbel" panose="020B0503020204020204"/>
            </a:endParaRPr>
          </a:p>
        </p:txBody>
      </p:sp>
      <p:graphicFrame>
        <p:nvGraphicFramePr>
          <p:cNvPr id="11311" name="Group 47"/>
          <p:cNvGraphicFramePr>
            <a:graphicFrameLocks noGrp="1"/>
          </p:cNvGraphicFramePr>
          <p:nvPr>
            <p:ph idx="4294967295"/>
            <p:extLst>
              <p:ext uri="{D42A27DB-BD31-4B8C-83A1-F6EECF244321}">
                <p14:modId xmlns:p14="http://schemas.microsoft.com/office/powerpoint/2010/main" val="2789514040"/>
              </p:ext>
            </p:extLst>
          </p:nvPr>
        </p:nvGraphicFramePr>
        <p:xfrm>
          <a:off x="69275" y="1597248"/>
          <a:ext cx="6788725" cy="2031691"/>
        </p:xfrm>
        <a:graphic>
          <a:graphicData uri="http://schemas.openxmlformats.org/drawingml/2006/table">
            <a:tbl>
              <a:tblPr/>
              <a:tblGrid>
                <a:gridCol w="2315476">
                  <a:extLst>
                    <a:ext uri="{9D8B030D-6E8A-4147-A177-3AD203B41FA5}">
                      <a16:colId xmlns:a16="http://schemas.microsoft.com/office/drawing/2014/main" val="20000"/>
                    </a:ext>
                  </a:extLst>
                </a:gridCol>
                <a:gridCol w="1435858">
                  <a:extLst>
                    <a:ext uri="{9D8B030D-6E8A-4147-A177-3AD203B41FA5}">
                      <a16:colId xmlns:a16="http://schemas.microsoft.com/office/drawing/2014/main" val="20001"/>
                    </a:ext>
                  </a:extLst>
                </a:gridCol>
                <a:gridCol w="1368500">
                  <a:extLst>
                    <a:ext uri="{9D8B030D-6E8A-4147-A177-3AD203B41FA5}">
                      <a16:colId xmlns:a16="http://schemas.microsoft.com/office/drawing/2014/main" val="20002"/>
                    </a:ext>
                  </a:extLst>
                </a:gridCol>
                <a:gridCol w="1668891">
                  <a:extLst>
                    <a:ext uri="{9D8B030D-6E8A-4147-A177-3AD203B41FA5}">
                      <a16:colId xmlns:a16="http://schemas.microsoft.com/office/drawing/2014/main" val="20003"/>
                    </a:ext>
                  </a:extLst>
                </a:gridCol>
              </a:tblGrid>
              <a:tr h="3200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500" b="1" i="0" u="none" strike="noStrike" cap="none" normalizeH="0" baseline="0" dirty="0" smtClean="0">
                          <a:ln>
                            <a:noFill/>
                          </a:ln>
                          <a:solidFill>
                            <a:srgbClr val="FF0000"/>
                          </a:solidFill>
                          <a:effectLst/>
                          <a:latin typeface="Bookman Old Style" pitchFamily="18" charset="0"/>
                        </a:rPr>
                        <a:t>İŞSİZLİK  VE  İŞGÜCÜ </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67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185738"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Times New Roman" pitchFamily="18" charset="0"/>
                        </a:rPr>
                        <a:t>TÜRKİYE*</a:t>
                      </a:r>
                      <a:endParaRPr kumimoji="0" lang="tr-TR" sz="1200" b="1" i="0" u="none" strike="noStrike" cap="none" normalizeH="0" baseline="0" dirty="0" smtClean="0">
                        <a:ln>
                          <a:noFill/>
                        </a:ln>
                        <a:solidFill>
                          <a:srgbClr val="000099"/>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Times New Roman" pitchFamily="18" charset="0"/>
                        </a:rPr>
                        <a:t>İSTANBUL**</a:t>
                      </a:r>
                      <a:endParaRPr kumimoji="0" lang="tr-TR" sz="1200" b="1" i="0" u="none" strike="noStrike" cap="none" normalizeH="0" baseline="0" dirty="0" smtClean="0">
                        <a:ln>
                          <a:noFill/>
                        </a:ln>
                        <a:solidFill>
                          <a:srgbClr val="000099"/>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rPr>
                        <a:t>İSTANBUL’UN PAYI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3092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Times New Roman" pitchFamily="18" charset="0"/>
                        </a:rPr>
                        <a:t>İŞ GÜCÜ</a:t>
                      </a:r>
                      <a:endParaRPr kumimoji="0" lang="tr-TR" sz="1200" b="0"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rPr>
                        <a:t>32.339.000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rPr>
                        <a:t>6.738.000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 20,8</a:t>
                      </a:r>
                      <a:endParaRPr kumimoji="0" lang="tr-TR" sz="1200" b="1" i="0" u="none" strike="noStrike" kern="1200" cap="none" normalizeH="0" baseline="0" dirty="0">
                        <a:ln>
                          <a:noFill/>
                        </a:ln>
                        <a:solidFill>
                          <a:schemeClr val="tx1"/>
                        </a:solidFill>
                        <a:effectLst/>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4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Times New Roman" pitchFamily="18" charset="0"/>
                        </a:rPr>
                        <a:t>İSTİHDAM EDİLENLER</a:t>
                      </a:r>
                      <a:endParaRPr kumimoji="0" lang="tr-TR" sz="1200" b="0"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rPr>
                        <a:t>27.795.000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rPr>
                        <a:t>5.889.000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 21,8</a:t>
                      </a:r>
                      <a:endParaRPr kumimoji="0" lang="tr-TR" sz="1200" b="1" i="0" u="none" strike="noStrike" kern="1200" cap="none" normalizeH="0" baseline="0" dirty="0">
                        <a:ln>
                          <a:noFill/>
                        </a:ln>
                        <a:solidFill>
                          <a:schemeClr val="tx1"/>
                        </a:solidFill>
                        <a:effectLst/>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7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Times New Roman" pitchFamily="18" charset="0"/>
                        </a:rPr>
                        <a:t>İŞSİZ</a:t>
                      </a:r>
                      <a:endParaRPr kumimoji="0" lang="tr-TR" sz="1200" b="0"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rPr>
                        <a:t>4.544.000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rPr>
                        <a:t> 839.000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 18,4</a:t>
                      </a:r>
                      <a:endParaRPr kumimoji="0" lang="tr-TR" sz="1200" b="1" i="0" u="none" strike="noStrike" kern="1200" cap="none" normalizeH="0" baseline="0" dirty="0">
                        <a:ln>
                          <a:noFill/>
                        </a:ln>
                        <a:solidFill>
                          <a:schemeClr val="tx1"/>
                        </a:solidFill>
                        <a:effectLst/>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280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Times New Roman" pitchFamily="18" charset="0"/>
                        </a:rPr>
                        <a:t>İŞSİZLİK  ORANI (%)</a:t>
                      </a:r>
                      <a:endParaRPr kumimoji="0" lang="tr-TR" sz="1200" b="0"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rPr>
                        <a:t>14,1</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rPr>
                        <a:t>12,5</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kern="1200" cap="none" normalizeH="0" baseline="0" dirty="0">
                        <a:ln>
                          <a:noFill/>
                        </a:ln>
                        <a:solidFill>
                          <a:schemeClr val="tx1"/>
                        </a:solidFill>
                        <a:effectLst/>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11267" name="Rectangle 3"/>
          <p:cNvSpPr>
            <a:spLocks noChangeArrowheads="1"/>
          </p:cNvSpPr>
          <p:nvPr/>
        </p:nvSpPr>
        <p:spPr bwMode="auto">
          <a:xfrm>
            <a:off x="0" y="3709010"/>
            <a:ext cx="138550" cy="276993"/>
          </a:xfrm>
          <a:prstGeom prst="rect">
            <a:avLst/>
          </a:prstGeom>
          <a:noFill/>
          <a:ln w="9525">
            <a:noFill/>
            <a:miter lim="800000"/>
            <a:headEnd/>
            <a:tailEnd/>
          </a:ln>
          <a:effectLst/>
        </p:spPr>
        <p:txBody>
          <a:bodyPr wrap="none" lIns="68573" tIns="34287" rIns="68573" bIns="34287" anchor="ctr">
            <a:spAutoFit/>
          </a:bodyPr>
          <a:lstStyle/>
          <a:p>
            <a:pPr defTabSz="685800">
              <a:defRPr/>
            </a:pPr>
            <a:endParaRPr lang="tr-TR" sz="1350">
              <a:solidFill>
                <a:prstClr val="black"/>
              </a:solidFill>
              <a:latin typeface="Corbel" panose="020B0503020204020204"/>
            </a:endParaRPr>
          </a:p>
        </p:txBody>
      </p:sp>
      <p:sp>
        <p:nvSpPr>
          <p:cNvPr id="2" name="Metin kutusu 1"/>
          <p:cNvSpPr txBox="1"/>
          <p:nvPr/>
        </p:nvSpPr>
        <p:spPr>
          <a:xfrm>
            <a:off x="0" y="4857430"/>
            <a:ext cx="6156192" cy="738664"/>
          </a:xfrm>
          <a:prstGeom prst="rect">
            <a:avLst/>
          </a:prstGeom>
          <a:noFill/>
        </p:spPr>
        <p:txBody>
          <a:bodyPr wrap="square" rtlCol="0">
            <a:spAutoFit/>
          </a:bodyPr>
          <a:lstStyle/>
          <a:p>
            <a:pPr algn="just" defTabSz="685800"/>
            <a:r>
              <a:rPr lang="tr-TR" sz="1050" b="1" dirty="0">
                <a:solidFill>
                  <a:prstClr val="black"/>
                </a:solidFill>
                <a:latin typeface="Bookman Old Style" panose="02050604050505020204" pitchFamily="18" charset="0"/>
              </a:rPr>
              <a:t>İstanbul, 15.067.724 kişi ile Türkiye’nin toplam nüfusunun  % 18,3’ünü, toplam istihdamının ise % 21,8’ini barındırmaktadır. İlimizde 2018 yılında istihdam edilenlerin sayısı  önceki yıla göre 235.000 kişi artarak, 5.889.000’e ulaşırken; işsizlik oranı da % 12,5 olmuştur. </a:t>
            </a:r>
          </a:p>
        </p:txBody>
      </p:sp>
      <p:graphicFrame>
        <p:nvGraphicFramePr>
          <p:cNvPr id="9" name="5 Tablo"/>
          <p:cNvGraphicFramePr>
            <a:graphicFrameLocks noGrp="1"/>
          </p:cNvGraphicFramePr>
          <p:nvPr>
            <p:extLst>
              <p:ext uri="{D42A27DB-BD31-4B8C-83A1-F6EECF244321}">
                <p14:modId xmlns:p14="http://schemas.microsoft.com/office/powerpoint/2010/main" val="3577657550"/>
              </p:ext>
            </p:extLst>
          </p:nvPr>
        </p:nvGraphicFramePr>
        <p:xfrm>
          <a:off x="0" y="6546177"/>
          <a:ext cx="6858001" cy="1458162"/>
        </p:xfrm>
        <a:graphic>
          <a:graphicData uri="http://schemas.openxmlformats.org/drawingml/2006/table">
            <a:tbl>
              <a:tblPr/>
              <a:tblGrid>
                <a:gridCol w="2267609">
                  <a:extLst>
                    <a:ext uri="{9D8B030D-6E8A-4147-A177-3AD203B41FA5}">
                      <a16:colId xmlns:a16="http://schemas.microsoft.com/office/drawing/2014/main" val="20001"/>
                    </a:ext>
                  </a:extLst>
                </a:gridCol>
                <a:gridCol w="2265900">
                  <a:extLst>
                    <a:ext uri="{9D8B030D-6E8A-4147-A177-3AD203B41FA5}">
                      <a16:colId xmlns:a16="http://schemas.microsoft.com/office/drawing/2014/main" val="20002"/>
                    </a:ext>
                  </a:extLst>
                </a:gridCol>
                <a:gridCol w="2324492">
                  <a:extLst>
                    <a:ext uri="{9D8B030D-6E8A-4147-A177-3AD203B41FA5}">
                      <a16:colId xmlns:a16="http://schemas.microsoft.com/office/drawing/2014/main" val="20003"/>
                    </a:ext>
                  </a:extLst>
                </a:gridCol>
              </a:tblGrid>
              <a:tr h="37651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0000"/>
                          </a:solidFill>
                          <a:effectLst/>
                          <a:latin typeface="Bookman Old Style" pitchFamily="18" charset="0"/>
                          <a:cs typeface="Arial" pitchFamily="34" charset="0"/>
                        </a:rPr>
                        <a:t>İŞYERİ SAYISI </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647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99"/>
                          </a:solidFill>
                          <a:effectLst/>
                          <a:latin typeface="Bookman Old Style" pitchFamily="18" charset="0"/>
                          <a:cs typeface="Arial" pitchFamily="34" charset="0"/>
                        </a:rPr>
                        <a:t>TÜRKİYE</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99"/>
                          </a:solidFill>
                          <a:effectLst/>
                          <a:latin typeface="Bookman Old Style" pitchFamily="18" charset="0"/>
                          <a:cs typeface="Arial" pitchFamily="34" charset="0"/>
                        </a:rPr>
                        <a:t>İSTANBUL</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99"/>
                          </a:solidFill>
                          <a:effectLst/>
                          <a:latin typeface="Bookman Old Style" pitchFamily="18" charset="0"/>
                          <a:cs typeface="Arial" pitchFamily="34" charset="0"/>
                        </a:rPr>
                        <a:t>İSTANBUL’UN PAYI</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516875">
                <a:tc>
                  <a:txBody>
                    <a:bodyPr/>
                    <a:lstStyle/>
                    <a:p>
                      <a:pPr algn="ctr" fontAlgn="ctr"/>
                      <a:r>
                        <a:rPr kumimoji="0" lang="tr-TR" sz="1400" b="1" i="0" u="none" strike="noStrike" kern="1200" cap="none" normalizeH="0" baseline="0" dirty="0" smtClean="0">
                          <a:ln>
                            <a:noFill/>
                          </a:ln>
                          <a:solidFill>
                            <a:schemeClr val="tx1"/>
                          </a:solidFill>
                          <a:effectLst/>
                          <a:latin typeface="Bookman Old Style" pitchFamily="18" charset="0"/>
                          <a:ea typeface="+mn-ea"/>
                          <a:cs typeface="+mn-cs"/>
                        </a:rPr>
                        <a:t>1.884.733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algn="ctr" fontAlgn="ctr"/>
                      <a:r>
                        <a:rPr kumimoji="0" lang="tr-TR" sz="1400" b="1" i="0" u="none" strike="noStrike" kern="1200" cap="none" normalizeH="0" baseline="0" dirty="0" smtClean="0">
                          <a:ln>
                            <a:noFill/>
                          </a:ln>
                          <a:solidFill>
                            <a:schemeClr val="tx1"/>
                          </a:solidFill>
                          <a:effectLst/>
                          <a:latin typeface="Bookman Old Style" pitchFamily="18" charset="0"/>
                          <a:ea typeface="+mn-ea"/>
                          <a:cs typeface="+mn-cs"/>
                        </a:rPr>
                        <a:t>526.525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algn="ctr" fontAlgn="ctr"/>
                      <a:r>
                        <a:rPr kumimoji="0" lang="tr-TR" sz="1400" b="1" i="0" u="none" strike="noStrike" kern="1200" cap="none" normalizeH="0" baseline="0" dirty="0" smtClean="0">
                          <a:ln>
                            <a:noFill/>
                          </a:ln>
                          <a:solidFill>
                            <a:schemeClr val="tx1"/>
                          </a:solidFill>
                          <a:effectLst/>
                          <a:latin typeface="Bookman Old Style" pitchFamily="18" charset="0"/>
                          <a:ea typeface="+mn-ea"/>
                          <a:cs typeface="+mn-cs"/>
                        </a:rPr>
                        <a:t>% 27,9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 name="Metin kutusu 2"/>
          <p:cNvSpPr txBox="1"/>
          <p:nvPr/>
        </p:nvSpPr>
        <p:spPr>
          <a:xfrm>
            <a:off x="69275" y="4374124"/>
            <a:ext cx="1631541" cy="323165"/>
          </a:xfrm>
          <a:prstGeom prst="rect">
            <a:avLst/>
          </a:prstGeom>
          <a:noFill/>
        </p:spPr>
        <p:txBody>
          <a:bodyPr wrap="square" rtlCol="0">
            <a:spAutoFit/>
          </a:bodyPr>
          <a:lstStyle/>
          <a:p>
            <a:pPr defTabSz="685800"/>
            <a:r>
              <a:rPr lang="tr-TR" sz="750" b="1" dirty="0">
                <a:solidFill>
                  <a:prstClr val="black"/>
                </a:solidFill>
                <a:latin typeface="Bookman Old Style" panose="02050604050505020204" pitchFamily="18" charset="0"/>
              </a:rPr>
              <a:t>* TUİK - Mart 2019 itibariyle</a:t>
            </a:r>
          </a:p>
          <a:p>
            <a:pPr defTabSz="685800"/>
            <a:r>
              <a:rPr lang="tr-TR" sz="750" b="1" dirty="0">
                <a:solidFill>
                  <a:prstClr val="black"/>
                </a:solidFill>
                <a:latin typeface="Bookman Old Style" panose="02050604050505020204" pitchFamily="18" charset="0"/>
              </a:rPr>
              <a:t>** 2018 yılı verileri-TUİK</a:t>
            </a:r>
          </a:p>
        </p:txBody>
      </p:sp>
    </p:spTree>
    <p:extLst>
      <p:ext uri="{BB962C8B-B14F-4D97-AF65-F5344CB8AC3E}">
        <p14:creationId xmlns:p14="http://schemas.microsoft.com/office/powerpoint/2010/main" val="127458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a:xfrm>
            <a:off x="6530575" y="7250907"/>
            <a:ext cx="310112" cy="273844"/>
          </a:xfrm>
        </p:spPr>
        <p:txBody>
          <a:bodyPr/>
          <a:lstStyle/>
          <a:p>
            <a:pPr defTabSz="685800">
              <a:defRPr/>
            </a:pPr>
            <a:fld id="{9701CE00-BC6E-4378-A506-8E1CD4BC3573}" type="slidenum">
              <a:rPr lang="tr-TR">
                <a:solidFill>
                  <a:prstClr val="black"/>
                </a:solidFill>
                <a:latin typeface="Corbel" panose="020B0503020204020204"/>
              </a:rPr>
              <a:pPr defTabSz="685800">
                <a:defRPr/>
              </a:pPr>
              <a:t>13</a:t>
            </a:fld>
            <a:endParaRPr lang="tr-TR" dirty="0">
              <a:solidFill>
                <a:prstClr val="black"/>
              </a:solidFill>
              <a:latin typeface="Corbel" panose="020B0503020204020204"/>
            </a:endParaRPr>
          </a:p>
        </p:txBody>
      </p:sp>
      <p:graphicFrame>
        <p:nvGraphicFramePr>
          <p:cNvPr id="4" name="3 Tablo"/>
          <p:cNvGraphicFramePr>
            <a:graphicFrameLocks noGrp="1"/>
          </p:cNvGraphicFramePr>
          <p:nvPr>
            <p:extLst>
              <p:ext uri="{D42A27DB-BD31-4B8C-83A1-F6EECF244321}">
                <p14:modId xmlns:p14="http://schemas.microsoft.com/office/powerpoint/2010/main" val="4175539701"/>
              </p:ext>
            </p:extLst>
          </p:nvPr>
        </p:nvGraphicFramePr>
        <p:xfrm>
          <a:off x="0" y="218368"/>
          <a:ext cx="6858000" cy="9321416"/>
        </p:xfrm>
        <a:graphic>
          <a:graphicData uri="http://schemas.openxmlformats.org/drawingml/2006/table">
            <a:tbl>
              <a:tblPr/>
              <a:tblGrid>
                <a:gridCol w="2514600">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802608">
                  <a:extLst>
                    <a:ext uri="{9D8B030D-6E8A-4147-A177-3AD203B41FA5}">
                      <a16:colId xmlns:a16="http://schemas.microsoft.com/office/drawing/2014/main" val="20002"/>
                    </a:ext>
                  </a:extLst>
                </a:gridCol>
                <a:gridCol w="844402">
                  <a:extLst>
                    <a:ext uri="{9D8B030D-6E8A-4147-A177-3AD203B41FA5}">
                      <a16:colId xmlns:a16="http://schemas.microsoft.com/office/drawing/2014/main" val="20003"/>
                    </a:ext>
                  </a:extLst>
                </a:gridCol>
                <a:gridCol w="928889">
                  <a:extLst>
                    <a:ext uri="{9D8B030D-6E8A-4147-A177-3AD203B41FA5}">
                      <a16:colId xmlns:a16="http://schemas.microsoft.com/office/drawing/2014/main" val="20005"/>
                    </a:ext>
                  </a:extLst>
                </a:gridCol>
                <a:gridCol w="910251">
                  <a:extLst>
                    <a:ext uri="{9D8B030D-6E8A-4147-A177-3AD203B41FA5}">
                      <a16:colId xmlns:a16="http://schemas.microsoft.com/office/drawing/2014/main" val="20004"/>
                    </a:ext>
                  </a:extLst>
                </a:gridCol>
              </a:tblGrid>
              <a:tr h="581622">
                <a:tc>
                  <a:txBody>
                    <a:bodyPr/>
                    <a:lstStyle/>
                    <a:p>
                      <a:pPr algn="ctr" fontAlgn="b"/>
                      <a:r>
                        <a:rPr lang="tr-TR" sz="900" b="1" i="0" u="none" strike="noStrike" dirty="0" smtClean="0">
                          <a:solidFill>
                            <a:srgbClr val="000099"/>
                          </a:solidFill>
                          <a:latin typeface="Bookman Old Style" pitchFamily="18" charset="0"/>
                          <a:cs typeface="Arial" pitchFamily="34" charset="0"/>
                        </a:rPr>
                        <a:t>ÇALIŞMA</a:t>
                      </a:r>
                      <a:r>
                        <a:rPr lang="tr-TR" sz="900" b="1" i="0" u="none" strike="noStrike" baseline="0" dirty="0" smtClean="0">
                          <a:solidFill>
                            <a:srgbClr val="000099"/>
                          </a:solidFill>
                          <a:latin typeface="Bookman Old Style" pitchFamily="18" charset="0"/>
                          <a:cs typeface="Arial" pitchFamily="34" charset="0"/>
                        </a:rPr>
                        <a:t> HAYATI</a:t>
                      </a:r>
                      <a:endParaRPr lang="tr-TR" sz="9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tr-TR" sz="900" b="1" i="0" u="none" strike="noStrike" kern="1200" dirty="0" smtClean="0">
                          <a:solidFill>
                            <a:srgbClr val="000099"/>
                          </a:solidFill>
                          <a:latin typeface="Bookman Old Style" pitchFamily="18" charset="0"/>
                          <a:ea typeface="+mn-ea"/>
                          <a:cs typeface="Arial" pitchFamily="34" charset="0"/>
                        </a:rPr>
                        <a:t>2014</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tr-TR" sz="900" b="1" i="0" u="none" strike="noStrike" kern="1200" dirty="0" smtClean="0">
                          <a:solidFill>
                            <a:srgbClr val="000099"/>
                          </a:solidFill>
                          <a:latin typeface="Bookman Old Style" pitchFamily="18" charset="0"/>
                          <a:ea typeface="+mn-ea"/>
                          <a:cs typeface="Arial" pitchFamily="34" charset="0"/>
                        </a:rPr>
                        <a:t>2015</a:t>
                      </a:r>
                      <a:endParaRPr lang="tr-TR" sz="900" b="1" i="0" u="none" strike="noStrike" kern="1200" baseline="0" dirty="0" smtClean="0">
                        <a:solidFill>
                          <a:srgbClr val="000099"/>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tr-TR" sz="900" b="1" i="0" u="none" strike="noStrike" kern="1200" baseline="0" dirty="0" smtClean="0">
                          <a:solidFill>
                            <a:srgbClr val="000099"/>
                          </a:solidFill>
                          <a:latin typeface="Bookman Old Style" pitchFamily="18" charset="0"/>
                          <a:ea typeface="+mn-ea"/>
                          <a:cs typeface="Arial" pitchFamily="34" charset="0"/>
                        </a:rPr>
                        <a:t>2016</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tr-TR" sz="900" b="1" i="0" u="none" strike="noStrike" kern="1200" baseline="0" dirty="0" smtClean="0">
                          <a:solidFill>
                            <a:srgbClr val="000099"/>
                          </a:solidFill>
                          <a:latin typeface="Bookman Old Style" pitchFamily="18" charset="0"/>
                          <a:ea typeface="+mn-ea"/>
                          <a:cs typeface="Arial" pitchFamily="34" charset="0"/>
                        </a:rPr>
                        <a:t>2017</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tr-TR" sz="900" b="1" i="0" u="none" strike="noStrike" kern="1200" baseline="0" dirty="0" smtClean="0">
                          <a:solidFill>
                            <a:srgbClr val="000099"/>
                          </a:solidFill>
                          <a:latin typeface="Bookman Old Style" pitchFamily="18" charset="0"/>
                          <a:ea typeface="+mn-ea"/>
                          <a:cs typeface="Arial" pitchFamily="34" charset="0"/>
                        </a:rPr>
                        <a:t>2018</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14106">
                <a:tc>
                  <a:txBody>
                    <a:bodyPr/>
                    <a:lstStyle/>
                    <a:p>
                      <a:pPr algn="just" fontAlgn="b"/>
                      <a:r>
                        <a:rPr lang="tr-TR" sz="900" b="1" i="0" u="none" strike="noStrike" dirty="0">
                          <a:solidFill>
                            <a:schemeClr val="tx1"/>
                          </a:solidFill>
                          <a:latin typeface="Bookman Old Style" pitchFamily="18" charset="0"/>
                          <a:cs typeface="Arial" pitchFamily="34" charset="0"/>
                        </a:rPr>
                        <a:t>İSTİHDAM </a:t>
                      </a:r>
                      <a:r>
                        <a:rPr lang="tr-TR" sz="900" b="1" i="0" u="none" strike="noStrike" dirty="0" smtClean="0">
                          <a:solidFill>
                            <a:schemeClr val="tx1"/>
                          </a:solidFill>
                          <a:latin typeface="Bookman Old Style" pitchFamily="18" charset="0"/>
                          <a:cs typeface="Arial" pitchFamily="34" charset="0"/>
                        </a:rPr>
                        <a:t>OLUNANLAR</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tr-TR" sz="900" b="1" i="0" u="none" strike="noStrike" cap="none" normalizeH="0" baseline="0" dirty="0" smtClean="0">
                          <a:ln>
                            <a:noFill/>
                          </a:ln>
                          <a:solidFill>
                            <a:schemeClr val="tx1"/>
                          </a:solidFill>
                          <a:effectLst/>
                          <a:latin typeface="Bookman Old Style" pitchFamily="18" charset="0"/>
                        </a:rPr>
                        <a:t>5.096.000</a:t>
                      </a:r>
                      <a:endParaRPr lang="tr-TR" sz="900" b="1" i="0" u="none" strike="noStrike" dirty="0" smtClean="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5.306.000</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342900" algn="r" defTabSz="914400" rtl="0" eaLnBrk="1" fontAlgn="b" latinLnBrk="0" hangingPunct="1">
                        <a:lnSpc>
                          <a:spcPct val="100000"/>
                        </a:lnSpc>
                        <a:spcBef>
                          <a:spcPct val="0"/>
                        </a:spcBef>
                        <a:spcAft>
                          <a:spcPct val="0"/>
                        </a:spcAft>
                        <a:buClrTx/>
                        <a:buSzTx/>
                        <a:buFontTx/>
                        <a:buNone/>
                        <a:tabLst/>
                      </a:pPr>
                      <a:r>
                        <a:rPr lang="tr-TR" sz="900" b="1" i="0" u="none" strike="noStrike" kern="1200" dirty="0" smtClean="0">
                          <a:solidFill>
                            <a:schemeClr val="tx1"/>
                          </a:solidFill>
                          <a:latin typeface="Bookman Old Style" pitchFamily="18" charset="0"/>
                          <a:ea typeface="+mn-ea"/>
                          <a:cs typeface="Arial" pitchFamily="34" charset="0"/>
                        </a:rPr>
                        <a:t>5.558.000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lang="tr-TR" sz="900" b="1" i="0" u="none" strike="noStrike" kern="1200" dirty="0" smtClean="0">
                          <a:solidFill>
                            <a:schemeClr val="tx1"/>
                          </a:solidFill>
                          <a:latin typeface="Bookman Old Style" pitchFamily="18" charset="0"/>
                          <a:ea typeface="+mn-ea"/>
                          <a:cs typeface="Arial" pitchFamily="34" charset="0"/>
                        </a:rPr>
                        <a:t>5.664.000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lang="tr-TR" sz="900" b="1" i="0" u="none" strike="noStrike" kern="1200" dirty="0" smtClean="0">
                          <a:solidFill>
                            <a:schemeClr val="tx1"/>
                          </a:solidFill>
                          <a:latin typeface="Bookman Old Style" pitchFamily="18" charset="0"/>
                          <a:ea typeface="+mn-ea"/>
                          <a:cs typeface="Arial" pitchFamily="34" charset="0"/>
                        </a:rPr>
                        <a:t>5.889.000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514106">
                <a:tc>
                  <a:txBody>
                    <a:bodyPr/>
                    <a:lstStyle/>
                    <a:p>
                      <a:pPr algn="just" fontAlgn="b"/>
                      <a:r>
                        <a:rPr lang="tr-TR" sz="900" b="1" i="0" u="none" strike="noStrike" dirty="0">
                          <a:solidFill>
                            <a:schemeClr val="tx1"/>
                          </a:solidFill>
                          <a:latin typeface="Bookman Old Style" pitchFamily="18" charset="0"/>
                          <a:cs typeface="Arial" pitchFamily="34" charset="0"/>
                        </a:rPr>
                        <a:t>İŞSİZ </a:t>
                      </a:r>
                      <a:r>
                        <a:rPr lang="tr-TR" sz="900" b="1" i="0" u="none" strike="noStrike" dirty="0" smtClean="0">
                          <a:solidFill>
                            <a:schemeClr val="tx1"/>
                          </a:solidFill>
                          <a:latin typeface="Bookman Old Style" pitchFamily="18" charset="0"/>
                          <a:cs typeface="Arial" pitchFamily="34" charset="0"/>
                        </a:rPr>
                        <a:t>SAYISI</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tr-TR" sz="900" b="1" i="0" u="none" strike="noStrike" dirty="0" smtClean="0">
                          <a:solidFill>
                            <a:schemeClr val="tx1"/>
                          </a:solidFill>
                          <a:latin typeface="Bookman Old Style" pitchFamily="18" charset="0"/>
                          <a:cs typeface="Arial" pitchFamily="34" charset="0"/>
                        </a:rPr>
                        <a:t>688.000</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tr-TR" sz="900" b="1" i="0" u="none" strike="noStrike" dirty="0" smtClean="0">
                          <a:solidFill>
                            <a:schemeClr val="tx1"/>
                          </a:solidFill>
                          <a:latin typeface="Bookman Old Style" pitchFamily="18" charset="0"/>
                          <a:cs typeface="Arial" pitchFamily="34" charset="0"/>
                        </a:rPr>
                        <a:t>786.000</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342900" algn="r" defTabSz="914400" rtl="0" eaLnBrk="1" fontAlgn="b" latinLnBrk="0" hangingPunct="1">
                        <a:lnSpc>
                          <a:spcPct val="100000"/>
                        </a:lnSpc>
                        <a:spcBef>
                          <a:spcPct val="0"/>
                        </a:spcBef>
                        <a:spcAft>
                          <a:spcPct val="0"/>
                        </a:spcAft>
                        <a:buClrTx/>
                        <a:buSzTx/>
                        <a:buFontTx/>
                        <a:buNone/>
                        <a:tabLst/>
                      </a:pPr>
                      <a:r>
                        <a:rPr lang="tr-TR" sz="900" b="1" i="0" u="none" strike="noStrike" kern="1200" dirty="0" smtClean="0">
                          <a:solidFill>
                            <a:schemeClr val="tx1"/>
                          </a:solidFill>
                          <a:latin typeface="Bookman Old Style" pitchFamily="18" charset="0"/>
                          <a:ea typeface="+mn-ea"/>
                          <a:cs typeface="Arial" pitchFamily="34" charset="0"/>
                        </a:rPr>
                        <a:t>869.000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lang="tr-TR" sz="900" b="1" i="0" u="none" strike="noStrike" kern="1200" dirty="0" smtClean="0">
                          <a:solidFill>
                            <a:schemeClr val="tx1"/>
                          </a:solidFill>
                          <a:latin typeface="Bookman Old Style" pitchFamily="18" charset="0"/>
                          <a:ea typeface="+mn-ea"/>
                          <a:cs typeface="Arial" pitchFamily="34" charset="0"/>
                        </a:rPr>
                        <a:t> 914.000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lang="tr-TR" sz="900" b="1" i="0" u="none" strike="noStrike" kern="1200" dirty="0" smtClean="0">
                          <a:solidFill>
                            <a:schemeClr val="tx1"/>
                          </a:solidFill>
                          <a:latin typeface="Bookman Old Style" pitchFamily="18" charset="0"/>
                          <a:ea typeface="+mn-ea"/>
                          <a:cs typeface="Arial" pitchFamily="34" charset="0"/>
                        </a:rPr>
                        <a:t>839.000 </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514106">
                <a:tc>
                  <a:txBody>
                    <a:bodyPr/>
                    <a:lstStyle/>
                    <a:p>
                      <a:pPr algn="just" fontAlgn="b"/>
                      <a:r>
                        <a:rPr lang="tr-TR" sz="900" b="1" i="0" u="none" strike="noStrike" dirty="0">
                          <a:solidFill>
                            <a:schemeClr val="tx1"/>
                          </a:solidFill>
                          <a:latin typeface="Bookman Old Style" pitchFamily="18" charset="0"/>
                          <a:cs typeface="Arial" pitchFamily="34" charset="0"/>
                        </a:rPr>
                        <a:t>SSK MENSUBU </a:t>
                      </a:r>
                      <a:r>
                        <a:rPr lang="tr-TR" sz="900" b="1" i="0" u="none" strike="noStrike" dirty="0" smtClean="0">
                          <a:solidFill>
                            <a:schemeClr val="tx1"/>
                          </a:solidFill>
                          <a:latin typeface="Bookman Old Style" pitchFamily="18" charset="0"/>
                          <a:cs typeface="Arial" pitchFamily="34" charset="0"/>
                        </a:rPr>
                        <a:t>(4/a)</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spcAft>
                          <a:spcPts val="0"/>
                        </a:spcAft>
                      </a:pPr>
                      <a:r>
                        <a:rPr lang="tr-TR" sz="900" b="0" i="0" u="none" strike="noStrike" kern="1200" dirty="0" smtClean="0">
                          <a:solidFill>
                            <a:schemeClr val="tx1"/>
                          </a:solidFill>
                          <a:latin typeface="Bookman Old Style" pitchFamily="18" charset="0"/>
                          <a:ea typeface="+mn-ea"/>
                          <a:cs typeface="Arial" pitchFamily="34" charset="0"/>
                        </a:rPr>
                        <a:t>4. 176.693</a:t>
                      </a:r>
                      <a:endParaRPr lang="tr-TR" sz="900" b="0" i="0" u="none" strike="noStrike" kern="1200" dirty="0">
                        <a:solidFill>
                          <a:schemeClr val="tx1"/>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spcAft>
                          <a:spcPts val="0"/>
                        </a:spcAft>
                      </a:pPr>
                      <a:r>
                        <a:rPr lang="tr-TR" sz="900" b="0" i="0" u="none" strike="noStrike" kern="1200" dirty="0" smtClean="0">
                          <a:solidFill>
                            <a:schemeClr val="tx1"/>
                          </a:solidFill>
                          <a:latin typeface="Bookman Old Style" pitchFamily="18" charset="0"/>
                          <a:ea typeface="+mn-ea"/>
                          <a:cs typeface="Arial" pitchFamily="34" charset="0"/>
                        </a:rPr>
                        <a:t>4.346.505</a:t>
                      </a:r>
                      <a:endParaRPr lang="tr-TR" sz="900" b="0"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spcAft>
                          <a:spcPts val="0"/>
                        </a:spcAft>
                      </a:pPr>
                      <a:r>
                        <a:rPr lang="tr-TR" sz="900" b="0" i="0" u="none" strike="noStrike" kern="1200" dirty="0" smtClean="0">
                          <a:solidFill>
                            <a:schemeClr val="tx1"/>
                          </a:solidFill>
                          <a:latin typeface="Bookman Old Style" pitchFamily="18" charset="0"/>
                          <a:ea typeface="+mn-ea"/>
                          <a:cs typeface="Arial" pitchFamily="34" charset="0"/>
                        </a:rPr>
                        <a:t>4.338.622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4.461.586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4.399.199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4106">
                <a:tc>
                  <a:txBody>
                    <a:bodyPr/>
                    <a:lstStyle/>
                    <a:p>
                      <a:pPr algn="just" fontAlgn="b"/>
                      <a:r>
                        <a:rPr lang="tr-TR" sz="900" b="1" i="0" u="none" strike="noStrike" dirty="0">
                          <a:solidFill>
                            <a:schemeClr val="tx1"/>
                          </a:solidFill>
                          <a:latin typeface="Bookman Old Style" pitchFamily="18" charset="0"/>
                          <a:cs typeface="Arial" pitchFamily="34" charset="0"/>
                        </a:rPr>
                        <a:t>BAĞKURLU </a:t>
                      </a:r>
                      <a:r>
                        <a:rPr lang="tr-TR" sz="900" b="1" i="0" u="none" strike="noStrike" dirty="0" smtClean="0">
                          <a:solidFill>
                            <a:schemeClr val="tx1"/>
                          </a:solidFill>
                          <a:latin typeface="Bookman Old Style" pitchFamily="18" charset="0"/>
                          <a:cs typeface="Arial" pitchFamily="34" charset="0"/>
                        </a:rPr>
                        <a:t>(4/b)</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spcAft>
                          <a:spcPts val="0"/>
                        </a:spcAft>
                      </a:pPr>
                      <a:r>
                        <a:rPr lang="tr-TR" sz="900" b="0" i="0" u="none" strike="noStrike" kern="1200" dirty="0" smtClean="0">
                          <a:solidFill>
                            <a:schemeClr val="tx1"/>
                          </a:solidFill>
                          <a:latin typeface="Bookman Old Style" pitchFamily="18" charset="0"/>
                          <a:ea typeface="+mn-ea"/>
                          <a:cs typeface="Arial" pitchFamily="34" charset="0"/>
                        </a:rPr>
                        <a:t>518.074</a:t>
                      </a:r>
                      <a:endParaRPr lang="tr-TR" sz="900" b="0" i="0" u="none" strike="noStrike" kern="1200" dirty="0">
                        <a:solidFill>
                          <a:schemeClr val="tx1"/>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Arial" pitchFamily="34" charset="0"/>
                        </a:rPr>
                        <a:t>534.852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512.563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543.428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581.346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4106">
                <a:tc>
                  <a:txBody>
                    <a:bodyPr/>
                    <a:lstStyle/>
                    <a:p>
                      <a:pPr algn="just" fontAlgn="b"/>
                      <a:r>
                        <a:rPr lang="tr-TR" sz="900" b="1" i="0" u="none" strike="noStrike" dirty="0">
                          <a:solidFill>
                            <a:schemeClr val="tx1"/>
                          </a:solidFill>
                          <a:latin typeface="Bookman Old Style" pitchFamily="18" charset="0"/>
                          <a:cs typeface="Arial" pitchFamily="34" charset="0"/>
                        </a:rPr>
                        <a:t>EMEKLİ SANDIĞI MENSUBU </a:t>
                      </a:r>
                      <a:r>
                        <a:rPr lang="tr-TR" sz="900" b="1" i="0" u="none" strike="noStrike" dirty="0" smtClean="0">
                          <a:solidFill>
                            <a:schemeClr val="tx1"/>
                          </a:solidFill>
                          <a:latin typeface="Bookman Old Style" pitchFamily="18" charset="0"/>
                          <a:cs typeface="Arial" pitchFamily="34" charset="0"/>
                        </a:rPr>
                        <a:t>(4/c)</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spcAft>
                          <a:spcPts val="0"/>
                        </a:spcAft>
                      </a:pPr>
                      <a:r>
                        <a:rPr lang="tr-TR" sz="900" b="0" i="0" u="none" strike="noStrike" kern="1200" dirty="0" smtClean="0">
                          <a:solidFill>
                            <a:schemeClr val="tx1"/>
                          </a:solidFill>
                          <a:latin typeface="Bookman Old Style" pitchFamily="18" charset="0"/>
                          <a:ea typeface="+mn-ea"/>
                          <a:cs typeface="Arial" pitchFamily="34" charset="0"/>
                        </a:rPr>
                        <a:t>337.542</a:t>
                      </a:r>
                      <a:endParaRPr lang="tr-TR" sz="900" b="0" i="0" u="none" strike="noStrike" kern="1200" dirty="0">
                        <a:solidFill>
                          <a:schemeClr val="tx1"/>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Arial" pitchFamily="34" charset="0"/>
                        </a:rPr>
                        <a:t>352.139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343.552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338.408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346.979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14106">
                <a:tc>
                  <a:txBody>
                    <a:bodyPr/>
                    <a:lstStyle/>
                    <a:p>
                      <a:pPr algn="just" fontAlgn="b"/>
                      <a:r>
                        <a:rPr lang="tr-TR" sz="900" b="1" i="0" u="none" strike="noStrike" kern="1200" dirty="0">
                          <a:solidFill>
                            <a:srgbClr val="000099"/>
                          </a:solidFill>
                          <a:latin typeface="Bookman Old Style" pitchFamily="18" charset="0"/>
                          <a:ea typeface="+mn-ea"/>
                          <a:cs typeface="Arial" pitchFamily="34" charset="0"/>
                        </a:rPr>
                        <a:t>TOPLAM </a:t>
                      </a:r>
                      <a:r>
                        <a:rPr lang="tr-TR" sz="900" b="1" i="0" u="none" strike="noStrike" kern="1200" dirty="0" smtClean="0">
                          <a:solidFill>
                            <a:srgbClr val="000099"/>
                          </a:solidFill>
                          <a:latin typeface="Bookman Old Style" pitchFamily="18" charset="0"/>
                          <a:ea typeface="+mn-ea"/>
                          <a:cs typeface="Arial" pitchFamily="34" charset="0"/>
                        </a:rPr>
                        <a:t>SGK’LI ÇALIŞAN </a:t>
                      </a:r>
                      <a:endParaRPr lang="tr-TR" sz="900" b="1" i="0" u="none" strike="noStrike" kern="1200" dirty="0">
                        <a:solidFill>
                          <a:srgbClr val="000099"/>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1" i="0" u="none" strike="noStrike" kern="1200" dirty="0" smtClean="0">
                          <a:solidFill>
                            <a:srgbClr val="000099"/>
                          </a:solidFill>
                          <a:latin typeface="Bookman Old Style" pitchFamily="18" charset="0"/>
                          <a:ea typeface="+mn-ea"/>
                          <a:cs typeface="Arial" pitchFamily="34" charset="0"/>
                        </a:rPr>
                        <a:t>5.032.309</a:t>
                      </a:r>
                      <a:endParaRPr lang="tr-TR" sz="900" b="1" i="0" u="none" strike="noStrike" kern="1200" dirty="0">
                        <a:solidFill>
                          <a:srgbClr val="000099"/>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tr-TR" sz="900" b="1" i="0" u="none" strike="noStrike" kern="1200" dirty="0" smtClean="0">
                          <a:solidFill>
                            <a:srgbClr val="000099"/>
                          </a:solidFill>
                          <a:latin typeface="Bookman Old Style" pitchFamily="18" charset="0"/>
                          <a:ea typeface="+mn-ea"/>
                          <a:cs typeface="Arial" pitchFamily="34" charset="0"/>
                        </a:rPr>
                        <a:t>5.233.496</a:t>
                      </a:r>
                      <a:endParaRPr lang="tr-TR" sz="900" b="1" i="0" u="none" strike="noStrike" kern="1200" dirty="0">
                        <a:solidFill>
                          <a:srgbClr val="000099"/>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tr-TR" sz="900" b="1" i="0" u="none" strike="noStrike" kern="1200" dirty="0" smtClean="0">
                          <a:solidFill>
                            <a:srgbClr val="000099"/>
                          </a:solidFill>
                          <a:latin typeface="Bookman Old Style" pitchFamily="18" charset="0"/>
                          <a:ea typeface="+mn-ea"/>
                          <a:cs typeface="Arial" pitchFamily="34" charset="0"/>
                        </a:rPr>
                        <a:t>5.194.737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r" defTabSz="914400" rtl="0" eaLnBrk="1" fontAlgn="b" latinLnBrk="0" hangingPunct="1">
                        <a:spcAft>
                          <a:spcPts val="0"/>
                        </a:spcAft>
                      </a:pPr>
                      <a:r>
                        <a:rPr lang="tr-TR" sz="900" b="1" i="0" u="none" strike="noStrike" kern="1200" dirty="0" smtClean="0">
                          <a:solidFill>
                            <a:srgbClr val="000099"/>
                          </a:solidFill>
                          <a:latin typeface="Bookman Old Style" pitchFamily="18" charset="0"/>
                          <a:ea typeface="+mn-ea"/>
                          <a:cs typeface="Arial" pitchFamily="34" charset="0"/>
                        </a:rPr>
                        <a:t>5.343.422</a:t>
                      </a:r>
                      <a:endParaRPr lang="tr-TR" sz="900" b="1" i="0" u="none" strike="noStrike" kern="1200" dirty="0">
                        <a:solidFill>
                          <a:srgbClr val="000099"/>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r" defTabSz="914400" rtl="0" eaLnBrk="1" fontAlgn="b" latinLnBrk="0" hangingPunct="1">
                        <a:spcAft>
                          <a:spcPts val="0"/>
                        </a:spcAft>
                      </a:pPr>
                      <a:r>
                        <a:rPr lang="tr-TR" sz="900" b="1" i="0" u="none" strike="noStrike" kern="1200" dirty="0" smtClean="0">
                          <a:solidFill>
                            <a:srgbClr val="000099"/>
                          </a:solidFill>
                          <a:latin typeface="Bookman Old Style" pitchFamily="18" charset="0"/>
                          <a:ea typeface="+mn-ea"/>
                          <a:cs typeface="Arial" pitchFamily="34" charset="0"/>
                        </a:rPr>
                        <a:t>5.327.524</a:t>
                      </a:r>
                      <a:endParaRPr lang="tr-TR" sz="900" b="1" i="0" u="none" strike="noStrike" kern="1200" dirty="0">
                        <a:solidFill>
                          <a:srgbClr val="000099"/>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514106">
                <a:tc>
                  <a:txBody>
                    <a:bodyPr/>
                    <a:lstStyle/>
                    <a:p>
                      <a:pPr algn="just" fontAlgn="b"/>
                      <a:r>
                        <a:rPr lang="tr-TR" sz="900" b="1" i="0" u="none" strike="noStrike" dirty="0">
                          <a:solidFill>
                            <a:schemeClr val="tx1"/>
                          </a:solidFill>
                          <a:latin typeface="Bookman Old Style" pitchFamily="18" charset="0"/>
                          <a:cs typeface="Arial" pitchFamily="34" charset="0"/>
                        </a:rPr>
                        <a:t>SSK EMEKLİSİ </a:t>
                      </a:r>
                      <a:r>
                        <a:rPr lang="tr-TR" sz="900" b="1" i="0" u="none" strike="noStrike" dirty="0" smtClean="0">
                          <a:solidFill>
                            <a:schemeClr val="tx1"/>
                          </a:solidFill>
                          <a:latin typeface="Bookman Old Style" pitchFamily="18" charset="0"/>
                          <a:cs typeface="Arial" pitchFamily="34" charset="0"/>
                        </a:rPr>
                        <a:t>(4/a)</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spcAft>
                          <a:spcPts val="0"/>
                        </a:spcAft>
                      </a:pPr>
                      <a:r>
                        <a:rPr lang="tr-TR" sz="900" b="0" i="0" u="none" strike="noStrike" kern="1200" dirty="0" smtClean="0">
                          <a:solidFill>
                            <a:schemeClr val="tx1"/>
                          </a:solidFill>
                          <a:latin typeface="Bookman Old Style" pitchFamily="18" charset="0"/>
                          <a:ea typeface="+mn-ea"/>
                          <a:cs typeface="Arial" pitchFamily="34" charset="0"/>
                        </a:rPr>
                        <a:t>1.527.884</a:t>
                      </a:r>
                      <a:endParaRPr lang="tr-TR" sz="900" b="0" i="0" u="none" strike="noStrike" kern="1200" dirty="0">
                        <a:solidFill>
                          <a:schemeClr val="tx1"/>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Arial" pitchFamily="34" charset="0"/>
                        </a:rPr>
                        <a:t>1.624.642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1.764.511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1.730.361</a:t>
                      </a:r>
                      <a:endParaRPr lang="tr-TR" sz="900" b="0" i="0" u="none" strike="noStrike" kern="1200" dirty="0">
                        <a:solidFill>
                          <a:schemeClr val="tx1"/>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1.802.003</a:t>
                      </a:r>
                      <a:endParaRPr lang="tr-TR" sz="900" b="0" i="0" u="none" strike="noStrike" kern="1200" dirty="0">
                        <a:solidFill>
                          <a:schemeClr val="tx1"/>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14106">
                <a:tc>
                  <a:txBody>
                    <a:bodyPr/>
                    <a:lstStyle/>
                    <a:p>
                      <a:pPr algn="just" fontAlgn="b"/>
                      <a:r>
                        <a:rPr lang="tr-TR" sz="900" b="1" i="0" u="none" strike="noStrike" dirty="0">
                          <a:solidFill>
                            <a:schemeClr val="tx1"/>
                          </a:solidFill>
                          <a:latin typeface="Bookman Old Style" pitchFamily="18" charset="0"/>
                          <a:cs typeface="Arial" pitchFamily="34" charset="0"/>
                        </a:rPr>
                        <a:t>BAĞKUR </a:t>
                      </a:r>
                      <a:r>
                        <a:rPr lang="tr-TR" sz="900" b="1" i="0" u="none" strike="noStrike" dirty="0" smtClean="0">
                          <a:solidFill>
                            <a:schemeClr val="tx1"/>
                          </a:solidFill>
                          <a:latin typeface="Bookman Old Style" pitchFamily="18" charset="0"/>
                          <a:cs typeface="Arial" pitchFamily="34" charset="0"/>
                        </a:rPr>
                        <a:t>EMEKLİSİ  (4/b)</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spcAft>
                          <a:spcPts val="0"/>
                        </a:spcAft>
                      </a:pPr>
                      <a:r>
                        <a:rPr lang="tr-TR" sz="900" b="0" i="0" u="none" strike="noStrike" kern="1200" dirty="0" smtClean="0">
                          <a:solidFill>
                            <a:schemeClr val="tx1"/>
                          </a:solidFill>
                          <a:latin typeface="Bookman Old Style" pitchFamily="18" charset="0"/>
                          <a:ea typeface="+mn-ea"/>
                          <a:cs typeface="Arial" pitchFamily="34" charset="0"/>
                        </a:rPr>
                        <a:t>273.566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Arial" pitchFamily="34" charset="0"/>
                        </a:rPr>
                        <a:t>282.266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284.945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287.553</a:t>
                      </a:r>
                      <a:endParaRPr lang="tr-TR" sz="900" b="0" i="0" u="none" strike="noStrike" kern="1200" dirty="0">
                        <a:solidFill>
                          <a:schemeClr val="tx1"/>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293.445</a:t>
                      </a:r>
                      <a:endParaRPr lang="tr-TR" sz="900" b="0" i="0" u="none" strike="noStrike" kern="1200" dirty="0">
                        <a:solidFill>
                          <a:schemeClr val="tx1"/>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4106">
                <a:tc>
                  <a:txBody>
                    <a:bodyPr/>
                    <a:lstStyle/>
                    <a:p>
                      <a:pPr algn="just" fontAlgn="b"/>
                      <a:r>
                        <a:rPr lang="tr-TR" sz="900" b="1" i="0" u="none" strike="noStrike" dirty="0">
                          <a:solidFill>
                            <a:schemeClr val="tx1"/>
                          </a:solidFill>
                          <a:latin typeface="Bookman Old Style" pitchFamily="18" charset="0"/>
                          <a:cs typeface="Arial" pitchFamily="34" charset="0"/>
                        </a:rPr>
                        <a:t>EMEKLİ SANDIĞI EMEKLİSİ </a:t>
                      </a:r>
                      <a:r>
                        <a:rPr lang="tr-TR" sz="900" b="1" i="0" u="none" strike="noStrike" dirty="0" smtClean="0">
                          <a:solidFill>
                            <a:schemeClr val="tx1"/>
                          </a:solidFill>
                          <a:latin typeface="Bookman Old Style" pitchFamily="18" charset="0"/>
                          <a:cs typeface="Arial" pitchFamily="34" charset="0"/>
                        </a:rPr>
                        <a:t>(4/c)</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spcAft>
                          <a:spcPts val="0"/>
                        </a:spcAft>
                      </a:pPr>
                      <a:r>
                        <a:rPr lang="tr-TR" sz="900" b="0" i="0" u="none" strike="noStrike" kern="1200" dirty="0" smtClean="0">
                          <a:solidFill>
                            <a:schemeClr val="tx1"/>
                          </a:solidFill>
                          <a:latin typeface="Bookman Old Style" pitchFamily="18" charset="0"/>
                          <a:ea typeface="+mn-ea"/>
                          <a:cs typeface="Arial" pitchFamily="34" charset="0"/>
                        </a:rPr>
                        <a:t>305.356</a:t>
                      </a:r>
                      <a:endParaRPr lang="tr-TR" sz="900" b="0" i="0" u="none" strike="noStrike" kern="1200" dirty="0">
                        <a:solidFill>
                          <a:schemeClr val="tx1"/>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Arial" pitchFamily="34" charset="0"/>
                        </a:rPr>
                        <a:t>309.721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313.955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319.179</a:t>
                      </a:r>
                      <a:endParaRPr lang="tr-TR" sz="900" b="0" i="0" u="none" strike="noStrike" kern="1200" dirty="0">
                        <a:solidFill>
                          <a:schemeClr val="tx1"/>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r" defTabSz="914400" rtl="0" eaLnBrk="1" fontAlgn="b" latinLnBrk="0" hangingPunct="1">
                        <a:lnSpc>
                          <a:spcPct val="115000"/>
                        </a:lnSpc>
                        <a:spcAft>
                          <a:spcPts val="0"/>
                        </a:spcAft>
                      </a:pPr>
                      <a:r>
                        <a:rPr lang="tr-TR" sz="900" b="0" i="0" u="none" strike="noStrike" kern="1200" dirty="0" smtClean="0">
                          <a:solidFill>
                            <a:schemeClr val="tx1"/>
                          </a:solidFill>
                          <a:latin typeface="Bookman Old Style" pitchFamily="18" charset="0"/>
                          <a:ea typeface="+mn-ea"/>
                          <a:cs typeface="Arial" pitchFamily="34" charset="0"/>
                        </a:rPr>
                        <a:t>329.357</a:t>
                      </a:r>
                      <a:endParaRPr lang="tr-TR" sz="900" b="0" i="0" u="none" strike="noStrike" kern="1200" dirty="0">
                        <a:solidFill>
                          <a:schemeClr val="tx1"/>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028210">
                <a:tc>
                  <a:txBody>
                    <a:bodyPr/>
                    <a:lstStyle/>
                    <a:p>
                      <a:pPr algn="just" fontAlgn="b"/>
                      <a:r>
                        <a:rPr lang="tr-TR" sz="900" b="1" i="0" u="none" strike="noStrike" kern="1200" dirty="0">
                          <a:solidFill>
                            <a:srgbClr val="000099"/>
                          </a:solidFill>
                          <a:latin typeface="Bookman Old Style" pitchFamily="18" charset="0"/>
                          <a:ea typeface="+mn-ea"/>
                          <a:cs typeface="Arial" pitchFamily="34" charset="0"/>
                        </a:rPr>
                        <a:t>TOPLAM </a:t>
                      </a:r>
                      <a:r>
                        <a:rPr lang="tr-TR" sz="900" b="1" i="0" u="none" strike="noStrike" kern="1200" dirty="0" smtClean="0">
                          <a:solidFill>
                            <a:srgbClr val="000099"/>
                          </a:solidFill>
                          <a:latin typeface="Bookman Old Style" pitchFamily="18" charset="0"/>
                          <a:ea typeface="+mn-ea"/>
                          <a:cs typeface="Arial" pitchFamily="34" charset="0"/>
                        </a:rPr>
                        <a:t>SGK EMEKLİSİ </a:t>
                      </a:r>
                      <a:r>
                        <a:rPr lang="tr-TR" sz="900" b="1" i="0" u="none" strike="noStrike" kern="1200" dirty="0">
                          <a:solidFill>
                            <a:srgbClr val="000099"/>
                          </a:solidFill>
                          <a:latin typeface="Bookman Old Style" pitchFamily="18" charset="0"/>
                          <a:ea typeface="+mn-ea"/>
                          <a:cs typeface="Arial" pitchFamily="34" charset="0"/>
                        </a:rPr>
                        <a:t>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r" defTabSz="914400" rtl="0" eaLnBrk="1" fontAlgn="b" latinLnBrk="0" hangingPunct="1">
                        <a:spcAft>
                          <a:spcPts val="0"/>
                        </a:spcAft>
                      </a:pPr>
                      <a:r>
                        <a:rPr lang="tr-TR" sz="900" b="1" i="0" u="none" strike="noStrike" kern="1200" dirty="0" smtClean="0">
                          <a:solidFill>
                            <a:srgbClr val="000099"/>
                          </a:solidFill>
                          <a:latin typeface="Bookman Old Style" pitchFamily="18" charset="0"/>
                          <a:ea typeface="+mn-ea"/>
                          <a:cs typeface="Arial" pitchFamily="34" charset="0"/>
                        </a:rPr>
                        <a:t>2.106.806</a:t>
                      </a:r>
                      <a:endParaRPr lang="tr-TR" sz="900" b="1" i="0" u="none" strike="noStrike" kern="1200" dirty="0">
                        <a:solidFill>
                          <a:srgbClr val="000099"/>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tr-TR" sz="900" b="1" i="0" u="none" strike="noStrike" kern="1200" dirty="0">
                          <a:solidFill>
                            <a:srgbClr val="000099"/>
                          </a:solidFill>
                          <a:latin typeface="Bookman Old Style" pitchFamily="18" charset="0"/>
                          <a:ea typeface="+mn-ea"/>
                          <a:cs typeface="Arial" pitchFamily="34" charset="0"/>
                        </a:rPr>
                        <a:t>2.216.629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tr-TR" sz="900" b="1" i="0" u="none" strike="noStrike" kern="1200" dirty="0" smtClean="0">
                          <a:solidFill>
                            <a:srgbClr val="000099"/>
                          </a:solidFill>
                          <a:latin typeface="Bookman Old Style" pitchFamily="18" charset="0"/>
                          <a:ea typeface="+mn-ea"/>
                          <a:cs typeface="Arial" pitchFamily="34" charset="0"/>
                        </a:rPr>
                        <a:t>2.363.411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900" b="1" i="0" u="none" strike="noStrike" kern="1200" dirty="0" smtClean="0">
                          <a:solidFill>
                            <a:srgbClr val="000099"/>
                          </a:solidFill>
                          <a:latin typeface="Bookman Old Style" pitchFamily="18" charset="0"/>
                          <a:ea typeface="+mn-ea"/>
                          <a:cs typeface="Arial" pitchFamily="34" charset="0"/>
                        </a:rPr>
                        <a:t>2.337.093</a:t>
                      </a:r>
                      <a:endParaRPr lang="tr-TR" sz="900" b="1" i="0" u="none" strike="noStrike" kern="1200" dirty="0">
                        <a:solidFill>
                          <a:srgbClr val="000099"/>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900" b="1" i="0" u="none" strike="noStrike" kern="1200" dirty="0" smtClean="0">
                          <a:solidFill>
                            <a:srgbClr val="000099"/>
                          </a:solidFill>
                          <a:latin typeface="Bookman Old Style" pitchFamily="18" charset="0"/>
                          <a:ea typeface="+mn-ea"/>
                          <a:cs typeface="Arial" pitchFamily="34" charset="0"/>
                        </a:rPr>
                        <a:t>2.424.805</a:t>
                      </a:r>
                      <a:endParaRPr lang="tr-TR" sz="900" b="1" i="0" u="none" strike="noStrike" kern="1200" dirty="0">
                        <a:solidFill>
                          <a:srgbClr val="000099"/>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0"/>
                  </a:ext>
                </a:extLst>
              </a:tr>
              <a:tr h="1028210">
                <a:tc>
                  <a:txBody>
                    <a:bodyPr/>
                    <a:lstStyle/>
                    <a:p>
                      <a:pPr algn="l" fontAlgn="b"/>
                      <a:r>
                        <a:rPr lang="tr-TR" sz="900" b="1" i="0" u="none" strike="noStrike" dirty="0" smtClean="0">
                          <a:solidFill>
                            <a:schemeClr val="tx1"/>
                          </a:solidFill>
                          <a:latin typeface="Bookman Old Style" pitchFamily="18" charset="0"/>
                          <a:cs typeface="Arial" pitchFamily="34" charset="0"/>
                        </a:rPr>
                        <a:t>TOPLAM GENEL SAĞLIK SİGORTALI KİŞİ SAYISI (G1+G2+G3)</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b"/>
                      <a:r>
                        <a:rPr lang="tr-TR" sz="900" b="1" i="0" u="none" strike="noStrike" dirty="0" smtClean="0">
                          <a:solidFill>
                            <a:schemeClr val="tx1"/>
                          </a:solidFill>
                          <a:latin typeface="Bookman Old Style" pitchFamily="18" charset="0"/>
                          <a:cs typeface="Arial" pitchFamily="34" charset="0"/>
                        </a:rPr>
                        <a:t>445.222</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b"/>
                      <a:r>
                        <a:rPr lang="tr-TR" sz="900" b="1" i="0" u="none" strike="noStrike" dirty="0" smtClean="0">
                          <a:solidFill>
                            <a:schemeClr val="tx1"/>
                          </a:solidFill>
                          <a:latin typeface="Bookman Old Style" pitchFamily="18" charset="0"/>
                          <a:cs typeface="Arial" pitchFamily="34" charset="0"/>
                        </a:rPr>
                        <a:t>657.994 </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b"/>
                      <a:r>
                        <a:rPr lang="tr-TR" sz="900" b="1" i="0" u="none" strike="noStrike" dirty="0" smtClean="0">
                          <a:solidFill>
                            <a:schemeClr val="tx1"/>
                          </a:solidFill>
                          <a:latin typeface="Bookman Old Style" pitchFamily="18" charset="0"/>
                          <a:cs typeface="Arial" pitchFamily="34" charset="0"/>
                        </a:rPr>
                        <a:t>1.143.943</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b"/>
                      <a:r>
                        <a:rPr lang="tr-TR" sz="900" b="1" i="0" u="none" strike="noStrike" dirty="0" smtClean="0">
                          <a:solidFill>
                            <a:schemeClr val="tx1"/>
                          </a:solidFill>
                          <a:latin typeface="Bookman Old Style" pitchFamily="18" charset="0"/>
                          <a:cs typeface="Arial" pitchFamily="34" charset="0"/>
                        </a:rPr>
                        <a:t>1.167.724</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b"/>
                      <a:r>
                        <a:rPr lang="tr-TR" sz="900" b="1" i="0" u="none" strike="noStrike" dirty="0" smtClean="0">
                          <a:solidFill>
                            <a:schemeClr val="tx1"/>
                          </a:solidFill>
                          <a:latin typeface="Bookman Old Style" pitchFamily="18" charset="0"/>
                          <a:cs typeface="Arial" pitchFamily="34" charset="0"/>
                        </a:rPr>
                        <a:t>993.292</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02821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kern="1200" dirty="0" smtClean="0">
                          <a:solidFill>
                            <a:schemeClr val="tx1"/>
                          </a:solidFill>
                          <a:latin typeface="Bookman Old Style" pitchFamily="18" charset="0"/>
                          <a:ea typeface="+mn-ea"/>
                          <a:cs typeface="Arial" pitchFamily="34" charset="0"/>
                        </a:rPr>
                        <a:t>GENEL SAĞLIK SİGORTASI GELİR İŞLEMLERİNDE</a:t>
                      </a:r>
                      <a:r>
                        <a:rPr lang="tr-TR" sz="900" b="1" i="0" u="none" strike="noStrike" kern="1200" baseline="0" dirty="0" smtClean="0">
                          <a:solidFill>
                            <a:schemeClr val="tx1"/>
                          </a:solidFill>
                          <a:latin typeface="Bookman Old Style" pitchFamily="18" charset="0"/>
                          <a:ea typeface="+mn-ea"/>
                          <a:cs typeface="Arial" pitchFamily="34" charset="0"/>
                        </a:rPr>
                        <a:t> GELİRİ OLMAYAN SAYISI (G0) (Yeşil kartlılar)</a:t>
                      </a:r>
                      <a:endParaRPr lang="tr-TR" sz="900" b="1" i="0" u="none" strike="noStrike" kern="1200" dirty="0" smtClean="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b"/>
                      <a:r>
                        <a:rPr lang="tr-TR" sz="900" b="1" i="0" u="none" strike="noStrike" dirty="0" smtClean="0">
                          <a:solidFill>
                            <a:schemeClr val="tx1"/>
                          </a:solidFill>
                          <a:latin typeface="Bookman Old Style" pitchFamily="18" charset="0"/>
                          <a:cs typeface="Arial" pitchFamily="34" charset="0"/>
                        </a:rPr>
                        <a:t>304.549</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415.995</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493.296</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496.302</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560.140</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02821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kern="1200" dirty="0" smtClean="0">
                          <a:solidFill>
                            <a:schemeClr val="tx1"/>
                          </a:solidFill>
                          <a:latin typeface="Bookman Old Style" pitchFamily="18" charset="0"/>
                          <a:ea typeface="+mn-ea"/>
                          <a:cs typeface="Arial" pitchFamily="34" charset="0"/>
                        </a:rPr>
                        <a:t>MALUL MAAŞI ALAN KİŞİ</a:t>
                      </a:r>
                      <a:r>
                        <a:rPr lang="tr-TR" sz="900" b="1" i="0" u="none" strike="noStrike" kern="1200" baseline="0" dirty="0" smtClean="0">
                          <a:solidFill>
                            <a:schemeClr val="tx1"/>
                          </a:solidFill>
                          <a:latin typeface="Bookman Old Style" pitchFamily="18" charset="0"/>
                          <a:ea typeface="+mn-ea"/>
                          <a:cs typeface="Arial" pitchFamily="34" charset="0"/>
                        </a:rPr>
                        <a:t> </a:t>
                      </a:r>
                      <a:r>
                        <a:rPr lang="tr-TR" sz="900" b="1" i="0" u="none" strike="noStrike" kern="1200" dirty="0" smtClean="0">
                          <a:solidFill>
                            <a:schemeClr val="tx1"/>
                          </a:solidFill>
                          <a:latin typeface="Bookman Old Style" pitchFamily="18" charset="0"/>
                          <a:ea typeface="+mn-ea"/>
                          <a:cs typeface="Arial" pitchFamily="34" charset="0"/>
                        </a:rPr>
                        <a:t>SAYISI</a:t>
                      </a:r>
                    </a:p>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kern="1200" dirty="0" smtClean="0">
                          <a:solidFill>
                            <a:schemeClr val="tx1"/>
                          </a:solidFill>
                          <a:latin typeface="Bookman Old Style" pitchFamily="18" charset="0"/>
                          <a:ea typeface="+mn-ea"/>
                          <a:cs typeface="Arial" pitchFamily="34" charset="0"/>
                        </a:rPr>
                        <a:t>(SGK KAPSAMINDA)</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33.074</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34.209</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37.001</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37.149</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36.038</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89624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a:xfrm>
            <a:off x="6544156" y="7271197"/>
            <a:ext cx="310112" cy="273844"/>
          </a:xfrm>
        </p:spPr>
        <p:txBody>
          <a:bodyPr/>
          <a:lstStyle/>
          <a:p>
            <a:pPr defTabSz="685800">
              <a:defRPr/>
            </a:pPr>
            <a:fld id="{E26226EC-AC1A-41E5-98E0-CE052474D4F2}" type="slidenum">
              <a:rPr lang="tr-TR">
                <a:solidFill>
                  <a:prstClr val="black"/>
                </a:solidFill>
                <a:latin typeface="Corbel" panose="020B0503020204020204"/>
              </a:rPr>
              <a:pPr defTabSz="685800">
                <a:defRPr/>
              </a:pPr>
              <a:t>14</a:t>
            </a:fld>
            <a:endParaRPr lang="tr-TR" dirty="0">
              <a:solidFill>
                <a:prstClr val="black"/>
              </a:solidFill>
              <a:latin typeface="Corbel" panose="020B0503020204020204"/>
            </a:endParaRPr>
          </a:p>
        </p:txBody>
      </p:sp>
      <p:graphicFrame>
        <p:nvGraphicFramePr>
          <p:cNvPr id="8" name="Group 4"/>
          <p:cNvGraphicFramePr>
            <a:graphicFrameLocks noGrp="1"/>
          </p:cNvGraphicFramePr>
          <p:nvPr>
            <p:extLst>
              <p:ext uri="{D42A27DB-BD31-4B8C-83A1-F6EECF244321}">
                <p14:modId xmlns:p14="http://schemas.microsoft.com/office/powerpoint/2010/main" val="572630663"/>
              </p:ext>
            </p:extLst>
          </p:nvPr>
        </p:nvGraphicFramePr>
        <p:xfrm>
          <a:off x="-3732" y="0"/>
          <a:ext cx="6858000" cy="3581500"/>
        </p:xfrm>
        <a:graphic>
          <a:graphicData uri="http://schemas.openxmlformats.org/drawingml/2006/table">
            <a:tbl>
              <a:tblPr/>
              <a:tblGrid>
                <a:gridCol w="4450919">
                  <a:extLst>
                    <a:ext uri="{9D8B030D-6E8A-4147-A177-3AD203B41FA5}">
                      <a16:colId xmlns:a16="http://schemas.microsoft.com/office/drawing/2014/main" val="20000"/>
                    </a:ext>
                  </a:extLst>
                </a:gridCol>
                <a:gridCol w="2407081">
                  <a:extLst>
                    <a:ext uri="{9D8B030D-6E8A-4147-A177-3AD203B41FA5}">
                      <a16:colId xmlns:a16="http://schemas.microsoft.com/office/drawing/2014/main" val="20001"/>
                    </a:ext>
                  </a:extLst>
                </a:gridCol>
              </a:tblGrid>
              <a:tr h="43481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0000"/>
                          </a:solidFill>
                          <a:effectLst/>
                          <a:latin typeface="Bookman Old Style" pitchFamily="18" charset="0"/>
                        </a:rPr>
                        <a:t>ŞİRKETLERİN DAĞILIMI  (FAAL)</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37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99"/>
                          </a:solidFill>
                          <a:effectLst/>
                          <a:latin typeface="Bookman Old Style" pitchFamily="18" charset="0"/>
                          <a:cs typeface="Times New Roman" pitchFamily="18" charset="0"/>
                        </a:rPr>
                        <a:t>ŞİRKET TÜRÜ</a:t>
                      </a:r>
                      <a:endParaRPr kumimoji="0" lang="tr-TR" sz="1400" b="1" i="0" u="none" strike="noStrike" cap="none" normalizeH="0" baseline="0" dirty="0" smtClean="0">
                        <a:ln>
                          <a:noFill/>
                        </a:ln>
                        <a:solidFill>
                          <a:srgbClr val="000099"/>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99"/>
                          </a:solidFill>
                          <a:effectLst/>
                          <a:latin typeface="Bookman Old Style" pitchFamily="18" charset="0"/>
                          <a:cs typeface="Times New Roman" pitchFamily="18" charset="0"/>
                        </a:rPr>
                        <a:t>SAYISI (2018)</a:t>
                      </a:r>
                      <a:endParaRPr kumimoji="0" lang="tr-TR" sz="1400" b="1" i="0" u="none" strike="noStrike" cap="none" normalizeH="0" baseline="0" dirty="0" smtClean="0">
                        <a:ln>
                          <a:noFill/>
                        </a:ln>
                        <a:solidFill>
                          <a:srgbClr val="000099"/>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28769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Times New Roman" pitchFamily="18" charset="0"/>
                        </a:rPr>
                        <a:t>  LİMİTED ŞİRKET </a:t>
                      </a:r>
                      <a:endParaRPr kumimoji="0" lang="tr-TR" sz="1200" b="1" i="0" u="none" strike="noStrike" cap="none" normalizeH="0" baseline="0" dirty="0" smtClean="0">
                        <a:ln>
                          <a:noFill/>
                        </a:ln>
                        <a:solidFill>
                          <a:schemeClr val="tx1"/>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    231.841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69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Times New Roman" pitchFamily="18" charset="0"/>
                        </a:rPr>
                        <a:t>  ŞAHIS ŞİRKETİ</a:t>
                      </a:r>
                      <a:endParaRPr kumimoji="0" lang="tr-TR" sz="1200" b="1" i="0" u="none" strike="noStrike" cap="none" normalizeH="0" baseline="0" dirty="0" smtClean="0">
                        <a:ln>
                          <a:noFill/>
                        </a:ln>
                        <a:solidFill>
                          <a:schemeClr val="tx1"/>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 127.712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69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Times New Roman" pitchFamily="18" charset="0"/>
                        </a:rPr>
                        <a:t>  ANONİM ŞİRKET </a:t>
                      </a:r>
                      <a:endParaRPr kumimoji="0" lang="tr-TR" sz="1200" b="1" i="0" u="none" strike="noStrike" cap="none" normalizeH="0" baseline="0" dirty="0" smtClean="0">
                        <a:ln>
                          <a:noFill/>
                        </a:ln>
                        <a:solidFill>
                          <a:schemeClr val="tx1"/>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      65.908</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69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Times New Roman" pitchFamily="18" charset="0"/>
                        </a:rPr>
                        <a:t>  KOLLEKTİF ŞİRKET </a:t>
                      </a:r>
                      <a:endParaRPr kumimoji="0" lang="tr-TR" sz="1200" b="1" i="0" u="none" strike="noStrike" cap="none" normalizeH="0" baseline="0" dirty="0" smtClean="0">
                        <a:ln>
                          <a:noFill/>
                        </a:ln>
                        <a:solidFill>
                          <a:schemeClr val="tx1"/>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  446</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38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rPr>
                        <a:t>  KOOPERATİF</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        1.158</a:t>
                      </a:r>
                      <a:endParaRPr lang="tr-TR" sz="1400" b="0" i="0" u="none" strike="noStrike" kern="1200" baseline="0" dirty="0" smtClean="0">
                        <a:solidFill>
                          <a:schemeClr val="tx1"/>
                        </a:solidFill>
                        <a:latin typeface="+mn-lt"/>
                        <a:ea typeface="+mn-ea"/>
                        <a:cs typeface="+mn-cs"/>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769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Times New Roman" pitchFamily="18" charset="0"/>
                        </a:rPr>
                        <a:t>  KOMANDİT ŞİRKET </a:t>
                      </a:r>
                      <a:endParaRPr kumimoji="0" lang="tr-TR" sz="1200" b="1" i="0" u="none" strike="noStrike" cap="none" normalizeH="0" baseline="0" dirty="0" smtClean="0">
                        <a:ln>
                          <a:noFill/>
                        </a:ln>
                        <a:solidFill>
                          <a:schemeClr val="tx1"/>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rPr>
                        <a:t>40</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69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Times New Roman" pitchFamily="18" charset="0"/>
                        </a:rPr>
                        <a:t>  HOLDİNG  </a:t>
                      </a:r>
                      <a:endParaRPr kumimoji="0" lang="tr-TR" sz="1200" b="1" i="0" u="none" strike="noStrike" cap="none" normalizeH="0" baseline="0" dirty="0" smtClean="0">
                        <a:ln>
                          <a:noFill/>
                        </a:ln>
                        <a:solidFill>
                          <a:schemeClr val="tx1"/>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rPr>
                        <a:t>555</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65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Times New Roman" pitchFamily="18" charset="0"/>
                        </a:rPr>
                        <a:t>  BANKA MERKEZ VE ŞUBELERİ</a:t>
                      </a:r>
                      <a:endParaRPr kumimoji="0" lang="tr-TR" sz="1200" b="1" i="0" u="none" strike="noStrike" cap="none" normalizeH="0" baseline="0" dirty="0" smtClean="0">
                        <a:ln>
                          <a:noFill/>
                        </a:ln>
                        <a:solidFill>
                          <a:schemeClr val="tx1"/>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rPr>
                        <a:t>3.213</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Times New Roman" pitchFamily="18" charset="0"/>
                        </a:rPr>
                        <a:t>  TOPLAM</a:t>
                      </a:r>
                      <a:endParaRPr kumimoji="0" lang="tr-TR" sz="1200" b="1" i="0" u="none" strike="noStrike" cap="none" normalizeH="0" baseline="0" dirty="0" smtClean="0">
                        <a:ln>
                          <a:noFill/>
                        </a:ln>
                        <a:solidFill>
                          <a:srgbClr val="000099"/>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r" rtl="0" fontAlgn="ctr"/>
                      <a:r>
                        <a:rPr lang="tr-TR" sz="1200" b="1" i="0" u="none" strike="noStrike" dirty="0" smtClean="0">
                          <a:solidFill>
                            <a:srgbClr val="000099"/>
                          </a:solidFill>
                          <a:effectLst/>
                          <a:latin typeface="Bookman Old Style"/>
                        </a:rPr>
                        <a:t>430.873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10"/>
                  </a:ext>
                </a:extLst>
              </a:tr>
            </a:tbl>
          </a:graphicData>
        </a:graphic>
      </p:graphicFrame>
      <p:sp>
        <p:nvSpPr>
          <p:cNvPr id="2" name="Metin kutusu 1"/>
          <p:cNvSpPr txBox="1"/>
          <p:nvPr/>
        </p:nvSpPr>
        <p:spPr>
          <a:xfrm>
            <a:off x="-109181" y="3634449"/>
            <a:ext cx="5897483" cy="242374"/>
          </a:xfrm>
          <a:prstGeom prst="rect">
            <a:avLst/>
          </a:prstGeom>
          <a:noFill/>
        </p:spPr>
        <p:txBody>
          <a:bodyPr wrap="square" rtlCol="0">
            <a:spAutoFit/>
          </a:bodyPr>
          <a:lstStyle/>
          <a:p>
            <a:pPr defTabSz="685800"/>
            <a:r>
              <a:rPr lang="tr-TR" sz="975" b="1" dirty="0">
                <a:solidFill>
                  <a:prstClr val="black"/>
                </a:solidFill>
                <a:latin typeface="Bookman Old Style" pitchFamily="18" charset="0"/>
                <a:cs typeface="Arial" pitchFamily="34" charset="0"/>
              </a:rPr>
              <a:t>* Türkiye’deki  406 alışveriş merkezinin 117 adedi (% 29’u) İlimizde bulunmaktadır.</a:t>
            </a:r>
            <a:endParaRPr lang="tr-TR" sz="975" dirty="0">
              <a:solidFill>
                <a:prstClr val="black"/>
              </a:solidFill>
              <a:latin typeface="Corbel" panose="020B0503020204020204"/>
            </a:endParaRPr>
          </a:p>
        </p:txBody>
      </p:sp>
      <p:sp>
        <p:nvSpPr>
          <p:cNvPr id="3" name="Dikdörtgen 2"/>
          <p:cNvSpPr/>
          <p:nvPr/>
        </p:nvSpPr>
        <p:spPr>
          <a:xfrm>
            <a:off x="-3733" y="3929772"/>
            <a:ext cx="6858001" cy="1089529"/>
          </a:xfrm>
          <a:prstGeom prst="rect">
            <a:avLst/>
          </a:prstGeom>
        </p:spPr>
        <p:txBody>
          <a:bodyPr wrap="square">
            <a:spAutoFit/>
          </a:bodyPr>
          <a:lstStyle/>
          <a:p>
            <a:pPr algn="just" defTabSz="685800">
              <a:lnSpc>
                <a:spcPct val="120000"/>
              </a:lnSpc>
            </a:pPr>
            <a:r>
              <a:rPr lang="tr-TR" sz="1350" b="1" dirty="0">
                <a:solidFill>
                  <a:prstClr val="black"/>
                </a:solidFill>
                <a:latin typeface="Bookman Old Style" pitchFamily="18" charset="0"/>
                <a:cs typeface="Arial" pitchFamily="34" charset="0"/>
              </a:rPr>
              <a:t>Bankacılık  sisteminde, 5 adet katılım bankası, 34 adet mevduat bankası, 13 adet kalkınma ve yatırım bankası olmak üzere, 52 adet banka faaliyet göstermektedir. Türkiye’deki bankaların toplam şube sayısı 11.491 olup,  İstanbul 3.213 şube ile % 28 oranında paya sahiptir.</a:t>
            </a:r>
          </a:p>
        </p:txBody>
      </p:sp>
      <p:sp>
        <p:nvSpPr>
          <p:cNvPr id="7" name="Rectangle 9"/>
          <p:cNvSpPr txBox="1">
            <a:spLocks noChangeArrowheads="1"/>
          </p:cNvSpPr>
          <p:nvPr/>
        </p:nvSpPr>
        <p:spPr>
          <a:xfrm>
            <a:off x="-109181" y="5019301"/>
            <a:ext cx="6858000" cy="594066"/>
          </a:xfrm>
          <a:prstGeom prst="rect">
            <a:avLst/>
          </a:prstGeom>
          <a:effectLst/>
        </p:spPr>
        <p:txBody>
          <a:bodyPr vert="horz" lIns="91440" tIns="45720" rIns="91440" bIns="45720" rtlCol="0" anchor="ctr">
            <a:no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1800" b="1" kern="0" dirty="0" smtClean="0">
                <a:solidFill>
                  <a:srgbClr val="FF0000"/>
                </a:solidFill>
                <a:latin typeface="Bookman Old Style" pitchFamily="18" charset="0"/>
                <a:cs typeface="Arial" pitchFamily="34" charset="0"/>
              </a:rPr>
              <a:t>TÜKETİCİ HAKEM HEYETLERİ </a:t>
            </a:r>
            <a:endParaRPr lang="tr-TR" sz="1800" b="1" kern="0" dirty="0">
              <a:solidFill>
                <a:srgbClr val="FF0000"/>
              </a:solidFill>
              <a:latin typeface="Bookman Old Style" pitchFamily="18" charset="0"/>
              <a:cs typeface="Arial" pitchFamily="34" charset="0"/>
            </a:endParaRPr>
          </a:p>
        </p:txBody>
      </p:sp>
      <p:graphicFrame>
        <p:nvGraphicFramePr>
          <p:cNvPr id="9" name="5 Tablo"/>
          <p:cNvGraphicFramePr>
            <a:graphicFrameLocks noGrp="1"/>
          </p:cNvGraphicFramePr>
          <p:nvPr>
            <p:extLst>
              <p:ext uri="{D42A27DB-BD31-4B8C-83A1-F6EECF244321}">
                <p14:modId xmlns:p14="http://schemas.microsoft.com/office/powerpoint/2010/main" val="576377743"/>
              </p:ext>
            </p:extLst>
          </p:nvPr>
        </p:nvGraphicFramePr>
        <p:xfrm>
          <a:off x="0" y="5652923"/>
          <a:ext cx="6858000" cy="3510391"/>
        </p:xfrm>
        <a:graphic>
          <a:graphicData uri="http://schemas.openxmlformats.org/drawingml/2006/table">
            <a:tbl>
              <a:tblPr/>
              <a:tblGrid>
                <a:gridCol w="2457449">
                  <a:extLst>
                    <a:ext uri="{9D8B030D-6E8A-4147-A177-3AD203B41FA5}">
                      <a16:colId xmlns:a16="http://schemas.microsoft.com/office/drawing/2014/main" val="20000"/>
                    </a:ext>
                  </a:extLst>
                </a:gridCol>
                <a:gridCol w="1200149">
                  <a:extLst>
                    <a:ext uri="{9D8B030D-6E8A-4147-A177-3AD203B41FA5}">
                      <a16:colId xmlns:a16="http://schemas.microsoft.com/office/drawing/2014/main" val="20002"/>
                    </a:ext>
                  </a:extLst>
                </a:gridCol>
                <a:gridCol w="1085849">
                  <a:extLst>
                    <a:ext uri="{9D8B030D-6E8A-4147-A177-3AD203B41FA5}">
                      <a16:colId xmlns:a16="http://schemas.microsoft.com/office/drawing/2014/main" val="20003"/>
                    </a:ext>
                  </a:extLst>
                </a:gridCol>
                <a:gridCol w="1028699">
                  <a:extLst>
                    <a:ext uri="{9D8B030D-6E8A-4147-A177-3AD203B41FA5}">
                      <a16:colId xmlns:a16="http://schemas.microsoft.com/office/drawing/2014/main" val="20004"/>
                    </a:ext>
                  </a:extLst>
                </a:gridCol>
                <a:gridCol w="1085854">
                  <a:extLst>
                    <a:ext uri="{9D8B030D-6E8A-4147-A177-3AD203B41FA5}">
                      <a16:colId xmlns:a16="http://schemas.microsoft.com/office/drawing/2014/main" val="20005"/>
                    </a:ext>
                  </a:extLst>
                </a:gridCol>
              </a:tblGrid>
              <a:tr h="679256">
                <a:tc>
                  <a:txBody>
                    <a:bodyPr/>
                    <a:lstStyle/>
                    <a:p>
                      <a:pPr algn="just" fontAlgn="b"/>
                      <a:r>
                        <a:rPr lang="tr-TR" sz="1100" b="1" i="0" u="none" strike="noStrike" dirty="0" smtClean="0">
                          <a:solidFill>
                            <a:srgbClr val="000099"/>
                          </a:solidFill>
                          <a:latin typeface="Bookman Old Style" pitchFamily="18" charset="0"/>
                          <a:cs typeface="Arial" pitchFamily="34" charset="0"/>
                        </a:rPr>
                        <a:t>    TÜKETİCİ </a:t>
                      </a:r>
                      <a:r>
                        <a:rPr lang="tr-TR" sz="1100" b="1" i="0" u="none" strike="noStrike" dirty="0">
                          <a:solidFill>
                            <a:srgbClr val="000099"/>
                          </a:solidFill>
                          <a:latin typeface="Bookman Old Style" pitchFamily="18" charset="0"/>
                          <a:cs typeface="Arial" pitchFamily="34" charset="0"/>
                        </a:rPr>
                        <a:t>HAKLARI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smtClean="0">
                          <a:solidFill>
                            <a:srgbClr val="000099"/>
                          </a:solidFill>
                          <a:latin typeface="Bookman Old Style" pitchFamily="18" charset="0"/>
                          <a:cs typeface="Arial" pitchFamily="34" charset="0"/>
                        </a:rPr>
                        <a:t>2015</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smtClean="0">
                          <a:solidFill>
                            <a:srgbClr val="000099"/>
                          </a:solidFill>
                          <a:latin typeface="Bookman Old Style" pitchFamily="18" charset="0"/>
                          <a:cs typeface="Arial" pitchFamily="34" charset="0"/>
                        </a:rPr>
                        <a:t>2016</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smtClean="0">
                          <a:solidFill>
                            <a:srgbClr val="000099"/>
                          </a:solidFill>
                          <a:latin typeface="Bookman Old Style" pitchFamily="18" charset="0"/>
                          <a:cs typeface="Arial" pitchFamily="34" charset="0"/>
                        </a:rPr>
                        <a:t>2017 </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smtClean="0">
                          <a:solidFill>
                            <a:srgbClr val="000099"/>
                          </a:solidFill>
                          <a:latin typeface="Bookman Old Style" pitchFamily="18" charset="0"/>
                          <a:cs typeface="Arial" pitchFamily="34" charset="0"/>
                        </a:rPr>
                        <a:t>2018</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611331">
                <a:tc>
                  <a:txBody>
                    <a:bodyPr/>
                    <a:lstStyle/>
                    <a:p>
                      <a:pPr algn="l" fontAlgn="b"/>
                      <a:r>
                        <a:rPr lang="tr-TR" sz="1100" b="1" i="0" u="none" strike="noStrike" dirty="0" smtClean="0">
                          <a:solidFill>
                            <a:srgbClr val="000000"/>
                          </a:solidFill>
                          <a:latin typeface="Bookman Old Style" pitchFamily="18" charset="0"/>
                          <a:cs typeface="Arial" pitchFamily="34" charset="0"/>
                        </a:rPr>
                        <a:t>DENETİM</a:t>
                      </a:r>
                      <a:r>
                        <a:rPr lang="tr-TR" sz="1100" b="1" i="0" u="none" strike="noStrike" baseline="0" dirty="0" smtClean="0">
                          <a:solidFill>
                            <a:srgbClr val="000000"/>
                          </a:solidFill>
                          <a:latin typeface="Bookman Old Style" pitchFamily="18" charset="0"/>
                          <a:cs typeface="Arial" pitchFamily="34" charset="0"/>
                        </a:rPr>
                        <a:t> YAPILAN İŞYERİ SAYISI</a:t>
                      </a:r>
                      <a:endParaRPr lang="tr-TR" sz="1100" b="1" i="0" u="none" strike="noStrike" dirty="0">
                        <a:solidFill>
                          <a:srgbClr val="000000"/>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100" b="1" i="0" u="none" strike="noStrike" baseline="0" dirty="0" smtClean="0">
                          <a:solidFill>
                            <a:srgbClr val="000000"/>
                          </a:solidFill>
                          <a:latin typeface="Bookman Old Style" pitchFamily="18" charset="0"/>
                          <a:cs typeface="Arial" pitchFamily="34" charset="0"/>
                        </a:rPr>
                        <a:t>2.092</a:t>
                      </a:r>
                      <a:endParaRPr lang="tr-TR" sz="1100" b="1" i="0" u="none" strike="noStrike" baseline="0" dirty="0">
                        <a:solidFill>
                          <a:srgbClr val="000000"/>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100" b="1" i="0" u="none" strike="noStrike" baseline="0" dirty="0" smtClean="0">
                          <a:solidFill>
                            <a:srgbClr val="000000"/>
                          </a:solidFill>
                          <a:latin typeface="Bookman Old Style" pitchFamily="18" charset="0"/>
                          <a:cs typeface="Arial" pitchFamily="34" charset="0"/>
                        </a:rPr>
                        <a:t>1.108</a:t>
                      </a:r>
                      <a:endParaRPr lang="tr-TR" sz="1100" b="1" i="0" u="none" strike="noStrike" baseline="0" dirty="0">
                        <a:solidFill>
                          <a:srgbClr val="000000"/>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100" b="1" i="0" u="none" strike="noStrike" baseline="0" dirty="0" smtClean="0">
                          <a:solidFill>
                            <a:srgbClr val="000000"/>
                          </a:solidFill>
                          <a:latin typeface="Bookman Old Style" pitchFamily="18" charset="0"/>
                          <a:cs typeface="Arial" pitchFamily="34" charset="0"/>
                        </a:rPr>
                        <a:t>898</a:t>
                      </a:r>
                      <a:endParaRPr lang="tr-TR" sz="1100" b="1" i="0" u="none" strike="noStrike" baseline="0" dirty="0">
                        <a:solidFill>
                          <a:srgbClr val="000000"/>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100" b="1" i="0" u="none" strike="noStrike" baseline="0" dirty="0" smtClean="0">
                          <a:solidFill>
                            <a:srgbClr val="000000"/>
                          </a:solidFill>
                          <a:latin typeface="Bookman Old Style" pitchFamily="18" charset="0"/>
                          <a:cs typeface="Arial" pitchFamily="34" charset="0"/>
                        </a:rPr>
                        <a:t>3.064</a:t>
                      </a:r>
                      <a:endParaRPr lang="tr-TR" sz="1100" b="1" i="0" u="none" strike="noStrike" baseline="0" dirty="0">
                        <a:solidFill>
                          <a:srgbClr val="000000"/>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1331">
                <a:tc>
                  <a:txBody>
                    <a:bodyPr/>
                    <a:lstStyle/>
                    <a:p>
                      <a:pPr algn="l" fontAlgn="b"/>
                      <a:r>
                        <a:rPr lang="tr-TR" sz="1100" b="1" i="0" u="none" strike="noStrike" dirty="0" smtClean="0">
                          <a:solidFill>
                            <a:srgbClr val="000000"/>
                          </a:solidFill>
                          <a:latin typeface="Bookman Old Style" pitchFamily="18" charset="0"/>
                          <a:cs typeface="Arial" pitchFamily="34" charset="0"/>
                        </a:rPr>
                        <a:t>YAPILAN DENETİM SAYISI</a:t>
                      </a:r>
                      <a:endParaRPr lang="tr-TR" sz="1100" b="1" i="0" u="none" strike="noStrike" dirty="0">
                        <a:solidFill>
                          <a:srgbClr val="000000"/>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100" b="1" i="0" u="none" strike="noStrike" baseline="0" dirty="0" smtClean="0">
                          <a:solidFill>
                            <a:srgbClr val="000000"/>
                          </a:solidFill>
                          <a:latin typeface="Bookman Old Style" pitchFamily="18" charset="0"/>
                          <a:cs typeface="Arial" pitchFamily="34" charset="0"/>
                        </a:rPr>
                        <a:t>6.831</a:t>
                      </a:r>
                      <a:endParaRPr lang="tr-TR" sz="1100" b="1" i="0" u="none" strike="noStrike" baseline="0" dirty="0">
                        <a:solidFill>
                          <a:srgbClr val="000000"/>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100" b="1" i="0" u="none" strike="noStrike" baseline="0" dirty="0" smtClean="0">
                          <a:solidFill>
                            <a:srgbClr val="000000"/>
                          </a:solidFill>
                          <a:latin typeface="Bookman Old Style" pitchFamily="18" charset="0"/>
                          <a:cs typeface="Arial" pitchFamily="34" charset="0"/>
                        </a:rPr>
                        <a:t>2.190</a:t>
                      </a:r>
                      <a:endParaRPr lang="tr-TR" sz="1100" b="1" i="0" u="none" strike="noStrike" baseline="0" dirty="0">
                        <a:solidFill>
                          <a:srgbClr val="000000"/>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100" b="1" i="0" u="none" strike="noStrike" baseline="0" dirty="0" smtClean="0">
                          <a:solidFill>
                            <a:srgbClr val="000000"/>
                          </a:solidFill>
                          <a:latin typeface="Bookman Old Style" pitchFamily="18" charset="0"/>
                          <a:cs typeface="Arial" pitchFamily="34" charset="0"/>
                        </a:rPr>
                        <a:t>2.127</a:t>
                      </a:r>
                      <a:endParaRPr lang="tr-TR" sz="1100" b="1" i="0" u="none" strike="noStrike" baseline="0" dirty="0">
                        <a:solidFill>
                          <a:srgbClr val="000000"/>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100" b="1" i="0" u="none" strike="noStrike" baseline="0" dirty="0" smtClean="0">
                          <a:solidFill>
                            <a:srgbClr val="000000"/>
                          </a:solidFill>
                          <a:latin typeface="Bookman Old Style" pitchFamily="18" charset="0"/>
                          <a:cs typeface="Arial" pitchFamily="34" charset="0"/>
                        </a:rPr>
                        <a:t>9.141</a:t>
                      </a:r>
                      <a:endParaRPr lang="tr-TR" sz="1100" b="1" i="0" u="none" strike="noStrike" baseline="0" dirty="0">
                        <a:solidFill>
                          <a:srgbClr val="000000"/>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90619">
                <a:tc>
                  <a:txBody>
                    <a:bodyPr/>
                    <a:lstStyle/>
                    <a:p>
                      <a:pPr algn="l" fontAlgn="b"/>
                      <a:r>
                        <a:rPr lang="tr-TR" sz="1100" b="1" i="0" u="none" strike="noStrike" dirty="0" smtClean="0">
                          <a:solidFill>
                            <a:srgbClr val="000000"/>
                          </a:solidFill>
                          <a:latin typeface="Bookman Old Style" pitchFamily="18" charset="0"/>
                          <a:cs typeface="Arial" pitchFamily="34" charset="0"/>
                        </a:rPr>
                        <a:t>UYGULANAN İDARİ</a:t>
                      </a:r>
                      <a:r>
                        <a:rPr lang="tr-TR" sz="1100" b="1" i="0" u="none" strike="noStrike" baseline="0" dirty="0" smtClean="0">
                          <a:solidFill>
                            <a:srgbClr val="000000"/>
                          </a:solidFill>
                          <a:latin typeface="Bookman Old Style" pitchFamily="18" charset="0"/>
                          <a:cs typeface="Arial" pitchFamily="34" charset="0"/>
                        </a:rPr>
                        <a:t> PARA  CEZASI (TL)</a:t>
                      </a:r>
                      <a:endParaRPr lang="tr-TR" sz="1100" b="1" i="0" u="none" strike="noStrike" dirty="0">
                        <a:solidFill>
                          <a:srgbClr val="000000"/>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100" b="1" i="0" u="none" strike="noStrike" kern="1200" baseline="0" dirty="0" smtClean="0">
                          <a:solidFill>
                            <a:srgbClr val="000000"/>
                          </a:solidFill>
                          <a:latin typeface="Bookman Old Style" pitchFamily="18" charset="0"/>
                          <a:ea typeface="+mn-ea"/>
                          <a:cs typeface="Arial" pitchFamily="34" charset="0"/>
                        </a:rPr>
                        <a:t>3.063.147</a:t>
                      </a:r>
                      <a:endParaRPr lang="tr-TR" sz="1100" b="1" i="0" u="none" strike="noStrike" kern="1200" baseline="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i="0" u="none" strike="noStrike" kern="1200" baseline="0" dirty="0" smtClean="0">
                          <a:solidFill>
                            <a:srgbClr val="000000"/>
                          </a:solidFill>
                          <a:latin typeface="Bookman Old Style" pitchFamily="18" charset="0"/>
                          <a:ea typeface="+mn-ea"/>
                          <a:cs typeface="Arial" pitchFamily="34" charset="0"/>
                        </a:rPr>
                        <a:t>   7.040.551</a:t>
                      </a:r>
                      <a:endParaRPr lang="tr-TR" sz="1100" b="1" i="0" u="none" strike="noStrike" kern="1200" baseline="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i="0" u="none" strike="noStrike" kern="1200" baseline="0" dirty="0" smtClean="0">
                          <a:solidFill>
                            <a:srgbClr val="000000"/>
                          </a:solidFill>
                          <a:latin typeface="Bookman Old Style" pitchFamily="18" charset="0"/>
                          <a:ea typeface="+mn-ea"/>
                          <a:cs typeface="Arial" pitchFamily="34" charset="0"/>
                        </a:rPr>
                        <a:t>33.547.244</a:t>
                      </a:r>
                      <a:endParaRPr lang="tr-TR" sz="1100" b="1" i="0" u="none" strike="noStrike" kern="1200" baseline="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i="0" u="none" strike="noStrike" kern="1200" baseline="0" dirty="0" smtClean="0">
                          <a:solidFill>
                            <a:srgbClr val="000000"/>
                          </a:solidFill>
                          <a:latin typeface="Bookman Old Style" pitchFamily="18" charset="0"/>
                          <a:ea typeface="+mn-ea"/>
                          <a:cs typeface="Arial" pitchFamily="34" charset="0"/>
                        </a:rPr>
                        <a:t>483.244.595</a:t>
                      </a:r>
                      <a:endParaRPr lang="tr-TR" sz="1100" b="1" i="0" u="none" strike="noStrike" kern="1200" baseline="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17854">
                <a:tc>
                  <a:txBody>
                    <a:bodyPr/>
                    <a:lstStyle/>
                    <a:p>
                      <a:pPr algn="l" fontAlgn="b"/>
                      <a:r>
                        <a:rPr lang="tr-TR" sz="1100" b="1" i="0" u="none" strike="noStrike" dirty="0" smtClean="0">
                          <a:solidFill>
                            <a:srgbClr val="000000"/>
                          </a:solidFill>
                          <a:latin typeface="Bookman Old Style" pitchFamily="18" charset="0"/>
                          <a:cs typeface="Arial" pitchFamily="34" charset="0"/>
                        </a:rPr>
                        <a:t>TÜKETİCİ HAKEM HEYETLERİNE YAPILAN BAŞVURU (İL</a:t>
                      </a:r>
                      <a:r>
                        <a:rPr lang="tr-TR" sz="1100" b="1" i="0" u="none" strike="noStrike" baseline="0" dirty="0" smtClean="0">
                          <a:solidFill>
                            <a:srgbClr val="000000"/>
                          </a:solidFill>
                          <a:latin typeface="Bookman Old Style" pitchFamily="18" charset="0"/>
                          <a:cs typeface="Arial" pitchFamily="34" charset="0"/>
                        </a:rPr>
                        <a:t> ve İLÇE</a:t>
                      </a:r>
                      <a:r>
                        <a:rPr lang="tr-TR" sz="1100" b="1" i="0" u="none" strike="noStrike" dirty="0" smtClean="0">
                          <a:solidFill>
                            <a:srgbClr val="000000"/>
                          </a:solidFill>
                          <a:latin typeface="Bookman Old Style" pitchFamily="18" charset="0"/>
                          <a:cs typeface="Arial" pitchFamily="34" charset="0"/>
                        </a:rPr>
                        <a:t>)</a:t>
                      </a:r>
                      <a:endParaRPr lang="tr-TR" sz="1100" b="1" i="0" u="none" strike="noStrike" dirty="0">
                        <a:solidFill>
                          <a:srgbClr val="000000"/>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baseline="0" dirty="0" smtClean="0">
                          <a:solidFill>
                            <a:srgbClr val="000000"/>
                          </a:solidFill>
                          <a:latin typeface="Bookman Old Style" pitchFamily="18" charset="0"/>
                          <a:cs typeface="Arial" pitchFamily="34" charset="0"/>
                        </a:rPr>
                        <a:t>860.041</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baseline="0" dirty="0" smtClean="0">
                          <a:solidFill>
                            <a:srgbClr val="000000"/>
                          </a:solidFill>
                          <a:latin typeface="Bookman Old Style" pitchFamily="18" charset="0"/>
                          <a:cs typeface="Arial" pitchFamily="34" charset="0"/>
                        </a:rPr>
                        <a:t>326.595</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baseline="0" dirty="0" smtClean="0">
                          <a:solidFill>
                            <a:srgbClr val="000000"/>
                          </a:solidFill>
                          <a:latin typeface="Bookman Old Style" pitchFamily="18" charset="0"/>
                          <a:cs typeface="Arial" pitchFamily="34" charset="0"/>
                        </a:rPr>
                        <a:t>136.995</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kern="1200" baseline="0" dirty="0" smtClean="0">
                          <a:solidFill>
                            <a:srgbClr val="000000"/>
                          </a:solidFill>
                          <a:latin typeface="Bookman Old Style" pitchFamily="18" charset="0"/>
                          <a:ea typeface="+mn-ea"/>
                          <a:cs typeface="Arial" pitchFamily="34" charset="0"/>
                        </a:rPr>
                        <a:t>135.983 	</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7733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5157192" y="7250908"/>
            <a:ext cx="1700808" cy="273844"/>
          </a:xfrm>
        </p:spPr>
        <p:txBody>
          <a:bodyPr/>
          <a:lstStyle/>
          <a:p>
            <a:pPr defTabSz="685800">
              <a:defRPr/>
            </a:pPr>
            <a:fld id="{3281941D-E561-4A36-A07B-6CB24B35CFE1}" type="slidenum">
              <a:rPr lang="tr-TR">
                <a:solidFill>
                  <a:prstClr val="black"/>
                </a:solidFill>
                <a:latin typeface="Corbel" panose="020B0503020204020204"/>
              </a:rPr>
              <a:pPr defTabSz="685800">
                <a:defRPr/>
              </a:pPr>
              <a:t>15</a:t>
            </a:fld>
            <a:endParaRPr lang="tr-TR" dirty="0">
              <a:solidFill>
                <a:prstClr val="black"/>
              </a:solidFill>
              <a:latin typeface="Corbel" panose="020B0503020204020204"/>
            </a:endParaRPr>
          </a:p>
        </p:txBody>
      </p:sp>
      <p:graphicFrame>
        <p:nvGraphicFramePr>
          <p:cNvPr id="8" name="7 Tablo"/>
          <p:cNvGraphicFramePr>
            <a:graphicFrameLocks noGrp="1"/>
          </p:cNvGraphicFramePr>
          <p:nvPr>
            <p:extLst>
              <p:ext uri="{D42A27DB-BD31-4B8C-83A1-F6EECF244321}">
                <p14:modId xmlns:p14="http://schemas.microsoft.com/office/powerpoint/2010/main" val="2865845871"/>
              </p:ext>
            </p:extLst>
          </p:nvPr>
        </p:nvGraphicFramePr>
        <p:xfrm>
          <a:off x="2" y="693258"/>
          <a:ext cx="6858000" cy="1512168"/>
        </p:xfrm>
        <a:graphic>
          <a:graphicData uri="http://schemas.openxmlformats.org/drawingml/2006/table">
            <a:tbl>
              <a:tblPr/>
              <a:tblGrid>
                <a:gridCol w="3090630">
                  <a:extLst>
                    <a:ext uri="{9D8B030D-6E8A-4147-A177-3AD203B41FA5}">
                      <a16:colId xmlns:a16="http://schemas.microsoft.com/office/drawing/2014/main" val="20000"/>
                    </a:ext>
                  </a:extLst>
                </a:gridCol>
                <a:gridCol w="846887">
                  <a:extLst>
                    <a:ext uri="{9D8B030D-6E8A-4147-A177-3AD203B41FA5}">
                      <a16:colId xmlns:a16="http://schemas.microsoft.com/office/drawing/2014/main" val="20001"/>
                    </a:ext>
                  </a:extLst>
                </a:gridCol>
                <a:gridCol w="953956">
                  <a:extLst>
                    <a:ext uri="{9D8B030D-6E8A-4147-A177-3AD203B41FA5}">
                      <a16:colId xmlns:a16="http://schemas.microsoft.com/office/drawing/2014/main" val="20002"/>
                    </a:ext>
                  </a:extLst>
                </a:gridCol>
                <a:gridCol w="953956">
                  <a:extLst>
                    <a:ext uri="{9D8B030D-6E8A-4147-A177-3AD203B41FA5}">
                      <a16:colId xmlns:a16="http://schemas.microsoft.com/office/drawing/2014/main" val="20003"/>
                    </a:ext>
                  </a:extLst>
                </a:gridCol>
                <a:gridCol w="1012571">
                  <a:extLst>
                    <a:ext uri="{9D8B030D-6E8A-4147-A177-3AD203B41FA5}">
                      <a16:colId xmlns:a16="http://schemas.microsoft.com/office/drawing/2014/main" val="20004"/>
                    </a:ext>
                  </a:extLst>
                </a:gridCol>
              </a:tblGrid>
              <a:tr h="379208">
                <a:tc>
                  <a:txBody>
                    <a:bodyPr/>
                    <a:lstStyle/>
                    <a:p>
                      <a:pPr marL="0" algn="ctr" defTabSz="914400" rtl="0" eaLnBrk="1" fontAlgn="b" latinLnBrk="0" hangingPunct="1"/>
                      <a:r>
                        <a:rPr lang="tr-TR" sz="1100" b="1" i="0" u="none" strike="noStrike" kern="1200" dirty="0" smtClean="0">
                          <a:solidFill>
                            <a:srgbClr val="000099"/>
                          </a:solidFill>
                          <a:latin typeface="Bookman Old Style" pitchFamily="18" charset="0"/>
                          <a:ea typeface="+mn-ea"/>
                          <a:cs typeface="Arial" pitchFamily="34" charset="0"/>
                        </a:rPr>
                        <a:t>YABANCILARA</a:t>
                      </a:r>
                      <a:r>
                        <a:rPr lang="tr-TR" sz="1100" b="1" i="0" u="none" strike="noStrike" kern="1200" baseline="0" dirty="0" smtClean="0">
                          <a:solidFill>
                            <a:srgbClr val="000099"/>
                          </a:solidFill>
                          <a:latin typeface="Bookman Old Style" pitchFamily="18" charset="0"/>
                          <a:ea typeface="+mn-ea"/>
                          <a:cs typeface="Arial" pitchFamily="34" charset="0"/>
                        </a:rPr>
                        <a:t> </a:t>
                      </a:r>
                      <a:r>
                        <a:rPr lang="tr-TR" sz="1100" b="1" i="0" u="none" strike="noStrike" kern="1200" dirty="0" smtClean="0">
                          <a:solidFill>
                            <a:srgbClr val="000099"/>
                          </a:solidFill>
                          <a:latin typeface="Bookman Old Style" pitchFamily="18" charset="0"/>
                          <a:ea typeface="+mn-ea"/>
                          <a:cs typeface="Arial" pitchFamily="34" charset="0"/>
                        </a:rPr>
                        <a:t>MÜLK </a:t>
                      </a:r>
                      <a:r>
                        <a:rPr lang="tr-TR" sz="1100" b="1" i="0" u="none" strike="noStrike" kern="1200" dirty="0">
                          <a:solidFill>
                            <a:srgbClr val="000099"/>
                          </a:solidFill>
                          <a:latin typeface="Bookman Old Style" pitchFamily="18" charset="0"/>
                          <a:ea typeface="+mn-ea"/>
                          <a:cs typeface="Arial" pitchFamily="34" charset="0"/>
                        </a:rPr>
                        <a:t>SATIŞI</a:t>
                      </a: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kern="1200" dirty="0" smtClean="0">
                          <a:solidFill>
                            <a:srgbClr val="000099"/>
                          </a:solidFill>
                          <a:latin typeface="Bookman Old Style" pitchFamily="18" charset="0"/>
                          <a:ea typeface="+mn-ea"/>
                          <a:cs typeface="Arial" pitchFamily="34" charset="0"/>
                        </a:rPr>
                        <a:t>2015 </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kern="1200" dirty="0" smtClean="0">
                          <a:solidFill>
                            <a:srgbClr val="000099"/>
                          </a:solidFill>
                          <a:latin typeface="Bookman Old Style" pitchFamily="18" charset="0"/>
                          <a:ea typeface="+mn-ea"/>
                          <a:cs typeface="Arial" pitchFamily="34" charset="0"/>
                        </a:rPr>
                        <a:t>2016</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kern="1200" dirty="0" smtClean="0">
                          <a:solidFill>
                            <a:srgbClr val="000099"/>
                          </a:solidFill>
                          <a:latin typeface="Bookman Old Style" pitchFamily="18" charset="0"/>
                          <a:ea typeface="+mn-ea"/>
                          <a:cs typeface="Arial" pitchFamily="34" charset="0"/>
                        </a:rPr>
                        <a:t>2017</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kern="1200" dirty="0" smtClean="0">
                          <a:solidFill>
                            <a:srgbClr val="000099"/>
                          </a:solidFill>
                          <a:latin typeface="Bookman Old Style" pitchFamily="18" charset="0"/>
                          <a:ea typeface="+mn-ea"/>
                          <a:cs typeface="Arial" pitchFamily="34" charset="0"/>
                        </a:rPr>
                        <a:t>2018</a:t>
                      </a:r>
                      <a:endParaRPr lang="tr-TR" sz="1100" b="1" i="0" u="none" strike="noStrike" kern="1200" dirty="0">
                        <a:solidFill>
                          <a:srgbClr val="000099"/>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628904">
                <a:tc>
                  <a:txBody>
                    <a:bodyPr/>
                    <a:lstStyle/>
                    <a:p>
                      <a:pPr algn="l" fontAlgn="b"/>
                      <a:r>
                        <a:rPr lang="tr-TR" sz="1100" b="1" i="0" u="none" strike="noStrike" dirty="0" smtClean="0">
                          <a:solidFill>
                            <a:srgbClr val="000000"/>
                          </a:solidFill>
                          <a:latin typeface="Bookman Old Style" pitchFamily="18" charset="0"/>
                          <a:cs typeface="Arial" pitchFamily="34" charset="0"/>
                        </a:rPr>
                        <a:t>YABANCI SERMAYELİ ŞİRKETLERE</a:t>
                      </a:r>
                      <a:r>
                        <a:rPr lang="tr-TR" sz="1100" b="1" i="0" u="none" strike="noStrike" baseline="0" dirty="0" smtClean="0">
                          <a:solidFill>
                            <a:srgbClr val="000000"/>
                          </a:solidFill>
                          <a:latin typeface="Bookman Old Style" pitchFamily="18" charset="0"/>
                          <a:cs typeface="Arial" pitchFamily="34" charset="0"/>
                        </a:rPr>
                        <a:t> SATILAN </a:t>
                      </a:r>
                      <a:r>
                        <a:rPr lang="tr-TR" sz="1100" b="1" i="0" u="none" strike="noStrike" dirty="0" smtClean="0">
                          <a:solidFill>
                            <a:srgbClr val="000000"/>
                          </a:solidFill>
                          <a:latin typeface="Bookman Old Style" pitchFamily="18" charset="0"/>
                          <a:cs typeface="Arial" pitchFamily="34" charset="0"/>
                        </a:rPr>
                        <a:t>MÜLK SAYISI</a:t>
                      </a:r>
                      <a:endParaRPr lang="tr-TR" sz="1100" b="1" i="0" u="none" strike="noStrike" dirty="0">
                        <a:solidFill>
                          <a:srgbClr val="000000"/>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dirty="0" smtClean="0">
                          <a:solidFill>
                            <a:schemeClr val="tx1"/>
                          </a:solidFill>
                          <a:latin typeface="Bookman Old Style" pitchFamily="18" charset="0"/>
                          <a:cs typeface="Arial" pitchFamily="34" charset="0"/>
                        </a:rPr>
                        <a:t>1.093</a:t>
                      </a:r>
                      <a:endParaRPr lang="tr-TR" sz="1100" b="1"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dirty="0" smtClean="0">
                          <a:solidFill>
                            <a:schemeClr val="tx1"/>
                          </a:solidFill>
                          <a:latin typeface="Bookman Old Style" pitchFamily="18" charset="0"/>
                          <a:cs typeface="Arial" pitchFamily="34" charset="0"/>
                        </a:rPr>
                        <a:t>1.461</a:t>
                      </a:r>
                      <a:endParaRPr lang="tr-TR" sz="1100" b="1"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dirty="0" smtClean="0">
                          <a:solidFill>
                            <a:schemeClr val="tx1"/>
                          </a:solidFill>
                          <a:latin typeface="Bookman Old Style" pitchFamily="18" charset="0"/>
                          <a:cs typeface="Arial" pitchFamily="34" charset="0"/>
                        </a:rPr>
                        <a:t>2.222</a:t>
                      </a:r>
                      <a:endParaRPr lang="tr-TR" sz="1100" b="1"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100" b="1" kern="1200" dirty="0" smtClean="0">
                          <a:solidFill>
                            <a:schemeClr val="tx1"/>
                          </a:solidFill>
                          <a:latin typeface="Bookman Old Style" pitchFamily="18" charset="0"/>
                          <a:ea typeface="+mn-ea"/>
                          <a:cs typeface="Arial" pitchFamily="34" charset="0"/>
                        </a:rPr>
                        <a:t>2.643</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504056">
                <a:tc>
                  <a:txBody>
                    <a:bodyPr/>
                    <a:lstStyle/>
                    <a:p>
                      <a:pPr algn="just" fontAlgn="b"/>
                      <a:r>
                        <a:rPr lang="tr-TR" sz="1100" b="1" i="0" u="none" strike="noStrike" dirty="0" smtClean="0">
                          <a:solidFill>
                            <a:srgbClr val="000000"/>
                          </a:solidFill>
                          <a:latin typeface="Bookman Old Style" pitchFamily="18" charset="0"/>
                          <a:cs typeface="Arial" pitchFamily="34" charset="0"/>
                        </a:rPr>
                        <a:t>YABANCI GERÇEK</a:t>
                      </a:r>
                      <a:r>
                        <a:rPr lang="tr-TR" sz="1100" b="1" i="0" u="none" strike="noStrike" baseline="0" dirty="0" smtClean="0">
                          <a:solidFill>
                            <a:srgbClr val="000000"/>
                          </a:solidFill>
                          <a:latin typeface="Bookman Old Style" pitchFamily="18" charset="0"/>
                          <a:cs typeface="Arial" pitchFamily="34" charset="0"/>
                        </a:rPr>
                        <a:t> </a:t>
                      </a:r>
                      <a:r>
                        <a:rPr lang="tr-TR" sz="1100" b="1" i="0" u="none" strike="noStrike" dirty="0" smtClean="0">
                          <a:solidFill>
                            <a:srgbClr val="000000"/>
                          </a:solidFill>
                          <a:latin typeface="Bookman Old Style" pitchFamily="18" charset="0"/>
                          <a:cs typeface="Arial" pitchFamily="34" charset="0"/>
                        </a:rPr>
                        <a:t>KİŞİLERE</a:t>
                      </a:r>
                      <a:r>
                        <a:rPr lang="tr-TR" sz="1100" b="1" i="0" u="none" strike="noStrike" baseline="0" dirty="0" smtClean="0">
                          <a:solidFill>
                            <a:srgbClr val="000000"/>
                          </a:solidFill>
                          <a:latin typeface="Bookman Old Style" pitchFamily="18" charset="0"/>
                          <a:cs typeface="Arial" pitchFamily="34" charset="0"/>
                        </a:rPr>
                        <a:t> </a:t>
                      </a:r>
                    </a:p>
                    <a:p>
                      <a:pPr algn="just" fontAlgn="b"/>
                      <a:r>
                        <a:rPr lang="tr-TR" sz="1100" b="1" i="0" u="none" strike="noStrike" baseline="0" dirty="0" smtClean="0">
                          <a:solidFill>
                            <a:srgbClr val="000000"/>
                          </a:solidFill>
                          <a:latin typeface="Bookman Old Style" pitchFamily="18" charset="0"/>
                          <a:cs typeface="Arial" pitchFamily="34" charset="0"/>
                        </a:rPr>
                        <a:t>SATILAN M</a:t>
                      </a:r>
                      <a:r>
                        <a:rPr lang="tr-TR" sz="1100" b="1" i="0" u="none" strike="noStrike" dirty="0" smtClean="0">
                          <a:solidFill>
                            <a:srgbClr val="000000"/>
                          </a:solidFill>
                          <a:latin typeface="Bookman Old Style" pitchFamily="18" charset="0"/>
                          <a:cs typeface="Arial" pitchFamily="34" charset="0"/>
                        </a:rPr>
                        <a:t>ÜLK  SAYISI </a:t>
                      </a:r>
                      <a:endParaRPr lang="tr-TR" sz="1100" b="1" i="0" u="none" strike="noStrike" dirty="0">
                        <a:solidFill>
                          <a:srgbClr val="000000"/>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dirty="0" smtClean="0">
                          <a:solidFill>
                            <a:schemeClr val="tx1"/>
                          </a:solidFill>
                          <a:latin typeface="Bookman Old Style" pitchFamily="18" charset="0"/>
                          <a:cs typeface="Arial" pitchFamily="34" charset="0"/>
                        </a:rPr>
                        <a:t>7.212</a:t>
                      </a:r>
                      <a:endParaRPr lang="tr-TR" sz="1100" b="1"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dirty="0" smtClean="0">
                          <a:solidFill>
                            <a:schemeClr val="tx1"/>
                          </a:solidFill>
                          <a:latin typeface="Bookman Old Style" pitchFamily="18" charset="0"/>
                          <a:cs typeface="Arial" pitchFamily="34" charset="0"/>
                        </a:rPr>
                        <a:t>6.882</a:t>
                      </a:r>
                      <a:endParaRPr lang="tr-TR" sz="1100" b="1"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dirty="0" smtClean="0">
                          <a:solidFill>
                            <a:schemeClr val="tx1"/>
                          </a:solidFill>
                          <a:latin typeface="Bookman Old Style" pitchFamily="18" charset="0"/>
                          <a:cs typeface="Arial" pitchFamily="34" charset="0"/>
                        </a:rPr>
                        <a:t>30.099</a:t>
                      </a:r>
                      <a:endParaRPr lang="tr-TR" sz="1100" b="1"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100" b="1" kern="1200" dirty="0" smtClean="0">
                          <a:solidFill>
                            <a:schemeClr val="tx1"/>
                          </a:solidFill>
                          <a:latin typeface="Bookman Old Style" pitchFamily="18" charset="0"/>
                          <a:ea typeface="+mn-ea"/>
                          <a:cs typeface="Arial" pitchFamily="34" charset="0"/>
                        </a:rPr>
                        <a:t>15.876</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Rectangle 9"/>
          <p:cNvSpPr txBox="1">
            <a:spLocks noChangeArrowheads="1"/>
          </p:cNvSpPr>
          <p:nvPr/>
        </p:nvSpPr>
        <p:spPr bwMode="auto">
          <a:xfrm>
            <a:off x="-191068" y="281748"/>
            <a:ext cx="6857999" cy="411510"/>
          </a:xfrm>
          <a:prstGeom prst="rect">
            <a:avLst/>
          </a:prstGeom>
          <a:noFill/>
          <a:ln w="9525">
            <a:noFill/>
            <a:miter lim="800000"/>
            <a:headEnd/>
            <a:tailEnd/>
          </a:ln>
          <a:effectLst/>
        </p:spPr>
        <p:txBody>
          <a:bodyPr anchor="ctr" anchorCtr="1"/>
          <a:lstStyle/>
          <a:p>
            <a:pPr algn="ctr" defTabSz="685800">
              <a:spcBef>
                <a:spcPct val="0"/>
              </a:spcBef>
              <a:defRPr/>
            </a:pPr>
            <a:r>
              <a:rPr lang="tr-TR" sz="1500" b="1" kern="0" dirty="0">
                <a:solidFill>
                  <a:srgbClr val="FF0000"/>
                </a:solidFill>
                <a:latin typeface="Bookman Old Style" pitchFamily="18" charset="0"/>
                <a:cs typeface="Arial" pitchFamily="34" charset="0"/>
              </a:rPr>
              <a:t>YABANCILARA MÜLK SATIŞI</a:t>
            </a:r>
            <a:endParaRPr lang="tr-TR" sz="1500" kern="0" dirty="0">
              <a:solidFill>
                <a:srgbClr val="FF0000"/>
              </a:solidFill>
              <a:latin typeface="Arial" pitchFamily="34" charset="0"/>
              <a:cs typeface="Arial" pitchFamily="34" charset="0"/>
            </a:endParaRPr>
          </a:p>
        </p:txBody>
      </p:sp>
      <p:sp>
        <p:nvSpPr>
          <p:cNvPr id="9" name="8 Metin kutusu"/>
          <p:cNvSpPr txBox="1"/>
          <p:nvPr/>
        </p:nvSpPr>
        <p:spPr>
          <a:xfrm>
            <a:off x="0" y="2400661"/>
            <a:ext cx="6857999" cy="507831"/>
          </a:xfrm>
          <a:prstGeom prst="rect">
            <a:avLst/>
          </a:prstGeom>
          <a:noFill/>
        </p:spPr>
        <p:txBody>
          <a:bodyPr wrap="square" rtlCol="0">
            <a:spAutoFit/>
          </a:bodyPr>
          <a:lstStyle/>
          <a:p>
            <a:pPr algn="ctr" defTabSz="685800"/>
            <a:r>
              <a:rPr lang="tr-TR" sz="1350" b="1" dirty="0">
                <a:solidFill>
                  <a:srgbClr val="FF0000"/>
                </a:solidFill>
                <a:latin typeface="Bookman Old Style" pitchFamily="18" charset="0"/>
              </a:rPr>
              <a:t>UYRUĞUNA GÖRE YABANCI GERÇEK KİŞİLERE MÜLK SATIŞ SIRALAMASI (İLK 5 ÜLKE) </a:t>
            </a:r>
          </a:p>
        </p:txBody>
      </p:sp>
      <p:graphicFrame>
        <p:nvGraphicFramePr>
          <p:cNvPr id="10" name="9 Tablo"/>
          <p:cNvGraphicFramePr>
            <a:graphicFrameLocks noGrp="1"/>
          </p:cNvGraphicFramePr>
          <p:nvPr>
            <p:extLst>
              <p:ext uri="{D42A27DB-BD31-4B8C-83A1-F6EECF244321}">
                <p14:modId xmlns:p14="http://schemas.microsoft.com/office/powerpoint/2010/main" val="687319052"/>
              </p:ext>
            </p:extLst>
          </p:nvPr>
        </p:nvGraphicFramePr>
        <p:xfrm>
          <a:off x="0" y="3103727"/>
          <a:ext cx="6857996" cy="2324170"/>
        </p:xfrm>
        <a:graphic>
          <a:graphicData uri="http://schemas.openxmlformats.org/drawingml/2006/table">
            <a:tbl>
              <a:tblPr/>
              <a:tblGrid>
                <a:gridCol w="1182971">
                  <a:extLst>
                    <a:ext uri="{9D8B030D-6E8A-4147-A177-3AD203B41FA5}">
                      <a16:colId xmlns:a16="http://schemas.microsoft.com/office/drawing/2014/main" val="20000"/>
                    </a:ext>
                  </a:extLst>
                </a:gridCol>
                <a:gridCol w="1135005">
                  <a:extLst>
                    <a:ext uri="{9D8B030D-6E8A-4147-A177-3AD203B41FA5}">
                      <a16:colId xmlns:a16="http://schemas.microsoft.com/office/drawing/2014/main" val="20001"/>
                    </a:ext>
                  </a:extLst>
                </a:gridCol>
                <a:gridCol w="1135005">
                  <a:extLst>
                    <a:ext uri="{9D8B030D-6E8A-4147-A177-3AD203B41FA5}">
                      <a16:colId xmlns:a16="http://schemas.microsoft.com/office/drawing/2014/main" val="20002"/>
                    </a:ext>
                  </a:extLst>
                </a:gridCol>
                <a:gridCol w="1135005">
                  <a:extLst>
                    <a:ext uri="{9D8B030D-6E8A-4147-A177-3AD203B41FA5}">
                      <a16:colId xmlns:a16="http://schemas.microsoft.com/office/drawing/2014/main" val="20003"/>
                    </a:ext>
                  </a:extLst>
                </a:gridCol>
                <a:gridCol w="1135005">
                  <a:extLst>
                    <a:ext uri="{9D8B030D-6E8A-4147-A177-3AD203B41FA5}">
                      <a16:colId xmlns:a16="http://schemas.microsoft.com/office/drawing/2014/main" val="20004"/>
                    </a:ext>
                  </a:extLst>
                </a:gridCol>
                <a:gridCol w="1135005">
                  <a:extLst>
                    <a:ext uri="{9D8B030D-6E8A-4147-A177-3AD203B41FA5}">
                      <a16:colId xmlns:a16="http://schemas.microsoft.com/office/drawing/2014/main" val="20005"/>
                    </a:ext>
                  </a:extLst>
                </a:gridCol>
              </a:tblGrid>
              <a:tr h="344189">
                <a:tc gridSpan="2">
                  <a:txBody>
                    <a:bodyPr/>
                    <a:lstStyle/>
                    <a:p>
                      <a:pPr marL="0" algn="ctr" defTabSz="914400" rtl="0" eaLnBrk="1" fontAlgn="b" latinLnBrk="0" hangingPunct="1"/>
                      <a:r>
                        <a:rPr lang="tr-TR" sz="1100" b="1" i="0" u="none" strike="noStrike" kern="1200" dirty="0" smtClean="0">
                          <a:solidFill>
                            <a:srgbClr val="000099"/>
                          </a:solidFill>
                          <a:latin typeface="Bookman Old Style" pitchFamily="18" charset="0"/>
                          <a:ea typeface="+mn-ea"/>
                          <a:cs typeface="Arial" pitchFamily="34" charset="0"/>
                        </a:rPr>
                        <a:t>2016</a:t>
                      </a: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pPr marL="0" algn="ctr" defTabSz="914400" rtl="0" eaLnBrk="1" fontAlgn="b" latinLnBrk="0" hangingPunct="1"/>
                      <a:endParaRPr lang="tr-TR" sz="1600" b="1" i="0" u="none" strike="noStrike" kern="1200" dirty="0" smtClean="0">
                        <a:solidFill>
                          <a:srgbClr val="000099"/>
                        </a:solidFill>
                        <a:latin typeface="Bookman Old Style" pitchFamily="18" charset="0"/>
                        <a:ea typeface="+mn-ea"/>
                        <a:cs typeface="Arial" pitchFamily="34" charset="0"/>
                      </a:endParaRPr>
                    </a:p>
                  </a:txBody>
                  <a:tcPr marL="8965" marR="8965" marT="8965" marB="0" anchor="ctr" anchorCtr="1">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gridSpan="2">
                  <a:txBody>
                    <a:bodyPr/>
                    <a:lstStyle/>
                    <a:p>
                      <a:pPr marL="0" algn="ctr" defTabSz="914400" rtl="0" eaLnBrk="1" fontAlgn="b" latinLnBrk="0" hangingPunct="1"/>
                      <a:r>
                        <a:rPr lang="tr-TR" sz="1100" b="1" i="0" u="none" strike="noStrike" kern="1200" dirty="0" smtClean="0">
                          <a:solidFill>
                            <a:srgbClr val="000099"/>
                          </a:solidFill>
                          <a:latin typeface="Bookman Old Style" pitchFamily="18" charset="0"/>
                          <a:ea typeface="+mn-ea"/>
                          <a:cs typeface="Arial" pitchFamily="34" charset="0"/>
                        </a:rPr>
                        <a:t>2017</a:t>
                      </a: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pPr marL="0" algn="ctr" defTabSz="914400" rtl="0" eaLnBrk="1" fontAlgn="b" latinLnBrk="0" hangingPunct="1"/>
                      <a:endParaRPr lang="tr-TR" sz="1600" b="1" i="0" u="none" strike="noStrike" kern="1200" dirty="0" smtClean="0">
                        <a:solidFill>
                          <a:srgbClr val="000099"/>
                        </a:solidFill>
                        <a:latin typeface="Bookman Old Style" pitchFamily="18" charset="0"/>
                        <a:ea typeface="+mn-ea"/>
                        <a:cs typeface="Arial" pitchFamily="34" charset="0"/>
                      </a:endParaRPr>
                    </a:p>
                  </a:txBody>
                  <a:tcPr marL="8965" marR="8965" marT="8965" marB="0" anchor="ctr" anchorCtr="1">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gridSpan="2">
                  <a:txBody>
                    <a:bodyPr/>
                    <a:lstStyle/>
                    <a:p>
                      <a:pPr marL="0" algn="ctr" defTabSz="914400" rtl="0" eaLnBrk="1" fontAlgn="b" latinLnBrk="0" hangingPunct="1"/>
                      <a:r>
                        <a:rPr lang="tr-TR" sz="1100" b="1" i="0" u="none" strike="noStrike" kern="1200" dirty="0" smtClean="0">
                          <a:solidFill>
                            <a:srgbClr val="000099"/>
                          </a:solidFill>
                          <a:latin typeface="Bookman Old Style" pitchFamily="18" charset="0"/>
                          <a:ea typeface="+mn-ea"/>
                          <a:cs typeface="Arial" pitchFamily="34" charset="0"/>
                        </a:rPr>
                        <a:t>2018</a:t>
                      </a:r>
                      <a:endParaRPr lang="tr-TR" sz="1100" b="1" i="0" u="none" strike="noStrike" kern="1200" dirty="0">
                        <a:solidFill>
                          <a:srgbClr val="000099"/>
                        </a:solidFill>
                        <a:latin typeface="Bookman Old Style" pitchFamily="18" charset="0"/>
                        <a:ea typeface="+mn-ea"/>
                        <a:cs typeface="Arial" pitchFamily="34" charset="0"/>
                      </a:endParaRP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pPr marL="0" algn="ctr" defTabSz="914400" rtl="0" eaLnBrk="1" fontAlgn="b" latinLnBrk="0" hangingPunct="1"/>
                      <a:endParaRPr lang="tr-TR" sz="1600" b="1" i="0" u="none" strike="noStrike" kern="1200" dirty="0" smtClean="0">
                        <a:solidFill>
                          <a:srgbClr val="000099"/>
                        </a:solidFill>
                        <a:latin typeface="Bookman Old Style" pitchFamily="18" charset="0"/>
                        <a:ea typeface="+mn-ea"/>
                        <a:cs typeface="Arial" pitchFamily="34" charset="0"/>
                      </a:endParaRPr>
                    </a:p>
                  </a:txBody>
                  <a:tcPr marL="8965" marR="8965" marT="8965" marB="0" anchor="ctr" anchorCtr="1">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25190">
                <a:tc>
                  <a:txBody>
                    <a:bodyPr/>
                    <a:lstStyle/>
                    <a:p>
                      <a:pPr marL="0" algn="ctr" defTabSz="914400" rtl="0" eaLnBrk="1" fontAlgn="b" latinLnBrk="0" hangingPunct="1"/>
                      <a:r>
                        <a:rPr lang="tr-TR" sz="1100" b="1" i="0" u="none" strike="noStrike" kern="1200" dirty="0" smtClean="0">
                          <a:solidFill>
                            <a:srgbClr val="000099"/>
                          </a:solidFill>
                          <a:latin typeface="Bookman Old Style" pitchFamily="18" charset="0"/>
                          <a:ea typeface="+mn-ea"/>
                          <a:cs typeface="Arial" pitchFamily="34" charset="0"/>
                        </a:rPr>
                        <a:t>ÜLKE ADI</a:t>
                      </a:r>
                      <a:endParaRPr lang="tr-TR" sz="1100" b="1" i="0" u="none" strike="noStrike" kern="1200" dirty="0">
                        <a:solidFill>
                          <a:srgbClr val="000099"/>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kern="1200" dirty="0" smtClean="0">
                          <a:solidFill>
                            <a:srgbClr val="000099"/>
                          </a:solidFill>
                          <a:latin typeface="Bookman Old Style" pitchFamily="18" charset="0"/>
                          <a:ea typeface="+mn-ea"/>
                          <a:cs typeface="Arial" pitchFamily="34" charset="0"/>
                        </a:rPr>
                        <a:t>MÜLK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tr-TR" sz="1100" b="1" i="0" u="none" strike="noStrike" kern="1200" dirty="0" smtClean="0">
                          <a:solidFill>
                            <a:srgbClr val="000099"/>
                          </a:solidFill>
                          <a:latin typeface="Bookman Old Style" pitchFamily="18" charset="0"/>
                          <a:ea typeface="+mn-ea"/>
                          <a:cs typeface="Arial" pitchFamily="34" charset="0"/>
                        </a:rPr>
                        <a:t>ÜLKE ADI</a:t>
                      </a:r>
                      <a:endParaRPr lang="tr-TR" sz="1100" b="1" i="0" u="none" strike="noStrike" kern="1200" dirty="0">
                        <a:solidFill>
                          <a:srgbClr val="000099"/>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kern="1200" dirty="0" smtClean="0">
                          <a:solidFill>
                            <a:srgbClr val="000099"/>
                          </a:solidFill>
                          <a:latin typeface="Bookman Old Style" pitchFamily="18" charset="0"/>
                          <a:ea typeface="+mn-ea"/>
                          <a:cs typeface="Arial" pitchFamily="34" charset="0"/>
                        </a:rPr>
                        <a:t>MÜLK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tr-TR" sz="1100" b="1" i="0" u="none" strike="noStrike" kern="1200" dirty="0" smtClean="0">
                          <a:solidFill>
                            <a:srgbClr val="000099"/>
                          </a:solidFill>
                          <a:latin typeface="Bookman Old Style" pitchFamily="18" charset="0"/>
                          <a:ea typeface="+mn-ea"/>
                          <a:cs typeface="Arial" pitchFamily="34" charset="0"/>
                        </a:rPr>
                        <a:t>ÜLKE ADI</a:t>
                      </a:r>
                      <a:endParaRPr lang="tr-TR" sz="1100" b="1" i="0" u="none" strike="noStrike" kern="1200" dirty="0">
                        <a:solidFill>
                          <a:srgbClr val="000099"/>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kern="1200" dirty="0" smtClean="0">
                          <a:solidFill>
                            <a:srgbClr val="000099"/>
                          </a:solidFill>
                          <a:latin typeface="Bookman Old Style" pitchFamily="18" charset="0"/>
                          <a:ea typeface="+mn-ea"/>
                          <a:cs typeface="Arial" pitchFamily="34" charset="0"/>
                        </a:rPr>
                        <a:t>MÜLK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39888">
                <a:tc>
                  <a:txBody>
                    <a:bodyPr/>
                    <a:lstStyle/>
                    <a:p>
                      <a:pPr marL="0" algn="l"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Afganistan</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1.091</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Irak</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3.821</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Irak</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2.492</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7633">
                <a:tc>
                  <a:txBody>
                    <a:bodyPr/>
                    <a:lstStyle/>
                    <a:p>
                      <a:pPr marL="0" algn="l"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Irak</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947</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Suudi Arabistan</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3.705</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İran</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2.390</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763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100" b="1" i="0" u="none" strike="noStrike" kern="1200" dirty="0" smtClean="0">
                          <a:solidFill>
                            <a:srgbClr val="000000"/>
                          </a:solidFill>
                          <a:latin typeface="Bookman Old Style" pitchFamily="18" charset="0"/>
                          <a:ea typeface="+mn-ea"/>
                          <a:cs typeface="Arial" pitchFamily="34" charset="0"/>
                        </a:rPr>
                        <a:t>Suudi Arabistan</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727</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100" b="1" i="0" u="none" strike="noStrike" kern="1200" dirty="0" smtClean="0">
                          <a:solidFill>
                            <a:srgbClr val="000000"/>
                          </a:solidFill>
                          <a:latin typeface="Bookman Old Style" pitchFamily="18" charset="0"/>
                          <a:ea typeface="+mn-ea"/>
                          <a:cs typeface="Arial" pitchFamily="34" charset="0"/>
                        </a:rPr>
                        <a:t>Afganistan</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2.153</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Afganistan</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1.539</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1426">
                <a:tc>
                  <a:txBody>
                    <a:bodyPr/>
                    <a:lstStyle/>
                    <a:p>
                      <a:pPr marL="0" algn="l"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Kuveyt</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407</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100" b="1" i="0" u="none" strike="noStrike" kern="1200" dirty="0" smtClean="0">
                          <a:solidFill>
                            <a:srgbClr val="000000"/>
                          </a:solidFill>
                          <a:latin typeface="Bookman Old Style" pitchFamily="18" charset="0"/>
                          <a:ea typeface="+mn-ea"/>
                          <a:cs typeface="Arial" pitchFamily="34" charset="0"/>
                        </a:rPr>
                        <a:t>Kuveyt</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2.440</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Suudi Arabistan</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1.156</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7633">
                <a:tc>
                  <a:txBody>
                    <a:bodyPr/>
                    <a:lstStyle/>
                    <a:p>
                      <a:pPr marL="0" algn="l"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Çin</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367</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İran</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1.558</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Mısır</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rgbClr val="000000"/>
                          </a:solidFill>
                          <a:latin typeface="Bookman Old Style" pitchFamily="18" charset="0"/>
                          <a:ea typeface="+mn-ea"/>
                          <a:cs typeface="Arial" pitchFamily="34" charset="0"/>
                        </a:rPr>
                        <a:t>624</a:t>
                      </a:r>
                      <a:endParaRPr lang="tr-TR" sz="1100" b="1" i="0" u="none" strike="noStrike" kern="1200" dirty="0">
                        <a:solidFill>
                          <a:srgbClr val="00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7" name="1 Başlık"/>
          <p:cNvSpPr>
            <a:spLocks noGrp="1"/>
          </p:cNvSpPr>
          <p:nvPr>
            <p:ph type="title" idx="4294967295"/>
          </p:nvPr>
        </p:nvSpPr>
        <p:spPr>
          <a:xfrm>
            <a:off x="188712" y="5738740"/>
            <a:ext cx="6480572" cy="215504"/>
          </a:xfrm>
        </p:spPr>
        <p:txBody>
          <a:bodyPr rtlCol="0">
            <a:noAutofit/>
          </a:bodyPr>
          <a:lstStyle/>
          <a:p>
            <a:pPr>
              <a:defRPr/>
            </a:pPr>
            <a:r>
              <a:rPr lang="tr-TR" sz="1800" b="1" dirty="0">
                <a:solidFill>
                  <a:srgbClr val="FF0000"/>
                </a:solidFill>
                <a:latin typeface="Bookman Old Style" pitchFamily="18" charset="0"/>
                <a:cs typeface="Arial" pitchFamily="34" charset="0"/>
              </a:rPr>
              <a:t/>
            </a:r>
            <a:br>
              <a:rPr lang="tr-TR" sz="1800" b="1" dirty="0">
                <a:solidFill>
                  <a:srgbClr val="FF0000"/>
                </a:solidFill>
                <a:latin typeface="Bookman Old Style" pitchFamily="18" charset="0"/>
                <a:cs typeface="Arial" pitchFamily="34" charset="0"/>
              </a:rPr>
            </a:br>
            <a:r>
              <a:rPr lang="tr-TR" sz="1800" b="1" dirty="0">
                <a:solidFill>
                  <a:srgbClr val="FF0000"/>
                </a:solidFill>
                <a:latin typeface="Bookman Old Style" pitchFamily="18" charset="0"/>
                <a:cs typeface="Arial" pitchFamily="34" charset="0"/>
              </a:rPr>
              <a:t>İTHALAT VE İHRACAT  (Milyon $)</a:t>
            </a:r>
            <a:br>
              <a:rPr lang="tr-TR" sz="1800" b="1" dirty="0">
                <a:solidFill>
                  <a:srgbClr val="FF0000"/>
                </a:solidFill>
                <a:latin typeface="Bookman Old Style" pitchFamily="18" charset="0"/>
                <a:cs typeface="Arial" pitchFamily="34" charset="0"/>
              </a:rPr>
            </a:br>
            <a:endParaRPr lang="tr-TR" sz="1800" b="1" dirty="0">
              <a:solidFill>
                <a:srgbClr val="FF0000"/>
              </a:solidFill>
              <a:latin typeface="Bookman Old Style" pitchFamily="18" charset="0"/>
              <a:cs typeface="Arial" pitchFamily="34" charset="0"/>
            </a:endParaRPr>
          </a:p>
        </p:txBody>
      </p:sp>
      <p:graphicFrame>
        <p:nvGraphicFramePr>
          <p:cNvPr id="11" name="4 Tablo"/>
          <p:cNvGraphicFramePr>
            <a:graphicFrameLocks noGrp="1"/>
          </p:cNvGraphicFramePr>
          <p:nvPr>
            <p:extLst>
              <p:ext uri="{D42A27DB-BD31-4B8C-83A1-F6EECF244321}">
                <p14:modId xmlns:p14="http://schemas.microsoft.com/office/powerpoint/2010/main" val="2203148472"/>
              </p:ext>
            </p:extLst>
          </p:nvPr>
        </p:nvGraphicFramePr>
        <p:xfrm>
          <a:off x="0" y="5954244"/>
          <a:ext cx="6858002" cy="3355923"/>
        </p:xfrm>
        <a:graphic>
          <a:graphicData uri="http://schemas.openxmlformats.org/drawingml/2006/table">
            <a:tbl>
              <a:tblPr/>
              <a:tblGrid>
                <a:gridCol w="848906">
                  <a:extLst>
                    <a:ext uri="{9D8B030D-6E8A-4147-A177-3AD203B41FA5}">
                      <a16:colId xmlns:a16="http://schemas.microsoft.com/office/drawing/2014/main" val="20000"/>
                    </a:ext>
                  </a:extLst>
                </a:gridCol>
                <a:gridCol w="1075161">
                  <a:extLst>
                    <a:ext uri="{9D8B030D-6E8A-4147-A177-3AD203B41FA5}">
                      <a16:colId xmlns:a16="http://schemas.microsoft.com/office/drawing/2014/main" val="20001"/>
                    </a:ext>
                  </a:extLst>
                </a:gridCol>
                <a:gridCol w="1024844">
                  <a:extLst>
                    <a:ext uri="{9D8B030D-6E8A-4147-A177-3AD203B41FA5}">
                      <a16:colId xmlns:a16="http://schemas.microsoft.com/office/drawing/2014/main" val="20002"/>
                    </a:ext>
                  </a:extLst>
                </a:gridCol>
                <a:gridCol w="853028">
                  <a:extLst>
                    <a:ext uri="{9D8B030D-6E8A-4147-A177-3AD203B41FA5}">
                      <a16:colId xmlns:a16="http://schemas.microsoft.com/office/drawing/2014/main" val="20003"/>
                    </a:ext>
                  </a:extLst>
                </a:gridCol>
                <a:gridCol w="1142155">
                  <a:extLst>
                    <a:ext uri="{9D8B030D-6E8A-4147-A177-3AD203B41FA5}">
                      <a16:colId xmlns:a16="http://schemas.microsoft.com/office/drawing/2014/main" val="20004"/>
                    </a:ext>
                  </a:extLst>
                </a:gridCol>
                <a:gridCol w="1121597">
                  <a:extLst>
                    <a:ext uri="{9D8B030D-6E8A-4147-A177-3AD203B41FA5}">
                      <a16:colId xmlns:a16="http://schemas.microsoft.com/office/drawing/2014/main" val="20005"/>
                    </a:ext>
                  </a:extLst>
                </a:gridCol>
                <a:gridCol w="792311">
                  <a:extLst>
                    <a:ext uri="{9D8B030D-6E8A-4147-A177-3AD203B41FA5}">
                      <a16:colId xmlns:a16="http://schemas.microsoft.com/office/drawing/2014/main" val="20006"/>
                    </a:ext>
                  </a:extLst>
                </a:gridCol>
              </a:tblGrid>
              <a:tr h="2087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0000FF"/>
                          </a:solidFill>
                          <a:effectLst/>
                          <a:latin typeface="Bookman Old Style" pitchFamily="18" charset="0"/>
                          <a:cs typeface="Arial" pitchFamily="34" charset="0"/>
                        </a:rPr>
                        <a:t>YILLAR</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0000"/>
                          </a:solidFill>
                          <a:effectLst/>
                          <a:latin typeface="Bookman Old Style" pitchFamily="18" charset="0"/>
                          <a:cs typeface="Arial" pitchFamily="34" charset="0"/>
                        </a:rPr>
                        <a:t>İHRACAT </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0000"/>
                          </a:solidFill>
                          <a:effectLst/>
                          <a:latin typeface="Bookman Old Style" pitchFamily="18" charset="0"/>
                          <a:cs typeface="Arial" pitchFamily="34" charset="0"/>
                        </a:rPr>
                        <a:t>İTHALAT</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41696">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0000FF"/>
                          </a:solidFill>
                          <a:effectLst/>
                          <a:latin typeface="Bookman Old Style" pitchFamily="18" charset="0"/>
                          <a:ea typeface="+mn-ea"/>
                          <a:cs typeface="Arial" pitchFamily="34" charset="0"/>
                        </a:rPr>
                        <a:t>TÜRKİYE</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0000FF"/>
                          </a:solidFill>
                          <a:effectLst/>
                          <a:latin typeface="Bookman Old Style" pitchFamily="18" charset="0"/>
                          <a:ea typeface="+mn-ea"/>
                          <a:cs typeface="Arial" pitchFamily="34" charset="0"/>
                        </a:rPr>
                        <a:t>İSTANBUL</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0000FF"/>
                          </a:solidFill>
                          <a:effectLst/>
                          <a:latin typeface="Bookman Old Style" pitchFamily="18" charset="0"/>
                          <a:ea typeface="+mn-ea"/>
                          <a:cs typeface="Arial" pitchFamily="34" charset="0"/>
                        </a:rPr>
                        <a:t>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0000FF"/>
                          </a:solidFill>
                          <a:effectLst/>
                          <a:latin typeface="Bookman Old Style" pitchFamily="18" charset="0"/>
                          <a:ea typeface="+mn-ea"/>
                          <a:cs typeface="Arial" pitchFamily="34" charset="0"/>
                        </a:rPr>
                        <a:t>PAYI (%)</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0000FF"/>
                          </a:solidFill>
                          <a:effectLst/>
                          <a:latin typeface="Bookman Old Style" pitchFamily="18" charset="0"/>
                          <a:ea typeface="+mn-ea"/>
                          <a:cs typeface="Arial" pitchFamily="34" charset="0"/>
                        </a:rPr>
                        <a:t>TÜRKİYE</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0000FF"/>
                          </a:solidFill>
                          <a:effectLst/>
                          <a:latin typeface="Bookman Old Style" pitchFamily="18" charset="0"/>
                          <a:ea typeface="+mn-ea"/>
                          <a:cs typeface="Arial" pitchFamily="34" charset="0"/>
                        </a:rPr>
                        <a:t>İSTANBUL</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0000FF"/>
                          </a:solidFill>
                          <a:effectLst/>
                          <a:latin typeface="Bookman Old Style" pitchFamily="18" charset="0"/>
                          <a:ea typeface="+mn-ea"/>
                          <a:cs typeface="Arial" pitchFamily="34" charset="0"/>
                        </a:rPr>
                        <a:t>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0000FF"/>
                          </a:solidFill>
                          <a:effectLst/>
                          <a:latin typeface="Bookman Old Style" pitchFamily="18" charset="0"/>
                          <a:ea typeface="+mn-ea"/>
                          <a:cs typeface="Arial" pitchFamily="34" charset="0"/>
                        </a:rPr>
                        <a:t>PAYI (%)</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33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2011</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449263" algn="l" defTabSz="914400" rtl="0" eaLnBrk="1" fontAlgn="base" latinLnBrk="0" hangingPunct="1">
                        <a:lnSpc>
                          <a:spcPct val="100000"/>
                        </a:lnSpc>
                        <a:spcBef>
                          <a:spcPct val="0"/>
                        </a:spcBef>
                        <a:spcAft>
                          <a:spcPts val="60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134.907</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449263" algn="ctr" defTabSz="914400" rtl="0" eaLnBrk="1" fontAlgn="base" latinLnBrk="0" hangingPunct="1">
                        <a:lnSpc>
                          <a:spcPct val="100000"/>
                        </a:lnSpc>
                        <a:spcBef>
                          <a:spcPct val="0"/>
                        </a:spcBef>
                        <a:spcAft>
                          <a:spcPts val="60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61.433</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a:solidFill>
                            <a:srgbClr val="000000"/>
                          </a:solidFill>
                          <a:latin typeface="Bookman Old Style"/>
                        </a:rPr>
                        <a:t>46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449263" algn="l" defTabSz="914400" rtl="0" eaLnBrk="1" fontAlgn="base" latinLnBrk="0" hangingPunct="1">
                        <a:lnSpc>
                          <a:spcPct val="100000"/>
                        </a:lnSpc>
                        <a:spcBef>
                          <a:spcPct val="0"/>
                        </a:spcBef>
                        <a:spcAft>
                          <a:spcPts val="60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240.842</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449263" algn="l" defTabSz="914400" rtl="0" eaLnBrk="1" fontAlgn="base" latinLnBrk="0" hangingPunct="1">
                        <a:lnSpc>
                          <a:spcPct val="100000"/>
                        </a:lnSpc>
                        <a:spcBef>
                          <a:spcPct val="0"/>
                        </a:spcBef>
                        <a:spcAft>
                          <a:spcPts val="60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123.925</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a:solidFill>
                            <a:srgbClr val="000000"/>
                          </a:solidFill>
                          <a:latin typeface="Bookman Old Style"/>
                        </a:rPr>
                        <a:t>52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2012</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449263" algn="l" defTabSz="914400" rtl="0" eaLnBrk="1" fontAlgn="base" latinLnBrk="0" hangingPunct="1">
                        <a:lnSpc>
                          <a:spcPct val="100000"/>
                        </a:lnSpc>
                        <a:spcBef>
                          <a:spcPct val="0"/>
                        </a:spcBef>
                        <a:spcAft>
                          <a:spcPts val="600"/>
                        </a:spcAft>
                        <a:buClrTx/>
                        <a:buSzTx/>
                        <a:buFontTx/>
                        <a:buNone/>
                        <a:tabLst/>
                      </a:pPr>
                      <a:r>
                        <a:rPr kumimoji="0" lang="tr-TR" sz="1100" b="1" i="0" u="none" strike="noStrike" kern="1200" cap="none" normalizeH="0" baseline="0" dirty="0" smtClean="0">
                          <a:ln>
                            <a:noFill/>
                          </a:ln>
                          <a:solidFill>
                            <a:schemeClr val="tx1"/>
                          </a:solidFill>
                          <a:effectLst/>
                          <a:latin typeface="Bookman Old Style" pitchFamily="18" charset="0"/>
                          <a:ea typeface="+mn-ea"/>
                          <a:cs typeface="Arial" pitchFamily="34" charset="0"/>
                        </a:rPr>
                        <a:t>152.464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449263" algn="ctr" defTabSz="914400" rtl="0" eaLnBrk="1" fontAlgn="base" latinLnBrk="0" hangingPunct="1">
                        <a:lnSpc>
                          <a:spcPct val="100000"/>
                        </a:lnSpc>
                        <a:spcBef>
                          <a:spcPct val="0"/>
                        </a:spcBef>
                        <a:spcAft>
                          <a:spcPts val="600"/>
                        </a:spcAft>
                        <a:buClrTx/>
                        <a:buSzTx/>
                        <a:buFontTx/>
                        <a:buNone/>
                        <a:tabLst/>
                      </a:pPr>
                      <a:r>
                        <a:rPr kumimoji="0" lang="tr-TR" sz="1100" b="1" i="0" u="none" strike="noStrike" kern="1200" cap="none" normalizeH="0" baseline="0" dirty="0" smtClean="0">
                          <a:ln>
                            <a:noFill/>
                          </a:ln>
                          <a:solidFill>
                            <a:schemeClr val="tx1"/>
                          </a:solidFill>
                          <a:effectLst/>
                          <a:latin typeface="Bookman Old Style" pitchFamily="18" charset="0"/>
                          <a:ea typeface="+mn-ea"/>
                          <a:cs typeface="Arial" pitchFamily="34" charset="0"/>
                        </a:rPr>
                        <a:t>76.624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a:solidFill>
                            <a:srgbClr val="000000"/>
                          </a:solidFill>
                          <a:latin typeface="Bookman Old Style"/>
                        </a:rPr>
                        <a:t>51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449263" algn="l" defTabSz="914400" rtl="0" eaLnBrk="1" fontAlgn="base" latinLnBrk="0" hangingPunct="1">
                        <a:lnSpc>
                          <a:spcPct val="100000"/>
                        </a:lnSpc>
                        <a:spcBef>
                          <a:spcPct val="0"/>
                        </a:spcBef>
                        <a:spcAft>
                          <a:spcPts val="600"/>
                        </a:spcAft>
                        <a:buClrTx/>
                        <a:buSzTx/>
                        <a:buFontTx/>
                        <a:buNone/>
                        <a:tabLst/>
                      </a:pPr>
                      <a:r>
                        <a:rPr kumimoji="0" lang="tr-TR" sz="1100" b="1" i="0" u="none" strike="noStrike" kern="1200" cap="none" normalizeH="0" baseline="0" dirty="0" smtClean="0">
                          <a:ln>
                            <a:noFill/>
                          </a:ln>
                          <a:solidFill>
                            <a:schemeClr val="tx1"/>
                          </a:solidFill>
                          <a:effectLst/>
                          <a:latin typeface="Bookman Old Style" pitchFamily="18" charset="0"/>
                          <a:ea typeface="+mn-ea"/>
                          <a:cs typeface="Arial" pitchFamily="34" charset="0"/>
                        </a:rPr>
                        <a:t>236.545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449263" algn="l" defTabSz="914400" rtl="0" eaLnBrk="1" fontAlgn="base" latinLnBrk="0" hangingPunct="1">
                        <a:lnSpc>
                          <a:spcPct val="100000"/>
                        </a:lnSpc>
                        <a:spcBef>
                          <a:spcPct val="0"/>
                        </a:spcBef>
                        <a:spcAft>
                          <a:spcPts val="600"/>
                        </a:spcAft>
                        <a:buClrTx/>
                        <a:buSzTx/>
                        <a:buFontTx/>
                        <a:buNone/>
                        <a:tabLst/>
                      </a:pPr>
                      <a:r>
                        <a:rPr kumimoji="0" lang="tr-TR" sz="1100" b="1" i="0" u="none" strike="noStrike" kern="1200" cap="none" normalizeH="0" baseline="0" dirty="0" smtClean="0">
                          <a:ln>
                            <a:noFill/>
                          </a:ln>
                          <a:solidFill>
                            <a:schemeClr val="tx1"/>
                          </a:solidFill>
                          <a:effectLst/>
                          <a:latin typeface="Bookman Old Style" pitchFamily="18" charset="0"/>
                          <a:ea typeface="+mn-ea"/>
                          <a:cs typeface="Arial" pitchFamily="34" charset="0"/>
                        </a:rPr>
                        <a:t>119.604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a:solidFill>
                            <a:srgbClr val="000000"/>
                          </a:solidFill>
                          <a:latin typeface="Bookman Old Style"/>
                        </a:rPr>
                        <a:t>51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2013</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0" i="0" u="none" strike="noStrike" dirty="0">
                          <a:solidFill>
                            <a:schemeClr val="tx1"/>
                          </a:solidFill>
                          <a:latin typeface="Bookman Old Style" pitchFamily="18" charset="0"/>
                        </a:rPr>
                        <a:t>   </a:t>
                      </a:r>
                      <a:r>
                        <a:rPr lang="tr-TR" sz="1100" b="1" i="0" u="none" strike="noStrike" dirty="0" smtClean="0">
                          <a:solidFill>
                            <a:schemeClr val="tx1"/>
                          </a:solidFill>
                          <a:latin typeface="Bookman Old Style" pitchFamily="18" charset="0"/>
                        </a:rPr>
                        <a:t>151.868</a:t>
                      </a:r>
                      <a:endParaRPr lang="tr-TR" sz="1100" b="1" i="0" u="none" strike="noStrike" dirty="0">
                        <a:solidFill>
                          <a:schemeClr val="tx1"/>
                        </a:solidFill>
                        <a:latin typeface="Bookman Old Style"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70.941</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a:solidFill>
                            <a:schemeClr val="tx1"/>
                          </a:solidFill>
                          <a:latin typeface="Bookman Old Style"/>
                        </a:rPr>
                        <a:t>46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0" i="0" u="none" strike="noStrike" dirty="0">
                          <a:solidFill>
                            <a:schemeClr val="tx1"/>
                          </a:solidFill>
                          <a:latin typeface="Bookman Old Style" pitchFamily="18" charset="0"/>
                        </a:rPr>
                        <a:t>   </a:t>
                      </a:r>
                      <a:r>
                        <a:rPr lang="tr-TR" sz="1100" b="1" i="0" u="none" strike="noStrike" dirty="0" smtClean="0">
                          <a:solidFill>
                            <a:schemeClr val="tx1"/>
                          </a:solidFill>
                          <a:latin typeface="Bookman Old Style" pitchFamily="18" charset="0"/>
                        </a:rPr>
                        <a:t>251.651</a:t>
                      </a:r>
                      <a:endParaRPr lang="tr-TR" sz="1100" b="1" i="0" u="none" strike="noStrike" dirty="0">
                        <a:solidFill>
                          <a:schemeClr val="tx1"/>
                        </a:solidFill>
                        <a:latin typeface="Bookman Old Style"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144.136</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smtClean="0">
                          <a:solidFill>
                            <a:schemeClr val="tx1"/>
                          </a:solidFill>
                          <a:latin typeface="Bookman Old Style"/>
                        </a:rPr>
                        <a:t>57</a:t>
                      </a:r>
                      <a:endParaRPr lang="tr-TR" sz="1100" b="1" i="0" u="none" strike="noStrike" dirty="0">
                        <a:solidFill>
                          <a:schemeClr val="tx1"/>
                        </a:solidFill>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2014</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rPr>
                        <a:t>157.715</a:t>
                      </a:r>
                      <a:endParaRPr lang="tr-TR" sz="1100" b="1" i="0" u="none" strike="noStrike" dirty="0">
                        <a:solidFill>
                          <a:schemeClr val="tx1"/>
                        </a:solidFill>
                        <a:latin typeface="Bookman Old Style"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82.075</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smtClean="0">
                          <a:solidFill>
                            <a:schemeClr val="tx1"/>
                          </a:solidFill>
                          <a:latin typeface="Bookman Old Style"/>
                        </a:rPr>
                        <a:t>52</a:t>
                      </a:r>
                      <a:endParaRPr lang="tr-TR" sz="1100" b="1" i="0" u="none" strike="noStrike" dirty="0">
                        <a:solidFill>
                          <a:schemeClr val="tx1"/>
                        </a:solidFill>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rPr>
                        <a:t>242.224</a:t>
                      </a:r>
                      <a:endParaRPr lang="tr-TR" sz="1100" b="1" i="0" u="none" strike="noStrike" dirty="0">
                        <a:solidFill>
                          <a:schemeClr val="tx1"/>
                        </a:solidFill>
                        <a:latin typeface="Bookman Old Style"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135.945</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smtClean="0">
                          <a:solidFill>
                            <a:schemeClr val="tx1"/>
                          </a:solidFill>
                          <a:latin typeface="Bookman Old Style"/>
                        </a:rPr>
                        <a:t>56</a:t>
                      </a:r>
                      <a:endParaRPr lang="tr-TR" sz="1100" b="1" i="0" u="none" strike="noStrike" dirty="0">
                        <a:solidFill>
                          <a:schemeClr val="tx1"/>
                        </a:solidFill>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2015</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rPr>
                        <a:t>143.934</a:t>
                      </a:r>
                      <a:endParaRPr lang="tr-TR" sz="1100" b="1" i="0" u="none" strike="noStrike" dirty="0">
                        <a:solidFill>
                          <a:schemeClr val="tx1"/>
                        </a:solidFill>
                        <a:latin typeface="Bookman Old Style"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77.068</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smtClean="0">
                          <a:solidFill>
                            <a:schemeClr val="tx1"/>
                          </a:solidFill>
                          <a:latin typeface="Bookman Old Style"/>
                        </a:rPr>
                        <a:t>54</a:t>
                      </a:r>
                      <a:endParaRPr lang="tr-TR" sz="1100" b="1" i="0" u="none" strike="noStrike" dirty="0">
                        <a:solidFill>
                          <a:schemeClr val="tx1"/>
                        </a:solidFill>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rPr>
                        <a:t>207.203</a:t>
                      </a:r>
                      <a:endParaRPr lang="tr-TR" sz="1100" b="1" i="0" u="none" strike="noStrike" dirty="0">
                        <a:solidFill>
                          <a:schemeClr val="tx1"/>
                        </a:solidFill>
                        <a:latin typeface="Bookman Old Style"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117.784</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smtClean="0">
                          <a:solidFill>
                            <a:schemeClr val="tx1"/>
                          </a:solidFill>
                          <a:latin typeface="Bookman Old Style"/>
                        </a:rPr>
                        <a:t>57</a:t>
                      </a:r>
                      <a:endParaRPr lang="tr-TR" sz="1100" b="1" i="0" u="none" strike="noStrike" dirty="0">
                        <a:solidFill>
                          <a:schemeClr val="tx1"/>
                        </a:solidFill>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2016</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kern="1200" dirty="0">
                          <a:solidFill>
                            <a:schemeClr val="tx1"/>
                          </a:solidFill>
                          <a:latin typeface="Bookman Old Style" pitchFamily="18" charset="0"/>
                          <a:ea typeface="+mn-ea"/>
                          <a:cs typeface="+mn-cs"/>
                        </a:rPr>
                        <a:t>  </a:t>
                      </a:r>
                      <a:r>
                        <a:rPr lang="tr-TR" sz="1100" b="1" i="0" u="none" strike="noStrike" kern="1200" dirty="0" smtClean="0">
                          <a:solidFill>
                            <a:schemeClr val="tx1"/>
                          </a:solidFill>
                          <a:latin typeface="Bookman Old Style" pitchFamily="18" charset="0"/>
                          <a:ea typeface="+mn-ea"/>
                          <a:cs typeface="+mn-cs"/>
                        </a:rPr>
                        <a:t>142.606</a:t>
                      </a:r>
                      <a:endParaRPr lang="tr-TR" sz="11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kern="1200" dirty="0" smtClean="0">
                          <a:solidFill>
                            <a:schemeClr val="tx1"/>
                          </a:solidFill>
                          <a:latin typeface="Bookman Old Style" pitchFamily="18" charset="0"/>
                          <a:ea typeface="+mn-ea"/>
                          <a:cs typeface="+mn-cs"/>
                        </a:rPr>
                        <a:t>76.208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smtClean="0">
                          <a:solidFill>
                            <a:schemeClr val="tx1"/>
                          </a:solidFill>
                          <a:latin typeface="Bookman Old Style"/>
                        </a:rPr>
                        <a:t>53</a:t>
                      </a:r>
                      <a:endParaRPr lang="tr-TR" sz="1100" b="1" i="0" u="none" strike="noStrike" dirty="0">
                        <a:solidFill>
                          <a:schemeClr val="tx1"/>
                        </a:solidFill>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rPr>
                        <a:t>198.601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smtClean="0">
                          <a:solidFill>
                            <a:schemeClr val="tx1"/>
                          </a:solidFill>
                          <a:latin typeface="Bookman Old Style" pitchFamily="18" charset="0"/>
                        </a:rPr>
                        <a:t>116.008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smtClean="0">
                          <a:solidFill>
                            <a:schemeClr val="tx1"/>
                          </a:solidFill>
                          <a:latin typeface="Bookman Old Style"/>
                        </a:rPr>
                        <a:t>58</a:t>
                      </a:r>
                      <a:endParaRPr lang="tr-TR" sz="1100" b="1" i="0" u="none" strike="noStrike" dirty="0">
                        <a:solidFill>
                          <a:schemeClr val="tx1"/>
                        </a:solidFill>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2017</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kern="1200" dirty="0" smtClean="0">
                          <a:solidFill>
                            <a:schemeClr val="tx1"/>
                          </a:solidFill>
                          <a:latin typeface="Bookman Old Style" pitchFamily="18" charset="0"/>
                          <a:ea typeface="+mn-ea"/>
                          <a:cs typeface="+mn-cs"/>
                        </a:rPr>
                        <a:t>157.055</a:t>
                      </a:r>
                      <a:endParaRPr lang="tr-TR" sz="11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rPr>
                        <a:t>81.485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smtClean="0">
                          <a:solidFill>
                            <a:schemeClr val="tx1"/>
                          </a:solidFill>
                          <a:latin typeface="Bookman Old Style"/>
                        </a:rPr>
                        <a:t>52</a:t>
                      </a:r>
                      <a:endParaRPr lang="tr-TR" sz="1100" b="1" i="0" u="none" strike="noStrike" dirty="0">
                        <a:solidFill>
                          <a:schemeClr val="tx1"/>
                        </a:solidFill>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rPr>
                        <a:t>233.792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smtClean="0">
                          <a:solidFill>
                            <a:schemeClr val="tx1"/>
                          </a:solidFill>
                          <a:latin typeface="Bookman Old Style" pitchFamily="18" charset="0"/>
                        </a:rPr>
                        <a:t>134.679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smtClean="0">
                          <a:solidFill>
                            <a:schemeClr val="tx1"/>
                          </a:solidFill>
                          <a:latin typeface="Bookman Old Style"/>
                        </a:rPr>
                        <a:t>58</a:t>
                      </a:r>
                      <a:endParaRPr lang="tr-TR" sz="1100" b="1" i="0" u="none" strike="noStrike" dirty="0">
                        <a:solidFill>
                          <a:schemeClr val="tx1"/>
                        </a:solidFill>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38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2018 </a:t>
                      </a:r>
                    </a:p>
                  </a:txBody>
                  <a:tcPr marL="30656" marR="30656"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kern="1200" dirty="0" smtClean="0">
                          <a:solidFill>
                            <a:schemeClr val="tx1"/>
                          </a:solidFill>
                          <a:latin typeface="Bookman Old Style" pitchFamily="18" charset="0"/>
                          <a:ea typeface="+mn-ea"/>
                          <a:cs typeface="+mn-cs"/>
                        </a:rPr>
                        <a:t>168.023</a:t>
                      </a:r>
                      <a:endParaRPr lang="tr-TR" sz="11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rPr>
                        <a:t>85.023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smtClean="0">
                          <a:solidFill>
                            <a:schemeClr val="tx1"/>
                          </a:solidFill>
                          <a:latin typeface="Bookman Old Style"/>
                        </a:rPr>
                        <a:t>51</a:t>
                      </a:r>
                      <a:endParaRPr lang="tr-TR" sz="1100" b="1" i="0" u="none" strike="noStrike" dirty="0">
                        <a:solidFill>
                          <a:schemeClr val="tx1"/>
                        </a:solidFill>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rPr>
                        <a:t>223.039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smtClean="0">
                          <a:solidFill>
                            <a:schemeClr val="tx1"/>
                          </a:solidFill>
                          <a:latin typeface="Bookman Old Style" pitchFamily="18" charset="0"/>
                        </a:rPr>
                        <a:t>120.575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smtClean="0">
                          <a:solidFill>
                            <a:schemeClr val="tx1"/>
                          </a:solidFill>
                          <a:latin typeface="Bookman Old Style"/>
                        </a:rPr>
                        <a:t>54</a:t>
                      </a:r>
                      <a:endParaRPr lang="tr-TR" sz="1100" b="1" i="0" u="none" strike="noStrike" dirty="0">
                        <a:solidFill>
                          <a:schemeClr val="tx1"/>
                        </a:solidFill>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9197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a:xfrm>
            <a:off x="6561349" y="7328920"/>
            <a:ext cx="256106" cy="195830"/>
          </a:xfrm>
        </p:spPr>
        <p:txBody>
          <a:bodyPr/>
          <a:lstStyle/>
          <a:p>
            <a:pPr defTabSz="685800"/>
            <a:fld id="{B1DEFA8C-F947-479F-BE07-76B6B3F80BF1}" type="slidenum">
              <a:rPr lang="tr-TR">
                <a:solidFill>
                  <a:prstClr val="black"/>
                </a:solidFill>
                <a:latin typeface="Corbel" panose="020B0503020204020204"/>
              </a:rPr>
              <a:pPr defTabSz="685800"/>
              <a:t>16</a:t>
            </a:fld>
            <a:endParaRPr lang="tr-TR" dirty="0">
              <a:solidFill>
                <a:prstClr val="black"/>
              </a:solidFill>
              <a:latin typeface="Corbel" panose="020B0503020204020204"/>
            </a:endParaRPr>
          </a:p>
        </p:txBody>
      </p:sp>
      <p:graphicFrame>
        <p:nvGraphicFramePr>
          <p:cNvPr id="3" name="Group 4"/>
          <p:cNvGraphicFramePr>
            <a:graphicFrameLocks noGrp="1"/>
          </p:cNvGraphicFramePr>
          <p:nvPr>
            <p:extLst>
              <p:ext uri="{D42A27DB-BD31-4B8C-83A1-F6EECF244321}">
                <p14:modId xmlns:p14="http://schemas.microsoft.com/office/powerpoint/2010/main" val="786967734"/>
              </p:ext>
            </p:extLst>
          </p:nvPr>
        </p:nvGraphicFramePr>
        <p:xfrm>
          <a:off x="0" y="232009"/>
          <a:ext cx="6858001" cy="8761868"/>
        </p:xfrm>
        <a:graphic>
          <a:graphicData uri="http://schemas.openxmlformats.org/drawingml/2006/table">
            <a:tbl>
              <a:tblPr/>
              <a:tblGrid>
                <a:gridCol w="5222147">
                  <a:extLst>
                    <a:ext uri="{9D8B030D-6E8A-4147-A177-3AD203B41FA5}">
                      <a16:colId xmlns:a16="http://schemas.microsoft.com/office/drawing/2014/main" val="20000"/>
                    </a:ext>
                  </a:extLst>
                </a:gridCol>
                <a:gridCol w="1635854">
                  <a:extLst>
                    <a:ext uri="{9D8B030D-6E8A-4147-A177-3AD203B41FA5}">
                      <a16:colId xmlns:a16="http://schemas.microsoft.com/office/drawing/2014/main" val="20001"/>
                    </a:ext>
                  </a:extLst>
                </a:gridCol>
              </a:tblGrid>
              <a:tr h="85146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FF0000"/>
                          </a:solidFill>
                          <a:effectLst/>
                          <a:latin typeface="Bookman Old Style" pitchFamily="18" charset="0"/>
                        </a:rPr>
                        <a:t>İLDEKİ İHRACATÇI BİRLİKLERİ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12163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rPr>
                        <a:t>BİRLİK ADI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Times New Roman" pitchFamily="18" charset="0"/>
                        </a:rPr>
                        <a:t>FAAL ÜYE SAYISI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Times New Roman" pitchFamily="18" charset="0"/>
                        </a:rPr>
                        <a:t>2018</a:t>
                      </a:r>
                      <a:endParaRPr kumimoji="0" lang="tr-TR" sz="1200" b="1" i="0" u="none" strike="noStrike" cap="none" normalizeH="0" baseline="0" dirty="0" smtClean="0">
                        <a:ln>
                          <a:noFill/>
                        </a:ln>
                        <a:solidFill>
                          <a:srgbClr val="000099"/>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9562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İstanbul Hububat, Bakliyat, Yağlı Tohumlar ve Mamulleri İhracatçıları Birliği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2.233</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562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İstanbul Kuru Meyve ve Mamulleri İhracatçıları Birliği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380</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562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İstanbul Su Ürünleri ve Hayvansal Mamuller İhracatçıları Birliği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769</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9562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İstanbul Yaş Meyve-Sebze İhracatçıları Birliği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1.022</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9562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İstanbul Mobilya, Kağıt ve Orman Ürünleri İhracatçılar Birliği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8.729</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9562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İstanbul Fındık ve Mamulleri İhracatçıları Birliği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333</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95629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İstanbul Gemi ve Yat İhracatçıları Birliği</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849</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5825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
          <p:cNvGraphicFramePr>
            <a:graphicFrameLocks noGrp="1"/>
          </p:cNvGraphicFramePr>
          <p:nvPr>
            <p:extLst>
              <p:ext uri="{D42A27DB-BD31-4B8C-83A1-F6EECF244321}">
                <p14:modId xmlns:p14="http://schemas.microsoft.com/office/powerpoint/2010/main" val="3369486680"/>
              </p:ext>
            </p:extLst>
          </p:nvPr>
        </p:nvGraphicFramePr>
        <p:xfrm>
          <a:off x="2" y="170313"/>
          <a:ext cx="6857998" cy="2315150"/>
        </p:xfrm>
        <a:graphic>
          <a:graphicData uri="http://schemas.openxmlformats.org/drawingml/2006/table">
            <a:tbl>
              <a:tblPr/>
              <a:tblGrid>
                <a:gridCol w="1059365">
                  <a:extLst>
                    <a:ext uri="{9D8B030D-6E8A-4147-A177-3AD203B41FA5}">
                      <a16:colId xmlns:a16="http://schemas.microsoft.com/office/drawing/2014/main" val="20000"/>
                    </a:ext>
                  </a:extLst>
                </a:gridCol>
                <a:gridCol w="780585">
                  <a:extLst>
                    <a:ext uri="{9D8B030D-6E8A-4147-A177-3AD203B41FA5}">
                      <a16:colId xmlns:a16="http://schemas.microsoft.com/office/drawing/2014/main" val="20001"/>
                    </a:ext>
                  </a:extLst>
                </a:gridCol>
                <a:gridCol w="836342">
                  <a:extLst>
                    <a:ext uri="{9D8B030D-6E8A-4147-A177-3AD203B41FA5}">
                      <a16:colId xmlns:a16="http://schemas.microsoft.com/office/drawing/2014/main" val="20002"/>
                    </a:ext>
                  </a:extLst>
                </a:gridCol>
                <a:gridCol w="892097">
                  <a:extLst>
                    <a:ext uri="{9D8B030D-6E8A-4147-A177-3AD203B41FA5}">
                      <a16:colId xmlns:a16="http://schemas.microsoft.com/office/drawing/2014/main" val="20003"/>
                    </a:ext>
                  </a:extLst>
                </a:gridCol>
                <a:gridCol w="892097">
                  <a:extLst>
                    <a:ext uri="{9D8B030D-6E8A-4147-A177-3AD203B41FA5}">
                      <a16:colId xmlns:a16="http://schemas.microsoft.com/office/drawing/2014/main" val="20004"/>
                    </a:ext>
                  </a:extLst>
                </a:gridCol>
                <a:gridCol w="892097">
                  <a:extLst>
                    <a:ext uri="{9D8B030D-6E8A-4147-A177-3AD203B41FA5}">
                      <a16:colId xmlns:a16="http://schemas.microsoft.com/office/drawing/2014/main" val="20005"/>
                    </a:ext>
                  </a:extLst>
                </a:gridCol>
                <a:gridCol w="836342">
                  <a:extLst>
                    <a:ext uri="{9D8B030D-6E8A-4147-A177-3AD203B41FA5}">
                      <a16:colId xmlns:a16="http://schemas.microsoft.com/office/drawing/2014/main" val="20006"/>
                    </a:ext>
                  </a:extLst>
                </a:gridCol>
                <a:gridCol w="669073">
                  <a:extLst>
                    <a:ext uri="{9D8B030D-6E8A-4147-A177-3AD203B41FA5}">
                      <a16:colId xmlns:a16="http://schemas.microsoft.com/office/drawing/2014/main" val="20007"/>
                    </a:ext>
                  </a:extLst>
                </a:gridCol>
              </a:tblGrid>
              <a:tr h="250653">
                <a:tc gridSpan="8">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rgbClr val="FF0000"/>
                          </a:solidFill>
                          <a:effectLst/>
                          <a:latin typeface="Bookman Old Style" pitchFamily="18" charset="0"/>
                          <a:cs typeface="Arial" pitchFamily="34" charset="0"/>
                        </a:rPr>
                        <a:t>ÖRGÜN + YAYGIN  EĞİTİM  (TÜRKİYE / İSTANBUL)</a:t>
                      </a:r>
                      <a:endParaRPr kumimoji="0" lang="tr-TR" sz="600" b="1" i="0" u="none" strike="noStrike" cap="none" normalizeH="0" baseline="0" dirty="0" smtClean="0">
                        <a:ln>
                          <a:noFill/>
                        </a:ln>
                        <a:solidFill>
                          <a:srgbClr val="FF0000"/>
                        </a:solidFill>
                        <a:effectLst/>
                        <a:latin typeface="Bookman Old Style" pitchFamily="18"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smtClean="0">
                        <a:ln>
                          <a:noFill/>
                        </a:ln>
                        <a:solidFill>
                          <a:srgbClr val="000099"/>
                        </a:solidFill>
                        <a:effectLst/>
                        <a:latin typeface="Times New Roman" pitchFamily="18" charset="0"/>
                      </a:endParaRPr>
                    </a:p>
                  </a:txBody>
                  <a:tcPr marL="91431" marR="91431" marT="45716" marB="45716"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258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100" b="1" i="0" u="none" strike="noStrike" cap="none" normalizeH="0" baseline="0" dirty="0" smtClean="0">
                        <a:ln>
                          <a:noFill/>
                        </a:ln>
                        <a:solidFill>
                          <a:schemeClr val="tx1"/>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i="0" u="none" strike="noStrike" cap="none" normalizeH="0" baseline="0" dirty="0" smtClean="0">
                          <a:ln>
                            <a:noFill/>
                          </a:ln>
                          <a:solidFill>
                            <a:srgbClr val="FF0000"/>
                          </a:solidFill>
                          <a:effectLst/>
                          <a:latin typeface="Bookman Old Style" pitchFamily="18" charset="0"/>
                          <a:cs typeface="Arial" pitchFamily="34" charset="0"/>
                        </a:rPr>
                        <a:t>TÜRKİYE</a:t>
                      </a:r>
                      <a:r>
                        <a:rPr kumimoji="0" lang="tr-TR" sz="1200" b="1" i="0" u="none" strike="noStrike" cap="none" normalizeH="0" baseline="0" dirty="0" smtClean="0">
                          <a:ln>
                            <a:noFill/>
                          </a:ln>
                          <a:solidFill>
                            <a:srgbClr val="FF0000"/>
                          </a:solidFill>
                          <a:effectLst/>
                          <a:latin typeface="Bookman Old Style" pitchFamily="18" charset="0"/>
                          <a:cs typeface="Arial" pitchFamily="34" charset="0"/>
                        </a:rPr>
                        <a:t>*</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i="0" u="none" strike="noStrike" cap="none" normalizeH="0" baseline="0" dirty="0" smtClean="0">
                          <a:ln>
                            <a:noFill/>
                          </a:ln>
                          <a:solidFill>
                            <a:srgbClr val="FF0000"/>
                          </a:solidFill>
                          <a:effectLst/>
                          <a:latin typeface="Bookman Old Style" pitchFamily="18" charset="0"/>
                          <a:cs typeface="Arial" pitchFamily="34" charset="0"/>
                        </a:rPr>
                        <a:t>İSTANBUL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cap="none" normalizeH="0" baseline="0" dirty="0" smtClean="0">
                          <a:ln>
                            <a:noFill/>
                          </a:ln>
                          <a:solidFill>
                            <a:srgbClr val="FF0000"/>
                          </a:solidFill>
                          <a:effectLst/>
                          <a:latin typeface="Bookman Old Style" pitchFamily="18" charset="0"/>
                          <a:cs typeface="Arial" pitchFamily="34" charset="0"/>
                        </a:rPr>
                        <a:t>İSTANBUL</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i="0" u="none" strike="noStrike" cap="none" normalizeH="0" baseline="0" dirty="0" smtClean="0">
                          <a:ln>
                            <a:noFill/>
                          </a:ln>
                          <a:solidFill>
                            <a:srgbClr val="FF0000"/>
                          </a:solidFill>
                          <a:effectLst/>
                          <a:latin typeface="Bookman Old Style" pitchFamily="18" charset="0"/>
                          <a:cs typeface="Arial" pitchFamily="34" charset="0"/>
                        </a:rPr>
                        <a:t>% PAY</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572929">
                <a:tc>
                  <a:txBody>
                    <a:bodyPr/>
                    <a:lstStyle/>
                    <a:p>
                      <a:pPr marL="0" marR="0" lvl="0" indent="0" algn="just" defTabSz="914400" rtl="0" eaLnBrk="1" fontAlgn="base" latinLnBrk="0" hangingPunct="1">
                        <a:lnSpc>
                          <a:spcPct val="100000"/>
                        </a:lnSpc>
                        <a:spcBef>
                          <a:spcPct val="0"/>
                        </a:spcBef>
                        <a:spcAft>
                          <a:spcPct val="0"/>
                        </a:spcAft>
                        <a:buClr>
                          <a:schemeClr val="hlink"/>
                        </a:buClr>
                        <a:buSzPct val="120000"/>
                        <a:buFontTx/>
                        <a:buNone/>
                        <a:tabLst/>
                      </a:pPr>
                      <a:endParaRPr kumimoji="0" lang="tr-TR" sz="1100" b="1" i="0" u="none" strike="noStrike" cap="none" normalizeH="0" baseline="0" dirty="0" smtClean="0">
                        <a:ln>
                          <a:noFill/>
                        </a:ln>
                        <a:solidFill>
                          <a:schemeClr val="tx1"/>
                        </a:solidFill>
                        <a:effectLst/>
                        <a:latin typeface="Bookman Old Style"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ÖRGÜN</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endPar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YAYGIN</a:t>
                      </a:r>
                      <a:r>
                        <a:rPr kumimoji="0" lang="tr-TR" sz="1100" b="1" i="0" u="none" strike="noStrike" kern="1200" cap="none" normalizeH="0" baseline="0" dirty="0" smtClean="0">
                          <a:ln>
                            <a:noFill/>
                          </a:ln>
                          <a:solidFill>
                            <a:srgbClr val="FF0000"/>
                          </a:solidFill>
                          <a:effectLst/>
                          <a:latin typeface="Bookman Old Style" pitchFamily="18" charset="0"/>
                          <a:ea typeface="+mn-ea"/>
                          <a:cs typeface="Arial" pitchFamily="34" charset="0"/>
                        </a:rPr>
                        <a:t>**</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tr-TR" sz="1100" b="1" i="0" u="none" strike="noStrike" cap="none" normalizeH="0" baseline="0" dirty="0" smtClean="0">
                        <a:ln>
                          <a:noFill/>
                        </a:ln>
                        <a:solidFill>
                          <a:srgbClr val="000099"/>
                        </a:solidFill>
                        <a:effectLst/>
                        <a:latin typeface="Bookman Old Style" pitchFamily="18"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TOPLAM</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ÖRGÜN</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endParaRPr kumimoji="0" lang="tr-TR" sz="1100" b="1" i="0" u="none" strike="noStrike" cap="none" normalizeH="0" baseline="0" dirty="0" smtClean="0">
                        <a:ln>
                          <a:noFill/>
                        </a:ln>
                        <a:solidFill>
                          <a:srgbClr val="000099"/>
                        </a:solidFill>
                        <a:effectLst/>
                        <a:latin typeface="Bookman Old Style"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YAYGIN</a:t>
                      </a:r>
                      <a:r>
                        <a:rPr kumimoji="0" lang="tr-TR" sz="1100" b="1" i="0" u="none" strike="noStrike" kern="1200" cap="none" normalizeH="0" baseline="0" dirty="0" smtClean="0">
                          <a:ln>
                            <a:noFill/>
                          </a:ln>
                          <a:solidFill>
                            <a:srgbClr val="FF0000"/>
                          </a:solidFill>
                          <a:effectLst/>
                          <a:latin typeface="Bookman Old Style" pitchFamily="18" charset="0"/>
                          <a:ea typeface="+mn-ea"/>
                          <a:cs typeface="Arial" pitchFamily="34" charset="0"/>
                        </a:rPr>
                        <a:t>**</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tr-TR" sz="1100" b="1" i="0" u="none" strike="noStrike" cap="none" normalizeH="0" baseline="0" dirty="0" smtClean="0">
                        <a:ln>
                          <a:noFill/>
                        </a:ln>
                        <a:solidFill>
                          <a:srgbClr val="000099"/>
                        </a:solidFill>
                        <a:effectLst/>
                        <a:latin typeface="Bookman Old Style" pitchFamily="18"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TOPLAM</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pPr marL="0" marR="0" lvl="0" indent="0" algn="r" defTabSz="914400" rtl="0" eaLnBrk="1" fontAlgn="base" latinLnBrk="0" hangingPunct="1">
                        <a:lnSpc>
                          <a:spcPct val="100000"/>
                        </a:lnSpc>
                        <a:spcBef>
                          <a:spcPct val="0"/>
                        </a:spcBef>
                        <a:spcAft>
                          <a:spcPct val="0"/>
                        </a:spcAft>
                        <a:buClr>
                          <a:schemeClr val="hlink"/>
                        </a:buClr>
                        <a:buSzPct val="120000"/>
                        <a:buFontTx/>
                        <a:buNone/>
                        <a:tabLst/>
                      </a:pPr>
                      <a:endParaRPr kumimoji="0" lang="tr-TR" sz="1400" b="1" i="0" u="none" strike="noStrike" cap="none" normalizeH="0" baseline="0" dirty="0" smtClean="0">
                        <a:ln>
                          <a:noFill/>
                        </a:ln>
                        <a:solidFill>
                          <a:srgbClr val="FF0000"/>
                        </a:solidFill>
                        <a:effectLst/>
                        <a:latin typeface="Times New Roman" pitchFamily="18" charset="0"/>
                      </a:endParaRPr>
                    </a:p>
                  </a:txBody>
                  <a:tcPr marL="91431" marR="91431" marT="45716" marB="45716" anchor="ctr" horzOverflow="overflow">
                    <a:lnL w="19050" cap="flat" cmpd="sng" algn="ctr">
                      <a:solidFill>
                        <a:schemeClr val="tx1"/>
                      </a:solidFill>
                      <a:prstDash val="solid"/>
                      <a:round/>
                      <a:headEnd type="none" w="med" len="med"/>
                      <a:tailEnd type="none" w="med" len="med"/>
                    </a:lnL>
                    <a:lnR w="28575" cap="flat" cmpd="sng" algn="ctr">
                      <a:solidFill>
                        <a:srgbClr val="000099"/>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713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OKUL</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65.568</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15.032</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80.600</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6.787</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2.338</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9.125</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tr-TR" sz="800" b="1" dirty="0" smtClean="0">
                          <a:solidFill>
                            <a:srgbClr val="FF0000"/>
                          </a:solidFill>
                          <a:effectLst/>
                          <a:latin typeface="Bookman Old Style" panose="02050604050505020204" pitchFamily="18" charset="0"/>
                          <a:ea typeface="SimSun" panose="02010600030101010101" pitchFamily="2" charset="-122"/>
                          <a:cs typeface="Arial TUR" panose="020B0604020202020204" pitchFamily="34" charset="0"/>
                        </a:rPr>
                        <a:t>11,32</a:t>
                      </a:r>
                      <a:endParaRPr lang="tr-TR" sz="1400" b="1" dirty="0">
                        <a:solidFill>
                          <a:srgbClr val="FF0000"/>
                        </a:solidFill>
                        <a:effectLst/>
                        <a:latin typeface="Bookman Old Style" panose="02050604050505020204" pitchFamily="18" charset="0"/>
                        <a:ea typeface="SimSun" panose="02010600030101010101" pitchFamily="2" charset="-122"/>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2671">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DERSLİK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686.800</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92.571</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779.371</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103.613</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14.598</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118.211</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tr-TR" sz="800" b="1" dirty="0" smtClean="0">
                          <a:solidFill>
                            <a:srgbClr val="FF0000"/>
                          </a:solidFill>
                          <a:effectLst/>
                          <a:latin typeface="Bookman Old Style" panose="02050604050505020204" pitchFamily="18" charset="0"/>
                          <a:ea typeface="SimSun" panose="02010600030101010101" pitchFamily="2" charset="-122"/>
                          <a:cs typeface="Arial TUR" panose="020B0604020202020204" pitchFamily="34" charset="0"/>
                        </a:rPr>
                        <a:t>15,17</a:t>
                      </a:r>
                      <a:endParaRPr lang="tr-TR" sz="1400" b="1" dirty="0">
                        <a:solidFill>
                          <a:srgbClr val="FF0000"/>
                        </a:solidFill>
                        <a:effectLst/>
                        <a:latin typeface="Bookman Old Style" panose="02050604050505020204" pitchFamily="18" charset="0"/>
                        <a:ea typeface="SimSun" panose="02010600030101010101" pitchFamily="2" charset="-122"/>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3348">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ÖĞRETMEN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1.030.130</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76.009</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1.106.139</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154.833</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15.374</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170.207</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tr-TR" sz="800" b="1" dirty="0" smtClean="0">
                          <a:solidFill>
                            <a:srgbClr val="FF0000"/>
                          </a:solidFill>
                          <a:effectLst/>
                          <a:latin typeface="Bookman Old Style" panose="02050604050505020204" pitchFamily="18" charset="0"/>
                          <a:ea typeface="SimSun" panose="02010600030101010101" pitchFamily="2" charset="-122"/>
                          <a:cs typeface="Arial TUR" panose="020B0604020202020204" pitchFamily="34" charset="0"/>
                        </a:rPr>
                        <a:t>15,39</a:t>
                      </a:r>
                      <a:endParaRPr lang="tr-TR" sz="1400" b="1" dirty="0">
                        <a:solidFill>
                          <a:srgbClr val="FF0000"/>
                        </a:solidFill>
                        <a:effectLst/>
                        <a:latin typeface="Bookman Old Style" panose="02050604050505020204" pitchFamily="18" charset="0"/>
                        <a:ea typeface="SimSun" panose="02010600030101010101" pitchFamily="2" charset="-122"/>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05823">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ÖĞRENCİ/</a:t>
                      </a:r>
                    </a:p>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KURSİYER</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17.885.248</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9.087.885</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26.973.133</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3.097.447</a:t>
                      </a:r>
                      <a:r>
                        <a:rPr kumimoji="0" lang="tr-TR" sz="800" b="1" i="0" u="none" strike="noStrike" kern="1200" cap="none" normalizeH="0" baseline="0" dirty="0" smtClean="0">
                          <a:ln>
                            <a:noFill/>
                          </a:ln>
                          <a:solidFill>
                            <a:srgbClr val="FF0000"/>
                          </a:solidFill>
                          <a:effectLst/>
                          <a:latin typeface="Bookman Old Style" pitchFamily="18" charset="0"/>
                          <a:ea typeface="+mn-ea"/>
                          <a:cs typeface="Arial" pitchFamily="34" charset="0"/>
                        </a:rPr>
                        <a:t>***</a:t>
                      </a:r>
                      <a:endParaRPr kumimoji="0" lang="tr-TR" sz="800" b="1" i="0" u="none" strike="noStrike" kern="1200" cap="none" normalizeH="0" baseline="0" dirty="0">
                        <a:ln>
                          <a:noFill/>
                        </a:ln>
                        <a:solidFill>
                          <a:srgbClr val="FF0000"/>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552.494</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3.649.941</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spcAft>
                          <a:spcPts val="0"/>
                        </a:spcAft>
                      </a:pPr>
                      <a:r>
                        <a:rPr lang="tr-TR" sz="800" b="1" dirty="0" smtClean="0">
                          <a:solidFill>
                            <a:srgbClr val="FF0000"/>
                          </a:solidFill>
                          <a:effectLst/>
                          <a:latin typeface="Bookman Old Style" panose="02050604050505020204" pitchFamily="18" charset="0"/>
                          <a:ea typeface="SimSun" panose="02010600030101010101" pitchFamily="2" charset="-122"/>
                          <a:cs typeface="Arial TUR" panose="020B0604020202020204" pitchFamily="34" charset="0"/>
                        </a:rPr>
                        <a:t>13,53</a:t>
                      </a:r>
                      <a:endParaRPr lang="tr-TR" sz="1400" b="1" dirty="0">
                        <a:solidFill>
                          <a:srgbClr val="FF0000"/>
                        </a:solidFill>
                        <a:effectLst/>
                        <a:latin typeface="Bookman Old Style" panose="02050604050505020204" pitchFamily="18" charset="0"/>
                        <a:ea typeface="SimSun" panose="02010600030101010101" pitchFamily="2" charset="-122"/>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6" name="5 Slayt Numarası Yer Tutucusu"/>
          <p:cNvSpPr>
            <a:spLocks noGrp="1"/>
          </p:cNvSpPr>
          <p:nvPr>
            <p:ph type="sldNum" sz="quarter" idx="12"/>
          </p:nvPr>
        </p:nvSpPr>
        <p:spPr>
          <a:xfrm>
            <a:off x="4995174" y="7113240"/>
            <a:ext cx="1782198" cy="342900"/>
          </a:xfrm>
        </p:spPr>
        <p:txBody>
          <a:bodyPr/>
          <a:lstStyle/>
          <a:p>
            <a:pPr defTabSz="685800">
              <a:defRPr/>
            </a:pPr>
            <a:fld id="{EF13B2A3-3C2A-4857-9C1B-1141680F0CEB}" type="slidenum">
              <a:rPr lang="tr-TR">
                <a:solidFill>
                  <a:prstClr val="black">
                    <a:tint val="75000"/>
                  </a:prstClr>
                </a:solidFill>
                <a:latin typeface="Corbel" panose="020B0503020204020204"/>
              </a:rPr>
              <a:pPr defTabSz="685800">
                <a:defRPr/>
              </a:pPr>
              <a:t>17</a:t>
            </a:fld>
            <a:endParaRPr lang="tr-TR" dirty="0">
              <a:solidFill>
                <a:prstClr val="black">
                  <a:tint val="75000"/>
                </a:prstClr>
              </a:solidFill>
              <a:latin typeface="Corbel" panose="020B0503020204020204"/>
            </a:endParaRPr>
          </a:p>
        </p:txBody>
      </p:sp>
      <p:sp>
        <p:nvSpPr>
          <p:cNvPr id="3" name="Metin kutusu 2"/>
          <p:cNvSpPr txBox="1"/>
          <p:nvPr/>
        </p:nvSpPr>
        <p:spPr>
          <a:xfrm>
            <a:off x="0" y="2619101"/>
            <a:ext cx="6588732" cy="669414"/>
          </a:xfrm>
          <a:prstGeom prst="rect">
            <a:avLst/>
          </a:prstGeom>
          <a:noFill/>
        </p:spPr>
        <p:txBody>
          <a:bodyPr wrap="square" rtlCol="0">
            <a:spAutoFit/>
          </a:bodyPr>
          <a:lstStyle/>
          <a:p>
            <a:pPr defTabSz="685800"/>
            <a:r>
              <a:rPr lang="tr-TR" sz="750" b="1" dirty="0">
                <a:solidFill>
                  <a:srgbClr val="FF0000"/>
                </a:solidFill>
                <a:latin typeface="Bookman Old Style" panose="02050604050505020204" pitchFamily="18" charset="0"/>
              </a:rPr>
              <a:t>*</a:t>
            </a:r>
            <a:r>
              <a:rPr lang="tr-TR" sz="750" dirty="0">
                <a:solidFill>
                  <a:prstClr val="black"/>
                </a:solidFill>
                <a:latin typeface="Bookman Old Style" panose="02050604050505020204" pitchFamily="18" charset="0"/>
              </a:rPr>
              <a:t>  MEB Strateji Geliştirme Başkanlığı tarafından Türkiye verileri henüz açıklanmadığı için Türkiye verilerine ilişkin hücrelerde 2017-2018 eğitim öğretim yılına ait veriler kullanılmıştır.</a:t>
            </a:r>
          </a:p>
          <a:p>
            <a:pPr defTabSz="685800"/>
            <a:r>
              <a:rPr lang="tr-TR" sz="750" b="1" dirty="0">
                <a:solidFill>
                  <a:srgbClr val="FF0000"/>
                </a:solidFill>
                <a:latin typeface="Bookman Old Style" panose="02050604050505020204" pitchFamily="18" charset="0"/>
              </a:rPr>
              <a:t>**</a:t>
            </a:r>
            <a:r>
              <a:rPr lang="tr-TR" sz="750" dirty="0">
                <a:solidFill>
                  <a:prstClr val="black"/>
                </a:solidFill>
                <a:latin typeface="Bookman Old Style" panose="02050604050505020204" pitchFamily="18" charset="0"/>
              </a:rPr>
              <a:t> Türkiye – İstanbul öğrenci sayıları oranlamaları hesaplanırken İstanbul öğrenci sayılarına; açık öğretim ortaokul, açık lise ve açık öğretim İHL öğrenci sayıları da dahil edilmiştir. </a:t>
            </a:r>
          </a:p>
          <a:p>
            <a:pPr algn="just" defTabSz="685800"/>
            <a:r>
              <a:rPr lang="tr-TR" sz="750" b="1" dirty="0">
                <a:solidFill>
                  <a:srgbClr val="FF0000"/>
                </a:solidFill>
                <a:latin typeface="Bookman Old Style" panose="02050604050505020204" pitchFamily="18" charset="0"/>
              </a:rPr>
              <a:t>***</a:t>
            </a:r>
            <a:r>
              <a:rPr lang="tr-TR" sz="750" dirty="0">
                <a:solidFill>
                  <a:prstClr val="black"/>
                </a:solidFill>
                <a:latin typeface="Bookman Old Style" panose="02050604050505020204" pitchFamily="18" charset="0"/>
              </a:rPr>
              <a:t>Yaygın Eğitim bilgileri, biten ve öğretim yılı itibari ile alınmaktadır. (2017/2018)</a:t>
            </a:r>
          </a:p>
        </p:txBody>
      </p:sp>
      <p:graphicFrame>
        <p:nvGraphicFramePr>
          <p:cNvPr id="7" name="4 Tablo"/>
          <p:cNvGraphicFramePr>
            <a:graphicFrameLocks noGrp="1"/>
          </p:cNvGraphicFramePr>
          <p:nvPr>
            <p:extLst>
              <p:ext uri="{D42A27DB-BD31-4B8C-83A1-F6EECF244321}">
                <p14:modId xmlns:p14="http://schemas.microsoft.com/office/powerpoint/2010/main" val="1792453497"/>
              </p:ext>
            </p:extLst>
          </p:nvPr>
        </p:nvGraphicFramePr>
        <p:xfrm>
          <a:off x="0" y="3422153"/>
          <a:ext cx="6858001" cy="4837039"/>
        </p:xfrm>
        <a:graphic>
          <a:graphicData uri="http://schemas.openxmlformats.org/drawingml/2006/table">
            <a:tbl>
              <a:tblPr/>
              <a:tblGrid>
                <a:gridCol w="3432896">
                  <a:extLst>
                    <a:ext uri="{9D8B030D-6E8A-4147-A177-3AD203B41FA5}">
                      <a16:colId xmlns:a16="http://schemas.microsoft.com/office/drawing/2014/main" val="20000"/>
                    </a:ext>
                  </a:extLst>
                </a:gridCol>
                <a:gridCol w="1100359">
                  <a:extLst>
                    <a:ext uri="{9D8B030D-6E8A-4147-A177-3AD203B41FA5}">
                      <a16:colId xmlns:a16="http://schemas.microsoft.com/office/drawing/2014/main" val="20001"/>
                    </a:ext>
                  </a:extLst>
                </a:gridCol>
                <a:gridCol w="1162373">
                  <a:extLst>
                    <a:ext uri="{9D8B030D-6E8A-4147-A177-3AD203B41FA5}">
                      <a16:colId xmlns:a16="http://schemas.microsoft.com/office/drawing/2014/main" val="20002"/>
                    </a:ext>
                  </a:extLst>
                </a:gridCol>
                <a:gridCol w="1162373">
                  <a:extLst>
                    <a:ext uri="{9D8B030D-6E8A-4147-A177-3AD203B41FA5}">
                      <a16:colId xmlns:a16="http://schemas.microsoft.com/office/drawing/2014/main" val="20003"/>
                    </a:ext>
                  </a:extLst>
                </a:gridCol>
              </a:tblGrid>
              <a:tr h="613574">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rgbClr val="FF0000"/>
                          </a:solidFill>
                          <a:latin typeface="Bookman Old Style" pitchFamily="18" charset="0"/>
                          <a:ea typeface="+mn-ea"/>
                          <a:cs typeface="Arial" pitchFamily="34" charset="0"/>
                        </a:rPr>
                        <a:t>İSTANBUL İLİ </a:t>
                      </a:r>
                    </a:p>
                    <a:p>
                      <a:pPr marL="0" marR="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rgbClr val="FF0000"/>
                          </a:solidFill>
                          <a:latin typeface="Bookman Old Style" pitchFamily="18" charset="0"/>
                          <a:ea typeface="+mn-ea"/>
                          <a:cs typeface="Arial" pitchFamily="34" charset="0"/>
                        </a:rPr>
                        <a:t>EĞİTİM GENEL DURUMU</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pPr algn="ctr" fontAlgn="b"/>
                      <a:endParaRPr lang="tr-TR" sz="1500" b="1" i="0" u="none" strike="noStrike" dirty="0">
                        <a:solidFill>
                          <a:srgbClr val="000099"/>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500" b="1" i="0" u="none" strike="noStrike" kern="1200" dirty="0" smtClean="0">
                        <a:solidFill>
                          <a:srgbClr val="000099"/>
                        </a:solidFill>
                        <a:latin typeface="Bookman Old Style" pitchFamily="18" charset="0"/>
                        <a:ea typeface="+mn-ea"/>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500" b="1" i="0" u="none" strike="noStrike" kern="1200" dirty="0" smtClean="0">
                        <a:solidFill>
                          <a:srgbClr val="000099"/>
                        </a:solidFill>
                        <a:latin typeface="Bookman Old Style" pitchFamily="18" charset="0"/>
                        <a:ea typeface="+mn-ea"/>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46226">
                <a:tc>
                  <a:txBody>
                    <a:bodyPr/>
                    <a:lstStyle/>
                    <a:p>
                      <a:pPr algn="ctr" fontAlgn="b"/>
                      <a:r>
                        <a:rPr lang="tr-TR" sz="1100" b="1" i="0" u="none" strike="noStrike" dirty="0" smtClean="0">
                          <a:solidFill>
                            <a:srgbClr val="000099"/>
                          </a:solidFill>
                          <a:latin typeface="Bookman Old Style" pitchFamily="18" charset="0"/>
                          <a:cs typeface="Arial" pitchFamily="34" charset="0"/>
                        </a:rPr>
                        <a:t>EĞİTİM</a:t>
                      </a:r>
                      <a:endParaRPr lang="tr-TR" sz="11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100" b="1" i="0" u="none" strike="noStrike" kern="1200" dirty="0" smtClean="0">
                          <a:solidFill>
                            <a:srgbClr val="000099"/>
                          </a:solidFill>
                          <a:latin typeface="Bookman Old Style" pitchFamily="18" charset="0"/>
                          <a:ea typeface="+mn-ea"/>
                          <a:cs typeface="Arial" pitchFamily="34" charset="0"/>
                        </a:rPr>
                        <a:t>2016-2017</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100" b="1" i="0" u="none" strike="noStrike" kern="1200" dirty="0" smtClean="0">
                          <a:solidFill>
                            <a:srgbClr val="000099"/>
                          </a:solidFill>
                          <a:latin typeface="Bookman Old Style" pitchFamily="18" charset="0"/>
                          <a:ea typeface="+mn-ea"/>
                          <a:cs typeface="Arial" pitchFamily="34" charset="0"/>
                        </a:rPr>
                        <a:t>2017-2018</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100" b="1" i="0" u="none" strike="noStrike" kern="1200" dirty="0" smtClean="0">
                          <a:solidFill>
                            <a:srgbClr val="000099"/>
                          </a:solidFill>
                          <a:latin typeface="Bookman Old Style" pitchFamily="18" charset="0"/>
                          <a:ea typeface="+mn-ea"/>
                          <a:cs typeface="Arial" pitchFamily="34" charset="0"/>
                        </a:rPr>
                        <a:t>2018-2019</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06316">
                <a:tc>
                  <a:txBody>
                    <a:bodyPr/>
                    <a:lstStyle/>
                    <a:p>
                      <a:pPr algn="r" fontAlgn="b"/>
                      <a:r>
                        <a:rPr lang="tr-TR" sz="1100" b="1" i="0" u="none" strike="noStrike" dirty="0">
                          <a:solidFill>
                            <a:schemeClr val="tx2"/>
                          </a:solidFill>
                          <a:latin typeface="Bookman Old Style" pitchFamily="18" charset="0"/>
                          <a:cs typeface="Arial" pitchFamily="34" charset="0"/>
                        </a:rPr>
                        <a:t>OKUL ÖNCESİ ÖĞRENCİLER</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chemeClr val="tx2"/>
                          </a:solidFill>
                          <a:latin typeface="Bookman Old Style" pitchFamily="18" charset="0"/>
                          <a:ea typeface="+mn-ea"/>
                          <a:cs typeface="Arial" pitchFamily="34" charset="0"/>
                        </a:rPr>
                        <a:t>176.854</a:t>
                      </a:r>
                      <a:endParaRPr lang="tr-TR" sz="1100" b="1" i="0" u="none" strike="noStrike" kern="1200" dirty="0">
                        <a:solidFill>
                          <a:schemeClr val="tx2"/>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chemeClr val="tx2"/>
                          </a:solidFill>
                          <a:latin typeface="Bookman Old Style" pitchFamily="18" charset="0"/>
                          <a:ea typeface="+mn-ea"/>
                          <a:cs typeface="Arial" pitchFamily="34" charset="0"/>
                        </a:rPr>
                        <a:t>195.339</a:t>
                      </a:r>
                      <a:endParaRPr lang="tr-TR" sz="1100" b="1" i="0" u="none" strike="noStrike" kern="1200" dirty="0">
                        <a:solidFill>
                          <a:schemeClr val="tx2"/>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chemeClr val="tx2"/>
                          </a:solidFill>
                          <a:latin typeface="Bookman Old Style" pitchFamily="18" charset="0"/>
                          <a:ea typeface="+mn-ea"/>
                          <a:cs typeface="Arial" pitchFamily="34" charset="0"/>
                        </a:rPr>
                        <a:t>206.804</a:t>
                      </a:r>
                      <a:endParaRPr lang="tr-TR" sz="1100" b="1" i="0" u="none" strike="noStrike" kern="1200" dirty="0">
                        <a:solidFill>
                          <a:schemeClr val="tx2"/>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0129">
                <a:tc>
                  <a:txBody>
                    <a:bodyPr/>
                    <a:lstStyle/>
                    <a:p>
                      <a:pPr algn="r" fontAlgn="b"/>
                      <a:r>
                        <a:rPr lang="tr-TR" sz="1100" b="1" i="0" u="none" strike="noStrike" dirty="0">
                          <a:solidFill>
                            <a:schemeClr val="tx2"/>
                          </a:solidFill>
                          <a:latin typeface="Bookman Old Style" pitchFamily="18" charset="0"/>
                          <a:cs typeface="Arial" pitchFamily="34" charset="0"/>
                        </a:rPr>
                        <a:t>İLKÖĞRETİM ÖĞRENCİLERİ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chemeClr val="tx2"/>
                          </a:solidFill>
                          <a:latin typeface="Bookman Old Style" pitchFamily="18" charset="0"/>
                          <a:ea typeface="+mn-ea"/>
                          <a:cs typeface="Arial" pitchFamily="34" charset="0"/>
                        </a:rPr>
                        <a:t>1.779.858</a:t>
                      </a:r>
                      <a:endParaRPr lang="tr-TR" sz="1100" b="1" i="0" u="none" strike="noStrike" kern="1200" dirty="0">
                        <a:solidFill>
                          <a:schemeClr val="tx2"/>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chemeClr val="tx2"/>
                          </a:solidFill>
                          <a:latin typeface="Bookman Old Style" pitchFamily="18" charset="0"/>
                          <a:ea typeface="+mn-ea"/>
                          <a:cs typeface="Arial" pitchFamily="34" charset="0"/>
                        </a:rPr>
                        <a:t>1.802.500</a:t>
                      </a:r>
                      <a:endParaRPr lang="tr-TR" sz="1100" b="1" i="0" u="none" strike="noStrike" kern="1200" dirty="0">
                        <a:solidFill>
                          <a:schemeClr val="tx2"/>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chemeClr val="tx2"/>
                          </a:solidFill>
                          <a:latin typeface="Bookman Old Style" pitchFamily="18" charset="0"/>
                          <a:ea typeface="+mn-ea"/>
                          <a:cs typeface="Arial" pitchFamily="34" charset="0"/>
                        </a:rPr>
                        <a:t>1.837.662</a:t>
                      </a:r>
                      <a:endParaRPr lang="tr-TR" sz="1100" b="1" i="0" u="none" strike="noStrike" kern="1200" dirty="0">
                        <a:solidFill>
                          <a:schemeClr val="tx2"/>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0129">
                <a:tc>
                  <a:txBody>
                    <a:bodyPr/>
                    <a:lstStyle/>
                    <a:p>
                      <a:pPr algn="just" fontAlgn="b"/>
                      <a:r>
                        <a:rPr lang="tr-TR" sz="1100" b="1" i="0" u="none" strike="noStrike" dirty="0" smtClean="0">
                          <a:solidFill>
                            <a:schemeClr val="tx1"/>
                          </a:solidFill>
                          <a:latin typeface="Bookman Old Style" pitchFamily="18" charset="0"/>
                          <a:cs typeface="Arial" pitchFamily="34" charset="0"/>
                        </a:rPr>
                        <a:t>ORTAÖĞRETİM GENEL </a:t>
                      </a:r>
                      <a:endParaRPr lang="tr-TR" sz="11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kern="1200" dirty="0" smtClean="0">
                          <a:solidFill>
                            <a:schemeClr val="tx1"/>
                          </a:solidFill>
                          <a:latin typeface="Bookman Old Style" pitchFamily="18" charset="0"/>
                          <a:ea typeface="+mn-ea"/>
                          <a:cs typeface="Arial" pitchFamily="34" charset="0"/>
                        </a:rPr>
                        <a:t>294.759</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kern="1200" dirty="0" smtClean="0">
                          <a:solidFill>
                            <a:schemeClr val="tx1"/>
                          </a:solidFill>
                          <a:latin typeface="Bookman Old Style" pitchFamily="18" charset="0"/>
                          <a:ea typeface="+mn-ea"/>
                          <a:cs typeface="Arial" pitchFamily="34" charset="0"/>
                        </a:rPr>
                        <a:t>311.049</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kern="1200" dirty="0" smtClean="0">
                          <a:solidFill>
                            <a:schemeClr val="tx1"/>
                          </a:solidFill>
                          <a:latin typeface="Bookman Old Style" pitchFamily="18" charset="0"/>
                          <a:ea typeface="+mn-ea"/>
                          <a:cs typeface="Arial" pitchFamily="34" charset="0"/>
                        </a:rPr>
                        <a:t>366.319</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60139">
                <a:tc>
                  <a:txBody>
                    <a:bodyPr/>
                    <a:lstStyle/>
                    <a:p>
                      <a:pPr algn="l" fontAlgn="b"/>
                      <a:r>
                        <a:rPr lang="tr-TR" sz="1100" b="1" i="0" u="none" strike="noStrike" dirty="0" smtClean="0">
                          <a:solidFill>
                            <a:schemeClr val="tx1"/>
                          </a:solidFill>
                          <a:latin typeface="Bookman Old Style" pitchFamily="18" charset="0"/>
                          <a:cs typeface="Arial" pitchFamily="34" charset="0"/>
                        </a:rPr>
                        <a:t>ORTAÖĞRETİM MESLEKİ</a:t>
                      </a:r>
                      <a:r>
                        <a:rPr lang="tr-TR" sz="1100" b="1" i="0" u="none" strike="noStrike" baseline="0" dirty="0" smtClean="0">
                          <a:solidFill>
                            <a:schemeClr val="tx1"/>
                          </a:solidFill>
                          <a:latin typeface="Bookman Old Style" pitchFamily="18" charset="0"/>
                          <a:cs typeface="Arial" pitchFamily="34" charset="0"/>
                        </a:rPr>
                        <a:t> ve TEKNİK EĞİTİM GENEL</a:t>
                      </a:r>
                      <a:endParaRPr lang="tr-TR" sz="11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kern="1200" dirty="0" smtClean="0">
                          <a:solidFill>
                            <a:schemeClr val="tx1"/>
                          </a:solidFill>
                          <a:latin typeface="Bookman Old Style" pitchFamily="18" charset="0"/>
                          <a:ea typeface="+mn-ea"/>
                          <a:cs typeface="Arial" pitchFamily="34" charset="0"/>
                        </a:rPr>
                        <a:t>438.517</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kern="1200" dirty="0" smtClean="0">
                          <a:solidFill>
                            <a:schemeClr val="tx1"/>
                          </a:solidFill>
                          <a:latin typeface="Bookman Old Style" pitchFamily="18" charset="0"/>
                          <a:ea typeface="+mn-ea"/>
                          <a:cs typeface="Arial" pitchFamily="34" charset="0"/>
                        </a:rPr>
                        <a:t>432.535</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kern="1200" dirty="0" smtClean="0">
                          <a:solidFill>
                            <a:schemeClr val="tx1"/>
                          </a:solidFill>
                          <a:latin typeface="Bookman Old Style" pitchFamily="18" charset="0"/>
                          <a:ea typeface="+mn-ea"/>
                          <a:cs typeface="Arial" pitchFamily="34" charset="0"/>
                        </a:rPr>
                        <a:t>385.889</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0129">
                <a:tc>
                  <a:txBody>
                    <a:bodyPr/>
                    <a:lstStyle/>
                    <a:p>
                      <a:pPr algn="r" fontAlgn="b"/>
                      <a:r>
                        <a:rPr lang="tr-TR" sz="1100" b="1" i="0" u="none" strike="noStrike" dirty="0">
                          <a:solidFill>
                            <a:schemeClr val="tx2"/>
                          </a:solidFill>
                          <a:latin typeface="Bookman Old Style" pitchFamily="18" charset="0"/>
                          <a:cs typeface="Arial" pitchFamily="34" charset="0"/>
                        </a:rPr>
                        <a:t>ORTAÖĞRETİM TOPLAMI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chemeClr val="tx2"/>
                          </a:solidFill>
                          <a:latin typeface="Bookman Old Style" pitchFamily="18" charset="0"/>
                          <a:ea typeface="+mn-ea"/>
                          <a:cs typeface="Arial" pitchFamily="34" charset="0"/>
                        </a:rPr>
                        <a:t>733.276</a:t>
                      </a:r>
                      <a:endParaRPr lang="tr-TR" sz="1100" b="1" i="0" u="none" strike="noStrike" kern="1200" dirty="0">
                        <a:solidFill>
                          <a:schemeClr val="tx2"/>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chemeClr val="tx2"/>
                          </a:solidFill>
                          <a:latin typeface="Bookman Old Style" pitchFamily="18" charset="0"/>
                          <a:ea typeface="+mn-ea"/>
                          <a:cs typeface="Arial" pitchFamily="34" charset="0"/>
                        </a:rPr>
                        <a:t>743.584</a:t>
                      </a:r>
                      <a:endParaRPr lang="tr-TR" sz="1100" b="1" i="0" u="none" strike="noStrike" kern="1200" dirty="0">
                        <a:solidFill>
                          <a:schemeClr val="tx2"/>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1" i="0" u="none" strike="noStrike" kern="1200" dirty="0" smtClean="0">
                          <a:solidFill>
                            <a:schemeClr val="tx2"/>
                          </a:solidFill>
                          <a:latin typeface="Bookman Old Style" pitchFamily="18" charset="0"/>
                          <a:ea typeface="+mn-ea"/>
                          <a:cs typeface="Arial" pitchFamily="34" charset="0"/>
                        </a:rPr>
                        <a:t>752.208</a:t>
                      </a:r>
                      <a:endParaRPr lang="tr-TR" sz="1100" b="1" i="0" u="none" strike="noStrike" kern="1200" dirty="0">
                        <a:solidFill>
                          <a:schemeClr val="tx2"/>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60139">
                <a:tc>
                  <a:txBody>
                    <a:bodyPr/>
                    <a:lstStyle/>
                    <a:p>
                      <a:pPr algn="just" fontAlgn="b"/>
                      <a:r>
                        <a:rPr lang="tr-TR" sz="1100" b="1" i="0" u="none" strike="noStrike" dirty="0" smtClean="0">
                          <a:solidFill>
                            <a:srgbClr val="FF0000"/>
                          </a:solidFill>
                          <a:latin typeface="Bookman Old Style" pitchFamily="18" charset="0"/>
                          <a:cs typeface="Arial" pitchFamily="34" charset="0"/>
                        </a:rPr>
                        <a:t>TOPLAM ÖĞRENCİ </a:t>
                      </a:r>
                      <a:r>
                        <a:rPr lang="tr-TR" sz="1100" b="1" i="0" u="none" strike="noStrike" dirty="0">
                          <a:solidFill>
                            <a:srgbClr val="FF0000"/>
                          </a:solidFill>
                          <a:latin typeface="Bookman Old Style" pitchFamily="18" charset="0"/>
                          <a:cs typeface="Arial" pitchFamily="34" charset="0"/>
                        </a:rPr>
                        <a:t>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r>
                        <a:rPr lang="tr-TR" sz="1100" b="1" i="0" u="none" strike="noStrike" kern="1200" dirty="0" smtClean="0">
                          <a:solidFill>
                            <a:srgbClr val="FF0000"/>
                          </a:solidFill>
                          <a:latin typeface="Bookman Old Style" pitchFamily="18" charset="0"/>
                          <a:ea typeface="+mn-ea"/>
                          <a:cs typeface="Arial" pitchFamily="34" charset="0"/>
                        </a:rPr>
                        <a:t>2.689.988</a:t>
                      </a:r>
                      <a:endParaRPr lang="tr-TR" sz="1100" b="1" i="0" u="none" strike="noStrike" kern="1200" dirty="0">
                        <a:solidFill>
                          <a:srgbClr val="FF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r>
                        <a:rPr lang="tr-TR" sz="1100" b="1" i="0" u="none" strike="noStrike" kern="1200" dirty="0" smtClean="0">
                          <a:solidFill>
                            <a:srgbClr val="FF0000"/>
                          </a:solidFill>
                          <a:latin typeface="Bookman Old Style" pitchFamily="18" charset="0"/>
                          <a:ea typeface="+mn-ea"/>
                          <a:cs typeface="Arial" pitchFamily="34" charset="0"/>
                        </a:rPr>
                        <a:t>2.741.423</a:t>
                      </a:r>
                      <a:endParaRPr lang="tr-TR" sz="1100" b="1" i="0" u="none" strike="noStrike" kern="1200" dirty="0">
                        <a:solidFill>
                          <a:srgbClr val="FF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r>
                        <a:rPr lang="tr-TR" sz="1100" b="1" i="0" u="none" strike="noStrike" kern="1200" dirty="0" smtClean="0">
                          <a:solidFill>
                            <a:srgbClr val="FF0000"/>
                          </a:solidFill>
                          <a:latin typeface="Bookman Old Style" pitchFamily="18" charset="0"/>
                          <a:ea typeface="+mn-ea"/>
                          <a:cs typeface="Arial" pitchFamily="34" charset="0"/>
                        </a:rPr>
                        <a:t>2.796.674</a:t>
                      </a:r>
                      <a:endParaRPr lang="tr-TR" sz="1100" b="1" i="0" u="none" strike="noStrike" kern="1200" dirty="0">
                        <a:solidFill>
                          <a:srgbClr val="FF0000"/>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430129">
                <a:tc>
                  <a:txBody>
                    <a:bodyPr/>
                    <a:lstStyle/>
                    <a:p>
                      <a:pPr algn="just" fontAlgn="b"/>
                      <a:r>
                        <a:rPr lang="tr-TR" sz="1100" b="1" i="0" u="none" strike="noStrike" dirty="0" smtClean="0">
                          <a:solidFill>
                            <a:schemeClr val="tx1"/>
                          </a:solidFill>
                          <a:latin typeface="Bookman Old Style" pitchFamily="18" charset="0"/>
                          <a:cs typeface="Arial" pitchFamily="34" charset="0"/>
                        </a:rPr>
                        <a:t>OKUMAZ</a:t>
                      </a:r>
                      <a:r>
                        <a:rPr lang="tr-TR" sz="1100" b="1" i="0" u="none" strike="noStrike" baseline="0" dirty="0" smtClean="0">
                          <a:solidFill>
                            <a:schemeClr val="tx1"/>
                          </a:solidFill>
                          <a:latin typeface="Bookman Old Style" pitchFamily="18" charset="0"/>
                          <a:cs typeface="Arial" pitchFamily="34" charset="0"/>
                        </a:rPr>
                        <a:t> YAZMAZ  ORANI   %</a:t>
                      </a:r>
                      <a:endParaRPr lang="tr-TR" sz="11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kern="1200" dirty="0" smtClean="0">
                          <a:solidFill>
                            <a:schemeClr val="tx1"/>
                          </a:solidFill>
                          <a:latin typeface="Bookman Old Style" pitchFamily="18" charset="0"/>
                          <a:ea typeface="+mn-ea"/>
                          <a:cs typeface="Arial" pitchFamily="34" charset="0"/>
                        </a:rPr>
                        <a:t>3,41</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kern="1200" dirty="0" smtClean="0">
                          <a:solidFill>
                            <a:schemeClr val="tx1"/>
                          </a:solidFill>
                          <a:latin typeface="Bookman Old Style" pitchFamily="18" charset="0"/>
                          <a:ea typeface="+mn-ea"/>
                          <a:cs typeface="Arial" pitchFamily="34" charset="0"/>
                        </a:rPr>
                        <a:t>3,41</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kern="1200" dirty="0" smtClean="0">
                          <a:solidFill>
                            <a:schemeClr val="tx1"/>
                          </a:solidFill>
                          <a:latin typeface="Bookman Old Style" pitchFamily="18" charset="0"/>
                          <a:ea typeface="+mn-ea"/>
                          <a:cs typeface="Arial" pitchFamily="34" charset="0"/>
                        </a:rPr>
                        <a:t>3</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30129">
                <a:tc>
                  <a:txBody>
                    <a:bodyPr/>
                    <a:lstStyle/>
                    <a:p>
                      <a:pPr algn="just" fontAlgn="b"/>
                      <a:r>
                        <a:rPr lang="tr-TR" sz="1100" b="1" i="0" u="none" strike="noStrike" dirty="0" smtClean="0">
                          <a:solidFill>
                            <a:schemeClr val="tx1"/>
                          </a:solidFill>
                          <a:latin typeface="Bookman Old Style" pitchFamily="18" charset="0"/>
                          <a:cs typeface="Arial" pitchFamily="34" charset="0"/>
                        </a:rPr>
                        <a:t>DERSLİK SAYISI  (Örgün)</a:t>
                      </a:r>
                      <a:endParaRPr lang="tr-TR" sz="11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kern="1200" dirty="0" smtClean="0">
                          <a:solidFill>
                            <a:schemeClr val="tx1"/>
                          </a:solidFill>
                          <a:latin typeface="Bookman Old Style" pitchFamily="18" charset="0"/>
                          <a:ea typeface="+mn-ea"/>
                          <a:cs typeface="Arial" pitchFamily="34" charset="0"/>
                        </a:rPr>
                        <a:t>89.924</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kern="1200" dirty="0" smtClean="0">
                          <a:solidFill>
                            <a:schemeClr val="tx1"/>
                          </a:solidFill>
                          <a:latin typeface="Bookman Old Style" pitchFamily="18" charset="0"/>
                          <a:ea typeface="+mn-ea"/>
                          <a:cs typeface="Arial" pitchFamily="34" charset="0"/>
                        </a:rPr>
                        <a:t>95.916</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100" b="1" kern="1200" dirty="0" smtClean="0">
                          <a:solidFill>
                            <a:schemeClr val="tx1"/>
                          </a:solidFill>
                          <a:latin typeface="Bookman Old Style" pitchFamily="18" charset="0"/>
                          <a:ea typeface="+mn-ea"/>
                          <a:cs typeface="Arial" pitchFamily="34" charset="0"/>
                        </a:rPr>
                        <a:t>104.087</a:t>
                      </a:r>
                      <a:endParaRPr lang="tr-TR" sz="1100" b="1"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213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91067" y="146298"/>
            <a:ext cx="6857999" cy="230832"/>
          </a:xfrm>
          <a:prstGeom prst="rect">
            <a:avLst/>
          </a:prstGeom>
          <a:noFill/>
          <a:ln w="0">
            <a:noFill/>
          </a:ln>
        </p:spPr>
        <p:txBody>
          <a:bodyPr wrap="square" rtlCol="0">
            <a:spAutoFit/>
          </a:bodyPr>
          <a:lstStyle/>
          <a:p>
            <a:pPr algn="ctr" defTabSz="685800"/>
            <a:r>
              <a:rPr lang="tr-TR" sz="900" b="1" dirty="0">
                <a:solidFill>
                  <a:srgbClr val="FF0000"/>
                </a:solidFill>
                <a:latin typeface="Bookman Old Style" pitchFamily="18" charset="0"/>
              </a:rPr>
              <a:t>ÖRGÜN EĞİTİM DETAYI (Resmi)</a:t>
            </a:r>
          </a:p>
        </p:txBody>
      </p:sp>
      <p:sp>
        <p:nvSpPr>
          <p:cNvPr id="6" name="5 Slayt Numarası Yer Tutucusu"/>
          <p:cNvSpPr>
            <a:spLocks noGrp="1"/>
          </p:cNvSpPr>
          <p:nvPr>
            <p:ph type="sldNum" sz="quarter" idx="12"/>
          </p:nvPr>
        </p:nvSpPr>
        <p:spPr>
          <a:xfrm>
            <a:off x="5177172" y="7217440"/>
            <a:ext cx="1600200" cy="273844"/>
          </a:xfrm>
        </p:spPr>
        <p:txBody>
          <a:bodyPr/>
          <a:lstStyle/>
          <a:p>
            <a:pPr defTabSz="685800"/>
            <a:fld id="{B1DEFA8C-F947-479F-BE07-76B6B3F80BF1}" type="slidenum">
              <a:rPr lang="tr-TR">
                <a:solidFill>
                  <a:prstClr val="black">
                    <a:tint val="75000"/>
                  </a:prstClr>
                </a:solidFill>
                <a:latin typeface="Corbel" panose="020B0503020204020204"/>
              </a:rPr>
              <a:pPr defTabSz="685800"/>
              <a:t>18</a:t>
            </a:fld>
            <a:endParaRPr lang="tr-TR" dirty="0">
              <a:solidFill>
                <a:prstClr val="black">
                  <a:tint val="75000"/>
                </a:prstClr>
              </a:solidFill>
              <a:latin typeface="Corbel" panose="020B0503020204020204"/>
            </a:endParaRPr>
          </a:p>
        </p:txBody>
      </p:sp>
      <p:graphicFrame>
        <p:nvGraphicFramePr>
          <p:cNvPr id="7" name="6 Tablo"/>
          <p:cNvGraphicFramePr>
            <a:graphicFrameLocks noGrp="1"/>
          </p:cNvGraphicFramePr>
          <p:nvPr>
            <p:extLst>
              <p:ext uri="{D42A27DB-BD31-4B8C-83A1-F6EECF244321}">
                <p14:modId xmlns:p14="http://schemas.microsoft.com/office/powerpoint/2010/main" val="4216394742"/>
              </p:ext>
            </p:extLst>
          </p:nvPr>
        </p:nvGraphicFramePr>
        <p:xfrm>
          <a:off x="163773" y="659264"/>
          <a:ext cx="6503160" cy="8198133"/>
        </p:xfrm>
        <a:graphic>
          <a:graphicData uri="http://schemas.openxmlformats.org/drawingml/2006/table">
            <a:tbl>
              <a:tblPr/>
              <a:tblGrid>
                <a:gridCol w="1302644">
                  <a:extLst>
                    <a:ext uri="{9D8B030D-6E8A-4147-A177-3AD203B41FA5}">
                      <a16:colId xmlns:a16="http://schemas.microsoft.com/office/drawing/2014/main" val="20000"/>
                    </a:ext>
                  </a:extLst>
                </a:gridCol>
                <a:gridCol w="414017">
                  <a:extLst>
                    <a:ext uri="{9D8B030D-6E8A-4147-A177-3AD203B41FA5}">
                      <a16:colId xmlns:a16="http://schemas.microsoft.com/office/drawing/2014/main" val="20001"/>
                    </a:ext>
                  </a:extLst>
                </a:gridCol>
                <a:gridCol w="720922">
                  <a:extLst>
                    <a:ext uri="{9D8B030D-6E8A-4147-A177-3AD203B41FA5}">
                      <a16:colId xmlns:a16="http://schemas.microsoft.com/office/drawing/2014/main" val="20002"/>
                    </a:ext>
                  </a:extLst>
                </a:gridCol>
                <a:gridCol w="565332">
                  <a:extLst>
                    <a:ext uri="{9D8B030D-6E8A-4147-A177-3AD203B41FA5}">
                      <a16:colId xmlns:a16="http://schemas.microsoft.com/office/drawing/2014/main" val="20003"/>
                    </a:ext>
                  </a:extLst>
                </a:gridCol>
                <a:gridCol w="506733">
                  <a:extLst>
                    <a:ext uri="{9D8B030D-6E8A-4147-A177-3AD203B41FA5}">
                      <a16:colId xmlns:a16="http://schemas.microsoft.com/office/drawing/2014/main" val="20004"/>
                    </a:ext>
                  </a:extLst>
                </a:gridCol>
                <a:gridCol w="477432">
                  <a:extLst>
                    <a:ext uri="{9D8B030D-6E8A-4147-A177-3AD203B41FA5}">
                      <a16:colId xmlns:a16="http://schemas.microsoft.com/office/drawing/2014/main" val="20005"/>
                    </a:ext>
                  </a:extLst>
                </a:gridCol>
                <a:gridCol w="418832">
                  <a:extLst>
                    <a:ext uri="{9D8B030D-6E8A-4147-A177-3AD203B41FA5}">
                      <a16:colId xmlns:a16="http://schemas.microsoft.com/office/drawing/2014/main" val="20006"/>
                    </a:ext>
                  </a:extLst>
                </a:gridCol>
                <a:gridCol w="418832">
                  <a:extLst>
                    <a:ext uri="{9D8B030D-6E8A-4147-A177-3AD203B41FA5}">
                      <a16:colId xmlns:a16="http://schemas.microsoft.com/office/drawing/2014/main" val="20007"/>
                    </a:ext>
                  </a:extLst>
                </a:gridCol>
                <a:gridCol w="594632">
                  <a:extLst>
                    <a:ext uri="{9D8B030D-6E8A-4147-A177-3AD203B41FA5}">
                      <a16:colId xmlns:a16="http://schemas.microsoft.com/office/drawing/2014/main" val="20008"/>
                    </a:ext>
                  </a:extLst>
                </a:gridCol>
                <a:gridCol w="489152">
                  <a:extLst>
                    <a:ext uri="{9D8B030D-6E8A-4147-A177-3AD203B41FA5}">
                      <a16:colId xmlns:a16="http://schemas.microsoft.com/office/drawing/2014/main" val="20009"/>
                    </a:ext>
                  </a:extLst>
                </a:gridCol>
                <a:gridCol w="594632">
                  <a:extLst>
                    <a:ext uri="{9D8B030D-6E8A-4147-A177-3AD203B41FA5}">
                      <a16:colId xmlns:a16="http://schemas.microsoft.com/office/drawing/2014/main" val="20010"/>
                    </a:ext>
                  </a:extLst>
                </a:gridCol>
              </a:tblGrid>
              <a:tr h="283156">
                <a:tc rowSpan="2">
                  <a:txBody>
                    <a:bodyPr/>
                    <a:lstStyle/>
                    <a:p>
                      <a:pPr algn="ctr">
                        <a:spcAft>
                          <a:spcPts val="0"/>
                        </a:spcAft>
                      </a:pPr>
                      <a:r>
                        <a:rPr lang="tr-TR" sz="700" b="1" dirty="0">
                          <a:solidFill>
                            <a:srgbClr val="000099"/>
                          </a:solidFill>
                          <a:latin typeface="Bookman Old Style" pitchFamily="18" charset="0"/>
                          <a:ea typeface="Times New Roman"/>
                        </a:rPr>
                        <a:t>OKUL TÜRÜ</a:t>
                      </a: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rowSpan="2">
                  <a:txBody>
                    <a:bodyPr/>
                    <a:lstStyle/>
                    <a:p>
                      <a:pPr marL="71755" marR="71755" algn="ctr">
                        <a:spcAft>
                          <a:spcPts val="0"/>
                        </a:spcAft>
                      </a:pPr>
                      <a:r>
                        <a:rPr lang="tr-TR" sz="700" b="1" dirty="0" smtClean="0">
                          <a:solidFill>
                            <a:srgbClr val="000099"/>
                          </a:solidFill>
                          <a:latin typeface="Bookman Old Style" pitchFamily="18" charset="0"/>
                          <a:ea typeface="Times New Roman"/>
                        </a:rPr>
                        <a:t>Okul/Kurum/ Sınıf </a:t>
                      </a:r>
                      <a:r>
                        <a:rPr lang="tr-TR" sz="700" b="1" dirty="0">
                          <a:solidFill>
                            <a:srgbClr val="000099"/>
                          </a:solidFill>
                          <a:latin typeface="Bookman Old Style" pitchFamily="18" charset="0"/>
                          <a:ea typeface="Times New Roman"/>
                        </a:rPr>
                        <a:t>Sayısı</a:t>
                      </a:r>
                    </a:p>
                  </a:txBody>
                  <a:tcPr marL="32785" marR="32785" marT="0" marB="0" vert="vert27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gridSpan="3">
                  <a:txBody>
                    <a:bodyPr/>
                    <a:lstStyle/>
                    <a:p>
                      <a:pPr marL="71755" marR="71755" algn="ctr" defTabSz="914400" rtl="0" eaLnBrk="1" latinLnBrk="0" hangingPunct="1">
                        <a:spcAft>
                          <a:spcPts val="0"/>
                        </a:spcAft>
                      </a:pPr>
                      <a:r>
                        <a:rPr lang="tr-TR" sz="700" b="1" kern="1200" dirty="0">
                          <a:solidFill>
                            <a:srgbClr val="000099"/>
                          </a:solidFill>
                          <a:latin typeface="Bookman Old Style" pitchFamily="18" charset="0"/>
                          <a:ea typeface="Times New Roman"/>
                          <a:cs typeface="+mn-cs"/>
                        </a:rPr>
                        <a:t>Öğrenci Sayısı</a:t>
                      </a:r>
                    </a:p>
                  </a:txBody>
                  <a:tcPr marL="32785" marR="32785" marT="0" marB="0">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marL="71755" marR="71755">
                        <a:spcAft>
                          <a:spcPts val="0"/>
                        </a:spcAft>
                      </a:pPr>
                      <a:endParaRPr lang="tr-TR" sz="700" b="1" dirty="0" smtClean="0">
                        <a:solidFill>
                          <a:srgbClr val="000099"/>
                        </a:solidFill>
                        <a:latin typeface="Bookman Old Style" pitchFamily="18" charset="0"/>
                        <a:ea typeface="Times New Roman"/>
                      </a:endParaRPr>
                    </a:p>
                    <a:p>
                      <a:pPr marL="71755" marR="71755">
                        <a:spcAft>
                          <a:spcPts val="0"/>
                        </a:spcAft>
                      </a:pPr>
                      <a:r>
                        <a:rPr lang="tr-TR" sz="700" b="1" dirty="0" smtClean="0">
                          <a:solidFill>
                            <a:srgbClr val="000099"/>
                          </a:solidFill>
                          <a:latin typeface="Bookman Old Style" pitchFamily="18" charset="0"/>
                          <a:ea typeface="Times New Roman"/>
                        </a:rPr>
                        <a:t>Öğretmen </a:t>
                      </a:r>
                      <a:r>
                        <a:rPr lang="tr-TR" sz="700" b="1" dirty="0">
                          <a:solidFill>
                            <a:srgbClr val="000099"/>
                          </a:solidFill>
                          <a:latin typeface="Bookman Old Style" pitchFamily="18" charset="0"/>
                          <a:ea typeface="Times New Roman"/>
                        </a:rPr>
                        <a:t>Sayısı</a:t>
                      </a:r>
                    </a:p>
                  </a:txBody>
                  <a:tcPr marL="32785" marR="32785" marT="0" marB="0" vert="vert270">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rowSpan="2">
                  <a:txBody>
                    <a:bodyPr/>
                    <a:lstStyle/>
                    <a:p>
                      <a:pPr marL="71755" marR="71755" algn="ctr">
                        <a:spcAft>
                          <a:spcPts val="0"/>
                        </a:spcAft>
                      </a:pPr>
                      <a:r>
                        <a:rPr lang="tr-TR" sz="700" b="1" dirty="0">
                          <a:solidFill>
                            <a:srgbClr val="000099"/>
                          </a:solidFill>
                          <a:latin typeface="Bookman Old Style" pitchFamily="18" charset="0"/>
                          <a:ea typeface="Times New Roman"/>
                        </a:rPr>
                        <a:t>Derslik Sayısı</a:t>
                      </a:r>
                    </a:p>
                  </a:txBody>
                  <a:tcPr marL="32785" marR="32785" marT="0" marB="0" vert="vert27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rowSpan="2">
                  <a:txBody>
                    <a:bodyPr/>
                    <a:lstStyle/>
                    <a:p>
                      <a:pPr marL="71755" marR="71755" algn="ctr">
                        <a:spcAft>
                          <a:spcPts val="0"/>
                        </a:spcAft>
                      </a:pPr>
                      <a:r>
                        <a:rPr lang="tr-TR" sz="700" b="1" dirty="0">
                          <a:solidFill>
                            <a:srgbClr val="000099"/>
                          </a:solidFill>
                          <a:latin typeface="Bookman Old Style" pitchFamily="18" charset="0"/>
                          <a:ea typeface="Times New Roman"/>
                        </a:rPr>
                        <a:t>Şube Sayısı</a:t>
                      </a:r>
                    </a:p>
                  </a:txBody>
                  <a:tcPr marL="32785" marR="32785" marT="0" marB="0" vert="vert27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rowSpan="2">
                  <a:txBody>
                    <a:bodyPr/>
                    <a:lstStyle/>
                    <a:p>
                      <a:pPr marL="71755" marR="71755">
                        <a:spcAft>
                          <a:spcPts val="0"/>
                        </a:spcAft>
                      </a:pPr>
                      <a:r>
                        <a:rPr lang="tr-TR" sz="700" b="1" dirty="0">
                          <a:solidFill>
                            <a:srgbClr val="000099"/>
                          </a:solidFill>
                          <a:latin typeface="Bookman Old Style" pitchFamily="18" charset="0"/>
                          <a:ea typeface="Times New Roman"/>
                        </a:rPr>
                        <a:t>Derslik Başına Düşen Öğrenci Sayısı</a:t>
                      </a:r>
                    </a:p>
                  </a:txBody>
                  <a:tcPr marL="32785" marR="32785" marT="0" marB="0" vert="vert270">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rowSpan="2">
                  <a:txBody>
                    <a:bodyPr/>
                    <a:lstStyle/>
                    <a:p>
                      <a:pPr marL="71755" marR="71755">
                        <a:spcAft>
                          <a:spcPts val="0"/>
                        </a:spcAft>
                      </a:pPr>
                      <a:r>
                        <a:rPr lang="tr-TR" sz="700" b="1" dirty="0">
                          <a:solidFill>
                            <a:srgbClr val="000099"/>
                          </a:solidFill>
                          <a:latin typeface="Bookman Old Style" pitchFamily="18" charset="0"/>
                          <a:ea typeface="Times New Roman"/>
                        </a:rPr>
                        <a:t>Şube Başına Düşen Öğrenci Sayısı</a:t>
                      </a:r>
                    </a:p>
                  </a:txBody>
                  <a:tcPr marL="32785" marR="32785" marT="0" marB="0" vert="vert270">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rowSpan="2">
                  <a:txBody>
                    <a:bodyPr/>
                    <a:lstStyle/>
                    <a:p>
                      <a:pPr marL="71755" marR="71755">
                        <a:spcAft>
                          <a:spcPts val="0"/>
                        </a:spcAft>
                      </a:pPr>
                      <a:r>
                        <a:rPr lang="tr-TR" sz="700" b="1" dirty="0">
                          <a:solidFill>
                            <a:srgbClr val="000099"/>
                          </a:solidFill>
                          <a:latin typeface="Bookman Old Style" pitchFamily="18" charset="0"/>
                          <a:ea typeface="Times New Roman"/>
                        </a:rPr>
                        <a:t>Öğretmen Başına Düşen Öğrenci Sayısı</a:t>
                      </a:r>
                    </a:p>
                  </a:txBody>
                  <a:tcPr marL="32785" marR="32785" marT="0" marB="0" vert="vert270">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767215">
                <a:tc vMerge="1">
                  <a:txBody>
                    <a:bodyPr/>
                    <a:lstStyle/>
                    <a:p>
                      <a:endParaRPr lang="tr-TR"/>
                    </a:p>
                  </a:txBody>
                  <a:tcPr/>
                </a:tc>
                <a:tc vMerge="1">
                  <a:txBody>
                    <a:bodyPr/>
                    <a:lstStyle/>
                    <a:p>
                      <a:endParaRPr lang="tr-TR"/>
                    </a:p>
                  </a:txBody>
                  <a:tcPr/>
                </a:tc>
                <a:tc>
                  <a:txBody>
                    <a:bodyPr/>
                    <a:lstStyle/>
                    <a:p>
                      <a:pPr algn="ctr">
                        <a:spcAft>
                          <a:spcPts val="0"/>
                        </a:spcAft>
                      </a:pPr>
                      <a:r>
                        <a:rPr lang="tr-TR" sz="700" b="1" dirty="0" smtClean="0">
                          <a:solidFill>
                            <a:srgbClr val="000099"/>
                          </a:solidFill>
                          <a:latin typeface="Bookman Old Style" pitchFamily="18" charset="0"/>
                          <a:ea typeface="Times New Roman"/>
                        </a:rPr>
                        <a:t>TOPLAM</a:t>
                      </a:r>
                      <a:endParaRPr lang="tr-TR" sz="700" b="1" dirty="0">
                        <a:solidFill>
                          <a:srgbClr val="000099"/>
                        </a:solidFill>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700" b="1" dirty="0" smtClean="0">
                          <a:solidFill>
                            <a:srgbClr val="000099"/>
                          </a:solidFill>
                          <a:latin typeface="Bookman Old Style" pitchFamily="18" charset="0"/>
                          <a:ea typeface="Times New Roman"/>
                        </a:rPr>
                        <a:t>Erkek</a:t>
                      </a:r>
                      <a:endParaRPr lang="tr-TR" sz="700" b="1" dirty="0">
                        <a:solidFill>
                          <a:srgbClr val="000099"/>
                        </a:solidFill>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700" b="1" dirty="0" smtClean="0">
                          <a:solidFill>
                            <a:srgbClr val="000099"/>
                          </a:solidFill>
                          <a:latin typeface="Bookman Old Style" pitchFamily="18" charset="0"/>
                          <a:ea typeface="Times New Roman"/>
                        </a:rPr>
                        <a:t>Kız</a:t>
                      </a:r>
                      <a:endParaRPr lang="tr-TR" sz="700" b="1" dirty="0">
                        <a:solidFill>
                          <a:srgbClr val="000099"/>
                        </a:solidFill>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1"/>
                  </a:ext>
                </a:extLst>
              </a:tr>
              <a:tr h="416581">
                <a:tc>
                  <a:txBody>
                    <a:bodyPr/>
                    <a:lstStyle/>
                    <a:p>
                      <a:pPr algn="l">
                        <a:spcAft>
                          <a:spcPts val="0"/>
                        </a:spcAft>
                      </a:pPr>
                      <a:r>
                        <a:rPr lang="tr-TR" sz="700" b="1" dirty="0" smtClean="0">
                          <a:latin typeface="Bookman Old Style" pitchFamily="18" charset="0"/>
                          <a:ea typeface="Times New Roman"/>
                        </a:rPr>
                        <a:t>RESMİ</a:t>
                      </a:r>
                      <a:r>
                        <a:rPr lang="tr-TR" sz="700" b="1" baseline="0" dirty="0" smtClean="0">
                          <a:latin typeface="Bookman Old Style" pitchFamily="18" charset="0"/>
                          <a:ea typeface="Times New Roman"/>
                        </a:rPr>
                        <a:t> OKUL ÖNCESİ TOPLAMI</a:t>
                      </a:r>
                      <a:endParaRPr lang="tr-TR" sz="700" b="1" dirty="0">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1 584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135 173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71 578</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63 595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5 667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4 188</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6 689</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32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20</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24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232966">
                <a:tc>
                  <a:txBody>
                    <a:bodyPr/>
                    <a:lstStyle/>
                    <a:p>
                      <a:pPr algn="r">
                        <a:spcAft>
                          <a:spcPts val="0"/>
                        </a:spcAft>
                      </a:pPr>
                      <a:r>
                        <a:rPr lang="tr-TR" sz="700" b="1" dirty="0" smtClean="0">
                          <a:latin typeface="Bookman Old Style" pitchFamily="18" charset="0"/>
                          <a:ea typeface="Times New Roman"/>
                        </a:rPr>
                        <a:t>Anaokulu</a:t>
                      </a:r>
                      <a:endParaRPr lang="tr-TR" sz="700" b="1" dirty="0">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SimSun"/>
                        </a:rPr>
                        <a:t>132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SimSun"/>
                        </a:rPr>
                        <a:t>24 263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12 730</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11 533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1 075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763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1 221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32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20</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234813">
                <a:tc>
                  <a:txBody>
                    <a:bodyPr/>
                    <a:lstStyle/>
                    <a:p>
                      <a:pPr algn="r">
                        <a:spcAft>
                          <a:spcPts val="0"/>
                        </a:spcAft>
                      </a:pPr>
                      <a:r>
                        <a:rPr lang="tr-TR" sz="700" b="1" dirty="0" smtClean="0">
                          <a:latin typeface="Bookman Old Style" pitchFamily="18" charset="0"/>
                          <a:ea typeface="Times New Roman"/>
                        </a:rPr>
                        <a:t>Anasınıfı</a:t>
                      </a:r>
                      <a:endParaRPr lang="tr-TR" sz="700" b="1" dirty="0">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SimSun"/>
                        </a:rPr>
                        <a:t>1 441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SimSun"/>
                        </a:rPr>
                        <a:t>110 283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58 455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51 828</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4 507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3 342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5 378</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33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277720">
                <a:tc>
                  <a:txBody>
                    <a:bodyPr/>
                    <a:lstStyle/>
                    <a:p>
                      <a:pPr algn="r">
                        <a:spcAft>
                          <a:spcPts val="0"/>
                        </a:spcAft>
                      </a:pPr>
                      <a:r>
                        <a:rPr lang="tr-TR" sz="700" b="1" dirty="0" smtClean="0">
                          <a:solidFill>
                            <a:schemeClr val="tx1"/>
                          </a:solidFill>
                          <a:latin typeface="Bookman Old Style" pitchFamily="18" charset="0"/>
                          <a:ea typeface="Times New Roman"/>
                        </a:rPr>
                        <a:t>Özel Eğitim Anaokulu</a:t>
                      </a:r>
                      <a:endParaRPr lang="tr-TR" sz="700" b="1" dirty="0">
                        <a:solidFill>
                          <a:schemeClr val="tx1"/>
                        </a:solidFill>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dirty="0">
                          <a:solidFill>
                            <a:schemeClr val="tx1"/>
                          </a:solidFill>
                          <a:effectLst/>
                          <a:latin typeface="Bookman Old Style" panose="02050604050505020204" pitchFamily="18" charset="0"/>
                          <a:ea typeface="SimSun"/>
                        </a:rPr>
                        <a:t>11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dirty="0">
                          <a:solidFill>
                            <a:schemeClr val="tx1"/>
                          </a:solidFill>
                          <a:effectLst/>
                          <a:latin typeface="Bookman Old Style" panose="02050604050505020204" pitchFamily="18" charset="0"/>
                          <a:ea typeface="SimSun"/>
                        </a:rPr>
                        <a:t>627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393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234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85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83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90</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8</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6581">
                <a:tc>
                  <a:txBody>
                    <a:bodyPr/>
                    <a:lstStyle/>
                    <a:p>
                      <a:pPr algn="l">
                        <a:spcAft>
                          <a:spcPts val="0"/>
                        </a:spcAft>
                      </a:pPr>
                      <a:r>
                        <a:rPr lang="tr-TR" sz="700" b="1" dirty="0" smtClean="0">
                          <a:latin typeface="Bookman Old Style" pitchFamily="18" charset="0"/>
                          <a:ea typeface="Times New Roman"/>
                        </a:rPr>
                        <a:t>RESMİ</a:t>
                      </a:r>
                      <a:r>
                        <a:rPr lang="tr-TR" sz="700" b="1" baseline="0" dirty="0" smtClean="0">
                          <a:latin typeface="Bookman Old Style" pitchFamily="18" charset="0"/>
                          <a:ea typeface="Times New Roman"/>
                        </a:rPr>
                        <a:t> İLKOKUL TOPLAMI</a:t>
                      </a:r>
                      <a:endParaRPr lang="tr-TR" sz="700" b="1" dirty="0">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1 048</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833 925</a:t>
                      </a:r>
                      <a:endParaRPr lang="tr-TR" sz="6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428 222</a:t>
                      </a:r>
                      <a:endParaRPr lang="tr-TR" sz="6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405 703</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33 189</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25 700</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28 656</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32</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29</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25</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254576">
                <a:tc>
                  <a:txBody>
                    <a:bodyPr/>
                    <a:lstStyle/>
                    <a:p>
                      <a:pPr algn="r">
                        <a:spcAft>
                          <a:spcPts val="0"/>
                        </a:spcAft>
                      </a:pPr>
                      <a:r>
                        <a:rPr lang="tr-TR" sz="700" b="1" dirty="0" smtClean="0">
                          <a:latin typeface="Bookman Old Style" pitchFamily="18" charset="0"/>
                          <a:ea typeface="Times New Roman"/>
                        </a:rPr>
                        <a:t>İlkokul</a:t>
                      </a:r>
                      <a:endParaRPr lang="tr-TR" sz="700" b="1" dirty="0">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1 005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SimSun"/>
                        </a:rPr>
                        <a:t>832 361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SimSun"/>
                        </a:rPr>
                        <a:t>427 191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405 170</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33 024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25 045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28 319</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33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29</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277720">
                <a:tc>
                  <a:txBody>
                    <a:bodyPr/>
                    <a:lstStyle/>
                    <a:p>
                      <a:pPr algn="r">
                        <a:spcAft>
                          <a:spcPts val="0"/>
                        </a:spcAft>
                      </a:pPr>
                      <a:r>
                        <a:rPr lang="tr-TR" sz="700" b="1" dirty="0" smtClean="0">
                          <a:solidFill>
                            <a:schemeClr val="tx1"/>
                          </a:solidFill>
                          <a:latin typeface="Bookman Old Style" pitchFamily="18" charset="0"/>
                          <a:ea typeface="Times New Roman"/>
                        </a:rPr>
                        <a:t>Özel Eğitim İlkokulu</a:t>
                      </a:r>
                      <a:endParaRPr lang="tr-TR" sz="700" b="1" dirty="0">
                        <a:solidFill>
                          <a:schemeClr val="tx1"/>
                        </a:solidFill>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dirty="0">
                          <a:solidFill>
                            <a:schemeClr val="tx1"/>
                          </a:solidFill>
                          <a:effectLst/>
                          <a:latin typeface="Bookman Old Style" panose="02050604050505020204" pitchFamily="18" charset="0"/>
                          <a:ea typeface="SimSun"/>
                        </a:rPr>
                        <a:t>43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dirty="0">
                          <a:solidFill>
                            <a:schemeClr val="tx1"/>
                          </a:solidFill>
                          <a:effectLst/>
                          <a:latin typeface="Bookman Old Style" panose="02050604050505020204" pitchFamily="18" charset="0"/>
                          <a:ea typeface="SimSun"/>
                        </a:rPr>
                        <a:t>1 564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dirty="0">
                          <a:solidFill>
                            <a:schemeClr val="tx1"/>
                          </a:solidFill>
                          <a:effectLst/>
                          <a:latin typeface="Bookman Old Style" panose="02050604050505020204" pitchFamily="18" charset="0"/>
                          <a:ea typeface="SimSun"/>
                        </a:rPr>
                        <a:t>1 031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533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165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655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337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9</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16581">
                <a:tc>
                  <a:txBody>
                    <a:bodyPr/>
                    <a:lstStyle/>
                    <a:p>
                      <a:pPr algn="l">
                        <a:spcAft>
                          <a:spcPts val="0"/>
                        </a:spcAft>
                      </a:pPr>
                      <a:r>
                        <a:rPr lang="tr-TR" sz="700" b="1" dirty="0" smtClean="0">
                          <a:latin typeface="Bookman Old Style" pitchFamily="18" charset="0"/>
                          <a:ea typeface="Times New Roman"/>
                        </a:rPr>
                        <a:t>RESMİ ORTAOKUL TOPLAMI</a:t>
                      </a:r>
                      <a:endParaRPr lang="tr-TR" sz="700" b="1" dirty="0">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1 144</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820 071</a:t>
                      </a:r>
                      <a:endParaRPr lang="tr-TR" sz="6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418 326</a:t>
                      </a:r>
                      <a:endParaRPr lang="tr-TR" sz="6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401 745</a:t>
                      </a:r>
                      <a:endParaRPr lang="tr-TR" sz="6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33 745</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18 811</a:t>
                      </a:r>
                      <a:endParaRPr lang="tr-TR" sz="6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27 920</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44</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29</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24</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9"/>
                  </a:ext>
                </a:extLst>
              </a:tr>
              <a:tr h="254576">
                <a:tc>
                  <a:txBody>
                    <a:bodyPr/>
                    <a:lstStyle/>
                    <a:p>
                      <a:pPr algn="r">
                        <a:spcAft>
                          <a:spcPts val="0"/>
                        </a:spcAft>
                      </a:pPr>
                      <a:r>
                        <a:rPr lang="tr-TR" sz="700" b="1" dirty="0" smtClean="0">
                          <a:latin typeface="Bookman Old Style" pitchFamily="18" charset="0"/>
                          <a:ea typeface="Times New Roman"/>
                        </a:rPr>
                        <a:t>Ortaokul</a:t>
                      </a: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753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659 081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SimSun"/>
                        </a:rPr>
                        <a:t>347 624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311 457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27 353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14 610</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21 586</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45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31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377643">
                <a:tc>
                  <a:txBody>
                    <a:bodyPr/>
                    <a:lstStyle/>
                    <a:p>
                      <a:pPr algn="r">
                        <a:spcAft>
                          <a:spcPts val="0"/>
                        </a:spcAft>
                      </a:pPr>
                      <a:r>
                        <a:rPr lang="tr-TR" sz="700" b="1" dirty="0" smtClean="0">
                          <a:solidFill>
                            <a:schemeClr val="tx1"/>
                          </a:solidFill>
                          <a:latin typeface="Bookman Old Style" pitchFamily="18" charset="0"/>
                          <a:ea typeface="Times New Roman"/>
                        </a:rPr>
                        <a:t>YİBO (Yatılı</a:t>
                      </a:r>
                      <a:r>
                        <a:rPr lang="tr-TR" sz="700" b="1" baseline="0" dirty="0" smtClean="0">
                          <a:solidFill>
                            <a:schemeClr val="tx1"/>
                          </a:solidFill>
                          <a:latin typeface="Bookman Old Style" pitchFamily="18" charset="0"/>
                          <a:ea typeface="Times New Roman"/>
                        </a:rPr>
                        <a:t> İlköğretim Bölge Okulu)</a:t>
                      </a:r>
                      <a:endParaRPr lang="tr-TR" sz="700" b="1" dirty="0">
                        <a:solidFill>
                          <a:schemeClr val="tx1"/>
                        </a:solidFill>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Times New Roman"/>
                        </a:rPr>
                        <a:t>-</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Times New Roman"/>
                        </a:rPr>
                        <a:t>-</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dirty="0">
                          <a:solidFill>
                            <a:schemeClr val="tx1"/>
                          </a:solidFill>
                          <a:effectLst/>
                          <a:latin typeface="Bookman Old Style" panose="02050604050505020204" pitchFamily="18" charset="0"/>
                          <a:ea typeface="Times New Roman"/>
                        </a:rPr>
                        <a:t>-</a:t>
                      </a:r>
                      <a:endParaRPr lang="tr-TR" sz="6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Times New Roman"/>
                        </a:rPr>
                        <a:t>-</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Times New Roman"/>
                        </a:rPr>
                        <a:t>-</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Times New Roman"/>
                        </a:rPr>
                        <a:t>-</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77643">
                <a:tc>
                  <a:txBody>
                    <a:bodyPr/>
                    <a:lstStyle/>
                    <a:p>
                      <a:pPr algn="r">
                        <a:spcAft>
                          <a:spcPts val="0"/>
                        </a:spcAft>
                      </a:pPr>
                      <a:r>
                        <a:rPr lang="tr-TR" sz="700" b="1" dirty="0" smtClean="0">
                          <a:latin typeface="Bookman Old Style" pitchFamily="18" charset="0"/>
                          <a:ea typeface="Times New Roman"/>
                        </a:rPr>
                        <a:t>İmam Hatip Ortaokulu (Müstakil)</a:t>
                      </a:r>
                      <a:endParaRPr lang="tr-TR" sz="700" b="1" dirty="0">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255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SimSun"/>
                        </a:rPr>
                        <a:t>128 402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58 381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SimSun"/>
                        </a:rPr>
                        <a:t>70 021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6 142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4 076</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4 745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32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SimSun"/>
                        </a:rPr>
                        <a:t>27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12"/>
                  </a:ext>
                </a:extLst>
              </a:tr>
              <a:tr h="555439">
                <a:tc>
                  <a:txBody>
                    <a:bodyPr/>
                    <a:lstStyle/>
                    <a:p>
                      <a:pPr algn="r">
                        <a:spcAft>
                          <a:spcPts val="0"/>
                        </a:spcAft>
                      </a:pPr>
                      <a:r>
                        <a:rPr lang="tr-TR" sz="700" b="1" dirty="0" smtClean="0">
                          <a:latin typeface="Bookman Old Style" pitchFamily="18" charset="0"/>
                          <a:ea typeface="Times New Roman"/>
                        </a:rPr>
                        <a:t>İmam Hatip Lisesi Bünyesinde</a:t>
                      </a:r>
                      <a:r>
                        <a:rPr lang="tr-TR" sz="700" b="1" baseline="0" dirty="0" smtClean="0">
                          <a:latin typeface="Bookman Old Style" pitchFamily="18" charset="0"/>
                          <a:ea typeface="Times New Roman"/>
                        </a:rPr>
                        <a:t> Yer Alan İHO</a:t>
                      </a:r>
                      <a:endParaRPr lang="tr-TR" sz="700" b="1" dirty="0">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90</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SimSun"/>
                        </a:rPr>
                        <a:t>30 817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11 192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SimSun"/>
                        </a:rPr>
                        <a:t>19 625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Times New Roman"/>
                        </a:rPr>
                        <a:t>-</a:t>
                      </a:r>
                      <a:endParaRPr lang="tr-TR" sz="6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Times New Roman"/>
                        </a:rPr>
                        <a:t>-</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1 232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Times New Roman"/>
                        </a:rPr>
                        <a:t>-</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Times New Roman"/>
                        </a:rPr>
                        <a:t>-</a:t>
                      </a:r>
                      <a:endParaRPr lang="tr-TR" sz="6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13"/>
                  </a:ext>
                </a:extLst>
              </a:tr>
              <a:tr h="277720">
                <a:tc>
                  <a:txBody>
                    <a:bodyPr/>
                    <a:lstStyle/>
                    <a:p>
                      <a:pPr algn="r">
                        <a:spcAft>
                          <a:spcPts val="0"/>
                        </a:spcAft>
                      </a:pPr>
                      <a:r>
                        <a:rPr lang="tr-TR" sz="700" b="1" dirty="0" smtClean="0">
                          <a:latin typeface="Bookman Old Style" pitchFamily="18" charset="0"/>
                          <a:ea typeface="Times New Roman"/>
                        </a:rPr>
                        <a:t>Özel</a:t>
                      </a:r>
                      <a:r>
                        <a:rPr lang="tr-TR" sz="700" b="1" baseline="0" dirty="0" smtClean="0">
                          <a:latin typeface="Bookman Old Style" pitchFamily="18" charset="0"/>
                          <a:ea typeface="Times New Roman"/>
                        </a:rPr>
                        <a:t> Eğitim Ortaokulu</a:t>
                      </a:r>
                      <a:endParaRPr lang="tr-TR" sz="700" b="1" dirty="0">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45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1 771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1 129</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642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dirty="0">
                          <a:solidFill>
                            <a:schemeClr val="tx1"/>
                          </a:solidFill>
                          <a:effectLst/>
                          <a:latin typeface="Bookman Old Style" panose="02050604050505020204" pitchFamily="18" charset="0"/>
                          <a:ea typeface="SimSun"/>
                        </a:rPr>
                        <a:t>250</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125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357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14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416581">
                <a:tc>
                  <a:txBody>
                    <a:bodyPr/>
                    <a:lstStyle/>
                    <a:p>
                      <a:pPr algn="l">
                        <a:spcAft>
                          <a:spcPts val="0"/>
                        </a:spcAft>
                      </a:pPr>
                      <a:r>
                        <a:rPr lang="tr-TR" sz="700" b="1" dirty="0" smtClean="0">
                          <a:solidFill>
                            <a:schemeClr val="tx1"/>
                          </a:solidFill>
                          <a:latin typeface="Bookman Old Style" pitchFamily="18" charset="0"/>
                          <a:ea typeface="Times New Roman"/>
                        </a:rPr>
                        <a:t>RESMİ</a:t>
                      </a:r>
                      <a:r>
                        <a:rPr lang="tr-TR" sz="700" b="1" baseline="0" dirty="0" smtClean="0">
                          <a:solidFill>
                            <a:schemeClr val="tx1"/>
                          </a:solidFill>
                          <a:latin typeface="Bookman Old Style" pitchFamily="18" charset="0"/>
                          <a:ea typeface="Times New Roman"/>
                        </a:rPr>
                        <a:t> TEMEL EĞİTİM TOPLAMI</a:t>
                      </a:r>
                      <a:endParaRPr lang="tr-TR" sz="700" b="1" dirty="0">
                        <a:solidFill>
                          <a:schemeClr val="tx1"/>
                        </a:solidFill>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2 335</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1789 169</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918 126</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871 043</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68 094</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45 357</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63 265</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39</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28</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26</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416581">
                <a:tc>
                  <a:txBody>
                    <a:bodyPr/>
                    <a:lstStyle/>
                    <a:p>
                      <a:pPr algn="l">
                        <a:spcAft>
                          <a:spcPts val="0"/>
                        </a:spcAft>
                      </a:pPr>
                      <a:r>
                        <a:rPr lang="tr-TR" sz="700" b="1" dirty="0" smtClean="0">
                          <a:latin typeface="Bookman Old Style" pitchFamily="18" charset="0"/>
                          <a:ea typeface="Times New Roman"/>
                        </a:rPr>
                        <a:t>RESMİ</a:t>
                      </a:r>
                      <a:r>
                        <a:rPr lang="tr-TR" sz="700" b="1" baseline="0" dirty="0" smtClean="0">
                          <a:latin typeface="Bookman Old Style" pitchFamily="18" charset="0"/>
                          <a:ea typeface="Times New Roman"/>
                        </a:rPr>
                        <a:t> ORTAÖĞRETİM TOPLAMI</a:t>
                      </a:r>
                      <a:endParaRPr lang="tr-TR" sz="700" b="1" dirty="0">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888</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585 611</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291 447</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294 164</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38 726</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20 767</a:t>
                      </a:r>
                      <a:endParaRPr lang="tr-TR" sz="6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chemeClr val="tx1"/>
                          </a:solidFill>
                          <a:effectLst/>
                          <a:latin typeface="Bookman Old Style" panose="02050604050505020204" pitchFamily="18" charset="0"/>
                          <a:ea typeface="SimSun"/>
                        </a:rPr>
                        <a:t>20 924</a:t>
                      </a:r>
                      <a:endParaRPr lang="tr-TR" sz="6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28</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28</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a:solidFill>
                            <a:schemeClr val="tx1"/>
                          </a:solidFill>
                          <a:effectLst/>
                          <a:latin typeface="Bookman Old Style" panose="02050604050505020204" pitchFamily="18" charset="0"/>
                          <a:ea typeface="SimSun"/>
                        </a:rPr>
                        <a:t>15</a:t>
                      </a:r>
                      <a:endParaRPr lang="tr-TR" sz="60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6"/>
                  </a:ext>
                </a:extLst>
              </a:tr>
              <a:tr h="277720">
                <a:tc>
                  <a:txBody>
                    <a:bodyPr/>
                    <a:lstStyle/>
                    <a:p>
                      <a:pPr algn="r">
                        <a:spcAft>
                          <a:spcPts val="0"/>
                        </a:spcAft>
                      </a:pPr>
                      <a:r>
                        <a:rPr lang="tr-TR" sz="700" b="1" dirty="0" smtClean="0">
                          <a:solidFill>
                            <a:schemeClr val="tx1"/>
                          </a:solidFill>
                          <a:latin typeface="Bookman Old Style" pitchFamily="18" charset="0"/>
                          <a:ea typeface="Times New Roman"/>
                        </a:rPr>
                        <a:t>Genel Ortaöğretim</a:t>
                      </a:r>
                      <a:endParaRPr lang="tr-TR" sz="700" b="1" dirty="0">
                        <a:solidFill>
                          <a:schemeClr val="tx1"/>
                        </a:solidFill>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267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224 674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103 006</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121 668</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11 951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6 515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dirty="0">
                          <a:solidFill>
                            <a:schemeClr val="tx1"/>
                          </a:solidFill>
                          <a:effectLst/>
                          <a:latin typeface="Bookman Old Style" panose="02050604050505020204" pitchFamily="18" charset="0"/>
                          <a:ea typeface="SimSun"/>
                        </a:rPr>
                        <a:t>7 010</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34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32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a:spcAft>
                          <a:spcPts val="0"/>
                        </a:spcAft>
                      </a:pPr>
                      <a:r>
                        <a:rPr lang="tr-TR" sz="600">
                          <a:solidFill>
                            <a:schemeClr val="tx1"/>
                          </a:solidFill>
                          <a:effectLst/>
                          <a:latin typeface="Bookman Old Style" panose="02050604050505020204" pitchFamily="18" charset="0"/>
                          <a:ea typeface="SimSun"/>
                        </a:rPr>
                        <a:t>19</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17"/>
                  </a:ext>
                </a:extLst>
              </a:tr>
              <a:tr h="416581">
                <a:tc>
                  <a:txBody>
                    <a:bodyPr/>
                    <a:lstStyle/>
                    <a:p>
                      <a:pPr algn="r">
                        <a:spcAft>
                          <a:spcPts val="0"/>
                        </a:spcAft>
                      </a:pPr>
                      <a:r>
                        <a:rPr lang="tr-TR" sz="700" b="1" dirty="0" smtClean="0">
                          <a:solidFill>
                            <a:schemeClr val="tx1"/>
                          </a:solidFill>
                          <a:latin typeface="Bookman Old Style" pitchFamily="18" charset="0"/>
                          <a:ea typeface="Times New Roman"/>
                        </a:rPr>
                        <a:t>Mesleki ve Teknik Ortaöğretim</a:t>
                      </a:r>
                      <a:endParaRPr lang="tr-TR" sz="700" b="1" dirty="0">
                        <a:solidFill>
                          <a:schemeClr val="tx1"/>
                        </a:solidFill>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363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261 687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145 591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116 096</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18 001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7 863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dirty="0">
                          <a:solidFill>
                            <a:schemeClr val="tx1"/>
                          </a:solidFill>
                          <a:effectLst/>
                          <a:latin typeface="Bookman Old Style" panose="02050604050505020204" pitchFamily="18" charset="0"/>
                          <a:ea typeface="SimSun"/>
                        </a:rPr>
                        <a:t>9 292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dirty="0">
                          <a:solidFill>
                            <a:schemeClr val="tx1"/>
                          </a:solidFill>
                          <a:effectLst/>
                          <a:latin typeface="Bookman Old Style" panose="02050604050505020204" pitchFamily="18" charset="0"/>
                          <a:ea typeface="SimSun"/>
                        </a:rPr>
                        <a:t>33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28</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15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555439">
                <a:tc>
                  <a:txBody>
                    <a:bodyPr/>
                    <a:lstStyle/>
                    <a:p>
                      <a:pPr algn="r">
                        <a:spcAft>
                          <a:spcPts val="0"/>
                        </a:spcAft>
                      </a:pPr>
                      <a:r>
                        <a:rPr lang="tr-TR" sz="700" b="1" dirty="0" smtClean="0">
                          <a:solidFill>
                            <a:schemeClr val="tx1"/>
                          </a:solidFill>
                          <a:latin typeface="Bookman Old Style" pitchFamily="18" charset="0"/>
                          <a:ea typeface="Times New Roman"/>
                        </a:rPr>
                        <a:t>Din Öğretimi Genel Müdürlüğü (İHL)</a:t>
                      </a:r>
                      <a:endParaRPr lang="tr-TR" sz="700" b="1" dirty="0">
                        <a:solidFill>
                          <a:schemeClr val="tx1"/>
                        </a:solidFill>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198</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93 266</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38 969</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54 297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7 783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5 780</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3 849</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dirty="0">
                          <a:solidFill>
                            <a:schemeClr val="tx1"/>
                          </a:solidFill>
                          <a:effectLst/>
                          <a:latin typeface="Bookman Old Style" panose="02050604050505020204" pitchFamily="18" charset="0"/>
                          <a:ea typeface="SimSun"/>
                        </a:rPr>
                        <a:t>16</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24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12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77720">
                <a:tc>
                  <a:txBody>
                    <a:bodyPr/>
                    <a:lstStyle/>
                    <a:p>
                      <a:pPr algn="r">
                        <a:spcAft>
                          <a:spcPts val="0"/>
                        </a:spcAft>
                      </a:pPr>
                      <a:r>
                        <a:rPr lang="tr-TR" sz="700" b="1" dirty="0" smtClean="0">
                          <a:solidFill>
                            <a:schemeClr val="tx1"/>
                          </a:solidFill>
                          <a:latin typeface="Bookman Old Style" pitchFamily="18" charset="0"/>
                          <a:ea typeface="Times New Roman"/>
                        </a:rPr>
                        <a:t>Özel</a:t>
                      </a:r>
                      <a:r>
                        <a:rPr lang="tr-TR" sz="700" b="1" baseline="0" dirty="0" smtClean="0">
                          <a:solidFill>
                            <a:schemeClr val="tx1"/>
                          </a:solidFill>
                          <a:latin typeface="Bookman Old Style" pitchFamily="18" charset="0"/>
                          <a:ea typeface="Times New Roman"/>
                        </a:rPr>
                        <a:t> Eğitim Lisesi</a:t>
                      </a:r>
                      <a:endParaRPr lang="tr-TR" sz="700" b="1" dirty="0">
                        <a:solidFill>
                          <a:schemeClr val="tx1"/>
                        </a:solidFill>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60</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5 984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3 881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2 103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991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609</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773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dirty="0">
                          <a:solidFill>
                            <a:schemeClr val="tx1"/>
                          </a:solidFill>
                          <a:effectLst/>
                          <a:latin typeface="Bookman Old Style" panose="02050604050505020204" pitchFamily="18" charset="0"/>
                          <a:ea typeface="SimSun"/>
                        </a:rPr>
                        <a:t>10</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8</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a:spcAft>
                          <a:spcPts val="0"/>
                        </a:spcAft>
                      </a:pPr>
                      <a:r>
                        <a:rPr lang="tr-TR" sz="600">
                          <a:solidFill>
                            <a:schemeClr val="tx1"/>
                          </a:solidFill>
                          <a:effectLst/>
                          <a:latin typeface="Bookman Old Style" panose="02050604050505020204" pitchFamily="18" charset="0"/>
                          <a:ea typeface="SimSun"/>
                        </a:rPr>
                        <a:t>6</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416581">
                <a:tc>
                  <a:txBody>
                    <a:bodyPr/>
                    <a:lstStyle/>
                    <a:p>
                      <a:pPr>
                        <a:spcAft>
                          <a:spcPts val="0"/>
                        </a:spcAft>
                      </a:pPr>
                      <a:r>
                        <a:rPr lang="tr-TR" sz="700" b="1" dirty="0" smtClean="0">
                          <a:solidFill>
                            <a:schemeClr val="tx1"/>
                          </a:solidFill>
                          <a:latin typeface="Bookman Old Style" pitchFamily="18" charset="0"/>
                          <a:ea typeface="Times New Roman"/>
                        </a:rPr>
                        <a:t>RESMİ</a:t>
                      </a:r>
                      <a:r>
                        <a:rPr lang="tr-TR" sz="700" b="1" baseline="0" dirty="0" smtClean="0">
                          <a:solidFill>
                            <a:schemeClr val="tx1"/>
                          </a:solidFill>
                          <a:latin typeface="Bookman Old Style" pitchFamily="18" charset="0"/>
                          <a:ea typeface="Times New Roman"/>
                        </a:rPr>
                        <a:t> ÖRGÜN EĞİTİM TOPLAMI</a:t>
                      </a:r>
                      <a:endParaRPr lang="tr-TR" sz="700" b="1" dirty="0">
                        <a:solidFill>
                          <a:schemeClr val="tx1"/>
                        </a:solidFill>
                        <a:latin typeface="Bookman Old Style" pitchFamily="18" charset="0"/>
                        <a:ea typeface="Times New Roman"/>
                      </a:endParaRPr>
                    </a:p>
                  </a:txBody>
                  <a:tcPr marL="32785" marR="3278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3 223</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2374 780</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1209 573</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1165 207</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106 820</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66 124</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84 189</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36</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28</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tc>
                  <a:txBody>
                    <a:bodyPr/>
                    <a:lstStyle/>
                    <a:p>
                      <a:pPr algn="r">
                        <a:spcAft>
                          <a:spcPts val="0"/>
                        </a:spcAft>
                      </a:pPr>
                      <a:r>
                        <a:rPr lang="tr-TR" sz="700" b="1" dirty="0">
                          <a:solidFill>
                            <a:schemeClr val="tx1"/>
                          </a:solidFill>
                          <a:effectLst/>
                          <a:latin typeface="Bookman Old Style" panose="02050604050505020204" pitchFamily="18" charset="0"/>
                          <a:ea typeface="SimSun"/>
                        </a:rPr>
                        <a:t>22</a:t>
                      </a:r>
                      <a:endParaRPr lang="tr-TR" sz="700" dirty="0">
                        <a:solidFill>
                          <a:schemeClr val="tx1"/>
                        </a:solidFill>
                        <a:effectLst/>
                        <a:latin typeface="Bookman Old Style" panose="02050604050505020204" pitchFamily="18" charset="0"/>
                        <a:ea typeface="SimSu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1"/>
                  </a:ext>
                </a:extLst>
              </a:tr>
            </a:tbl>
          </a:graphicData>
        </a:graphic>
      </p:graphicFrame>
      <p:sp>
        <p:nvSpPr>
          <p:cNvPr id="2" name="Metin kutusu 1"/>
          <p:cNvSpPr txBox="1"/>
          <p:nvPr/>
        </p:nvSpPr>
        <p:spPr>
          <a:xfrm>
            <a:off x="0" y="9209944"/>
            <a:ext cx="6858000" cy="415498"/>
          </a:xfrm>
          <a:prstGeom prst="rect">
            <a:avLst/>
          </a:prstGeom>
          <a:noFill/>
        </p:spPr>
        <p:txBody>
          <a:bodyPr wrap="square" rtlCol="0">
            <a:spAutoFit/>
          </a:bodyPr>
          <a:lstStyle/>
          <a:p>
            <a:pPr defTabSz="685800"/>
            <a:r>
              <a:rPr lang="tr-TR" sz="525" dirty="0">
                <a:solidFill>
                  <a:prstClr val="black"/>
                </a:solidFill>
                <a:latin typeface="Bookman Old Style" panose="02050604050505020204" pitchFamily="18" charset="0"/>
              </a:rPr>
              <a:t>Not 1: Anasınıfı kurum sayısı verileri okul kademelerinde (ilkokul, orta okul) sınıf olarak yer aldığından temel eğitim toplamından ve örgün eğitim genel toplamından düşülmüştür.</a:t>
            </a:r>
          </a:p>
          <a:p>
            <a:pPr defTabSz="685800"/>
            <a:r>
              <a:rPr lang="tr-TR" sz="525" dirty="0">
                <a:solidFill>
                  <a:prstClr val="black"/>
                </a:solidFill>
                <a:latin typeface="Bookman Old Style" panose="02050604050505020204" pitchFamily="18" charset="0"/>
              </a:rPr>
              <a:t>Not 2: Anasınıflarında görev yapan 4.507 öğretmen ile Anasınıflarında bulunan 3.342 derslik hem okulöncesinde hem de diğer kademeler de hesaplandığı için toplamdan düşülmüştür.</a:t>
            </a:r>
          </a:p>
          <a:p>
            <a:pPr defTabSz="685800"/>
            <a:r>
              <a:rPr lang="tr-TR" sz="525" dirty="0">
                <a:solidFill>
                  <a:prstClr val="black"/>
                </a:solidFill>
                <a:latin typeface="Bookman Old Style" panose="02050604050505020204" pitchFamily="18" charset="0"/>
              </a:rPr>
              <a:t>Not 3: İmam Hatip Liseleri bünyesinde yer alan İmam Hatip Ortaokulu derslik ve öğretmen sayıları, İmam Hatip Ortaokulu kademesinde de hesaplandığı için toplamdan düşülmüştür.</a:t>
            </a:r>
          </a:p>
          <a:p>
            <a:pPr defTabSz="685800"/>
            <a:endParaRPr lang="tr-TR" sz="525" dirty="0">
              <a:solidFill>
                <a:prstClr val="black"/>
              </a:solidFill>
              <a:latin typeface="Bookman Old Style" panose="02050604050505020204" pitchFamily="18" charset="0"/>
            </a:endParaRPr>
          </a:p>
        </p:txBody>
      </p:sp>
    </p:spTree>
    <p:extLst>
      <p:ext uri="{BB962C8B-B14F-4D97-AF65-F5344CB8AC3E}">
        <p14:creationId xmlns:p14="http://schemas.microsoft.com/office/powerpoint/2010/main" val="1773715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a:xfrm>
            <a:off x="5589242" y="7303502"/>
            <a:ext cx="1113979" cy="141480"/>
          </a:xfrm>
        </p:spPr>
        <p:txBody>
          <a:bodyPr/>
          <a:lstStyle/>
          <a:p>
            <a:pPr defTabSz="685800">
              <a:defRPr/>
            </a:pPr>
            <a:fld id="{D81FC540-6055-484F-84F9-17D84C74BD26}" type="slidenum">
              <a:rPr lang="tr-TR">
                <a:solidFill>
                  <a:prstClr val="black">
                    <a:tint val="75000"/>
                  </a:prstClr>
                </a:solidFill>
                <a:latin typeface="Corbel" panose="020B0503020204020204"/>
              </a:rPr>
              <a:pPr defTabSz="685800">
                <a:defRPr/>
              </a:pPr>
              <a:t>19</a:t>
            </a:fld>
            <a:endParaRPr lang="tr-TR" dirty="0">
              <a:solidFill>
                <a:prstClr val="black">
                  <a:tint val="75000"/>
                </a:prstClr>
              </a:solidFill>
              <a:latin typeface="Corbel" panose="020B0503020204020204"/>
            </a:endParaRPr>
          </a:p>
        </p:txBody>
      </p:sp>
      <p:sp>
        <p:nvSpPr>
          <p:cNvPr id="2" name="1 Başlık"/>
          <p:cNvSpPr>
            <a:spLocks noGrp="1"/>
          </p:cNvSpPr>
          <p:nvPr>
            <p:ph type="title" idx="4294967295"/>
          </p:nvPr>
        </p:nvSpPr>
        <p:spPr>
          <a:xfrm>
            <a:off x="-154782" y="200501"/>
            <a:ext cx="6858002" cy="195263"/>
          </a:xfrm>
        </p:spPr>
        <p:txBody>
          <a:bodyPr>
            <a:noAutofit/>
          </a:bodyPr>
          <a:lstStyle/>
          <a:p>
            <a:pPr eaLnBrk="1" hangingPunct="1"/>
            <a:r>
              <a:rPr lang="tr-TR" sz="900" b="1" dirty="0">
                <a:solidFill>
                  <a:srgbClr val="FF0000"/>
                </a:solidFill>
                <a:latin typeface="Bookman Old Style" pitchFamily="18" charset="0"/>
                <a:cs typeface="Arial" pitchFamily="34" charset="0"/>
              </a:rPr>
              <a:t>2018-2019 YILI RESMİ OKULLARIN NORMAL VE İKİLİ ÖĞRETİM DURUMU*</a:t>
            </a:r>
            <a:endParaRPr lang="tr-TR" sz="900" dirty="0">
              <a:solidFill>
                <a:srgbClr val="FF0000"/>
              </a:solidFill>
              <a:latin typeface="Bookman Old Style" pitchFamily="18" charset="0"/>
              <a:cs typeface="Arial" pitchFamily="34" charset="0"/>
            </a:endParaRPr>
          </a:p>
        </p:txBody>
      </p:sp>
      <p:graphicFrame>
        <p:nvGraphicFramePr>
          <p:cNvPr id="5" name="4 Tablo"/>
          <p:cNvGraphicFramePr>
            <a:graphicFrameLocks noGrp="1"/>
          </p:cNvGraphicFramePr>
          <p:nvPr>
            <p:extLst>
              <p:ext uri="{D42A27DB-BD31-4B8C-83A1-F6EECF244321}">
                <p14:modId xmlns:p14="http://schemas.microsoft.com/office/powerpoint/2010/main" val="4421072"/>
              </p:ext>
            </p:extLst>
          </p:nvPr>
        </p:nvGraphicFramePr>
        <p:xfrm>
          <a:off x="2" y="605159"/>
          <a:ext cx="6858003" cy="8497895"/>
        </p:xfrm>
        <a:graphic>
          <a:graphicData uri="http://schemas.openxmlformats.org/drawingml/2006/table">
            <a:tbl>
              <a:tblPr/>
              <a:tblGrid>
                <a:gridCol w="892096">
                  <a:extLst>
                    <a:ext uri="{9D8B030D-6E8A-4147-A177-3AD203B41FA5}">
                      <a16:colId xmlns:a16="http://schemas.microsoft.com/office/drawing/2014/main" val="20000"/>
                    </a:ext>
                  </a:extLst>
                </a:gridCol>
                <a:gridCol w="618578">
                  <a:extLst>
                    <a:ext uri="{9D8B030D-6E8A-4147-A177-3AD203B41FA5}">
                      <a16:colId xmlns:a16="http://schemas.microsoft.com/office/drawing/2014/main" val="20001"/>
                    </a:ext>
                  </a:extLst>
                </a:gridCol>
                <a:gridCol w="551690">
                  <a:extLst>
                    <a:ext uri="{9D8B030D-6E8A-4147-A177-3AD203B41FA5}">
                      <a16:colId xmlns:a16="http://schemas.microsoft.com/office/drawing/2014/main" val="20002"/>
                    </a:ext>
                  </a:extLst>
                </a:gridCol>
                <a:gridCol w="673967">
                  <a:extLst>
                    <a:ext uri="{9D8B030D-6E8A-4147-A177-3AD203B41FA5}">
                      <a16:colId xmlns:a16="http://schemas.microsoft.com/office/drawing/2014/main" val="20003"/>
                    </a:ext>
                  </a:extLst>
                </a:gridCol>
                <a:gridCol w="714242">
                  <a:extLst>
                    <a:ext uri="{9D8B030D-6E8A-4147-A177-3AD203B41FA5}">
                      <a16:colId xmlns:a16="http://schemas.microsoft.com/office/drawing/2014/main" val="20004"/>
                    </a:ext>
                  </a:extLst>
                </a:gridCol>
                <a:gridCol w="718246">
                  <a:extLst>
                    <a:ext uri="{9D8B030D-6E8A-4147-A177-3AD203B41FA5}">
                      <a16:colId xmlns:a16="http://schemas.microsoft.com/office/drawing/2014/main" val="20005"/>
                    </a:ext>
                  </a:extLst>
                </a:gridCol>
                <a:gridCol w="640088">
                  <a:extLst>
                    <a:ext uri="{9D8B030D-6E8A-4147-A177-3AD203B41FA5}">
                      <a16:colId xmlns:a16="http://schemas.microsoft.com/office/drawing/2014/main" val="20006"/>
                    </a:ext>
                  </a:extLst>
                </a:gridCol>
                <a:gridCol w="683032">
                  <a:extLst>
                    <a:ext uri="{9D8B030D-6E8A-4147-A177-3AD203B41FA5}">
                      <a16:colId xmlns:a16="http://schemas.microsoft.com/office/drawing/2014/main" val="20007"/>
                    </a:ext>
                  </a:extLst>
                </a:gridCol>
                <a:gridCol w="683032">
                  <a:extLst>
                    <a:ext uri="{9D8B030D-6E8A-4147-A177-3AD203B41FA5}">
                      <a16:colId xmlns:a16="http://schemas.microsoft.com/office/drawing/2014/main" val="20008"/>
                    </a:ext>
                  </a:extLst>
                </a:gridCol>
                <a:gridCol w="683032">
                  <a:extLst>
                    <a:ext uri="{9D8B030D-6E8A-4147-A177-3AD203B41FA5}">
                      <a16:colId xmlns:a16="http://schemas.microsoft.com/office/drawing/2014/main" val="20009"/>
                    </a:ext>
                  </a:extLst>
                </a:gridCol>
              </a:tblGrid>
              <a:tr h="715898">
                <a:tc gridSpan="2">
                  <a:txBody>
                    <a:bodyPr/>
                    <a:lstStyle/>
                    <a:p>
                      <a:pPr marL="0" algn="ctr" defTabSz="914400" rtl="0" eaLnBrk="1" latinLnBrk="0" hangingPunct="1">
                        <a:spcAft>
                          <a:spcPts val="0"/>
                        </a:spcAft>
                      </a:pPr>
                      <a:r>
                        <a:rPr lang="tr-TR" sz="800" b="1" kern="1200" dirty="0">
                          <a:solidFill>
                            <a:schemeClr val="tx1"/>
                          </a:solidFill>
                          <a:latin typeface="Bookman Old Style" pitchFamily="18" charset="0"/>
                          <a:ea typeface="Times New Roman"/>
                          <a:cs typeface="Arial" pitchFamily="34" charset="0"/>
                        </a:rPr>
                        <a:t>TÜRÜ</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a:txBody>
                    <a:bodyPr/>
                    <a:lstStyle/>
                    <a:p>
                      <a:pPr marL="0" algn="ctr" defTabSz="914400" rtl="0" eaLnBrk="1" latinLnBrk="0" hangingPunct="1">
                        <a:spcAft>
                          <a:spcPts val="0"/>
                        </a:spcAft>
                      </a:pPr>
                      <a:r>
                        <a:rPr lang="tr-TR" sz="800" b="1" kern="1200" dirty="0">
                          <a:solidFill>
                            <a:schemeClr val="tx1"/>
                          </a:solidFill>
                          <a:latin typeface="Bookman Old Style" pitchFamily="18" charset="0"/>
                          <a:ea typeface="Times New Roman"/>
                          <a:cs typeface="Arial" pitchFamily="34" charset="0"/>
                        </a:rPr>
                        <a:t>KURUM </a:t>
                      </a:r>
                    </a:p>
                    <a:p>
                      <a:pPr marL="0" algn="ctr" defTabSz="914400" rtl="0" eaLnBrk="1" latinLnBrk="0" hangingPunct="1">
                        <a:spcAft>
                          <a:spcPts val="0"/>
                        </a:spcAft>
                      </a:pPr>
                      <a:r>
                        <a:rPr lang="tr-TR" sz="800" b="1" kern="1200" dirty="0">
                          <a:solidFill>
                            <a:schemeClr val="tx1"/>
                          </a:solidFill>
                          <a:latin typeface="Bookman Old Style" pitchFamily="18" charset="0"/>
                          <a:ea typeface="Times New Roman"/>
                          <a:cs typeface="Arial" pitchFamily="34" charset="0"/>
                        </a:rPr>
                        <a:t>SAYISI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800" b="1" kern="1200" dirty="0" smtClean="0">
                          <a:solidFill>
                            <a:schemeClr val="tx1"/>
                          </a:solidFill>
                          <a:latin typeface="Bookman Old Style" pitchFamily="18" charset="0"/>
                          <a:ea typeface="Times New Roman"/>
                          <a:cs typeface="Arial" pitchFamily="34" charset="0"/>
                        </a:rPr>
                        <a:t>DERSLİK </a:t>
                      </a:r>
                      <a:endParaRPr lang="tr-TR" sz="800" b="1" kern="1200" dirty="0">
                        <a:solidFill>
                          <a:schemeClr val="tx1"/>
                        </a:solidFill>
                        <a:latin typeface="Bookman Old Style" pitchFamily="18" charset="0"/>
                        <a:ea typeface="Times New Roman"/>
                        <a:cs typeface="Arial" pitchFamily="34" charset="0"/>
                      </a:endParaRPr>
                    </a:p>
                    <a:p>
                      <a:pPr marL="0" algn="ctr" defTabSz="914400" rtl="0" eaLnBrk="1" latinLnBrk="0" hangingPunct="1">
                        <a:spcAft>
                          <a:spcPts val="0"/>
                        </a:spcAft>
                      </a:pPr>
                      <a:r>
                        <a:rPr lang="tr-TR" sz="800" b="1" kern="1200" dirty="0">
                          <a:solidFill>
                            <a:schemeClr val="tx1"/>
                          </a:solidFill>
                          <a:latin typeface="Bookman Old Style" pitchFamily="18" charset="0"/>
                          <a:ea typeface="Times New Roman"/>
                          <a:cs typeface="Arial" pitchFamily="34" charset="0"/>
                        </a:rPr>
                        <a:t>SAYISI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800" b="1" kern="1200" dirty="0" smtClean="0">
                          <a:solidFill>
                            <a:schemeClr val="tx1"/>
                          </a:solidFill>
                          <a:latin typeface="Bookman Old Style" pitchFamily="18" charset="0"/>
                          <a:ea typeface="Times New Roman"/>
                          <a:cs typeface="Arial" pitchFamily="34" charset="0"/>
                        </a:rPr>
                        <a:t>ŞUBE </a:t>
                      </a:r>
                      <a:r>
                        <a:rPr lang="tr-TR" sz="800" b="1" kern="1200" dirty="0">
                          <a:solidFill>
                            <a:schemeClr val="tx1"/>
                          </a:solidFill>
                          <a:latin typeface="Bookman Old Style" pitchFamily="18" charset="0"/>
                          <a:ea typeface="Times New Roman"/>
                          <a:cs typeface="Arial" pitchFamily="34" charset="0"/>
                        </a:rPr>
                        <a:t/>
                      </a:r>
                      <a:br>
                        <a:rPr lang="tr-TR" sz="800" b="1" kern="1200" dirty="0">
                          <a:solidFill>
                            <a:schemeClr val="tx1"/>
                          </a:solidFill>
                          <a:latin typeface="Bookman Old Style" pitchFamily="18" charset="0"/>
                          <a:ea typeface="Times New Roman"/>
                          <a:cs typeface="Arial" pitchFamily="34" charset="0"/>
                        </a:rPr>
                      </a:br>
                      <a:r>
                        <a:rPr lang="tr-TR" sz="800" b="1" kern="1200" dirty="0">
                          <a:solidFill>
                            <a:schemeClr val="tx1"/>
                          </a:solidFill>
                          <a:latin typeface="Bookman Old Style" pitchFamily="18" charset="0"/>
                          <a:ea typeface="Times New Roman"/>
                          <a:cs typeface="Arial" pitchFamily="34" charset="0"/>
                        </a:rPr>
                        <a:t>SAYISI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800" b="1" kern="1200" dirty="0">
                          <a:solidFill>
                            <a:schemeClr val="tx1"/>
                          </a:solidFill>
                          <a:latin typeface="Bookman Old Style" pitchFamily="18" charset="0"/>
                          <a:ea typeface="Times New Roman"/>
                          <a:cs typeface="Arial" pitchFamily="34" charset="0"/>
                        </a:rPr>
                        <a:t>ÖĞRENCİ SAYISI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800" b="1" kern="1200" dirty="0" smtClean="0">
                          <a:solidFill>
                            <a:schemeClr val="tx1"/>
                          </a:solidFill>
                          <a:latin typeface="Bookman Old Style" pitchFamily="18" charset="0"/>
                          <a:ea typeface="Times New Roman"/>
                          <a:cs typeface="Arial" pitchFamily="34" charset="0"/>
                        </a:rPr>
                        <a:t>DERSLİK </a:t>
                      </a:r>
                      <a:endParaRPr lang="tr-TR" sz="800" b="1" kern="1200" dirty="0">
                        <a:solidFill>
                          <a:schemeClr val="tx1"/>
                        </a:solidFill>
                        <a:latin typeface="Bookman Old Style" pitchFamily="18" charset="0"/>
                        <a:ea typeface="Times New Roman"/>
                        <a:cs typeface="Arial" pitchFamily="34" charset="0"/>
                      </a:endParaRPr>
                    </a:p>
                    <a:p>
                      <a:pPr marL="0" algn="ctr" defTabSz="914400" rtl="0" eaLnBrk="1" latinLnBrk="0" hangingPunct="1">
                        <a:spcAft>
                          <a:spcPts val="0"/>
                        </a:spcAft>
                      </a:pPr>
                      <a:r>
                        <a:rPr lang="tr-TR" sz="800" b="1" kern="1200" dirty="0" smtClean="0">
                          <a:solidFill>
                            <a:schemeClr val="tx1"/>
                          </a:solidFill>
                          <a:latin typeface="Bookman Old Style" pitchFamily="18" charset="0"/>
                          <a:ea typeface="Times New Roman"/>
                          <a:cs typeface="Arial" pitchFamily="34" charset="0"/>
                        </a:rPr>
                        <a:t>BAŞINA </a:t>
                      </a:r>
                      <a:r>
                        <a:rPr lang="tr-TR" sz="800" b="1" kern="1200" dirty="0">
                          <a:solidFill>
                            <a:schemeClr val="tx1"/>
                          </a:solidFill>
                          <a:latin typeface="Bookman Old Style" pitchFamily="18" charset="0"/>
                          <a:ea typeface="Times New Roman"/>
                          <a:cs typeface="Arial" pitchFamily="34" charset="0"/>
                        </a:rPr>
                        <a:t>ÖĞRENCİ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800" b="1" kern="1200" dirty="0" smtClean="0">
                          <a:solidFill>
                            <a:schemeClr val="tx1"/>
                          </a:solidFill>
                          <a:latin typeface="Bookman Old Style" pitchFamily="18" charset="0"/>
                          <a:ea typeface="Times New Roman"/>
                          <a:cs typeface="Arial" pitchFamily="34" charset="0"/>
                        </a:rPr>
                        <a:t>ŞUBE </a:t>
                      </a:r>
                      <a:endParaRPr lang="tr-TR" sz="800" b="1" kern="1200" dirty="0">
                        <a:solidFill>
                          <a:schemeClr val="tx1"/>
                        </a:solidFill>
                        <a:latin typeface="Bookman Old Style" pitchFamily="18" charset="0"/>
                        <a:ea typeface="Times New Roman"/>
                        <a:cs typeface="Arial" pitchFamily="34" charset="0"/>
                      </a:endParaRPr>
                    </a:p>
                    <a:p>
                      <a:pPr marL="0" algn="ctr" defTabSz="914400" rtl="0" eaLnBrk="1" latinLnBrk="0" hangingPunct="1">
                        <a:spcAft>
                          <a:spcPts val="0"/>
                        </a:spcAft>
                      </a:pPr>
                      <a:r>
                        <a:rPr lang="tr-TR" sz="800" b="1" kern="1200" dirty="0">
                          <a:solidFill>
                            <a:schemeClr val="tx1"/>
                          </a:solidFill>
                          <a:latin typeface="Bookman Old Style" pitchFamily="18" charset="0"/>
                          <a:ea typeface="Times New Roman"/>
                          <a:cs typeface="Arial" pitchFamily="34" charset="0"/>
                        </a:rPr>
                        <a:t>BAŞINA ÖĞRENCİ </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800" b="1" kern="1200" dirty="0" smtClean="0">
                          <a:solidFill>
                            <a:schemeClr val="tx1"/>
                          </a:solidFill>
                          <a:latin typeface="Bookman Old Style" pitchFamily="18" charset="0"/>
                          <a:ea typeface="Times New Roman"/>
                          <a:cs typeface="Arial" pitchFamily="34" charset="0"/>
                        </a:rPr>
                        <a:t>İKİLİ</a:t>
                      </a:r>
                      <a:r>
                        <a:rPr lang="tr-TR" sz="800" b="1" kern="1200" baseline="0" dirty="0" smtClean="0">
                          <a:solidFill>
                            <a:schemeClr val="tx1"/>
                          </a:solidFill>
                          <a:latin typeface="Bookman Old Style" pitchFamily="18" charset="0"/>
                          <a:ea typeface="Times New Roman"/>
                          <a:cs typeface="Arial" pitchFamily="34" charset="0"/>
                        </a:rPr>
                        <a:t> ÖĞRETİM ORANI </a:t>
                      </a:r>
                      <a:endParaRPr lang="tr-TR" sz="800" b="1" kern="1200" dirty="0">
                        <a:solidFill>
                          <a:schemeClr val="tx1"/>
                        </a:solidFill>
                        <a:latin typeface="Bookman Old Style" pitchFamily="18" charset="0"/>
                        <a:ea typeface="Times New Roman"/>
                        <a:cs typeface="Arial" pitchFamily="34" charset="0"/>
                      </a:endParaRP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800" b="1" kern="1200" dirty="0" smtClean="0">
                          <a:solidFill>
                            <a:schemeClr val="tx1"/>
                          </a:solidFill>
                          <a:latin typeface="Bookman Old Style" pitchFamily="18" charset="0"/>
                          <a:ea typeface="Times New Roman"/>
                          <a:cs typeface="Arial" pitchFamily="34" charset="0"/>
                        </a:rPr>
                        <a:t>İKİLİ</a:t>
                      </a:r>
                      <a:r>
                        <a:rPr lang="tr-TR" sz="800" b="1" kern="1200" baseline="0" dirty="0" smtClean="0">
                          <a:solidFill>
                            <a:schemeClr val="tx1"/>
                          </a:solidFill>
                          <a:latin typeface="Bookman Old Style" pitchFamily="18" charset="0"/>
                          <a:ea typeface="Times New Roman"/>
                          <a:cs typeface="Arial" pitchFamily="34" charset="0"/>
                        </a:rPr>
                        <a:t> ÖĞRETİM ORANI</a:t>
                      </a:r>
                      <a:endParaRPr lang="tr-TR" sz="800" b="1" kern="1200" dirty="0">
                        <a:solidFill>
                          <a:schemeClr val="tx1"/>
                        </a:solidFill>
                        <a:latin typeface="Bookman Old Style" pitchFamily="18" charset="0"/>
                        <a:ea typeface="Times New Roman"/>
                        <a:cs typeface="Arial" pitchFamily="34" charset="0"/>
                      </a:endParaRP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74791">
                <a:tc rowSpan="3">
                  <a:txBody>
                    <a:bodyPr/>
                    <a:lstStyle/>
                    <a:p>
                      <a:pPr marL="0" marR="71755" algn="r" defTabSz="914400" rtl="0" eaLnBrk="1" latinLnBrk="0" hangingPunct="1">
                        <a:spcAft>
                          <a:spcPts val="0"/>
                        </a:spcAft>
                      </a:pPr>
                      <a:r>
                        <a:rPr lang="tr-TR" sz="800" b="1" kern="1200" dirty="0" smtClean="0">
                          <a:solidFill>
                            <a:srgbClr val="A50021"/>
                          </a:solidFill>
                          <a:latin typeface="Bookman Old Style" pitchFamily="18" charset="0"/>
                          <a:ea typeface="Times New Roman"/>
                          <a:cs typeface="Arial" pitchFamily="34" charset="0"/>
                        </a:rPr>
                        <a:t>RESMİ OKULLAR GENEL</a:t>
                      </a:r>
                    </a:p>
                    <a:p>
                      <a:pPr marL="0" marR="71755" algn="r" defTabSz="914400" rtl="0" eaLnBrk="1" latinLnBrk="0" hangingPunct="1">
                        <a:spcAft>
                          <a:spcPts val="0"/>
                        </a:spcAft>
                      </a:pPr>
                      <a:r>
                        <a:rPr lang="tr-TR" sz="800" b="1" kern="1200" dirty="0" smtClean="0">
                          <a:solidFill>
                            <a:srgbClr val="A50021"/>
                          </a:solidFill>
                          <a:latin typeface="Bookman Old Style" pitchFamily="18" charset="0"/>
                          <a:ea typeface="Times New Roman"/>
                          <a:cs typeface="Arial" pitchFamily="34" charset="0"/>
                        </a:rPr>
                        <a:t>TOPLAMI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800" b="0" kern="1200" dirty="0">
                          <a:solidFill>
                            <a:srgbClr val="A50021"/>
                          </a:solidFill>
                          <a:latin typeface="Bookman Old Style" pitchFamily="18" charset="0"/>
                          <a:ea typeface="Times New Roman"/>
                          <a:cs typeface="Arial" pitchFamily="34" charset="0"/>
                        </a:rPr>
                        <a:t>İKİLİ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dirty="0">
                          <a:solidFill>
                            <a:srgbClr val="A50021"/>
                          </a:solidFill>
                          <a:latin typeface="Bookman Old Style" pitchFamily="18" charset="0"/>
                          <a:ea typeface="Times New Roman"/>
                          <a:cs typeface="Arial" pitchFamily="34" charset="0"/>
                        </a:rPr>
                        <a:t>780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a:solidFill>
                            <a:srgbClr val="A50021"/>
                          </a:solidFill>
                          <a:latin typeface="Bookman Old Style" pitchFamily="18" charset="0"/>
                          <a:ea typeface="Times New Roman"/>
                          <a:cs typeface="Arial" pitchFamily="34" charset="0"/>
                        </a:rPr>
                        <a:t>16,721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a:solidFill>
                            <a:srgbClr val="A50021"/>
                          </a:solidFill>
                          <a:latin typeface="Bookman Old Style" pitchFamily="18" charset="0"/>
                          <a:ea typeface="Times New Roman"/>
                          <a:cs typeface="Arial" pitchFamily="34" charset="0"/>
                        </a:rPr>
                        <a:t>32,105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a:solidFill>
                            <a:srgbClr val="A50021"/>
                          </a:solidFill>
                          <a:latin typeface="Bookman Old Style" pitchFamily="18" charset="0"/>
                          <a:ea typeface="Times New Roman"/>
                          <a:cs typeface="Arial" pitchFamily="34" charset="0"/>
                        </a:rPr>
                        <a:t>954,153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a:solidFill>
                            <a:srgbClr val="A50021"/>
                          </a:solidFill>
                          <a:latin typeface="Bookman Old Style" pitchFamily="18" charset="0"/>
                          <a:ea typeface="Times New Roman"/>
                          <a:cs typeface="Arial" pitchFamily="34" charset="0"/>
                        </a:rPr>
                        <a:t>57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a:solidFill>
                            <a:srgbClr val="A50021"/>
                          </a:solidFill>
                          <a:latin typeface="Bookman Old Style" pitchFamily="18" charset="0"/>
                          <a:ea typeface="Times New Roman"/>
                          <a:cs typeface="Arial" pitchFamily="34" charset="0"/>
                        </a:rPr>
                        <a:t>30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dirty="0">
                          <a:solidFill>
                            <a:srgbClr val="A50021"/>
                          </a:solidFill>
                          <a:latin typeface="Bookman Old Style" pitchFamily="18" charset="0"/>
                          <a:ea typeface="Times New Roman"/>
                          <a:cs typeface="Arial" pitchFamily="34" charset="0"/>
                        </a:rPr>
                        <a:t>26%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a:solidFill>
                            <a:srgbClr val="A50021"/>
                          </a:solidFill>
                          <a:latin typeface="Bookman Old Style" pitchFamily="18" charset="0"/>
                          <a:ea typeface="Times New Roman"/>
                          <a:cs typeface="Arial" pitchFamily="34" charset="0"/>
                        </a:rPr>
                        <a:t>43%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1129">
                <a:tc vMerge="1">
                  <a:txBody>
                    <a:bodyPr/>
                    <a:lstStyle/>
                    <a:p>
                      <a:endParaRPr lang="tr-TR"/>
                    </a:p>
                  </a:txBody>
                  <a:tcPr/>
                </a:tc>
                <a:tc>
                  <a:txBody>
                    <a:bodyPr/>
                    <a:lstStyle/>
                    <a:p>
                      <a:pPr algn="l">
                        <a:spcAft>
                          <a:spcPts val="0"/>
                        </a:spcAft>
                      </a:pPr>
                      <a:r>
                        <a:rPr lang="tr-TR" sz="800" b="0" kern="1200" dirty="0">
                          <a:solidFill>
                            <a:srgbClr val="A50021"/>
                          </a:solidFill>
                          <a:latin typeface="Bookman Old Style" pitchFamily="18" charset="0"/>
                          <a:ea typeface="Times New Roman"/>
                          <a:cs typeface="Arial" pitchFamily="34" charset="0"/>
                        </a:rPr>
                        <a:t>NORMAL</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dirty="0">
                          <a:solidFill>
                            <a:srgbClr val="A50021"/>
                          </a:solidFill>
                          <a:latin typeface="Bookman Old Style" pitchFamily="18" charset="0"/>
                          <a:ea typeface="Times New Roman"/>
                          <a:cs typeface="Arial" pitchFamily="34" charset="0"/>
                        </a:rPr>
                        <a:t>2,210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dirty="0">
                          <a:solidFill>
                            <a:srgbClr val="A50021"/>
                          </a:solidFill>
                          <a:latin typeface="Bookman Old Style" pitchFamily="18" charset="0"/>
                          <a:ea typeface="Times New Roman"/>
                          <a:cs typeface="Arial" pitchFamily="34" charset="0"/>
                        </a:rPr>
                        <a:t>48,557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dirty="0">
                          <a:solidFill>
                            <a:srgbClr val="A50021"/>
                          </a:solidFill>
                          <a:latin typeface="Bookman Old Style" pitchFamily="18" charset="0"/>
                          <a:ea typeface="Times New Roman"/>
                          <a:cs typeface="Arial" pitchFamily="34" charset="0"/>
                        </a:rPr>
                        <a:t>45.395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a:solidFill>
                            <a:srgbClr val="A50021"/>
                          </a:solidFill>
                          <a:latin typeface="Bookman Old Style" pitchFamily="18" charset="0"/>
                          <a:ea typeface="Times New Roman"/>
                          <a:cs typeface="Arial" pitchFamily="34" charset="0"/>
                        </a:rPr>
                        <a:t>1,285,454</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dirty="0">
                          <a:solidFill>
                            <a:srgbClr val="A50021"/>
                          </a:solidFill>
                          <a:latin typeface="Bookman Old Style" pitchFamily="18" charset="0"/>
                          <a:ea typeface="Times New Roman"/>
                          <a:cs typeface="Arial" pitchFamily="34" charset="0"/>
                        </a:rPr>
                        <a:t>26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dirty="0">
                          <a:solidFill>
                            <a:srgbClr val="A50021"/>
                          </a:solidFill>
                          <a:latin typeface="Bookman Old Style" pitchFamily="18" charset="0"/>
                          <a:ea typeface="Times New Roman"/>
                          <a:cs typeface="Arial" pitchFamily="34" charset="0"/>
                        </a:rPr>
                        <a:t>28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dirty="0">
                          <a:solidFill>
                            <a:srgbClr val="A50021"/>
                          </a:solidFill>
                          <a:latin typeface="Bookman Old Style" pitchFamily="18" charset="0"/>
                          <a:ea typeface="Times New Roman"/>
                          <a:cs typeface="Arial" pitchFamily="34" charset="0"/>
                        </a:rPr>
                        <a:t>74%</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800" b="0" kern="1200" dirty="0">
                          <a:solidFill>
                            <a:srgbClr val="A50021"/>
                          </a:solidFill>
                          <a:latin typeface="Bookman Old Style" pitchFamily="18" charset="0"/>
                          <a:ea typeface="Times New Roman"/>
                          <a:cs typeface="Arial" pitchFamily="34" charset="0"/>
                        </a:rPr>
                        <a:t>57%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9685">
                <a:tc vMerge="1">
                  <a:txBody>
                    <a:bodyPr/>
                    <a:lstStyle/>
                    <a:p>
                      <a:endParaRPr lang="tr-TR"/>
                    </a:p>
                  </a:txBody>
                  <a:tcPr/>
                </a:tc>
                <a:tc>
                  <a:txBody>
                    <a:bodyPr/>
                    <a:lstStyle/>
                    <a:p>
                      <a:pPr algn="r">
                        <a:spcAft>
                          <a:spcPts val="0"/>
                        </a:spcAft>
                      </a:pPr>
                      <a:r>
                        <a:rPr lang="tr-TR" sz="800" b="1" kern="1200" dirty="0">
                          <a:solidFill>
                            <a:srgbClr val="A50021"/>
                          </a:solidFill>
                          <a:latin typeface="Bookman Old Style" pitchFamily="18" charset="0"/>
                          <a:ea typeface="Times New Roman"/>
                          <a:cs typeface="Arial" pitchFamily="34" charset="0"/>
                        </a:rPr>
                        <a:t>TOPLAM</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800" b="1" dirty="0">
                          <a:solidFill>
                            <a:srgbClr val="A50021"/>
                          </a:solidFill>
                          <a:effectLst/>
                          <a:latin typeface="Bookman Old Style" panose="02050604050505020204" pitchFamily="18" charset="0"/>
                          <a:ea typeface="SimSun"/>
                        </a:rPr>
                        <a:t>2,990</a:t>
                      </a:r>
                      <a:endParaRPr lang="tr-TR" sz="800" dirty="0">
                        <a:solidFill>
                          <a:srgbClr val="A50021"/>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800" b="1" dirty="0">
                          <a:solidFill>
                            <a:srgbClr val="A50021"/>
                          </a:solidFill>
                          <a:effectLst/>
                          <a:latin typeface="Bookman Old Style" panose="02050604050505020204" pitchFamily="18" charset="0"/>
                          <a:ea typeface="SimSun"/>
                        </a:rPr>
                        <a:t>65,278</a:t>
                      </a:r>
                      <a:endParaRPr lang="tr-TR" sz="800" dirty="0">
                        <a:solidFill>
                          <a:srgbClr val="A50021"/>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800" b="1" dirty="0">
                          <a:solidFill>
                            <a:srgbClr val="A50021"/>
                          </a:solidFill>
                          <a:effectLst/>
                          <a:latin typeface="Bookman Old Style" panose="02050604050505020204" pitchFamily="18" charset="0"/>
                          <a:ea typeface="SimSun"/>
                        </a:rPr>
                        <a:t>77.500</a:t>
                      </a:r>
                      <a:endParaRPr lang="tr-TR" sz="800" dirty="0">
                        <a:solidFill>
                          <a:srgbClr val="A50021"/>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800" b="1" dirty="0">
                          <a:solidFill>
                            <a:srgbClr val="A50021"/>
                          </a:solidFill>
                          <a:effectLst/>
                          <a:latin typeface="Bookman Old Style" panose="02050604050505020204" pitchFamily="18" charset="0"/>
                          <a:ea typeface="SimSun"/>
                        </a:rPr>
                        <a:t>2,239,607</a:t>
                      </a:r>
                      <a:endParaRPr lang="tr-TR" sz="800" dirty="0">
                        <a:solidFill>
                          <a:srgbClr val="A50021"/>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800" b="1" dirty="0">
                          <a:solidFill>
                            <a:srgbClr val="A50021"/>
                          </a:solidFill>
                          <a:effectLst/>
                          <a:latin typeface="Bookman Old Style" panose="02050604050505020204" pitchFamily="18" charset="0"/>
                          <a:ea typeface="SimSun"/>
                        </a:rPr>
                        <a:t>34</a:t>
                      </a:r>
                      <a:endParaRPr lang="tr-TR" sz="800" dirty="0">
                        <a:solidFill>
                          <a:srgbClr val="A50021"/>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800" b="1" dirty="0">
                          <a:solidFill>
                            <a:srgbClr val="A50021"/>
                          </a:solidFill>
                          <a:effectLst/>
                          <a:latin typeface="Bookman Old Style" panose="02050604050505020204" pitchFamily="18" charset="0"/>
                          <a:ea typeface="SimSun"/>
                        </a:rPr>
                        <a:t>28</a:t>
                      </a:r>
                      <a:endParaRPr lang="tr-TR" sz="800" dirty="0">
                        <a:solidFill>
                          <a:srgbClr val="A50021"/>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800" b="1" dirty="0">
                          <a:solidFill>
                            <a:srgbClr val="A50021"/>
                          </a:solidFill>
                          <a:effectLst/>
                          <a:latin typeface="Bookman Old Style" panose="02050604050505020204" pitchFamily="18" charset="0"/>
                          <a:ea typeface="SimSun"/>
                        </a:rPr>
                        <a:t>100%</a:t>
                      </a:r>
                      <a:endParaRPr lang="tr-TR" sz="800" dirty="0">
                        <a:solidFill>
                          <a:srgbClr val="A50021"/>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800" b="1" dirty="0">
                          <a:solidFill>
                            <a:srgbClr val="A50021"/>
                          </a:solidFill>
                          <a:effectLst/>
                          <a:latin typeface="Bookman Old Style" panose="02050604050505020204" pitchFamily="18" charset="0"/>
                          <a:ea typeface="SimSun"/>
                        </a:rPr>
                        <a:t>100%</a:t>
                      </a:r>
                      <a:endParaRPr lang="tr-TR" sz="800" dirty="0">
                        <a:solidFill>
                          <a:srgbClr val="A50021"/>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274791">
                <a:tc rowSpan="3">
                  <a:txBody>
                    <a:bodyPr/>
                    <a:lstStyle/>
                    <a:p>
                      <a:pPr marL="0" marR="71755" algn="r" defTabSz="914400" rtl="0" eaLnBrk="1" latinLnBrk="0" hangingPunct="1">
                        <a:spcAft>
                          <a:spcPts val="0"/>
                        </a:spcAft>
                      </a:pPr>
                      <a:r>
                        <a:rPr lang="tr-TR" sz="700" b="1" kern="1200" dirty="0" smtClean="0">
                          <a:solidFill>
                            <a:srgbClr val="0000FF"/>
                          </a:solidFill>
                          <a:latin typeface="Bookman Old Style" pitchFamily="18" charset="0"/>
                          <a:ea typeface="Times New Roman"/>
                          <a:cs typeface="Arial" pitchFamily="34" charset="0"/>
                        </a:rPr>
                        <a:t>İLKÖĞRETİM</a:t>
                      </a:r>
                      <a:r>
                        <a:rPr lang="tr-TR" sz="700" b="1" kern="1200" baseline="0" dirty="0" smtClean="0">
                          <a:solidFill>
                            <a:srgbClr val="0000FF"/>
                          </a:solidFill>
                          <a:latin typeface="Bookman Old Style" pitchFamily="18" charset="0"/>
                          <a:ea typeface="Times New Roman"/>
                          <a:cs typeface="Arial" pitchFamily="34" charset="0"/>
                        </a:rPr>
                        <a:t> TOPLAMI</a:t>
                      </a:r>
                      <a:endParaRPr lang="tr-TR" sz="700" b="1" kern="1200" dirty="0" smtClean="0">
                        <a:solidFill>
                          <a:srgbClr val="0000FF"/>
                        </a:solidFill>
                        <a:latin typeface="Bookman Old Style" pitchFamily="18" charset="0"/>
                        <a:ea typeface="Times New Roman"/>
                        <a:cs typeface="Arial" pitchFamily="34" charset="0"/>
                      </a:endParaRP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700" b="0" kern="1200" dirty="0">
                          <a:solidFill>
                            <a:srgbClr val="0000FF"/>
                          </a:solidFill>
                          <a:latin typeface="Bookman Old Style" pitchFamily="18" charset="0"/>
                          <a:ea typeface="Times New Roman"/>
                          <a:cs typeface="Arial" pitchFamily="34" charset="0"/>
                        </a:rPr>
                        <a:t>İKİLİ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696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14,756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a:solidFill>
                            <a:srgbClr val="0000FF"/>
                          </a:solidFill>
                          <a:latin typeface="Bookman Old Style" pitchFamily="18" charset="0"/>
                          <a:ea typeface="Times New Roman"/>
                          <a:cs typeface="Arial" pitchFamily="34" charset="0"/>
                        </a:rPr>
                        <a:t>28,802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851,549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58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30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33%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51%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1129">
                <a:tc vMerge="1">
                  <a:txBody>
                    <a:bodyPr/>
                    <a:lstStyle/>
                    <a:p>
                      <a:endParaRPr lang="tr-TR"/>
                    </a:p>
                  </a:txBody>
                  <a:tcPr/>
                </a:tc>
                <a:tc>
                  <a:txBody>
                    <a:bodyPr/>
                    <a:lstStyle/>
                    <a:p>
                      <a:pPr algn="l">
                        <a:spcAft>
                          <a:spcPts val="0"/>
                        </a:spcAft>
                      </a:pPr>
                      <a:r>
                        <a:rPr lang="tr-TR" sz="700" b="0" kern="1200" dirty="0">
                          <a:solidFill>
                            <a:srgbClr val="0000FF"/>
                          </a:solidFill>
                          <a:latin typeface="Bookman Old Style" pitchFamily="18" charset="0"/>
                          <a:ea typeface="Times New Roman"/>
                          <a:cs typeface="Arial" pitchFamily="34" charset="0"/>
                        </a:rPr>
                        <a:t>NORMAL</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1,406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29,755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27,774</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802,447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27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29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67%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b="0" kern="1200" dirty="0">
                          <a:solidFill>
                            <a:srgbClr val="0000FF"/>
                          </a:solidFill>
                          <a:latin typeface="Bookman Old Style" pitchFamily="18" charset="0"/>
                          <a:ea typeface="Times New Roman"/>
                          <a:cs typeface="Arial" pitchFamily="34" charset="0"/>
                        </a:rPr>
                        <a:t>49%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1129">
                <a:tc vMerge="1">
                  <a:txBody>
                    <a:bodyPr/>
                    <a:lstStyle/>
                    <a:p>
                      <a:endParaRPr lang="tr-TR"/>
                    </a:p>
                  </a:txBody>
                  <a:tcPr/>
                </a:tc>
                <a:tc>
                  <a:txBody>
                    <a:bodyPr/>
                    <a:lstStyle/>
                    <a:p>
                      <a:pPr algn="r">
                        <a:spcAft>
                          <a:spcPts val="0"/>
                        </a:spcAft>
                      </a:pPr>
                      <a:r>
                        <a:rPr lang="tr-TR" sz="700" b="1" kern="1200" dirty="0">
                          <a:solidFill>
                            <a:srgbClr val="0000FF"/>
                          </a:solidFill>
                          <a:latin typeface="Bookman Old Style" pitchFamily="18" charset="0"/>
                          <a:ea typeface="Times New Roman"/>
                          <a:cs typeface="Arial" pitchFamily="34" charset="0"/>
                        </a:rPr>
                        <a:t>TOPLAM</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700" b="1" kern="1200" dirty="0">
                          <a:solidFill>
                            <a:srgbClr val="0000FF"/>
                          </a:solidFill>
                          <a:latin typeface="Bookman Old Style" pitchFamily="18" charset="0"/>
                          <a:ea typeface="Times New Roman"/>
                          <a:cs typeface="Arial" pitchFamily="34" charset="0"/>
                        </a:rPr>
                        <a:t>2,102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700" b="1" kern="1200" dirty="0">
                          <a:solidFill>
                            <a:srgbClr val="0000FF"/>
                          </a:solidFill>
                          <a:latin typeface="Bookman Old Style" pitchFamily="18" charset="0"/>
                          <a:ea typeface="Times New Roman"/>
                          <a:cs typeface="Arial" pitchFamily="34" charset="0"/>
                        </a:rPr>
                        <a:t>44,511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700" b="1" kern="1200" dirty="0">
                          <a:solidFill>
                            <a:srgbClr val="0000FF"/>
                          </a:solidFill>
                          <a:latin typeface="Bookman Old Style" pitchFamily="18" charset="0"/>
                          <a:ea typeface="Times New Roman"/>
                          <a:cs typeface="Arial" pitchFamily="34" charset="0"/>
                        </a:rPr>
                        <a:t>56,576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700" b="1" kern="1200" dirty="0">
                          <a:solidFill>
                            <a:srgbClr val="0000FF"/>
                          </a:solidFill>
                          <a:latin typeface="Bookman Old Style" pitchFamily="18" charset="0"/>
                          <a:ea typeface="Times New Roman"/>
                          <a:cs typeface="Arial" pitchFamily="34" charset="0"/>
                        </a:rPr>
                        <a:t>1,653,996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700" b="1" kern="1200" dirty="0">
                          <a:solidFill>
                            <a:srgbClr val="0000FF"/>
                          </a:solidFill>
                          <a:latin typeface="Bookman Old Style" pitchFamily="18" charset="0"/>
                          <a:ea typeface="Times New Roman"/>
                          <a:cs typeface="Arial" pitchFamily="34" charset="0"/>
                        </a:rPr>
                        <a:t>37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700" b="1" kern="1200" dirty="0">
                          <a:solidFill>
                            <a:srgbClr val="0000FF"/>
                          </a:solidFill>
                          <a:latin typeface="Bookman Old Style" pitchFamily="18" charset="0"/>
                          <a:ea typeface="Times New Roman"/>
                          <a:cs typeface="Arial" pitchFamily="34" charset="0"/>
                        </a:rPr>
                        <a:t>29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700" b="1" kern="1200" dirty="0">
                          <a:solidFill>
                            <a:srgbClr val="0000FF"/>
                          </a:solidFill>
                          <a:latin typeface="Bookman Old Style" pitchFamily="18" charset="0"/>
                          <a:ea typeface="Times New Roman"/>
                          <a:cs typeface="Arial" pitchFamily="34" charset="0"/>
                        </a:rPr>
                        <a:t>100%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700" b="1" kern="1200" dirty="0">
                          <a:solidFill>
                            <a:srgbClr val="0000FF"/>
                          </a:solidFill>
                          <a:latin typeface="Bookman Old Style" pitchFamily="18" charset="0"/>
                          <a:ea typeface="Times New Roman"/>
                          <a:cs typeface="Arial" pitchFamily="34" charset="0"/>
                        </a:rPr>
                        <a:t>100%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274791">
                <a:tc rowSpan="3">
                  <a:txBody>
                    <a:bodyPr/>
                    <a:lstStyle/>
                    <a:p>
                      <a:pPr marL="0" marR="71755" algn="l" defTabSz="914400" rtl="0" eaLnBrk="1" latinLnBrk="0" hangingPunct="1">
                        <a:spcAft>
                          <a:spcPts val="0"/>
                        </a:spcAft>
                      </a:pPr>
                      <a:r>
                        <a:rPr lang="tr-TR" sz="600" b="0" kern="1200" dirty="0" smtClean="0">
                          <a:solidFill>
                            <a:srgbClr val="000099"/>
                          </a:solidFill>
                          <a:latin typeface="Bookman Old Style" pitchFamily="18" charset="0"/>
                          <a:ea typeface="Times New Roman"/>
                          <a:cs typeface="Arial" pitchFamily="34" charset="0"/>
                        </a:rPr>
                        <a:t>İLKOKUL</a:t>
                      </a:r>
                      <a:endParaRPr lang="tr-TR" sz="600" b="0" kern="1200" dirty="0">
                        <a:solidFill>
                          <a:srgbClr val="000099"/>
                        </a:solidFill>
                        <a:latin typeface="Bookman Old Style" pitchFamily="18" charset="0"/>
                        <a:ea typeface="Times New Roman"/>
                        <a:cs typeface="Arial" pitchFamily="34" charset="0"/>
                      </a:endParaRP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600" b="0" kern="1200" dirty="0">
                          <a:solidFill>
                            <a:srgbClr val="000099"/>
                          </a:solidFill>
                          <a:latin typeface="Bookman Old Style" pitchFamily="18" charset="0"/>
                          <a:ea typeface="Times New Roman"/>
                          <a:cs typeface="Arial" pitchFamily="34" charset="0"/>
                        </a:rPr>
                        <a:t>İKİLİ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356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9,190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16,086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a:solidFill>
                            <a:srgbClr val="000099"/>
                          </a:solidFill>
                          <a:latin typeface="Bookman Old Style" pitchFamily="18" charset="0"/>
                          <a:ea typeface="Times New Roman"/>
                          <a:cs typeface="Arial" pitchFamily="34" charset="0"/>
                        </a:rPr>
                        <a:t>460,368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a:solidFill>
                            <a:srgbClr val="000099"/>
                          </a:solidFill>
                          <a:latin typeface="Bookman Old Style" pitchFamily="18" charset="0"/>
                          <a:ea typeface="Times New Roman"/>
                          <a:cs typeface="Arial" pitchFamily="34" charset="0"/>
                        </a:rPr>
                        <a:t>50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a:solidFill>
                            <a:srgbClr val="000099"/>
                          </a:solidFill>
                          <a:latin typeface="Bookman Old Style" pitchFamily="18" charset="0"/>
                          <a:ea typeface="Times New Roman"/>
                          <a:cs typeface="Arial" pitchFamily="34" charset="0"/>
                        </a:rPr>
                        <a:t>29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a:solidFill>
                            <a:srgbClr val="000099"/>
                          </a:solidFill>
                          <a:latin typeface="Bookman Old Style" pitchFamily="18" charset="0"/>
                          <a:ea typeface="Times New Roman"/>
                          <a:cs typeface="Arial" pitchFamily="34" charset="0"/>
                        </a:rPr>
                        <a:t>34%</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a:solidFill>
                            <a:srgbClr val="000099"/>
                          </a:solidFill>
                          <a:latin typeface="Bookman Old Style" pitchFamily="18" charset="0"/>
                          <a:ea typeface="Times New Roman"/>
                          <a:cs typeface="Arial" pitchFamily="34" charset="0"/>
                        </a:rPr>
                        <a:t>55%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1129">
                <a:tc vMerge="1">
                  <a:txBody>
                    <a:bodyPr/>
                    <a:lstStyle/>
                    <a:p>
                      <a:endParaRPr lang="tr-TR"/>
                    </a:p>
                  </a:txBody>
                  <a:tcPr/>
                </a:tc>
                <a:tc>
                  <a:txBody>
                    <a:bodyPr/>
                    <a:lstStyle/>
                    <a:p>
                      <a:pPr algn="l">
                        <a:spcAft>
                          <a:spcPts val="0"/>
                        </a:spcAft>
                      </a:pPr>
                      <a:r>
                        <a:rPr lang="tr-TR" sz="600" b="0" kern="1200" dirty="0">
                          <a:solidFill>
                            <a:srgbClr val="000099"/>
                          </a:solidFill>
                          <a:latin typeface="Bookman Old Style" pitchFamily="18" charset="0"/>
                          <a:ea typeface="Times New Roman"/>
                          <a:cs typeface="Arial" pitchFamily="34" charset="0"/>
                        </a:rPr>
                        <a:t>NORMAL</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692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16,510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12,570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373,557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23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30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66%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45%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1129">
                <a:tc vMerge="1">
                  <a:txBody>
                    <a:bodyPr/>
                    <a:lstStyle/>
                    <a:p>
                      <a:endParaRPr lang="tr-TR"/>
                    </a:p>
                  </a:txBody>
                  <a:tcPr/>
                </a:tc>
                <a:tc>
                  <a:txBody>
                    <a:bodyPr/>
                    <a:lstStyle/>
                    <a:p>
                      <a:pPr algn="r">
                        <a:spcAft>
                          <a:spcPts val="0"/>
                        </a:spcAft>
                      </a:pPr>
                      <a:r>
                        <a:rPr lang="tr-TR" sz="600" b="1" dirty="0">
                          <a:solidFill>
                            <a:srgbClr val="0000FF"/>
                          </a:solidFill>
                          <a:latin typeface="Bookman Old Style" pitchFamily="18" charset="0"/>
                          <a:ea typeface="Times New Roman"/>
                          <a:cs typeface="Arial" pitchFamily="34" charset="0"/>
                        </a:rPr>
                        <a:t>TOPLAM</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1,048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25,700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28,656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833,925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32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29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100%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100%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9"/>
                  </a:ext>
                </a:extLst>
              </a:tr>
              <a:tr h="274791">
                <a:tc rowSpan="3">
                  <a:txBody>
                    <a:bodyPr/>
                    <a:lstStyle/>
                    <a:p>
                      <a:pPr marL="0" marR="71755" algn="l" defTabSz="914400" rtl="0" eaLnBrk="1" latinLnBrk="0" hangingPunct="1">
                        <a:spcAft>
                          <a:spcPts val="0"/>
                        </a:spcAft>
                      </a:pPr>
                      <a:r>
                        <a:rPr lang="tr-TR" sz="600" b="0" kern="1200" dirty="0" smtClean="0">
                          <a:solidFill>
                            <a:srgbClr val="000099"/>
                          </a:solidFill>
                          <a:latin typeface="Bookman Old Style" pitchFamily="18" charset="0"/>
                          <a:ea typeface="Times New Roman"/>
                          <a:cs typeface="Arial" pitchFamily="34" charset="0"/>
                        </a:rPr>
                        <a:t>ORTAOKUL</a:t>
                      </a:r>
                      <a:endParaRPr lang="tr-TR" sz="600" b="0" kern="1200" dirty="0">
                        <a:solidFill>
                          <a:srgbClr val="000099"/>
                        </a:solidFill>
                        <a:latin typeface="Bookman Old Style" pitchFamily="18" charset="0"/>
                        <a:ea typeface="Times New Roman"/>
                        <a:cs typeface="Arial" pitchFamily="34" charset="0"/>
                      </a:endParaRP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600" b="0" kern="1200" dirty="0">
                          <a:solidFill>
                            <a:srgbClr val="000099"/>
                          </a:solidFill>
                          <a:latin typeface="Bookman Old Style" pitchFamily="18" charset="0"/>
                          <a:ea typeface="Times New Roman"/>
                          <a:cs typeface="Arial" pitchFamily="34" charset="0"/>
                        </a:rPr>
                        <a:t>İKİLİ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293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5,173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11,746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a:solidFill>
                            <a:srgbClr val="000099"/>
                          </a:solidFill>
                          <a:latin typeface="Bookman Old Style" pitchFamily="18" charset="0"/>
                          <a:ea typeface="Times New Roman"/>
                          <a:cs typeface="Arial" pitchFamily="34" charset="0"/>
                        </a:rPr>
                        <a:t>363,659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a:solidFill>
                            <a:srgbClr val="000099"/>
                          </a:solidFill>
                          <a:latin typeface="Bookman Old Style" pitchFamily="18" charset="0"/>
                          <a:ea typeface="Times New Roman"/>
                          <a:cs typeface="Arial" pitchFamily="34" charset="0"/>
                        </a:rPr>
                        <a:t>70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31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37%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a:solidFill>
                            <a:srgbClr val="000099"/>
                          </a:solidFill>
                          <a:latin typeface="Bookman Old Style" pitchFamily="18" charset="0"/>
                          <a:ea typeface="Times New Roman"/>
                          <a:cs typeface="Arial" pitchFamily="34" charset="0"/>
                        </a:rPr>
                        <a:t>55%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91129">
                <a:tc vMerge="1">
                  <a:txBody>
                    <a:bodyPr/>
                    <a:lstStyle/>
                    <a:p>
                      <a:pPr marL="0" marR="71755" algn="ctr" defTabSz="914400" rtl="0" eaLnBrk="1" latinLnBrk="0" hangingPunct="1">
                        <a:spcAft>
                          <a:spcPts val="0"/>
                        </a:spcAft>
                      </a:pPr>
                      <a:endParaRPr lang="tr-TR" sz="1300" b="1" kern="1200" dirty="0">
                        <a:solidFill>
                          <a:srgbClr val="000099"/>
                        </a:solidFill>
                        <a:effectLst/>
                        <a:latin typeface="Bookman Old Style" pitchFamily="18" charset="0"/>
                        <a:ea typeface="Times New Roman"/>
                        <a:cs typeface="Arial" pitchFamily="34" charset="0"/>
                      </a:endParaRPr>
                    </a:p>
                  </a:txBody>
                  <a:tcPr marL="39813" marR="39813" marT="0" marB="0" vert="vert27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600" b="0" kern="1200" dirty="0">
                          <a:solidFill>
                            <a:srgbClr val="000099"/>
                          </a:solidFill>
                          <a:latin typeface="Bookman Old Style" pitchFamily="18" charset="0"/>
                          <a:ea typeface="Times New Roman"/>
                          <a:cs typeface="Arial" pitchFamily="34" charset="0"/>
                        </a:rPr>
                        <a:t>NORMAL</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506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9,562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10,197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297,193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31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29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63%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45%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91129">
                <a:tc vMerge="1">
                  <a:txBody>
                    <a:bodyPr/>
                    <a:lstStyle/>
                    <a:p>
                      <a:pPr marL="0" marR="71755" algn="ctr" defTabSz="914400" rtl="0" eaLnBrk="1" latinLnBrk="0" hangingPunct="1">
                        <a:spcAft>
                          <a:spcPts val="0"/>
                        </a:spcAft>
                      </a:pPr>
                      <a:endParaRPr lang="tr-TR" sz="1300" b="1" kern="1200" dirty="0">
                        <a:solidFill>
                          <a:srgbClr val="000099"/>
                        </a:solidFill>
                        <a:effectLst/>
                        <a:latin typeface="Bookman Old Style" pitchFamily="18" charset="0"/>
                        <a:ea typeface="Times New Roman"/>
                        <a:cs typeface="Arial" pitchFamily="34" charset="0"/>
                      </a:endParaRPr>
                    </a:p>
                  </a:txBody>
                  <a:tcPr marL="39813" marR="39813" marT="0" marB="0" vert="vert27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rgbClr val="0000FF"/>
                          </a:solidFill>
                          <a:latin typeface="Bookman Old Style" pitchFamily="18" charset="0"/>
                          <a:ea typeface="Times New Roman"/>
                          <a:cs typeface="Arial" pitchFamily="34" charset="0"/>
                        </a:rPr>
                        <a:t>TOPLAM</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799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14,735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21,943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660,852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45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30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100%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kern="1200" dirty="0">
                          <a:solidFill>
                            <a:srgbClr val="0000FF"/>
                          </a:solidFill>
                          <a:latin typeface="Bookman Old Style" pitchFamily="18" charset="0"/>
                          <a:ea typeface="Times New Roman"/>
                          <a:cs typeface="Arial" pitchFamily="34" charset="0"/>
                        </a:rPr>
                        <a:t>100%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2"/>
                  </a:ext>
                </a:extLst>
              </a:tr>
              <a:tr h="274791">
                <a:tc rowSpan="3">
                  <a:txBody>
                    <a:bodyPr/>
                    <a:lstStyle/>
                    <a:p>
                      <a:pPr marL="0" marR="71755" algn="l" defTabSz="914400" rtl="0" eaLnBrk="1" latinLnBrk="0" hangingPunct="1">
                        <a:spcAft>
                          <a:spcPts val="0"/>
                        </a:spcAft>
                      </a:pPr>
                      <a:r>
                        <a:rPr lang="tr-TR" sz="600" b="0" kern="1200" dirty="0" smtClean="0">
                          <a:solidFill>
                            <a:srgbClr val="000099"/>
                          </a:solidFill>
                          <a:latin typeface="Bookman Old Style" pitchFamily="18" charset="0"/>
                          <a:ea typeface="Times New Roman"/>
                          <a:cs typeface="Arial" pitchFamily="34" charset="0"/>
                        </a:rPr>
                        <a:t>İMAM-HATİP ORTAOKULU</a:t>
                      </a:r>
                      <a:endParaRPr lang="tr-TR" sz="600" b="0" kern="1200" dirty="0">
                        <a:solidFill>
                          <a:srgbClr val="000099"/>
                        </a:solidFill>
                        <a:latin typeface="Bookman Old Style" pitchFamily="18" charset="0"/>
                        <a:ea typeface="Times New Roman"/>
                        <a:cs typeface="Arial" pitchFamily="34" charset="0"/>
                      </a:endParaRP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İKİLİ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47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393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970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27,522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70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28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18%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17%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91129">
                <a:tc vMerge="1">
                  <a:txBody>
                    <a:bodyPr/>
                    <a:lstStyle/>
                    <a:p>
                      <a:pPr marL="0" marR="71755" algn="ctr" defTabSz="914400" rtl="0" eaLnBrk="1" latinLnBrk="0" hangingPunct="1">
                        <a:spcAft>
                          <a:spcPts val="0"/>
                        </a:spcAft>
                      </a:pPr>
                      <a:endParaRPr lang="tr-TR" sz="1300" b="1" kern="1200" dirty="0">
                        <a:solidFill>
                          <a:srgbClr val="000099"/>
                        </a:solidFill>
                        <a:effectLst/>
                        <a:latin typeface="Bookman Old Style" pitchFamily="18" charset="0"/>
                        <a:ea typeface="Times New Roman"/>
                        <a:cs typeface="Arial" pitchFamily="34" charset="0"/>
                      </a:endParaRPr>
                    </a:p>
                  </a:txBody>
                  <a:tcPr marL="39813" marR="39813" marT="0" marB="0" vert="vert27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NORMAL</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208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3,683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5,007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131,697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36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26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82%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b="0" kern="1200" dirty="0">
                          <a:solidFill>
                            <a:srgbClr val="000099"/>
                          </a:solidFill>
                          <a:latin typeface="Bookman Old Style" pitchFamily="18" charset="0"/>
                          <a:ea typeface="Times New Roman"/>
                          <a:cs typeface="Arial" pitchFamily="34" charset="0"/>
                        </a:rPr>
                        <a:t>83%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91129">
                <a:tc vMerge="1">
                  <a:txBody>
                    <a:bodyPr/>
                    <a:lstStyle/>
                    <a:p>
                      <a:pPr marL="0" marR="71755" algn="ctr" defTabSz="914400" rtl="0" eaLnBrk="1" latinLnBrk="0" hangingPunct="1">
                        <a:spcAft>
                          <a:spcPts val="0"/>
                        </a:spcAft>
                      </a:pPr>
                      <a:endParaRPr lang="tr-TR" sz="1300" b="1" kern="1200" dirty="0">
                        <a:solidFill>
                          <a:srgbClr val="000099"/>
                        </a:solidFill>
                        <a:effectLst/>
                        <a:latin typeface="Bookman Old Style" pitchFamily="18" charset="0"/>
                        <a:ea typeface="Times New Roman"/>
                        <a:cs typeface="Arial" pitchFamily="34" charset="0"/>
                      </a:endParaRPr>
                    </a:p>
                  </a:txBody>
                  <a:tcPr marL="39813" marR="39813" marT="0" marB="0" vert="vert27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rgbClr val="0000FF"/>
                          </a:solidFill>
                          <a:latin typeface="Bookman Old Style" pitchFamily="18" charset="0"/>
                          <a:ea typeface="Times New Roman"/>
                          <a:cs typeface="Arial" pitchFamily="34" charset="0"/>
                        </a:rPr>
                        <a:t>TOPLAM</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600" b="1" kern="1200" dirty="0">
                          <a:solidFill>
                            <a:srgbClr val="0000FF"/>
                          </a:solidFill>
                          <a:latin typeface="Bookman Old Style" pitchFamily="18" charset="0"/>
                          <a:ea typeface="Times New Roman"/>
                          <a:cs typeface="Arial" pitchFamily="34" charset="0"/>
                        </a:rPr>
                        <a:t>255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600" b="1" kern="1200" dirty="0">
                          <a:solidFill>
                            <a:srgbClr val="0000FF"/>
                          </a:solidFill>
                          <a:latin typeface="Bookman Old Style" pitchFamily="18" charset="0"/>
                          <a:ea typeface="Times New Roman"/>
                          <a:cs typeface="Arial" pitchFamily="34" charset="0"/>
                        </a:rPr>
                        <a:t>4,076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600" b="1" kern="1200" dirty="0">
                          <a:solidFill>
                            <a:srgbClr val="0000FF"/>
                          </a:solidFill>
                          <a:latin typeface="Bookman Old Style" pitchFamily="18" charset="0"/>
                          <a:ea typeface="Times New Roman"/>
                          <a:cs typeface="Arial" pitchFamily="34" charset="0"/>
                        </a:rPr>
                        <a:t>5,977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600" b="1" kern="1200" dirty="0">
                          <a:solidFill>
                            <a:srgbClr val="0000FF"/>
                          </a:solidFill>
                          <a:latin typeface="Bookman Old Style" pitchFamily="18" charset="0"/>
                          <a:ea typeface="Times New Roman"/>
                          <a:cs typeface="Arial" pitchFamily="34" charset="0"/>
                        </a:rPr>
                        <a:t>159,219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600" b="1" kern="1200" dirty="0">
                          <a:solidFill>
                            <a:srgbClr val="0000FF"/>
                          </a:solidFill>
                          <a:latin typeface="Bookman Old Style" pitchFamily="18" charset="0"/>
                          <a:ea typeface="Times New Roman"/>
                          <a:cs typeface="Arial" pitchFamily="34" charset="0"/>
                        </a:rPr>
                        <a:t>39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600" b="1" kern="1200" dirty="0">
                          <a:solidFill>
                            <a:srgbClr val="0000FF"/>
                          </a:solidFill>
                          <a:latin typeface="Bookman Old Style" pitchFamily="18" charset="0"/>
                          <a:ea typeface="Times New Roman"/>
                          <a:cs typeface="Arial" pitchFamily="34" charset="0"/>
                        </a:rPr>
                        <a:t>27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600" b="1" kern="1200" dirty="0">
                          <a:solidFill>
                            <a:srgbClr val="0000FF"/>
                          </a:solidFill>
                          <a:latin typeface="Bookman Old Style" pitchFamily="18" charset="0"/>
                          <a:ea typeface="Times New Roman"/>
                          <a:cs typeface="Arial" pitchFamily="34" charset="0"/>
                        </a:rPr>
                        <a:t>100%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latinLnBrk="0" hangingPunct="1">
                        <a:spcAft>
                          <a:spcPts val="0"/>
                        </a:spcAft>
                      </a:pPr>
                      <a:r>
                        <a:rPr lang="tr-TR" sz="600" b="1" kern="1200" dirty="0">
                          <a:solidFill>
                            <a:srgbClr val="0000FF"/>
                          </a:solidFill>
                          <a:latin typeface="Bookman Old Style" pitchFamily="18" charset="0"/>
                          <a:ea typeface="Times New Roman"/>
                          <a:cs typeface="Arial" pitchFamily="34" charset="0"/>
                        </a:rPr>
                        <a:t>100%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5"/>
                  </a:ext>
                </a:extLst>
              </a:tr>
              <a:tr h="274791">
                <a:tc rowSpan="3">
                  <a:txBody>
                    <a:bodyPr/>
                    <a:lstStyle/>
                    <a:p>
                      <a:pPr marL="0" marR="71755" algn="r" defTabSz="914400" rtl="0" eaLnBrk="1" latinLnBrk="0" hangingPunct="1">
                        <a:spcAft>
                          <a:spcPts val="0"/>
                        </a:spcAft>
                      </a:pPr>
                      <a:r>
                        <a:rPr lang="tr-TR" sz="700" b="1" kern="1200" dirty="0" smtClean="0">
                          <a:solidFill>
                            <a:srgbClr val="FF0000"/>
                          </a:solidFill>
                          <a:latin typeface="Bookman Old Style" pitchFamily="18" charset="0"/>
                          <a:ea typeface="Times New Roman"/>
                          <a:cs typeface="Arial" pitchFamily="34" charset="0"/>
                        </a:rPr>
                        <a:t>ORTAÖĞRETİM TOPLAMI</a:t>
                      </a:r>
                      <a:endParaRPr lang="tr-TR" sz="700" b="1" kern="1200" dirty="0">
                        <a:solidFill>
                          <a:srgbClr val="FF0000"/>
                        </a:solidFill>
                        <a:latin typeface="Bookman Old Style" pitchFamily="18" charset="0"/>
                        <a:ea typeface="Times New Roman"/>
                        <a:cs typeface="Arial" pitchFamily="34" charset="0"/>
                      </a:endParaRP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700" b="0" dirty="0">
                          <a:solidFill>
                            <a:srgbClr val="FF0000"/>
                          </a:solidFill>
                          <a:latin typeface="Bookman Old Style" pitchFamily="18" charset="0"/>
                          <a:ea typeface="Times New Roman"/>
                          <a:cs typeface="Arial" pitchFamily="34" charset="0"/>
                        </a:rPr>
                        <a:t>İKİLİ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dirty="0">
                          <a:solidFill>
                            <a:srgbClr val="FF0000"/>
                          </a:solidFill>
                          <a:effectLst/>
                          <a:latin typeface="Bookman Old Style" panose="02050604050505020204" pitchFamily="18" charset="0"/>
                          <a:ea typeface="SimSun"/>
                          <a:cs typeface="+mn-cs"/>
                        </a:rPr>
                        <a:t>84</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dirty="0">
                          <a:solidFill>
                            <a:srgbClr val="FF0000"/>
                          </a:solidFill>
                          <a:effectLst/>
                          <a:latin typeface="Bookman Old Style" panose="02050604050505020204" pitchFamily="18" charset="0"/>
                          <a:ea typeface="SimSun"/>
                          <a:cs typeface="+mn-cs"/>
                        </a:rPr>
                        <a:t>1,965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a:solidFill>
                            <a:srgbClr val="FF0000"/>
                          </a:solidFill>
                          <a:effectLst/>
                          <a:latin typeface="Bookman Old Style" panose="02050604050505020204" pitchFamily="18" charset="0"/>
                          <a:ea typeface="SimSun"/>
                          <a:cs typeface="+mn-cs"/>
                        </a:rPr>
                        <a:t>3,303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dirty="0">
                          <a:solidFill>
                            <a:srgbClr val="FF0000"/>
                          </a:solidFill>
                          <a:effectLst/>
                          <a:latin typeface="Bookman Old Style" panose="02050604050505020204" pitchFamily="18" charset="0"/>
                          <a:ea typeface="SimSun"/>
                          <a:cs typeface="+mn-cs"/>
                        </a:rPr>
                        <a:t>102,604</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a:solidFill>
                            <a:srgbClr val="FF0000"/>
                          </a:solidFill>
                          <a:effectLst/>
                          <a:latin typeface="Bookman Old Style" panose="02050604050505020204" pitchFamily="18" charset="0"/>
                          <a:ea typeface="SimSun"/>
                          <a:cs typeface="+mn-cs"/>
                        </a:rPr>
                        <a:t>52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a:solidFill>
                            <a:srgbClr val="FF0000"/>
                          </a:solidFill>
                          <a:effectLst/>
                          <a:latin typeface="Bookman Old Style" panose="02050604050505020204" pitchFamily="18" charset="0"/>
                          <a:ea typeface="SimSun"/>
                          <a:cs typeface="+mn-cs"/>
                        </a:rPr>
                        <a:t>31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a:solidFill>
                            <a:srgbClr val="FF0000"/>
                          </a:solidFill>
                          <a:effectLst/>
                          <a:latin typeface="Bookman Old Style" panose="02050604050505020204" pitchFamily="18" charset="0"/>
                          <a:ea typeface="SimSun"/>
                          <a:cs typeface="+mn-cs"/>
                        </a:rPr>
                        <a:t>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a:solidFill>
                            <a:srgbClr val="FF0000"/>
                          </a:solidFill>
                          <a:effectLst/>
                          <a:latin typeface="Bookman Old Style" panose="02050604050505020204" pitchFamily="18" charset="0"/>
                          <a:ea typeface="SimSun"/>
                          <a:cs typeface="+mn-cs"/>
                        </a:rPr>
                        <a:t>18%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91129">
                <a:tc vMerge="1">
                  <a:txBody>
                    <a:bodyPr/>
                    <a:lstStyle/>
                    <a:p>
                      <a:pPr marL="0" marR="71755" algn="ctr" defTabSz="914400" rtl="0" eaLnBrk="1" latinLnBrk="0" hangingPunct="1">
                        <a:spcAft>
                          <a:spcPts val="0"/>
                        </a:spcAft>
                      </a:pPr>
                      <a:endParaRPr lang="tr-TR" sz="1300" b="1" kern="1200" dirty="0">
                        <a:solidFill>
                          <a:srgbClr val="000099"/>
                        </a:solidFill>
                        <a:effectLst/>
                        <a:latin typeface="Bookman Old Style" pitchFamily="18" charset="0"/>
                        <a:ea typeface="Times New Roman"/>
                        <a:cs typeface="Arial" pitchFamily="34" charset="0"/>
                      </a:endParaRPr>
                    </a:p>
                  </a:txBody>
                  <a:tcPr marL="39813" marR="39813" marT="0" marB="0" vert="vert27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700" b="0" dirty="0">
                          <a:solidFill>
                            <a:srgbClr val="FF0000"/>
                          </a:solidFill>
                          <a:latin typeface="Bookman Old Style" pitchFamily="18" charset="0"/>
                          <a:ea typeface="Times New Roman"/>
                          <a:cs typeface="Arial" pitchFamily="34" charset="0"/>
                        </a:rPr>
                        <a:t>NORMAL</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dirty="0">
                          <a:solidFill>
                            <a:srgbClr val="FF0000"/>
                          </a:solidFill>
                          <a:effectLst/>
                          <a:latin typeface="Bookman Old Style" panose="02050604050505020204" pitchFamily="18" charset="0"/>
                          <a:ea typeface="SimSun"/>
                          <a:cs typeface="+mn-cs"/>
                        </a:rPr>
                        <a:t>804</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dirty="0">
                          <a:solidFill>
                            <a:srgbClr val="FF0000"/>
                          </a:solidFill>
                          <a:effectLst/>
                          <a:latin typeface="Bookman Old Style" panose="02050604050505020204" pitchFamily="18" charset="0"/>
                          <a:ea typeface="SimSun"/>
                          <a:cs typeface="+mn-cs"/>
                        </a:rPr>
                        <a:t>18,802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dirty="0">
                          <a:solidFill>
                            <a:srgbClr val="FF0000"/>
                          </a:solidFill>
                          <a:effectLst/>
                          <a:latin typeface="Bookman Old Style" panose="02050604050505020204" pitchFamily="18" charset="0"/>
                          <a:ea typeface="SimSun"/>
                          <a:cs typeface="+mn-cs"/>
                        </a:rPr>
                        <a:t>17.621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dirty="0">
                          <a:solidFill>
                            <a:srgbClr val="FF0000"/>
                          </a:solidFill>
                          <a:effectLst/>
                          <a:latin typeface="Bookman Old Style" panose="02050604050505020204" pitchFamily="18" charset="0"/>
                          <a:ea typeface="SimSun"/>
                          <a:cs typeface="+mn-cs"/>
                        </a:rPr>
                        <a:t>483,007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dirty="0">
                          <a:solidFill>
                            <a:srgbClr val="FF0000"/>
                          </a:solidFill>
                          <a:effectLst/>
                          <a:latin typeface="Bookman Old Style" panose="02050604050505020204" pitchFamily="18" charset="0"/>
                          <a:ea typeface="SimSun"/>
                          <a:cs typeface="+mn-cs"/>
                        </a:rPr>
                        <a:t>26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dirty="0">
                          <a:solidFill>
                            <a:srgbClr val="FF0000"/>
                          </a:solidFill>
                          <a:effectLst/>
                          <a:latin typeface="Bookman Old Style" panose="02050604050505020204" pitchFamily="18" charset="0"/>
                          <a:ea typeface="SimSun"/>
                          <a:cs typeface="+mn-cs"/>
                        </a:rPr>
                        <a:t>26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dirty="0">
                          <a:solidFill>
                            <a:srgbClr val="FF0000"/>
                          </a:solidFill>
                          <a:effectLst/>
                          <a:latin typeface="Bookman Old Style" panose="02050604050505020204" pitchFamily="18" charset="0"/>
                          <a:ea typeface="SimSun"/>
                          <a:cs typeface="+mn-cs"/>
                        </a:rPr>
                        <a:t>91%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700" kern="1200" dirty="0">
                          <a:solidFill>
                            <a:srgbClr val="FF0000"/>
                          </a:solidFill>
                          <a:effectLst/>
                          <a:latin typeface="Bookman Old Style" panose="02050604050505020204" pitchFamily="18" charset="0"/>
                          <a:ea typeface="SimSun"/>
                          <a:cs typeface="+mn-cs"/>
                        </a:rPr>
                        <a:t>82%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91129">
                <a:tc vMerge="1">
                  <a:txBody>
                    <a:bodyPr/>
                    <a:lstStyle/>
                    <a:p>
                      <a:pPr marL="0" marR="71755" algn="ctr" defTabSz="914400" rtl="0" eaLnBrk="1" latinLnBrk="0" hangingPunct="1">
                        <a:spcAft>
                          <a:spcPts val="0"/>
                        </a:spcAft>
                      </a:pPr>
                      <a:endParaRPr lang="tr-TR" sz="1300" b="1" kern="1200" dirty="0">
                        <a:solidFill>
                          <a:srgbClr val="000099"/>
                        </a:solidFill>
                        <a:effectLst/>
                        <a:latin typeface="Bookman Old Style" pitchFamily="18" charset="0"/>
                        <a:ea typeface="Times New Roman"/>
                        <a:cs typeface="Arial" pitchFamily="34" charset="0"/>
                      </a:endParaRPr>
                    </a:p>
                  </a:txBody>
                  <a:tcPr marL="39813" marR="39813" marT="0" marB="0" vert="vert27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700" b="1" dirty="0">
                          <a:solidFill>
                            <a:srgbClr val="FF0000"/>
                          </a:solidFill>
                          <a:latin typeface="Bookman Old Style" pitchFamily="18" charset="0"/>
                          <a:ea typeface="Times New Roman"/>
                          <a:cs typeface="Arial" pitchFamily="34" charset="0"/>
                        </a:rPr>
                        <a:t>TOPLAM</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700" b="1" dirty="0">
                          <a:solidFill>
                            <a:srgbClr val="FF0000"/>
                          </a:solidFill>
                          <a:effectLst/>
                          <a:latin typeface="Bookman Old Style" panose="02050604050505020204" pitchFamily="18" charset="0"/>
                          <a:ea typeface="SimSun"/>
                        </a:rPr>
                        <a:t>888</a:t>
                      </a:r>
                      <a:endParaRPr lang="tr-TR" sz="9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700" b="1" dirty="0">
                          <a:solidFill>
                            <a:srgbClr val="FF0000"/>
                          </a:solidFill>
                          <a:effectLst/>
                          <a:latin typeface="Bookman Old Style" panose="02050604050505020204" pitchFamily="18" charset="0"/>
                          <a:ea typeface="SimSun"/>
                        </a:rPr>
                        <a:t>20,767</a:t>
                      </a:r>
                      <a:endParaRPr lang="tr-TR" sz="9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700" b="1" dirty="0">
                          <a:solidFill>
                            <a:srgbClr val="FF0000"/>
                          </a:solidFill>
                          <a:effectLst/>
                          <a:latin typeface="Bookman Old Style" panose="02050604050505020204" pitchFamily="18" charset="0"/>
                          <a:ea typeface="SimSun"/>
                        </a:rPr>
                        <a:t>20.924</a:t>
                      </a:r>
                      <a:endParaRPr lang="tr-TR" sz="9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700" b="1" dirty="0">
                          <a:solidFill>
                            <a:srgbClr val="FF0000"/>
                          </a:solidFill>
                          <a:effectLst/>
                          <a:latin typeface="Bookman Old Style" panose="02050604050505020204" pitchFamily="18" charset="0"/>
                          <a:ea typeface="SimSun"/>
                        </a:rPr>
                        <a:t>585,611</a:t>
                      </a:r>
                      <a:endParaRPr lang="tr-TR" sz="9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700" b="1" dirty="0">
                          <a:solidFill>
                            <a:srgbClr val="FF0000"/>
                          </a:solidFill>
                          <a:effectLst/>
                          <a:latin typeface="Bookman Old Style" panose="02050604050505020204" pitchFamily="18" charset="0"/>
                          <a:ea typeface="SimSun"/>
                        </a:rPr>
                        <a:t>28</a:t>
                      </a:r>
                      <a:endParaRPr lang="tr-TR" sz="9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700" b="1">
                          <a:solidFill>
                            <a:srgbClr val="FF0000"/>
                          </a:solidFill>
                          <a:effectLst/>
                          <a:latin typeface="Bookman Old Style" panose="02050604050505020204" pitchFamily="18" charset="0"/>
                          <a:ea typeface="SimSun"/>
                        </a:rPr>
                        <a:t>26</a:t>
                      </a:r>
                      <a:endParaRPr lang="tr-TR" sz="9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700" b="1">
                          <a:solidFill>
                            <a:srgbClr val="FF0000"/>
                          </a:solidFill>
                          <a:effectLst/>
                          <a:latin typeface="Bookman Old Style" panose="02050604050505020204" pitchFamily="18" charset="0"/>
                          <a:ea typeface="SimSun"/>
                        </a:rPr>
                        <a:t>100%</a:t>
                      </a:r>
                      <a:endParaRPr lang="tr-TR" sz="9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700" b="1">
                          <a:solidFill>
                            <a:srgbClr val="FF0000"/>
                          </a:solidFill>
                          <a:effectLst/>
                          <a:latin typeface="Bookman Old Style" panose="02050604050505020204" pitchFamily="18" charset="0"/>
                          <a:ea typeface="SimSun"/>
                        </a:rPr>
                        <a:t>100%</a:t>
                      </a:r>
                      <a:endParaRPr lang="tr-TR" sz="9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8"/>
                  </a:ext>
                </a:extLst>
              </a:tr>
              <a:tr h="274791">
                <a:tc rowSpan="3">
                  <a:txBody>
                    <a:bodyPr/>
                    <a:lstStyle/>
                    <a:p>
                      <a:pPr marL="0" marR="71755" algn="l" defTabSz="914400" rtl="0" eaLnBrk="1" latinLnBrk="0" hangingPunct="1">
                        <a:spcAft>
                          <a:spcPts val="0"/>
                        </a:spcAft>
                      </a:pPr>
                      <a:r>
                        <a:rPr lang="tr-TR" sz="600" b="0" kern="1200" dirty="0" smtClean="0">
                          <a:solidFill>
                            <a:srgbClr val="FF0000"/>
                          </a:solidFill>
                          <a:latin typeface="Bookman Old Style" pitchFamily="18" charset="0"/>
                          <a:ea typeface="Times New Roman"/>
                          <a:cs typeface="Arial" pitchFamily="34" charset="0"/>
                        </a:rPr>
                        <a:t>GENEL ORTAÖĞRETİM</a:t>
                      </a:r>
                      <a:endParaRPr lang="tr-TR" sz="600" b="0" kern="1200" dirty="0">
                        <a:solidFill>
                          <a:srgbClr val="FF0000"/>
                        </a:solidFill>
                        <a:latin typeface="Bookman Old Style" pitchFamily="18" charset="0"/>
                        <a:ea typeface="Times New Roman"/>
                        <a:cs typeface="Arial" pitchFamily="34" charset="0"/>
                      </a:endParaRP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600" b="0" dirty="0">
                          <a:solidFill>
                            <a:srgbClr val="FF0000"/>
                          </a:solidFill>
                          <a:latin typeface="Bookman Old Style" pitchFamily="18" charset="0"/>
                          <a:ea typeface="Times New Roman"/>
                          <a:cs typeface="Arial" pitchFamily="34" charset="0"/>
                        </a:rPr>
                        <a:t>İKİLİ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27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646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956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33,497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52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35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a:solidFill>
                            <a:srgbClr val="FF0000"/>
                          </a:solidFill>
                          <a:effectLst/>
                          <a:latin typeface="Bookman Old Style" panose="02050604050505020204" pitchFamily="18" charset="0"/>
                          <a:ea typeface="SimSun"/>
                          <a:cs typeface="+mn-cs"/>
                        </a:rPr>
                        <a:t>10%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a:solidFill>
                            <a:srgbClr val="FF0000"/>
                          </a:solidFill>
                          <a:effectLst/>
                          <a:latin typeface="Bookman Old Style" panose="02050604050505020204" pitchFamily="18" charset="0"/>
                          <a:ea typeface="SimSun"/>
                          <a:cs typeface="+mn-cs"/>
                        </a:rPr>
                        <a:t>15%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91129">
                <a:tc vMerge="1">
                  <a:txBody>
                    <a:bodyPr/>
                    <a:lstStyle/>
                    <a:p>
                      <a:pPr marL="0" marR="71755" algn="ctr" defTabSz="914400" rtl="0" eaLnBrk="1" latinLnBrk="0" hangingPunct="1">
                        <a:spcAft>
                          <a:spcPts val="0"/>
                        </a:spcAft>
                      </a:pPr>
                      <a:endParaRPr lang="tr-TR" sz="1300" b="1" kern="1200" dirty="0">
                        <a:solidFill>
                          <a:srgbClr val="000099"/>
                        </a:solidFill>
                        <a:effectLst/>
                        <a:latin typeface="Bookman Old Style" pitchFamily="18" charset="0"/>
                        <a:ea typeface="Times New Roman"/>
                        <a:cs typeface="Arial" pitchFamily="34" charset="0"/>
                      </a:endParaRPr>
                    </a:p>
                  </a:txBody>
                  <a:tcPr marL="39813" marR="39813" marT="0" marB="0" vert="vert27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600" b="0" dirty="0">
                          <a:solidFill>
                            <a:srgbClr val="FF0000"/>
                          </a:solidFill>
                          <a:latin typeface="Bookman Old Style" pitchFamily="18" charset="0"/>
                          <a:ea typeface="Times New Roman"/>
                          <a:cs typeface="Arial" pitchFamily="34" charset="0"/>
                        </a:rPr>
                        <a:t>NORMAL</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240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5,869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6,054</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191,177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33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32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90%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85%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291129">
                <a:tc vMerge="1">
                  <a:txBody>
                    <a:bodyPr/>
                    <a:lstStyle/>
                    <a:p>
                      <a:pPr marL="0" marR="71755" algn="ctr" defTabSz="914400" rtl="0" eaLnBrk="1" latinLnBrk="0" hangingPunct="1">
                        <a:spcAft>
                          <a:spcPts val="0"/>
                        </a:spcAft>
                      </a:pPr>
                      <a:endParaRPr lang="tr-TR" sz="1300" b="1" kern="1200" dirty="0">
                        <a:solidFill>
                          <a:srgbClr val="000099"/>
                        </a:solidFill>
                        <a:effectLst/>
                        <a:latin typeface="Bookman Old Style" pitchFamily="18" charset="0"/>
                        <a:ea typeface="Times New Roman"/>
                        <a:cs typeface="Arial" pitchFamily="34" charset="0"/>
                      </a:endParaRPr>
                    </a:p>
                  </a:txBody>
                  <a:tcPr marL="39813" marR="39813" marT="0" marB="0" vert="vert27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rgbClr val="FF0000"/>
                          </a:solidFill>
                          <a:latin typeface="Bookman Old Style" pitchFamily="18" charset="0"/>
                          <a:ea typeface="Times New Roman"/>
                          <a:cs typeface="Arial" pitchFamily="34" charset="0"/>
                        </a:rPr>
                        <a:t>TOPLAM</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a:solidFill>
                            <a:srgbClr val="FF0000"/>
                          </a:solidFill>
                          <a:effectLst/>
                          <a:latin typeface="Bookman Old Style" panose="02050604050505020204" pitchFamily="18" charset="0"/>
                          <a:ea typeface="SimSun"/>
                        </a:rPr>
                        <a:t>267</a:t>
                      </a:r>
                      <a:endParaRPr lang="tr-TR" sz="6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a:solidFill>
                            <a:srgbClr val="FF0000"/>
                          </a:solidFill>
                          <a:effectLst/>
                          <a:latin typeface="Bookman Old Style" panose="02050604050505020204" pitchFamily="18" charset="0"/>
                          <a:ea typeface="SimSun"/>
                        </a:rPr>
                        <a:t>6,515</a:t>
                      </a:r>
                      <a:endParaRPr lang="tr-TR" sz="6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dirty="0">
                          <a:solidFill>
                            <a:srgbClr val="FF0000"/>
                          </a:solidFill>
                          <a:effectLst/>
                          <a:latin typeface="Bookman Old Style" panose="02050604050505020204" pitchFamily="18" charset="0"/>
                          <a:ea typeface="SimSun"/>
                        </a:rPr>
                        <a:t>7,010</a:t>
                      </a:r>
                      <a:endParaRPr lang="tr-TR" sz="6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a:solidFill>
                            <a:srgbClr val="FF0000"/>
                          </a:solidFill>
                          <a:effectLst/>
                          <a:latin typeface="Bookman Old Style" panose="02050604050505020204" pitchFamily="18" charset="0"/>
                          <a:ea typeface="SimSun"/>
                        </a:rPr>
                        <a:t>224,674</a:t>
                      </a:r>
                      <a:endParaRPr lang="tr-TR" sz="6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dirty="0">
                          <a:solidFill>
                            <a:srgbClr val="FF0000"/>
                          </a:solidFill>
                          <a:effectLst/>
                          <a:latin typeface="Bookman Old Style" panose="02050604050505020204" pitchFamily="18" charset="0"/>
                          <a:ea typeface="SimSun"/>
                        </a:rPr>
                        <a:t>34</a:t>
                      </a:r>
                      <a:endParaRPr lang="tr-TR" sz="6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a:solidFill>
                            <a:srgbClr val="FF0000"/>
                          </a:solidFill>
                          <a:effectLst/>
                          <a:latin typeface="Bookman Old Style" panose="02050604050505020204" pitchFamily="18" charset="0"/>
                          <a:ea typeface="SimSun"/>
                        </a:rPr>
                        <a:t>32</a:t>
                      </a:r>
                      <a:endParaRPr lang="tr-TR" sz="6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dirty="0">
                          <a:solidFill>
                            <a:srgbClr val="FF0000"/>
                          </a:solidFill>
                          <a:effectLst/>
                          <a:latin typeface="Bookman Old Style" panose="02050604050505020204" pitchFamily="18" charset="0"/>
                          <a:ea typeface="SimSun"/>
                        </a:rPr>
                        <a:t>100%</a:t>
                      </a:r>
                      <a:endParaRPr lang="tr-TR" sz="6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a:solidFill>
                            <a:srgbClr val="FF0000"/>
                          </a:solidFill>
                          <a:effectLst/>
                          <a:latin typeface="Bookman Old Style" panose="02050604050505020204" pitchFamily="18" charset="0"/>
                          <a:ea typeface="SimSun"/>
                        </a:rPr>
                        <a:t>100%</a:t>
                      </a:r>
                      <a:endParaRPr lang="tr-TR" sz="6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21"/>
                  </a:ext>
                </a:extLst>
              </a:tr>
              <a:tr h="274791">
                <a:tc rowSpan="3">
                  <a:txBody>
                    <a:bodyPr/>
                    <a:lstStyle/>
                    <a:p>
                      <a:pPr marL="0" marR="71755" algn="l" defTabSz="914400" rtl="0" eaLnBrk="1" latinLnBrk="0" hangingPunct="1">
                        <a:spcAft>
                          <a:spcPts val="0"/>
                        </a:spcAft>
                      </a:pPr>
                      <a:r>
                        <a:rPr lang="tr-TR" sz="600" b="0" kern="1200" dirty="0" smtClean="0">
                          <a:solidFill>
                            <a:srgbClr val="FF0000"/>
                          </a:solidFill>
                          <a:latin typeface="Bookman Old Style" pitchFamily="18" charset="0"/>
                          <a:ea typeface="Times New Roman"/>
                          <a:cs typeface="Arial" pitchFamily="34" charset="0"/>
                        </a:rPr>
                        <a:t>MESLEKİ VE TEKNİK ORTAÖĞRETİM </a:t>
                      </a:r>
                      <a:endParaRPr lang="tr-TR" sz="600" b="0" kern="1200" dirty="0">
                        <a:solidFill>
                          <a:srgbClr val="FF0000"/>
                        </a:solidFill>
                        <a:latin typeface="Bookman Old Style" pitchFamily="18" charset="0"/>
                        <a:ea typeface="Times New Roman"/>
                        <a:cs typeface="Arial" pitchFamily="34" charset="0"/>
                      </a:endParaRP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600" b="0" dirty="0">
                          <a:solidFill>
                            <a:srgbClr val="FF0000"/>
                          </a:solidFill>
                          <a:latin typeface="Bookman Old Style" pitchFamily="18" charset="0"/>
                          <a:ea typeface="Times New Roman"/>
                          <a:cs typeface="Arial" pitchFamily="34" charset="0"/>
                        </a:rPr>
                        <a:t>İKİLİ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52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a:solidFill>
                            <a:srgbClr val="FF0000"/>
                          </a:solidFill>
                          <a:effectLst/>
                          <a:latin typeface="Bookman Old Style" panose="02050604050505020204" pitchFamily="18" charset="0"/>
                          <a:ea typeface="SimSun"/>
                          <a:cs typeface="+mn-cs"/>
                        </a:rPr>
                        <a:t>1,198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2,151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63,612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53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a:solidFill>
                            <a:srgbClr val="FF0000"/>
                          </a:solidFill>
                          <a:effectLst/>
                          <a:latin typeface="Bookman Old Style" panose="02050604050505020204" pitchFamily="18" charset="0"/>
                          <a:ea typeface="SimSun"/>
                          <a:cs typeface="+mn-cs"/>
                        </a:rPr>
                        <a:t>30</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12%</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a:solidFill>
                            <a:srgbClr val="FF0000"/>
                          </a:solidFill>
                          <a:effectLst/>
                          <a:latin typeface="Bookman Old Style" panose="02050604050505020204" pitchFamily="18" charset="0"/>
                          <a:ea typeface="SimSun"/>
                          <a:cs typeface="+mn-cs"/>
                        </a:rPr>
                        <a:t>24%</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291129">
                <a:tc vMerge="1">
                  <a:txBody>
                    <a:bodyPr/>
                    <a:lstStyle/>
                    <a:p>
                      <a:pPr marL="0" marR="71755" algn="ctr" defTabSz="914400" rtl="0" eaLnBrk="1" latinLnBrk="0" hangingPunct="1">
                        <a:spcAft>
                          <a:spcPts val="0"/>
                        </a:spcAft>
                      </a:pPr>
                      <a:endParaRPr lang="tr-TR" sz="1300" b="1" kern="1200" dirty="0">
                        <a:solidFill>
                          <a:srgbClr val="000099"/>
                        </a:solidFill>
                        <a:effectLst/>
                        <a:latin typeface="Bookman Old Style" pitchFamily="18" charset="0"/>
                        <a:ea typeface="Times New Roman"/>
                        <a:cs typeface="Arial" pitchFamily="34" charset="0"/>
                      </a:endParaRPr>
                    </a:p>
                  </a:txBody>
                  <a:tcPr marL="39813" marR="39813" marT="0" marB="0" vert="vert27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600" b="0" dirty="0">
                          <a:solidFill>
                            <a:srgbClr val="FF0000"/>
                          </a:solidFill>
                          <a:latin typeface="Bookman Old Style" pitchFamily="18" charset="0"/>
                          <a:ea typeface="Times New Roman"/>
                          <a:cs typeface="Arial" pitchFamily="34" charset="0"/>
                        </a:rPr>
                        <a:t>NORMAL</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371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7,274</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7,914</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204,059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28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26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88%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76%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91129">
                <a:tc vMerge="1">
                  <a:txBody>
                    <a:bodyPr/>
                    <a:lstStyle/>
                    <a:p>
                      <a:pPr marL="0" marR="71755" algn="ctr" defTabSz="914400" rtl="0" eaLnBrk="1" latinLnBrk="0" hangingPunct="1">
                        <a:spcAft>
                          <a:spcPts val="0"/>
                        </a:spcAft>
                      </a:pPr>
                      <a:endParaRPr lang="tr-TR" sz="1300" b="1" kern="1200" dirty="0">
                        <a:solidFill>
                          <a:srgbClr val="000099"/>
                        </a:solidFill>
                        <a:effectLst/>
                        <a:latin typeface="Bookman Old Style" pitchFamily="18" charset="0"/>
                        <a:ea typeface="Times New Roman"/>
                        <a:cs typeface="Arial" pitchFamily="34" charset="0"/>
                      </a:endParaRPr>
                    </a:p>
                  </a:txBody>
                  <a:tcPr marL="39813" marR="39813" marT="0" marB="0" vert="vert27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rgbClr val="FF0000"/>
                          </a:solidFill>
                          <a:latin typeface="Bookman Old Style" pitchFamily="18" charset="0"/>
                          <a:ea typeface="Times New Roman"/>
                          <a:cs typeface="Arial" pitchFamily="34" charset="0"/>
                        </a:rPr>
                        <a:t>TOPLAM</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a:solidFill>
                            <a:srgbClr val="FF0000"/>
                          </a:solidFill>
                          <a:effectLst/>
                          <a:latin typeface="Bookman Old Style" panose="02050604050505020204" pitchFamily="18" charset="0"/>
                          <a:ea typeface="SimSun"/>
                        </a:rPr>
                        <a:t>423</a:t>
                      </a:r>
                      <a:endParaRPr lang="tr-TR" sz="6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dirty="0">
                          <a:solidFill>
                            <a:srgbClr val="FF0000"/>
                          </a:solidFill>
                          <a:effectLst/>
                          <a:latin typeface="Bookman Old Style" panose="02050604050505020204" pitchFamily="18" charset="0"/>
                          <a:ea typeface="SimSun"/>
                        </a:rPr>
                        <a:t>8,472</a:t>
                      </a:r>
                      <a:endParaRPr lang="tr-TR" sz="6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dirty="0">
                          <a:solidFill>
                            <a:srgbClr val="FF0000"/>
                          </a:solidFill>
                          <a:effectLst/>
                          <a:latin typeface="Bookman Old Style" panose="02050604050505020204" pitchFamily="18" charset="0"/>
                          <a:ea typeface="SimSun"/>
                        </a:rPr>
                        <a:t>10,065</a:t>
                      </a:r>
                      <a:endParaRPr lang="tr-TR" sz="6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dirty="0">
                          <a:solidFill>
                            <a:srgbClr val="FF0000"/>
                          </a:solidFill>
                          <a:effectLst/>
                          <a:latin typeface="Bookman Old Style" panose="02050604050505020204" pitchFamily="18" charset="0"/>
                          <a:ea typeface="SimSun"/>
                        </a:rPr>
                        <a:t>267,671</a:t>
                      </a:r>
                      <a:endParaRPr lang="tr-TR" sz="6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dirty="0">
                          <a:solidFill>
                            <a:srgbClr val="FF0000"/>
                          </a:solidFill>
                          <a:effectLst/>
                          <a:latin typeface="Bookman Old Style" panose="02050604050505020204" pitchFamily="18" charset="0"/>
                          <a:ea typeface="SimSun"/>
                        </a:rPr>
                        <a:t>32</a:t>
                      </a:r>
                      <a:endParaRPr lang="tr-TR" sz="6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dirty="0">
                          <a:solidFill>
                            <a:srgbClr val="FF0000"/>
                          </a:solidFill>
                          <a:effectLst/>
                          <a:latin typeface="Bookman Old Style" panose="02050604050505020204" pitchFamily="18" charset="0"/>
                          <a:ea typeface="SimSun"/>
                        </a:rPr>
                        <a:t>27</a:t>
                      </a:r>
                      <a:endParaRPr lang="tr-TR" sz="6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a:solidFill>
                            <a:srgbClr val="FF0000"/>
                          </a:solidFill>
                          <a:effectLst/>
                          <a:latin typeface="Bookman Old Style" panose="02050604050505020204" pitchFamily="18" charset="0"/>
                          <a:ea typeface="SimSun"/>
                        </a:rPr>
                        <a:t>100%</a:t>
                      </a:r>
                      <a:endParaRPr lang="tr-TR" sz="6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dirty="0">
                          <a:solidFill>
                            <a:srgbClr val="FF0000"/>
                          </a:solidFill>
                          <a:effectLst/>
                          <a:latin typeface="Bookman Old Style" panose="02050604050505020204" pitchFamily="18" charset="0"/>
                          <a:ea typeface="SimSun"/>
                        </a:rPr>
                        <a:t>100%</a:t>
                      </a:r>
                      <a:endParaRPr lang="tr-TR" sz="6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24"/>
                  </a:ext>
                </a:extLst>
              </a:tr>
              <a:tr h="274791">
                <a:tc rowSpan="3">
                  <a:txBody>
                    <a:bodyPr/>
                    <a:lstStyle/>
                    <a:p>
                      <a:pPr marL="0" marR="71755" algn="l" defTabSz="914400" rtl="0" eaLnBrk="1" latinLnBrk="0" hangingPunct="1">
                        <a:spcAft>
                          <a:spcPts val="0"/>
                        </a:spcAft>
                      </a:pPr>
                      <a:r>
                        <a:rPr lang="tr-TR" sz="600" b="0" kern="1200" dirty="0" smtClean="0">
                          <a:solidFill>
                            <a:srgbClr val="FF0000"/>
                          </a:solidFill>
                          <a:latin typeface="Bookman Old Style" pitchFamily="18" charset="0"/>
                          <a:ea typeface="Times New Roman"/>
                          <a:cs typeface="Arial" pitchFamily="34" charset="0"/>
                        </a:rPr>
                        <a:t>İMAM-HATİP</a:t>
                      </a:r>
                    </a:p>
                    <a:p>
                      <a:pPr marL="0" marR="71755" algn="l" defTabSz="914400" rtl="0" eaLnBrk="1" latinLnBrk="0" hangingPunct="1">
                        <a:spcAft>
                          <a:spcPts val="0"/>
                        </a:spcAft>
                      </a:pPr>
                      <a:r>
                        <a:rPr lang="tr-TR" sz="600" b="0" kern="1200" dirty="0" smtClean="0">
                          <a:solidFill>
                            <a:srgbClr val="FF0000"/>
                          </a:solidFill>
                          <a:latin typeface="Bookman Old Style" pitchFamily="18" charset="0"/>
                          <a:ea typeface="Times New Roman"/>
                          <a:cs typeface="Arial" pitchFamily="34" charset="0"/>
                        </a:rPr>
                        <a:t>LİSELERİ</a:t>
                      </a:r>
                      <a:endParaRPr lang="tr-TR" sz="600" b="0" kern="1200" dirty="0">
                        <a:solidFill>
                          <a:srgbClr val="FF0000"/>
                        </a:solidFill>
                        <a:latin typeface="Bookman Old Style" pitchFamily="18" charset="0"/>
                        <a:ea typeface="Times New Roman"/>
                        <a:cs typeface="Arial" pitchFamily="34" charset="0"/>
                      </a:endParaRP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600" b="0" dirty="0">
                          <a:solidFill>
                            <a:srgbClr val="FF0000"/>
                          </a:solidFill>
                          <a:latin typeface="Bookman Old Style" pitchFamily="18" charset="0"/>
                          <a:ea typeface="Times New Roman"/>
                          <a:cs typeface="Arial" pitchFamily="34" charset="0"/>
                        </a:rPr>
                        <a:t>İKİLİ</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a:solidFill>
                            <a:srgbClr val="FF0000"/>
                          </a:solidFill>
                          <a:effectLst/>
                          <a:latin typeface="Bookman Old Style" panose="02050604050505020204" pitchFamily="18" charset="0"/>
                          <a:ea typeface="SimSun"/>
                          <a:cs typeface="+mn-cs"/>
                        </a:rPr>
                        <a:t>121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a:solidFill>
                            <a:srgbClr val="FF0000"/>
                          </a:solidFill>
                          <a:effectLst/>
                          <a:latin typeface="Bookman Old Style" panose="02050604050505020204" pitchFamily="18" charset="0"/>
                          <a:ea typeface="SimSun"/>
                          <a:cs typeface="+mn-cs"/>
                        </a:rPr>
                        <a:t>196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5,495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45</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28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91129">
                <a:tc vMerge="1">
                  <a:txBody>
                    <a:bodyPr/>
                    <a:lstStyle/>
                    <a:p>
                      <a:pPr marL="0" marR="71755" algn="ctr" defTabSz="914400" rtl="0" eaLnBrk="1" latinLnBrk="0" hangingPunct="1">
                        <a:spcAft>
                          <a:spcPts val="0"/>
                        </a:spcAft>
                      </a:pPr>
                      <a:endParaRPr lang="tr-TR" sz="800" b="1" kern="1200" dirty="0">
                        <a:solidFill>
                          <a:srgbClr val="000099"/>
                        </a:solidFill>
                        <a:latin typeface="Bookman Old Style" pitchFamily="18" charset="0"/>
                        <a:ea typeface="Times New Roman"/>
                        <a:cs typeface="Arial" pitchFamily="34" charset="0"/>
                      </a:endParaRPr>
                    </a:p>
                  </a:txBody>
                  <a:tcPr marL="39813" marR="39813" marT="0"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tr-TR" sz="600" b="0" dirty="0">
                          <a:solidFill>
                            <a:srgbClr val="FF0000"/>
                          </a:solidFill>
                          <a:latin typeface="Bookman Old Style" pitchFamily="18" charset="0"/>
                          <a:ea typeface="Times New Roman"/>
                          <a:cs typeface="Arial" pitchFamily="34" charset="0"/>
                        </a:rPr>
                        <a:t>NORMAL</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193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5,659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3.653</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87,771</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16</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18</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97%</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600" kern="1200" dirty="0">
                          <a:solidFill>
                            <a:srgbClr val="FF0000"/>
                          </a:solidFill>
                          <a:effectLst/>
                          <a:latin typeface="Bookman Old Style" panose="02050604050505020204" pitchFamily="18" charset="0"/>
                          <a:ea typeface="SimSun"/>
                          <a:cs typeface="+mn-cs"/>
                        </a:rPr>
                        <a:t>94%</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291129">
                <a:tc vMerge="1">
                  <a:txBody>
                    <a:bodyPr/>
                    <a:lstStyle/>
                    <a:p>
                      <a:pPr marL="0" marR="71755" algn="ctr" defTabSz="914400" rtl="0" eaLnBrk="1" latinLnBrk="0" hangingPunct="1">
                        <a:spcAft>
                          <a:spcPts val="0"/>
                        </a:spcAft>
                      </a:pPr>
                      <a:endParaRPr lang="tr-TR" sz="800" b="1" kern="1200" dirty="0">
                        <a:solidFill>
                          <a:srgbClr val="000099"/>
                        </a:solidFill>
                        <a:latin typeface="Bookman Old Style" pitchFamily="18" charset="0"/>
                        <a:ea typeface="Times New Roman"/>
                        <a:cs typeface="Arial" pitchFamily="34" charset="0"/>
                      </a:endParaRPr>
                    </a:p>
                  </a:txBody>
                  <a:tcPr marL="39813" marR="39813" marT="0"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a:txBody>
                    <a:bodyPr/>
                    <a:lstStyle/>
                    <a:p>
                      <a:pPr algn="r">
                        <a:spcAft>
                          <a:spcPts val="0"/>
                        </a:spcAft>
                      </a:pPr>
                      <a:r>
                        <a:rPr lang="tr-TR" sz="600" b="1" dirty="0">
                          <a:solidFill>
                            <a:srgbClr val="FF0000"/>
                          </a:solidFill>
                          <a:latin typeface="Bookman Old Style" pitchFamily="18" charset="0"/>
                          <a:ea typeface="Times New Roman"/>
                          <a:cs typeface="Arial" pitchFamily="34" charset="0"/>
                        </a:rPr>
                        <a:t>TOPLAM</a:t>
                      </a:r>
                    </a:p>
                  </a:txBody>
                  <a:tcPr marL="29860" marR="29860"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a:solidFill>
                            <a:srgbClr val="FF0000"/>
                          </a:solidFill>
                          <a:effectLst/>
                          <a:latin typeface="Bookman Old Style" panose="02050604050505020204" pitchFamily="18" charset="0"/>
                          <a:ea typeface="SimSun"/>
                        </a:rPr>
                        <a:t>198</a:t>
                      </a:r>
                      <a:endParaRPr lang="tr-TR" sz="6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a:solidFill>
                            <a:srgbClr val="FF0000"/>
                          </a:solidFill>
                          <a:effectLst/>
                          <a:latin typeface="Bookman Old Style" panose="02050604050505020204" pitchFamily="18" charset="0"/>
                          <a:ea typeface="SimSun"/>
                        </a:rPr>
                        <a:t>5,780</a:t>
                      </a:r>
                      <a:endParaRPr lang="tr-TR" sz="6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a:solidFill>
                            <a:srgbClr val="FF0000"/>
                          </a:solidFill>
                          <a:effectLst/>
                          <a:latin typeface="Bookman Old Style" panose="02050604050505020204" pitchFamily="18" charset="0"/>
                          <a:ea typeface="SimSun"/>
                        </a:rPr>
                        <a:t>3.849</a:t>
                      </a:r>
                      <a:endParaRPr lang="tr-TR" sz="6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dirty="0">
                          <a:solidFill>
                            <a:srgbClr val="FF0000"/>
                          </a:solidFill>
                          <a:effectLst/>
                          <a:latin typeface="Bookman Old Style" panose="02050604050505020204" pitchFamily="18" charset="0"/>
                          <a:ea typeface="SimSun"/>
                        </a:rPr>
                        <a:t>93,266</a:t>
                      </a:r>
                      <a:endParaRPr lang="tr-TR" sz="6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a:solidFill>
                            <a:srgbClr val="FF0000"/>
                          </a:solidFill>
                          <a:effectLst/>
                          <a:latin typeface="Bookman Old Style" panose="02050604050505020204" pitchFamily="18" charset="0"/>
                          <a:ea typeface="SimSun"/>
                        </a:rPr>
                        <a:t>16</a:t>
                      </a:r>
                      <a:endParaRPr lang="tr-TR" sz="60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dirty="0">
                          <a:solidFill>
                            <a:srgbClr val="FF0000"/>
                          </a:solidFill>
                          <a:effectLst/>
                          <a:latin typeface="Bookman Old Style" panose="02050604050505020204" pitchFamily="18" charset="0"/>
                          <a:ea typeface="SimSun"/>
                        </a:rPr>
                        <a:t>18</a:t>
                      </a:r>
                      <a:endParaRPr lang="tr-TR" sz="6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dirty="0">
                          <a:solidFill>
                            <a:srgbClr val="FF0000"/>
                          </a:solidFill>
                          <a:effectLst/>
                          <a:latin typeface="Bookman Old Style" panose="02050604050505020204" pitchFamily="18" charset="0"/>
                          <a:ea typeface="SimSun"/>
                        </a:rPr>
                        <a:t>100%</a:t>
                      </a:r>
                      <a:endParaRPr lang="tr-TR" sz="6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600" b="1" dirty="0">
                          <a:solidFill>
                            <a:srgbClr val="FF0000"/>
                          </a:solidFill>
                          <a:effectLst/>
                          <a:latin typeface="Bookman Old Style" panose="02050604050505020204" pitchFamily="18" charset="0"/>
                          <a:ea typeface="SimSun"/>
                        </a:rPr>
                        <a:t>100%</a:t>
                      </a:r>
                      <a:endParaRPr lang="tr-TR" sz="600" dirty="0">
                        <a:solidFill>
                          <a:srgbClr val="FF0000"/>
                        </a:solidFill>
                        <a:effectLst/>
                        <a:latin typeface="Bookman Old Style" panose="02050604050505020204" pitchFamily="18" charset="0"/>
                        <a:ea typeface="SimSun"/>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27"/>
                  </a:ext>
                </a:extLst>
              </a:tr>
            </a:tbl>
          </a:graphicData>
        </a:graphic>
      </p:graphicFrame>
      <p:sp>
        <p:nvSpPr>
          <p:cNvPr id="3" name="Metin kutusu 2"/>
          <p:cNvSpPr txBox="1"/>
          <p:nvPr/>
        </p:nvSpPr>
        <p:spPr>
          <a:xfrm>
            <a:off x="2" y="9352002"/>
            <a:ext cx="6669360" cy="553998"/>
          </a:xfrm>
          <a:prstGeom prst="rect">
            <a:avLst/>
          </a:prstGeom>
          <a:noFill/>
        </p:spPr>
        <p:txBody>
          <a:bodyPr wrap="square" rtlCol="0">
            <a:spAutoFit/>
          </a:bodyPr>
          <a:lstStyle/>
          <a:p>
            <a:pPr defTabSz="685800"/>
            <a:r>
              <a:rPr lang="tr-TR" sz="600" dirty="0">
                <a:solidFill>
                  <a:prstClr val="black"/>
                </a:solidFill>
                <a:latin typeface="Bookman Old Style" panose="02050604050505020204" pitchFamily="18" charset="0"/>
              </a:rPr>
              <a:t>Not: İlkokul ve ortaokul aynı binayı ve derslikleri kullandığı için ilgili kurum türlerinde derslik başına düşen öğrenci sayısı verileri fazla çıkmıştır. Normalde ilk ve ortaokulda derslik başına düşen öğrenci sayısı 37’dir.</a:t>
            </a:r>
          </a:p>
          <a:p>
            <a:pPr defTabSz="685800"/>
            <a:r>
              <a:rPr lang="tr-TR" sz="600" dirty="0">
                <a:solidFill>
                  <a:prstClr val="black"/>
                </a:solidFill>
                <a:latin typeface="Bookman Old Style" panose="02050604050505020204" pitchFamily="18" charset="0"/>
              </a:rPr>
              <a:t>Toplam kurum sayısı olarak fiziki (mevcut) kurumlar baz alınmıştır. Ayrıca toplam kurum sayısına Okulöncesi kurum sayıları ve bünyede yer alan İmam Hatip Ortaokul sayıları dahil edilmemiştir.</a:t>
            </a:r>
          </a:p>
          <a:p>
            <a:pPr defTabSz="685800"/>
            <a:endParaRPr lang="tr-TR" sz="600" dirty="0">
              <a:solidFill>
                <a:prstClr val="black"/>
              </a:solidFill>
              <a:latin typeface="Bookman Old Style" panose="02050604050505020204" pitchFamily="18" charset="0"/>
            </a:endParaRPr>
          </a:p>
        </p:txBody>
      </p:sp>
    </p:spTree>
    <p:extLst>
      <p:ext uri="{BB962C8B-B14F-4D97-AF65-F5344CB8AC3E}">
        <p14:creationId xmlns:p14="http://schemas.microsoft.com/office/powerpoint/2010/main" val="279164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a:xfrm>
            <a:off x="6345324" y="7167247"/>
            <a:ext cx="385800" cy="273844"/>
          </a:xfrm>
        </p:spPr>
        <p:txBody>
          <a:bodyPr/>
          <a:lstStyle/>
          <a:p>
            <a:pPr defTabSz="685800">
              <a:defRPr/>
            </a:pPr>
            <a:fld id="{0FE0A52A-9AEC-49A9-B082-8C3A7FBDC0E6}" type="slidenum">
              <a:rPr lang="tr-TR">
                <a:solidFill>
                  <a:prstClr val="black"/>
                </a:solidFill>
                <a:latin typeface="Corbel" panose="020B0503020204020204"/>
              </a:rPr>
              <a:pPr defTabSz="685800">
                <a:defRPr/>
              </a:pPr>
              <a:t>2</a:t>
            </a:fld>
            <a:endParaRPr lang="tr-TR" dirty="0">
              <a:solidFill>
                <a:prstClr val="black"/>
              </a:solidFill>
              <a:latin typeface="Corbel" panose="020B0503020204020204"/>
            </a:endParaRPr>
          </a:p>
        </p:txBody>
      </p:sp>
      <p:sp>
        <p:nvSpPr>
          <p:cNvPr id="519172" name="Text Box 4"/>
          <p:cNvSpPr txBox="1">
            <a:spLocks noChangeArrowheads="1"/>
          </p:cNvSpPr>
          <p:nvPr/>
        </p:nvSpPr>
        <p:spPr bwMode="auto">
          <a:xfrm>
            <a:off x="-891778" y="5385201"/>
            <a:ext cx="6561535" cy="461665"/>
          </a:xfrm>
          <a:prstGeom prst="rect">
            <a:avLst/>
          </a:prstGeom>
          <a:noFill/>
          <a:ln w="9525" algn="ctr">
            <a:noFill/>
            <a:miter lim="800000"/>
            <a:headEnd/>
            <a:tailEnd/>
          </a:ln>
          <a:effectLst/>
        </p:spPr>
        <p:txBody>
          <a:bodyPr>
            <a:spAutoFit/>
          </a:bodyPr>
          <a:lstStyle/>
          <a:p>
            <a:pPr marL="257175" indent="-257175" defTabSz="685800">
              <a:defRPr/>
            </a:pPr>
            <a:endParaRPr lang="tr-TR" sz="2400" dirty="0">
              <a:solidFill>
                <a:prstClr val="black"/>
              </a:solidFill>
              <a:effectLst>
                <a:outerShdw blurRad="38100" dist="38100" dir="2700000" algn="tl">
                  <a:srgbClr val="FFFFFF"/>
                </a:outerShdw>
              </a:effectLst>
              <a:latin typeface="Corbel" panose="020B0503020204020204"/>
            </a:endParaRPr>
          </a:p>
        </p:txBody>
      </p:sp>
      <p:sp>
        <p:nvSpPr>
          <p:cNvPr id="3" name="Metin kutusu 2"/>
          <p:cNvSpPr txBox="1"/>
          <p:nvPr/>
        </p:nvSpPr>
        <p:spPr>
          <a:xfrm>
            <a:off x="0" y="9247683"/>
            <a:ext cx="6240635" cy="473206"/>
          </a:xfrm>
          <a:prstGeom prst="rect">
            <a:avLst/>
          </a:prstGeom>
          <a:noFill/>
        </p:spPr>
        <p:txBody>
          <a:bodyPr wrap="square" rtlCol="0">
            <a:spAutoFit/>
          </a:bodyPr>
          <a:lstStyle/>
          <a:p>
            <a:pPr defTabSz="685800"/>
            <a:r>
              <a:rPr lang="tr-TR" sz="825" dirty="0">
                <a:solidFill>
                  <a:prstClr val="black"/>
                </a:solidFill>
                <a:latin typeface="Bookman Old Style" panose="02050604050505020204" pitchFamily="18" charset="0"/>
              </a:rPr>
              <a:t>*    Km</a:t>
            </a:r>
            <a:r>
              <a:rPr lang="tr-TR" sz="825" baseline="30000" dirty="0">
                <a:solidFill>
                  <a:prstClr val="black"/>
                </a:solidFill>
                <a:latin typeface="Bookman Old Style" panose="02050604050505020204" pitchFamily="18" charset="0"/>
              </a:rPr>
              <a:t>2</a:t>
            </a:r>
            <a:r>
              <a:rPr lang="tr-TR" sz="825" dirty="0">
                <a:solidFill>
                  <a:prstClr val="black"/>
                </a:solidFill>
                <a:latin typeface="Bookman Old Style" panose="02050604050505020204" pitchFamily="18" charset="0"/>
              </a:rPr>
              <a:t> ye düşen nüfus, 5.196 km</a:t>
            </a:r>
            <a:r>
              <a:rPr lang="tr-TR" sz="825" baseline="30000" dirty="0">
                <a:solidFill>
                  <a:prstClr val="black"/>
                </a:solidFill>
                <a:latin typeface="Bookman Old Style" panose="02050604050505020204" pitchFamily="18" charset="0"/>
              </a:rPr>
              <a:t>2’</a:t>
            </a:r>
            <a:r>
              <a:rPr lang="tr-TR" sz="825" dirty="0">
                <a:solidFill>
                  <a:prstClr val="black"/>
                </a:solidFill>
                <a:latin typeface="Bookman Old Style" panose="02050604050505020204" pitchFamily="18" charset="0"/>
              </a:rPr>
              <a:t> olan izdüşüm alana göre hesaplanmıştır.</a:t>
            </a:r>
          </a:p>
          <a:p>
            <a:pPr defTabSz="685800"/>
            <a:r>
              <a:rPr lang="tr-TR" sz="825" dirty="0">
                <a:solidFill>
                  <a:prstClr val="black"/>
                </a:solidFill>
                <a:latin typeface="Bookman Old Style" panose="02050604050505020204" pitchFamily="18" charset="0"/>
              </a:rPr>
              <a:t>** TUİK verileridir.</a:t>
            </a:r>
          </a:p>
          <a:p>
            <a:pPr defTabSz="685800"/>
            <a:r>
              <a:rPr lang="tr-TR" sz="825" dirty="0">
                <a:solidFill>
                  <a:prstClr val="black"/>
                </a:solidFill>
                <a:latin typeface="Bookman Old Style" panose="02050604050505020204" pitchFamily="18" charset="0"/>
              </a:rPr>
              <a:t>*** İl Nüfus İşleri ve Vatandaşlık Müdürlüğü verileridir</a:t>
            </a:r>
            <a:r>
              <a:rPr lang="tr-TR" sz="600" dirty="0">
                <a:solidFill>
                  <a:prstClr val="black"/>
                </a:solidFill>
                <a:latin typeface="Bookman Old Style" panose="02050604050505020204" pitchFamily="18" charset="0"/>
              </a:rPr>
              <a:t>.</a:t>
            </a:r>
          </a:p>
        </p:txBody>
      </p:sp>
      <p:graphicFrame>
        <p:nvGraphicFramePr>
          <p:cNvPr id="11" name="Tablo 10"/>
          <p:cNvGraphicFramePr>
            <a:graphicFrameLocks noGrp="1"/>
          </p:cNvGraphicFramePr>
          <p:nvPr>
            <p:extLst>
              <p:ext uri="{D42A27DB-BD31-4B8C-83A1-F6EECF244321}">
                <p14:modId xmlns:p14="http://schemas.microsoft.com/office/powerpoint/2010/main" val="377782387"/>
              </p:ext>
            </p:extLst>
          </p:nvPr>
        </p:nvGraphicFramePr>
        <p:xfrm>
          <a:off x="114302" y="88904"/>
          <a:ext cx="6616823" cy="9158776"/>
        </p:xfrm>
        <a:graphic>
          <a:graphicData uri="http://schemas.openxmlformats.org/drawingml/2006/table">
            <a:tbl>
              <a:tblPr firstRow="1" bandRow="1">
                <a:tableStyleId>{5C22544A-7EE6-4342-B048-85BDC9FD1C3A}</a:tableStyleId>
              </a:tblPr>
              <a:tblGrid>
                <a:gridCol w="1157943">
                  <a:extLst>
                    <a:ext uri="{9D8B030D-6E8A-4147-A177-3AD203B41FA5}">
                      <a16:colId xmlns:a16="http://schemas.microsoft.com/office/drawing/2014/main" val="2601106219"/>
                    </a:ext>
                  </a:extLst>
                </a:gridCol>
                <a:gridCol w="682360">
                  <a:extLst>
                    <a:ext uri="{9D8B030D-6E8A-4147-A177-3AD203B41FA5}">
                      <a16:colId xmlns:a16="http://schemas.microsoft.com/office/drawing/2014/main" val="1650796824"/>
                    </a:ext>
                  </a:extLst>
                </a:gridCol>
                <a:gridCol w="682360">
                  <a:extLst>
                    <a:ext uri="{9D8B030D-6E8A-4147-A177-3AD203B41FA5}">
                      <a16:colId xmlns:a16="http://schemas.microsoft.com/office/drawing/2014/main" val="1702824231"/>
                    </a:ext>
                  </a:extLst>
                </a:gridCol>
                <a:gridCol w="642675">
                  <a:extLst>
                    <a:ext uri="{9D8B030D-6E8A-4147-A177-3AD203B41FA5}">
                      <a16:colId xmlns:a16="http://schemas.microsoft.com/office/drawing/2014/main" val="1246012468"/>
                    </a:ext>
                  </a:extLst>
                </a:gridCol>
                <a:gridCol w="722045">
                  <a:extLst>
                    <a:ext uri="{9D8B030D-6E8A-4147-A177-3AD203B41FA5}">
                      <a16:colId xmlns:a16="http://schemas.microsoft.com/office/drawing/2014/main" val="3629016722"/>
                    </a:ext>
                  </a:extLst>
                </a:gridCol>
                <a:gridCol w="682360">
                  <a:extLst>
                    <a:ext uri="{9D8B030D-6E8A-4147-A177-3AD203B41FA5}">
                      <a16:colId xmlns:a16="http://schemas.microsoft.com/office/drawing/2014/main" val="1166015246"/>
                    </a:ext>
                  </a:extLst>
                </a:gridCol>
                <a:gridCol w="682360">
                  <a:extLst>
                    <a:ext uri="{9D8B030D-6E8A-4147-A177-3AD203B41FA5}">
                      <a16:colId xmlns:a16="http://schemas.microsoft.com/office/drawing/2014/main" val="1573544411"/>
                    </a:ext>
                  </a:extLst>
                </a:gridCol>
                <a:gridCol w="682360">
                  <a:extLst>
                    <a:ext uri="{9D8B030D-6E8A-4147-A177-3AD203B41FA5}">
                      <a16:colId xmlns:a16="http://schemas.microsoft.com/office/drawing/2014/main" val="2714203926"/>
                    </a:ext>
                  </a:extLst>
                </a:gridCol>
                <a:gridCol w="682360">
                  <a:extLst>
                    <a:ext uri="{9D8B030D-6E8A-4147-A177-3AD203B41FA5}">
                      <a16:colId xmlns:a16="http://schemas.microsoft.com/office/drawing/2014/main" val="815974917"/>
                    </a:ext>
                  </a:extLst>
                </a:gridCol>
              </a:tblGrid>
              <a:tr h="1253879">
                <a:tc>
                  <a:txBody>
                    <a:bodyPr/>
                    <a:lstStyle/>
                    <a:p>
                      <a:pPr algn="ctr" fontAlgn="b"/>
                      <a:r>
                        <a:rPr lang="tr-TR" sz="800" b="1" i="0" u="none" strike="noStrike" dirty="0" smtClean="0">
                          <a:solidFill>
                            <a:srgbClr val="FF0000"/>
                          </a:solidFill>
                          <a:latin typeface="Bookman Old Style" pitchFamily="18" charset="0"/>
                          <a:cs typeface="Arial" pitchFamily="34" charset="0"/>
                        </a:rPr>
                        <a:t> NÜFUS**</a:t>
                      </a:r>
                      <a:endParaRPr lang="tr-TR" sz="800" b="1" i="0" u="none" strike="noStrike" dirty="0">
                        <a:solidFill>
                          <a:srgbClr val="FF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smtClean="0">
                          <a:solidFill>
                            <a:srgbClr val="FF0000"/>
                          </a:solidFill>
                          <a:latin typeface="Bookman Old Style" pitchFamily="18" charset="0"/>
                          <a:cs typeface="Arial" pitchFamily="34" charset="0"/>
                        </a:rPr>
                        <a:t>1990</a:t>
                      </a:r>
                      <a:endParaRPr lang="tr-TR" sz="800" b="1" i="0" u="none" strike="noStrike" dirty="0">
                        <a:solidFill>
                          <a:srgbClr val="FF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smtClean="0">
                          <a:solidFill>
                            <a:srgbClr val="FF0000"/>
                          </a:solidFill>
                          <a:latin typeface="Bookman Old Style" pitchFamily="18" charset="0"/>
                          <a:cs typeface="Arial" pitchFamily="34" charset="0"/>
                        </a:rPr>
                        <a:t>2000</a:t>
                      </a:r>
                      <a:endParaRPr lang="tr-TR" sz="800" b="1" i="0" u="none" strike="noStrike" dirty="0">
                        <a:solidFill>
                          <a:srgbClr val="FF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a:solidFill>
                            <a:srgbClr val="FF0000"/>
                          </a:solidFill>
                          <a:latin typeface="Bookman Old Style" pitchFamily="18" charset="0"/>
                          <a:cs typeface="Arial" pitchFamily="34" charset="0"/>
                        </a:rPr>
                        <a:t>2010</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smtClean="0">
                          <a:solidFill>
                            <a:srgbClr val="FF0000"/>
                          </a:solidFill>
                          <a:latin typeface="Bookman Old Style" pitchFamily="18" charset="0"/>
                          <a:cs typeface="Arial" pitchFamily="34" charset="0"/>
                        </a:rPr>
                        <a:t>2012</a:t>
                      </a:r>
                      <a:endParaRPr lang="tr-TR" sz="800" b="1" i="0" u="none" strike="noStrike" dirty="0">
                        <a:solidFill>
                          <a:srgbClr val="FF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smtClean="0">
                          <a:solidFill>
                            <a:srgbClr val="FF0000"/>
                          </a:solidFill>
                          <a:latin typeface="Bookman Old Style" pitchFamily="18" charset="0"/>
                          <a:cs typeface="Arial" pitchFamily="34" charset="0"/>
                        </a:rPr>
                        <a:t>2014</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smtClean="0">
                          <a:solidFill>
                            <a:srgbClr val="FF0000"/>
                          </a:solidFill>
                          <a:latin typeface="Bookman Old Style" pitchFamily="18" charset="0"/>
                          <a:cs typeface="Arial" pitchFamily="34" charset="0"/>
                        </a:rPr>
                        <a:t>2015</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smtClean="0">
                          <a:solidFill>
                            <a:srgbClr val="FF0000"/>
                          </a:solidFill>
                          <a:latin typeface="Bookman Old Style" pitchFamily="18" charset="0"/>
                          <a:cs typeface="Arial" pitchFamily="34" charset="0"/>
                        </a:rPr>
                        <a:t>2017</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smtClean="0">
                          <a:solidFill>
                            <a:srgbClr val="FF0000"/>
                          </a:solidFill>
                          <a:latin typeface="Bookman Old Style" pitchFamily="18" charset="0"/>
                          <a:cs typeface="Arial" pitchFamily="34" charset="0"/>
                        </a:rPr>
                        <a:t>2018</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91790493"/>
                  </a:ext>
                </a:extLst>
              </a:tr>
              <a:tr h="1129271">
                <a:tc>
                  <a:txBody>
                    <a:bodyPr/>
                    <a:lstStyle/>
                    <a:p>
                      <a:pPr algn="just" fontAlgn="b"/>
                      <a:r>
                        <a:rPr lang="tr-TR" sz="800" b="1" i="0" u="none" strike="noStrike" dirty="0" smtClean="0">
                          <a:solidFill>
                            <a:srgbClr val="000000"/>
                          </a:solidFill>
                          <a:latin typeface="Bookman Old Style" pitchFamily="18" charset="0"/>
                          <a:cs typeface="Arial" pitchFamily="34" charset="0"/>
                        </a:rPr>
                        <a:t>TOPLAM</a:t>
                      </a:r>
                      <a:r>
                        <a:rPr lang="tr-TR" sz="800" b="1" i="0" u="none" strike="noStrike" baseline="0" dirty="0" smtClean="0">
                          <a:solidFill>
                            <a:srgbClr val="000000"/>
                          </a:solidFill>
                          <a:latin typeface="Bookman Old Style" pitchFamily="18" charset="0"/>
                          <a:cs typeface="Arial" pitchFamily="34" charset="0"/>
                        </a:rPr>
                        <a:t> </a:t>
                      </a:r>
                      <a:r>
                        <a:rPr lang="tr-TR" sz="800" b="1" i="0" u="none" strike="noStrike" dirty="0" smtClean="0">
                          <a:solidFill>
                            <a:srgbClr val="000000"/>
                          </a:solidFill>
                          <a:latin typeface="Bookman Old Style" pitchFamily="18" charset="0"/>
                          <a:cs typeface="Arial" pitchFamily="34" charset="0"/>
                        </a:rPr>
                        <a:t> NÜFUS</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smtClean="0">
                          <a:solidFill>
                            <a:srgbClr val="000099"/>
                          </a:solidFill>
                          <a:latin typeface="Bookman Old Style" pitchFamily="18" charset="0"/>
                          <a:cs typeface="Arial" pitchFamily="34" charset="0"/>
                        </a:rPr>
                        <a:t>7.309.190</a:t>
                      </a:r>
                      <a:endParaRPr lang="tr-TR" sz="800" b="1" i="0" u="none" strike="noStrike" dirty="0">
                        <a:solidFill>
                          <a:srgbClr val="000099"/>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rgbClr val="000099"/>
                          </a:solidFill>
                          <a:latin typeface="Bookman Old Style" pitchFamily="18" charset="0"/>
                          <a:cs typeface="Arial" pitchFamily="34" charset="0"/>
                        </a:rPr>
                        <a:t>10.018.735</a:t>
                      </a:r>
                      <a:endParaRPr lang="tr-TR" sz="800" b="1" i="0" u="none" strike="noStrike" dirty="0">
                        <a:solidFill>
                          <a:srgbClr val="000099"/>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a:solidFill>
                            <a:srgbClr val="000099"/>
                          </a:solidFill>
                          <a:latin typeface="Bookman Old Style" pitchFamily="18" charset="0"/>
                          <a:cs typeface="Arial" pitchFamily="34" charset="0"/>
                        </a:rPr>
                        <a:t>13.255.685</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800" b="1" i="0" u="none" strike="noStrike" dirty="0" smtClean="0">
                          <a:solidFill>
                            <a:srgbClr val="000099"/>
                          </a:solidFill>
                          <a:latin typeface="Bookman Old Style" pitchFamily="18" charset="0"/>
                          <a:cs typeface="Arial" pitchFamily="34" charset="0"/>
                        </a:rPr>
                        <a:t>13.854.740</a:t>
                      </a:r>
                      <a:endParaRPr lang="tr-TR" sz="800" b="1" i="0" u="none" strike="noStrike" dirty="0">
                        <a:solidFill>
                          <a:srgbClr val="000099"/>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800" b="1" i="0" u="none" strike="noStrike" dirty="0" smtClean="0">
                          <a:solidFill>
                            <a:srgbClr val="000099"/>
                          </a:solidFill>
                          <a:latin typeface="Bookman Old Style" pitchFamily="18" charset="0"/>
                          <a:cs typeface="Arial" pitchFamily="34" charset="0"/>
                        </a:rPr>
                        <a:t>14.377.018</a:t>
                      </a:r>
                      <a:endParaRPr lang="tr-TR" sz="800" b="1" i="0" u="none" strike="noStrike" dirty="0">
                        <a:solidFill>
                          <a:srgbClr val="000099"/>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800" b="1" i="0" u="none" strike="noStrike" dirty="0" smtClean="0">
                          <a:solidFill>
                            <a:srgbClr val="000099"/>
                          </a:solidFill>
                          <a:latin typeface="Bookman Old Style" pitchFamily="18" charset="0"/>
                          <a:cs typeface="Arial" pitchFamily="34" charset="0"/>
                        </a:rPr>
                        <a:t>14.657.434</a:t>
                      </a:r>
                      <a:endParaRPr lang="tr-TR" sz="800" b="1" i="0" u="none" strike="noStrike" dirty="0">
                        <a:solidFill>
                          <a:srgbClr val="000099"/>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800" b="1" i="0" u="none" strike="noStrike" dirty="0" smtClean="0">
                          <a:solidFill>
                            <a:srgbClr val="000099"/>
                          </a:solidFill>
                          <a:latin typeface="Bookman Old Style" pitchFamily="18" charset="0"/>
                          <a:cs typeface="Arial" pitchFamily="34" charset="0"/>
                        </a:rPr>
                        <a:t>15.029.231</a:t>
                      </a:r>
                      <a:endParaRPr lang="tr-TR" sz="800" b="1" i="0" u="none" strike="noStrike" dirty="0">
                        <a:solidFill>
                          <a:srgbClr val="000099"/>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800" b="1" i="0" u="none" strike="noStrike" dirty="0" smtClean="0">
                          <a:solidFill>
                            <a:srgbClr val="000099"/>
                          </a:solidFill>
                          <a:latin typeface="Bookman Old Style" pitchFamily="18" charset="0"/>
                          <a:cs typeface="Arial" pitchFamily="34" charset="0"/>
                        </a:rPr>
                        <a:t>15.067.724</a:t>
                      </a:r>
                      <a:endParaRPr lang="tr-TR" sz="800" b="1" i="0" u="none" strike="noStrike" dirty="0">
                        <a:solidFill>
                          <a:srgbClr val="000099"/>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3351290"/>
                  </a:ext>
                </a:extLst>
              </a:tr>
              <a:tr h="1129271">
                <a:tc>
                  <a:txBody>
                    <a:bodyPr/>
                    <a:lstStyle/>
                    <a:p>
                      <a:pPr algn="just" fontAlgn="b"/>
                      <a:r>
                        <a:rPr lang="tr-TR" sz="800" b="1" i="0" u="none" strike="noStrike" dirty="0">
                          <a:solidFill>
                            <a:srgbClr val="000000"/>
                          </a:solidFill>
                          <a:latin typeface="Bookman Old Style" pitchFamily="18" charset="0"/>
                          <a:cs typeface="Arial" pitchFamily="34" charset="0"/>
                        </a:rPr>
                        <a:t>ŞEHİR NÜFUSU</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smtClean="0">
                          <a:solidFill>
                            <a:srgbClr val="000000"/>
                          </a:solidFill>
                          <a:latin typeface="Bookman Old Style" pitchFamily="18" charset="0"/>
                          <a:cs typeface="Arial" pitchFamily="34" charset="0"/>
                        </a:rPr>
                        <a:t>6.753.929</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rgbClr val="000000"/>
                          </a:solidFill>
                          <a:latin typeface="Bookman Old Style" pitchFamily="18" charset="0"/>
                          <a:cs typeface="Arial" pitchFamily="34" charset="0"/>
                        </a:rPr>
                        <a:t>9.085.599</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a:solidFill>
                            <a:srgbClr val="000000"/>
                          </a:solidFill>
                          <a:latin typeface="Bookman Old Style" pitchFamily="18" charset="0"/>
                          <a:cs typeface="Arial" pitchFamily="34" charset="0"/>
                        </a:rPr>
                        <a:t>13.120.596</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13.710.512</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14.377.018</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14.657.434</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800" b="1" i="0" u="none" strike="noStrike" dirty="0" smtClean="0">
                          <a:solidFill>
                            <a:schemeClr val="tx1"/>
                          </a:solidFill>
                          <a:latin typeface="Bookman Old Style" pitchFamily="18" charset="0"/>
                          <a:cs typeface="Arial" pitchFamily="34" charset="0"/>
                        </a:rPr>
                        <a:t>15.029.231</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800" b="1" i="0" u="none" strike="noStrike" dirty="0" smtClean="0">
                          <a:solidFill>
                            <a:schemeClr val="tx1"/>
                          </a:solidFill>
                          <a:latin typeface="Bookman Old Style" pitchFamily="18" charset="0"/>
                          <a:cs typeface="Arial" pitchFamily="34" charset="0"/>
                        </a:rPr>
                        <a:t>15.067.724</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5596171"/>
                  </a:ext>
                </a:extLst>
              </a:tr>
              <a:tr h="1129271">
                <a:tc>
                  <a:txBody>
                    <a:bodyPr/>
                    <a:lstStyle/>
                    <a:p>
                      <a:pPr algn="just" fontAlgn="b"/>
                      <a:r>
                        <a:rPr lang="tr-TR" sz="800" b="1" i="0" u="none" strike="noStrike" dirty="0">
                          <a:solidFill>
                            <a:srgbClr val="000000"/>
                          </a:solidFill>
                          <a:latin typeface="Bookman Old Style" pitchFamily="18" charset="0"/>
                          <a:cs typeface="Arial" pitchFamily="34" charset="0"/>
                        </a:rPr>
                        <a:t>KÖY NÜFUSU</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smtClean="0">
                          <a:solidFill>
                            <a:srgbClr val="000000"/>
                          </a:solidFill>
                          <a:latin typeface="Bookman Old Style" pitchFamily="18" charset="0"/>
                          <a:cs typeface="Arial" pitchFamily="34" charset="0"/>
                        </a:rPr>
                        <a:t>555.261</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rgbClr val="000000"/>
                          </a:solidFill>
                          <a:latin typeface="Bookman Old Style" pitchFamily="18" charset="0"/>
                          <a:cs typeface="Arial" pitchFamily="34" charset="0"/>
                        </a:rPr>
                        <a:t>933.136</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a:solidFill>
                            <a:srgbClr val="000000"/>
                          </a:solidFill>
                          <a:latin typeface="Bookman Old Style" pitchFamily="18" charset="0"/>
                          <a:cs typeface="Arial" pitchFamily="34" charset="0"/>
                        </a:rPr>
                        <a:t>135.089</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144.228</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362058"/>
                  </a:ext>
                </a:extLst>
              </a:tr>
              <a:tr h="1129271">
                <a:tc>
                  <a:txBody>
                    <a:bodyPr/>
                    <a:lstStyle/>
                    <a:p>
                      <a:pPr algn="just" fontAlgn="b"/>
                      <a:r>
                        <a:rPr lang="tr-TR" sz="800" b="1" i="0" u="none" strike="noStrike" dirty="0" smtClean="0">
                          <a:solidFill>
                            <a:srgbClr val="000000"/>
                          </a:solidFill>
                          <a:latin typeface="Bookman Old Style" pitchFamily="18" charset="0"/>
                          <a:cs typeface="Arial" pitchFamily="34" charset="0"/>
                        </a:rPr>
                        <a:t>ÖLEN</a:t>
                      </a:r>
                      <a:r>
                        <a:rPr lang="tr-TR" sz="800" b="1" i="0" u="none" strike="noStrike" baseline="0" dirty="0" smtClean="0">
                          <a:solidFill>
                            <a:srgbClr val="000000"/>
                          </a:solidFill>
                          <a:latin typeface="Bookman Old Style" pitchFamily="18" charset="0"/>
                          <a:cs typeface="Arial" pitchFamily="34" charset="0"/>
                        </a:rPr>
                        <a:t> </a:t>
                      </a:r>
                      <a:r>
                        <a:rPr lang="tr-TR" sz="800" b="1" i="0" u="none" strike="noStrike" dirty="0" smtClean="0">
                          <a:solidFill>
                            <a:srgbClr val="000000"/>
                          </a:solidFill>
                          <a:latin typeface="Bookman Old Style" pitchFamily="18" charset="0"/>
                          <a:cs typeface="Arial" pitchFamily="34" charset="0"/>
                        </a:rPr>
                        <a:t>SAYISI ***</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smtClean="0">
                          <a:solidFill>
                            <a:srgbClr val="000000"/>
                          </a:solidFill>
                          <a:latin typeface="Bookman Old Style" pitchFamily="18" charset="0"/>
                          <a:cs typeface="Arial" pitchFamily="34" charset="0"/>
                        </a:rPr>
                        <a:t>38.862</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rgbClr val="000000"/>
                          </a:solidFill>
                          <a:latin typeface="Bookman Old Style" pitchFamily="18" charset="0"/>
                          <a:cs typeface="Arial" pitchFamily="34" charset="0"/>
                        </a:rPr>
                        <a:t>38.600</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rgbClr val="000000"/>
                          </a:solidFill>
                          <a:latin typeface="Bookman Old Style" pitchFamily="18" charset="0"/>
                          <a:cs typeface="Arial" pitchFamily="34" charset="0"/>
                        </a:rPr>
                        <a:t>52.812</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54.696</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58.016</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60.089</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71.050</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69.113</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1708043"/>
                  </a:ext>
                </a:extLst>
              </a:tr>
              <a:tr h="1129271">
                <a:tc>
                  <a:txBody>
                    <a:bodyPr/>
                    <a:lstStyle/>
                    <a:p>
                      <a:pPr algn="just" fontAlgn="b"/>
                      <a:r>
                        <a:rPr lang="tr-TR" sz="800" b="1" i="0" u="none" strike="noStrike" dirty="0" smtClean="0">
                          <a:solidFill>
                            <a:srgbClr val="000000"/>
                          </a:solidFill>
                          <a:latin typeface="Bookman Old Style" pitchFamily="18" charset="0"/>
                          <a:cs typeface="Arial" pitchFamily="34" charset="0"/>
                        </a:rPr>
                        <a:t>DOĞAN SAYISI***</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smtClean="0">
                          <a:solidFill>
                            <a:srgbClr val="000000"/>
                          </a:solidFill>
                          <a:latin typeface="Bookman Old Style" pitchFamily="18" charset="0"/>
                          <a:cs typeface="Arial" pitchFamily="34" charset="0"/>
                        </a:rPr>
                        <a:t>-</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rgbClr val="000000"/>
                          </a:solidFill>
                          <a:latin typeface="Bookman Old Style" pitchFamily="18" charset="0"/>
                          <a:cs typeface="Arial" pitchFamily="34" charset="0"/>
                        </a:rPr>
                        <a:t>-</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rgbClr val="000000"/>
                          </a:solidFill>
                          <a:latin typeface="Bookman Old Style" pitchFamily="18" charset="0"/>
                          <a:cs typeface="Arial" pitchFamily="34" charset="0"/>
                        </a:rPr>
                        <a:t>213.624</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225.905</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240.350</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241.121</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800" b="1" i="0" u="none" strike="noStrike" kern="1200" dirty="0" smtClean="0">
                          <a:solidFill>
                            <a:schemeClr val="tx1"/>
                          </a:solidFill>
                          <a:latin typeface="Bookman Old Style" pitchFamily="18" charset="0"/>
                          <a:ea typeface="+mn-ea"/>
                          <a:cs typeface="Arial" pitchFamily="34" charset="0"/>
                        </a:rPr>
                        <a:t>241.770</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800" b="1" i="0" u="none" strike="noStrike" kern="1200" dirty="0" smtClean="0">
                          <a:solidFill>
                            <a:schemeClr val="tx1"/>
                          </a:solidFill>
                          <a:latin typeface="Bookman Old Style" pitchFamily="18" charset="0"/>
                          <a:ea typeface="+mn-ea"/>
                          <a:cs typeface="Arial" pitchFamily="34" charset="0"/>
                        </a:rPr>
                        <a:t>222.596</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0583417"/>
                  </a:ext>
                </a:extLst>
              </a:tr>
              <a:tr h="1129271">
                <a:tc>
                  <a:txBody>
                    <a:bodyPr/>
                    <a:lstStyle/>
                    <a:p>
                      <a:pPr algn="just" fontAlgn="b"/>
                      <a:r>
                        <a:rPr lang="tr-TR" sz="800" b="1" i="0" u="none" strike="noStrike" dirty="0" smtClean="0">
                          <a:solidFill>
                            <a:srgbClr val="000000"/>
                          </a:solidFill>
                          <a:latin typeface="Bookman Old Style" pitchFamily="18" charset="0"/>
                          <a:cs typeface="Arial" pitchFamily="34" charset="0"/>
                        </a:rPr>
                        <a:t>EVLENEN</a:t>
                      </a:r>
                      <a:r>
                        <a:rPr lang="tr-TR" sz="800" b="1" i="0" u="none" strike="noStrike" baseline="0" dirty="0" smtClean="0">
                          <a:solidFill>
                            <a:srgbClr val="000000"/>
                          </a:solidFill>
                          <a:latin typeface="Bookman Old Style" pitchFamily="18" charset="0"/>
                          <a:cs typeface="Arial" pitchFamily="34" charset="0"/>
                        </a:rPr>
                        <a:t> SAYISI</a:t>
                      </a:r>
                      <a:r>
                        <a:rPr lang="tr-TR" sz="800" b="1" i="0" u="none" strike="noStrike" dirty="0" smtClean="0">
                          <a:solidFill>
                            <a:srgbClr val="000000"/>
                          </a:solidFill>
                          <a:latin typeface="Bookman Old Style" pitchFamily="18" charset="0"/>
                          <a:cs typeface="Arial" pitchFamily="34" charset="0"/>
                        </a:rPr>
                        <a:t>***</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tr-TR" sz="800" b="1" i="0" u="none" strike="noStrike" kern="1200" dirty="0" smtClean="0">
                          <a:solidFill>
                            <a:srgbClr val="000000"/>
                          </a:solidFill>
                          <a:latin typeface="Bookman Old Style" pitchFamily="18" charset="0"/>
                          <a:ea typeface="+mn-ea"/>
                          <a:cs typeface="Arial" pitchFamily="34" charset="0"/>
                        </a:rPr>
                        <a:t>    54.363</a:t>
                      </a:r>
                      <a:endParaRPr lang="tr-TR" sz="800" b="1" i="0" u="none" strike="noStrike" kern="1200" dirty="0">
                        <a:solidFill>
                          <a:srgbClr val="000000"/>
                        </a:solidFill>
                        <a:latin typeface="Bookman Old Style" pitchFamily="18" charset="0"/>
                        <a:ea typeface="+mn-ea"/>
                        <a:cs typeface="Arial" pitchFamily="34" charset="0"/>
                      </a:endParaRPr>
                    </a:p>
                  </a:txBody>
                  <a:tcPr marL="6724" marR="6724" marT="6724"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rgbClr val="000000"/>
                          </a:solidFill>
                          <a:latin typeface="Bookman Old Style" pitchFamily="18" charset="0"/>
                          <a:cs typeface="Arial" pitchFamily="34" charset="0"/>
                        </a:rPr>
                        <a:t>  73.468</a:t>
                      </a:r>
                      <a:endParaRPr lang="tr-TR" sz="800" b="1" i="0" u="none" strike="noStrike" dirty="0">
                        <a:solidFill>
                          <a:srgbClr val="000000"/>
                        </a:solidFill>
                        <a:latin typeface="Bookman Old Style" pitchFamily="18" charset="0"/>
                        <a:cs typeface="Arial" pitchFamily="34" charset="0"/>
                      </a:endParaRPr>
                    </a:p>
                  </a:txBody>
                  <a:tcPr marL="6724" marR="6724" marT="6724"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a:solidFill>
                            <a:srgbClr val="000000"/>
                          </a:solidFill>
                          <a:latin typeface="Bookman Old Style" pitchFamily="18" charset="0"/>
                          <a:cs typeface="Arial" pitchFamily="34" charset="0"/>
                        </a:rPr>
                        <a:t>104.055</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110.478</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112.141</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114.382</a:t>
                      </a:r>
                      <a:endParaRPr lang="tr-TR" sz="800" b="1" i="0" u="none" strike="noStrike" kern="1200" dirty="0">
                        <a:solidFill>
                          <a:schemeClr val="tx1"/>
                        </a:solidFill>
                        <a:latin typeface="Bookman Old Style" pitchFamily="18" charset="0"/>
                        <a:ea typeface="+mn-ea"/>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105.731</a:t>
                      </a:r>
                      <a:endParaRPr lang="tr-TR" sz="800" b="1" i="0" u="none" strike="noStrike" kern="1200" dirty="0">
                        <a:solidFill>
                          <a:schemeClr val="tx1"/>
                        </a:solidFill>
                        <a:latin typeface="Bookman Old Style" pitchFamily="18" charset="0"/>
                        <a:ea typeface="+mn-ea"/>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100.081</a:t>
                      </a:r>
                      <a:endParaRPr lang="tr-TR" sz="800" b="1" i="0" u="none" strike="noStrike" kern="1200" dirty="0">
                        <a:solidFill>
                          <a:schemeClr val="tx1"/>
                        </a:solidFill>
                        <a:latin typeface="Bookman Old Style" pitchFamily="18" charset="0"/>
                        <a:ea typeface="+mn-ea"/>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863807"/>
                  </a:ext>
                </a:extLst>
              </a:tr>
              <a:tr h="1129271">
                <a:tc>
                  <a:txBody>
                    <a:bodyPr/>
                    <a:lstStyle/>
                    <a:p>
                      <a:pPr algn="just" fontAlgn="b"/>
                      <a:r>
                        <a:rPr lang="tr-TR" sz="800" b="1" i="0" u="none" strike="noStrike" dirty="0" smtClean="0">
                          <a:solidFill>
                            <a:srgbClr val="000000"/>
                          </a:solidFill>
                          <a:latin typeface="Bookman Old Style" pitchFamily="18" charset="0"/>
                          <a:cs typeface="Arial" pitchFamily="34" charset="0"/>
                        </a:rPr>
                        <a:t>BOŞANAN SAYISI***</a:t>
                      </a:r>
                      <a:endParaRPr lang="tr-TR" sz="800" b="1" i="0" u="none" strike="noStrike" dirty="0">
                        <a:solidFill>
                          <a:srgbClr val="000000"/>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tr-TR" sz="800" b="1" i="0" u="none" strike="noStrike" dirty="0" smtClean="0">
                          <a:solidFill>
                            <a:srgbClr val="000000"/>
                          </a:solidFill>
                          <a:latin typeface="Bookman Old Style" pitchFamily="18" charset="0"/>
                          <a:cs typeface="Arial" pitchFamily="34" charset="0"/>
                        </a:rPr>
                        <a:t>       4.944</a:t>
                      </a:r>
                      <a:endParaRPr lang="tr-TR" sz="800" b="1" i="0" u="none" strike="noStrike" dirty="0">
                        <a:solidFill>
                          <a:srgbClr val="000000"/>
                        </a:solidFill>
                        <a:latin typeface="Bookman Old Style" pitchFamily="18" charset="0"/>
                        <a:cs typeface="Arial" pitchFamily="34" charset="0"/>
                      </a:endParaRPr>
                    </a:p>
                  </a:txBody>
                  <a:tcPr marL="6724" marR="6724" marT="6724"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rgbClr val="000000"/>
                          </a:solidFill>
                          <a:latin typeface="Bookman Old Style" pitchFamily="18" charset="0"/>
                          <a:cs typeface="Arial" pitchFamily="34" charset="0"/>
                        </a:rPr>
                        <a:t>    4.406</a:t>
                      </a:r>
                      <a:endParaRPr lang="tr-TR" sz="800" b="1" i="0" u="none" strike="noStrike" dirty="0">
                        <a:solidFill>
                          <a:srgbClr val="000000"/>
                        </a:solidFill>
                        <a:latin typeface="Bookman Old Style" pitchFamily="18" charset="0"/>
                        <a:cs typeface="Arial" pitchFamily="34" charset="0"/>
                      </a:endParaRPr>
                    </a:p>
                  </a:txBody>
                  <a:tcPr marL="6724" marR="6724" marT="6724"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a:solidFill>
                            <a:srgbClr val="000000"/>
                          </a:solidFill>
                          <a:latin typeface="Bookman Old Style" pitchFamily="18" charset="0"/>
                          <a:cs typeface="Arial" pitchFamily="34" charset="0"/>
                        </a:rPr>
                        <a:t>24.952</a:t>
                      </a: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26.825</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28.907</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28.023</a:t>
                      </a:r>
                      <a:endParaRPr lang="tr-TR" sz="800" b="1" i="0" u="none" strike="noStrike" kern="1200" dirty="0">
                        <a:solidFill>
                          <a:schemeClr val="tx1"/>
                        </a:solidFill>
                        <a:latin typeface="Bookman Old Style" pitchFamily="18" charset="0"/>
                        <a:ea typeface="+mn-ea"/>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29.467</a:t>
                      </a:r>
                      <a:endParaRPr lang="tr-TR" sz="800" b="1" i="0" u="none" strike="noStrike" kern="1200" dirty="0">
                        <a:solidFill>
                          <a:schemeClr val="tx1"/>
                        </a:solidFill>
                        <a:latin typeface="Bookman Old Style" pitchFamily="18" charset="0"/>
                        <a:ea typeface="+mn-ea"/>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32.438</a:t>
                      </a:r>
                      <a:endParaRPr lang="tr-TR" sz="800" b="1" i="0" u="none" strike="noStrike" kern="1200" dirty="0">
                        <a:solidFill>
                          <a:schemeClr val="tx1"/>
                        </a:solidFill>
                        <a:latin typeface="Bookman Old Style" pitchFamily="18" charset="0"/>
                        <a:ea typeface="+mn-ea"/>
                        <a:cs typeface="Arial" pitchFamily="34" charset="0"/>
                      </a:endParaRPr>
                    </a:p>
                  </a:txBody>
                  <a:tcPr marL="6724" marR="6724" marT="6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6069621"/>
                  </a:ext>
                </a:extLst>
              </a:tr>
            </a:tbl>
          </a:graphicData>
        </a:graphic>
      </p:graphicFrame>
    </p:spTree>
    <p:extLst>
      <p:ext uri="{BB962C8B-B14F-4D97-AF65-F5344CB8AC3E}">
        <p14:creationId xmlns:p14="http://schemas.microsoft.com/office/powerpoint/2010/main" val="276751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txBox="1">
            <a:spLocks noGrp="1"/>
          </p:cNvSpPr>
          <p:nvPr>
            <p:ph type="title"/>
          </p:nvPr>
        </p:nvSpPr>
        <p:spPr>
          <a:xfrm>
            <a:off x="326253" y="253770"/>
            <a:ext cx="6218448" cy="461665"/>
          </a:xfrm>
          <a:prstGeom prst="rect">
            <a:avLst/>
          </a:prstGeom>
          <a:noFill/>
        </p:spPr>
        <p:txBody>
          <a:bodyPr wrap="square" rtlCol="0">
            <a:spAutoFit/>
          </a:bodyPr>
          <a:lstStyle/>
          <a:p>
            <a:pPr fontAlgn="ctr"/>
            <a:r>
              <a:rPr lang="tr-TR" sz="1200" b="1" dirty="0">
                <a:solidFill>
                  <a:srgbClr val="FF0000"/>
                </a:solidFill>
                <a:latin typeface="Bookman Old Style" pitchFamily="18" charset="0"/>
                <a:cs typeface="Arial" pitchFamily="34" charset="0"/>
              </a:rPr>
              <a:t>YÜKSEK ÖĞRETİM</a:t>
            </a:r>
            <a:r>
              <a:rPr lang="tr-TR" sz="1200" b="1" dirty="0">
                <a:solidFill>
                  <a:srgbClr val="FF0000"/>
                </a:solidFill>
                <a:latin typeface="Bookman Old Style"/>
              </a:rPr>
              <a:t> TÜRLERİNE GÖRE </a:t>
            </a:r>
            <a:br>
              <a:rPr lang="tr-TR" sz="1200" b="1" dirty="0">
                <a:solidFill>
                  <a:srgbClr val="FF0000"/>
                </a:solidFill>
                <a:latin typeface="Bookman Old Style"/>
              </a:rPr>
            </a:br>
            <a:r>
              <a:rPr lang="tr-TR" sz="1200" b="1" dirty="0">
                <a:solidFill>
                  <a:srgbClr val="FF0000"/>
                </a:solidFill>
                <a:latin typeface="Bookman Old Style" pitchFamily="18" charset="0"/>
                <a:cs typeface="Arial" pitchFamily="34" charset="0"/>
              </a:rPr>
              <a:t>YÜKSEK ÖĞRETİM</a:t>
            </a:r>
            <a:r>
              <a:rPr lang="tr-TR" sz="1200" b="1" dirty="0">
                <a:solidFill>
                  <a:srgbClr val="FF0000"/>
                </a:solidFill>
                <a:latin typeface="Bookman Old Style"/>
              </a:rPr>
              <a:t> BULUNAN BİRİM SAYILARI</a:t>
            </a:r>
          </a:p>
        </p:txBody>
      </p:sp>
      <p:sp>
        <p:nvSpPr>
          <p:cNvPr id="4" name="3 Slayt Numarası Yer Tutucusu"/>
          <p:cNvSpPr>
            <a:spLocks noGrp="1"/>
          </p:cNvSpPr>
          <p:nvPr>
            <p:ph type="sldNum" sz="quarter" idx="12"/>
          </p:nvPr>
        </p:nvSpPr>
        <p:spPr>
          <a:xfrm>
            <a:off x="5177172" y="7271446"/>
            <a:ext cx="1600200" cy="273844"/>
          </a:xfrm>
        </p:spPr>
        <p:txBody>
          <a:bodyPr/>
          <a:lstStyle/>
          <a:p>
            <a:pPr defTabSz="685800"/>
            <a:fld id="{B1DEFA8C-F947-479F-BE07-76B6B3F80BF1}" type="slidenum">
              <a:rPr lang="tr-TR">
                <a:solidFill>
                  <a:prstClr val="black"/>
                </a:solidFill>
                <a:latin typeface="Corbel" panose="020B0503020204020204"/>
              </a:rPr>
              <a:pPr defTabSz="685800"/>
              <a:t>20</a:t>
            </a:fld>
            <a:endParaRPr lang="tr-TR" dirty="0">
              <a:solidFill>
                <a:prstClr val="black"/>
              </a:solidFill>
              <a:latin typeface="Corbel" panose="020B0503020204020204"/>
            </a:endParaRPr>
          </a:p>
        </p:txBody>
      </p:sp>
      <p:graphicFrame>
        <p:nvGraphicFramePr>
          <p:cNvPr id="3" name="Tablo 2"/>
          <p:cNvGraphicFramePr>
            <a:graphicFrameLocks noGrp="1"/>
          </p:cNvGraphicFramePr>
          <p:nvPr>
            <p:extLst>
              <p:ext uri="{D42A27DB-BD31-4B8C-83A1-F6EECF244321}">
                <p14:modId xmlns:p14="http://schemas.microsoft.com/office/powerpoint/2010/main" val="2399970257"/>
              </p:ext>
            </p:extLst>
          </p:nvPr>
        </p:nvGraphicFramePr>
        <p:xfrm>
          <a:off x="-4" y="775756"/>
          <a:ext cx="6858002" cy="4388242"/>
        </p:xfrm>
        <a:graphic>
          <a:graphicData uri="http://schemas.openxmlformats.org/drawingml/2006/table">
            <a:tbl>
              <a:tblPr/>
              <a:tblGrid>
                <a:gridCol w="957694">
                  <a:extLst>
                    <a:ext uri="{9D8B030D-6E8A-4147-A177-3AD203B41FA5}">
                      <a16:colId xmlns:a16="http://schemas.microsoft.com/office/drawing/2014/main" val="2092829134"/>
                    </a:ext>
                  </a:extLst>
                </a:gridCol>
                <a:gridCol w="538703">
                  <a:extLst>
                    <a:ext uri="{9D8B030D-6E8A-4147-A177-3AD203B41FA5}">
                      <a16:colId xmlns:a16="http://schemas.microsoft.com/office/drawing/2014/main" val="3608830901"/>
                    </a:ext>
                  </a:extLst>
                </a:gridCol>
                <a:gridCol w="538703">
                  <a:extLst>
                    <a:ext uri="{9D8B030D-6E8A-4147-A177-3AD203B41FA5}">
                      <a16:colId xmlns:a16="http://schemas.microsoft.com/office/drawing/2014/main" val="20002"/>
                    </a:ext>
                  </a:extLst>
                </a:gridCol>
                <a:gridCol w="478847">
                  <a:extLst>
                    <a:ext uri="{9D8B030D-6E8A-4147-A177-3AD203B41FA5}">
                      <a16:colId xmlns:a16="http://schemas.microsoft.com/office/drawing/2014/main" val="20003"/>
                    </a:ext>
                  </a:extLst>
                </a:gridCol>
                <a:gridCol w="478847">
                  <a:extLst>
                    <a:ext uri="{9D8B030D-6E8A-4147-A177-3AD203B41FA5}">
                      <a16:colId xmlns:a16="http://schemas.microsoft.com/office/drawing/2014/main" val="20004"/>
                    </a:ext>
                  </a:extLst>
                </a:gridCol>
                <a:gridCol w="478847">
                  <a:extLst>
                    <a:ext uri="{9D8B030D-6E8A-4147-A177-3AD203B41FA5}">
                      <a16:colId xmlns:a16="http://schemas.microsoft.com/office/drawing/2014/main" val="20005"/>
                    </a:ext>
                  </a:extLst>
                </a:gridCol>
                <a:gridCol w="478847">
                  <a:extLst>
                    <a:ext uri="{9D8B030D-6E8A-4147-A177-3AD203B41FA5}">
                      <a16:colId xmlns:a16="http://schemas.microsoft.com/office/drawing/2014/main" val="20006"/>
                    </a:ext>
                  </a:extLst>
                </a:gridCol>
                <a:gridCol w="418991">
                  <a:extLst>
                    <a:ext uri="{9D8B030D-6E8A-4147-A177-3AD203B41FA5}">
                      <a16:colId xmlns:a16="http://schemas.microsoft.com/office/drawing/2014/main" val="20007"/>
                    </a:ext>
                  </a:extLst>
                </a:gridCol>
                <a:gridCol w="478847">
                  <a:extLst>
                    <a:ext uri="{9D8B030D-6E8A-4147-A177-3AD203B41FA5}">
                      <a16:colId xmlns:a16="http://schemas.microsoft.com/office/drawing/2014/main" val="20008"/>
                    </a:ext>
                  </a:extLst>
                </a:gridCol>
                <a:gridCol w="478847">
                  <a:extLst>
                    <a:ext uri="{9D8B030D-6E8A-4147-A177-3AD203B41FA5}">
                      <a16:colId xmlns:a16="http://schemas.microsoft.com/office/drawing/2014/main" val="20009"/>
                    </a:ext>
                  </a:extLst>
                </a:gridCol>
                <a:gridCol w="418991">
                  <a:extLst>
                    <a:ext uri="{9D8B030D-6E8A-4147-A177-3AD203B41FA5}">
                      <a16:colId xmlns:a16="http://schemas.microsoft.com/office/drawing/2014/main" val="20010"/>
                    </a:ext>
                  </a:extLst>
                </a:gridCol>
                <a:gridCol w="538703">
                  <a:extLst>
                    <a:ext uri="{9D8B030D-6E8A-4147-A177-3AD203B41FA5}">
                      <a16:colId xmlns:a16="http://schemas.microsoft.com/office/drawing/2014/main" val="20011"/>
                    </a:ext>
                  </a:extLst>
                </a:gridCol>
                <a:gridCol w="573135">
                  <a:extLst>
                    <a:ext uri="{9D8B030D-6E8A-4147-A177-3AD203B41FA5}">
                      <a16:colId xmlns:a16="http://schemas.microsoft.com/office/drawing/2014/main" val="20012"/>
                    </a:ext>
                  </a:extLst>
                </a:gridCol>
              </a:tblGrid>
              <a:tr h="313415">
                <a:tc rowSpan="2">
                  <a:txBody>
                    <a:bodyPr/>
                    <a:lstStyle/>
                    <a:p>
                      <a:pPr algn="ctr" rtl="0" fontAlgn="ctr"/>
                      <a:r>
                        <a:rPr lang="tr-TR" sz="800" b="1" i="0" u="none" strike="noStrike" dirty="0">
                          <a:solidFill>
                            <a:srgbClr val="000099"/>
                          </a:solidFill>
                          <a:effectLst/>
                          <a:latin typeface="Bookman Old Style" panose="02050604050505020204" pitchFamily="18" charset="0"/>
                        </a:rPr>
                        <a:t>ÜNİVERSİTE </a:t>
                      </a:r>
                      <a:endParaRPr lang="tr-TR" sz="800" b="1" i="0" u="none" strike="noStrike" dirty="0" smtClean="0">
                        <a:solidFill>
                          <a:srgbClr val="000099"/>
                        </a:solidFill>
                        <a:effectLst/>
                        <a:latin typeface="Bookman Old Style" panose="02050604050505020204" pitchFamily="18" charset="0"/>
                      </a:endParaRPr>
                    </a:p>
                    <a:p>
                      <a:pPr algn="ctr" rtl="0" fontAlgn="ctr"/>
                      <a:r>
                        <a:rPr lang="tr-TR" sz="800" b="1" i="0" u="none" strike="noStrike" dirty="0" smtClean="0">
                          <a:solidFill>
                            <a:srgbClr val="000099"/>
                          </a:solidFill>
                          <a:effectLst/>
                          <a:latin typeface="Bookman Old Style" panose="02050604050505020204" pitchFamily="18" charset="0"/>
                        </a:rPr>
                        <a:t>TÜRÜ</a:t>
                      </a:r>
                      <a:endParaRPr lang="tr-TR" sz="800" b="1" i="0" u="none" strike="noStrike" dirty="0">
                        <a:solidFill>
                          <a:srgbClr val="000099"/>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gridSpan="12">
                  <a:txBody>
                    <a:bodyPr/>
                    <a:lstStyle/>
                    <a:p>
                      <a:pPr algn="ctr" rtl="0" fontAlgn="ctr"/>
                      <a:r>
                        <a:rPr lang="tr-TR" sz="1400" b="1" i="0" u="none" strike="noStrike" dirty="0">
                          <a:solidFill>
                            <a:srgbClr val="FF0000"/>
                          </a:solidFill>
                          <a:effectLst/>
                          <a:latin typeface="Bookman Old Style" panose="02050604050505020204" pitchFamily="18" charset="0"/>
                        </a:rPr>
                        <a:t>TÜRKİYE </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rgbClr val="000099"/>
                      </a:solidFill>
                      <a:prstDash val="solid"/>
                      <a:round/>
                      <a:headEnd type="none" w="med" len="med"/>
                      <a:tailEnd type="none" w="med" len="med"/>
                    </a:lnR>
                    <a:lnT w="19050" cap="flat" cmpd="sng" algn="ctr">
                      <a:solidFill>
                        <a:srgbClr val="000099"/>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10043732"/>
                  </a:ext>
                </a:extLst>
              </a:tr>
              <a:tr h="429827">
                <a:tc vMerge="1">
                  <a:txBody>
                    <a:bodyPr/>
                    <a:lstStyle/>
                    <a:p>
                      <a:endParaRPr lang="tr-TR"/>
                    </a:p>
                  </a:txBody>
                  <a:tcPr/>
                </a:tc>
                <a:tc>
                  <a:txBody>
                    <a:bodyPr/>
                    <a:lstStyle/>
                    <a:p>
                      <a:pPr algn="ctr" rtl="0" fontAlgn="ctr"/>
                      <a:r>
                        <a:rPr lang="tr-TR" sz="600" b="1" i="0" u="none" strike="noStrike" dirty="0">
                          <a:solidFill>
                            <a:srgbClr val="000099"/>
                          </a:solidFill>
                          <a:effectLst/>
                          <a:latin typeface="Bookman Old Style" panose="02050604050505020204" pitchFamily="18" charset="0"/>
                        </a:rPr>
                        <a:t>Üniversite </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a:solidFill>
                            <a:srgbClr val="000099"/>
                          </a:solidFill>
                          <a:effectLst/>
                          <a:latin typeface="Bookman Old Style" panose="02050604050505020204" pitchFamily="18" charset="0"/>
                        </a:rPr>
                        <a:t>Fakülte</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a:solidFill>
                            <a:srgbClr val="000099"/>
                          </a:solidFill>
                          <a:effectLst/>
                          <a:latin typeface="Bookman Old Style" panose="02050604050505020204" pitchFamily="18" charset="0"/>
                        </a:rPr>
                        <a:t>Yüksek</a:t>
                      </a:r>
                    </a:p>
                    <a:p>
                      <a:pPr algn="ctr" rtl="0" fontAlgn="ctr"/>
                      <a:r>
                        <a:rPr lang="tr-TR" sz="700" b="1" i="0" u="none" strike="noStrike" dirty="0">
                          <a:solidFill>
                            <a:srgbClr val="000099"/>
                          </a:solidFill>
                          <a:effectLst/>
                          <a:latin typeface="Bookman Old Style" panose="02050604050505020204" pitchFamily="18" charset="0"/>
                        </a:rPr>
                        <a:t>Okul</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a:solidFill>
                            <a:srgbClr val="000099"/>
                          </a:solidFill>
                          <a:effectLst/>
                          <a:latin typeface="Bookman Old Style" panose="02050604050505020204" pitchFamily="18" charset="0"/>
                        </a:rPr>
                        <a:t>Meslek Yüksek Okulu</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a:solidFill>
                            <a:srgbClr val="000099"/>
                          </a:solidFill>
                          <a:effectLst/>
                          <a:latin typeface="Bookman Old Style" panose="02050604050505020204" pitchFamily="18" charset="0"/>
                        </a:rPr>
                        <a:t>Enstitü</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a:solidFill>
                            <a:srgbClr val="000099"/>
                          </a:solidFill>
                          <a:effectLst/>
                          <a:latin typeface="Bookman Old Style" panose="02050604050505020204" pitchFamily="18" charset="0"/>
                        </a:rPr>
                        <a:t>Arş. </a:t>
                      </a:r>
                      <a:r>
                        <a:rPr lang="tr-TR" sz="700" b="1" i="0" u="none" strike="noStrike" dirty="0" err="1">
                          <a:solidFill>
                            <a:srgbClr val="000099"/>
                          </a:solidFill>
                          <a:effectLst/>
                          <a:latin typeface="Bookman Old Style" panose="02050604050505020204" pitchFamily="18" charset="0"/>
                        </a:rPr>
                        <a:t>Uyg</a:t>
                      </a:r>
                      <a:r>
                        <a:rPr lang="tr-TR" sz="700" b="1" i="0" u="none" strike="noStrike" dirty="0">
                          <a:solidFill>
                            <a:srgbClr val="000099"/>
                          </a:solidFill>
                          <a:effectLst/>
                          <a:latin typeface="Bookman Old Style" panose="02050604050505020204" pitchFamily="18" charset="0"/>
                        </a:rPr>
                        <a:t>. </a:t>
                      </a:r>
                      <a:r>
                        <a:rPr lang="tr-TR" sz="700" b="1" i="0" u="none" strike="noStrike" dirty="0" err="1">
                          <a:solidFill>
                            <a:srgbClr val="000099"/>
                          </a:solidFill>
                          <a:effectLst/>
                          <a:latin typeface="Bookman Old Style" panose="02050604050505020204" pitchFamily="18" charset="0"/>
                        </a:rPr>
                        <a:t>Mrkz</a:t>
                      </a:r>
                      <a:r>
                        <a:rPr lang="tr-TR" sz="700" b="1" i="0" u="none" strike="noStrike" dirty="0">
                          <a:solidFill>
                            <a:srgbClr val="000099"/>
                          </a:solidFill>
                          <a:effectLst/>
                          <a:latin typeface="Bookman Old Style" panose="02050604050505020204" pitchFamily="18" charset="0"/>
                        </a:rPr>
                        <a:t>.</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a:solidFill>
                            <a:srgbClr val="000099"/>
                          </a:solidFill>
                          <a:effectLst/>
                          <a:latin typeface="Bookman Old Style" panose="02050604050505020204" pitchFamily="18" charset="0"/>
                        </a:rPr>
                        <a:t>Bölüm </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a:solidFill>
                            <a:srgbClr val="000099"/>
                          </a:solidFill>
                          <a:effectLst/>
                          <a:latin typeface="Bookman Old Style" panose="02050604050505020204" pitchFamily="18" charset="0"/>
                        </a:rPr>
                        <a:t>Program</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a:solidFill>
                            <a:srgbClr val="000099"/>
                          </a:solidFill>
                          <a:effectLst/>
                          <a:latin typeface="Bookman Old Style" panose="02050604050505020204" pitchFamily="18" charset="0"/>
                        </a:rPr>
                        <a:t>Ana Bilim Dalı</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a:solidFill>
                            <a:srgbClr val="000099"/>
                          </a:solidFill>
                          <a:effectLst/>
                          <a:latin typeface="Bookman Old Style" panose="02050604050505020204" pitchFamily="18" charset="0"/>
                        </a:rPr>
                        <a:t>Bilim Dalı</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a:solidFill>
                            <a:srgbClr val="000099"/>
                          </a:solidFill>
                          <a:effectLst/>
                          <a:latin typeface="Bookman Old Style" panose="02050604050505020204" pitchFamily="18" charset="0"/>
                        </a:rPr>
                        <a:t>Yüksek Lisans Programı</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a:solidFill>
                            <a:srgbClr val="000099"/>
                          </a:solidFill>
                          <a:effectLst/>
                          <a:latin typeface="Bookman Old Style" panose="02050604050505020204" pitchFamily="18" charset="0"/>
                        </a:rPr>
                        <a:t>Doktora Programı</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73845681"/>
                  </a:ext>
                </a:extLst>
              </a:tr>
              <a:tr h="364500">
                <a:tc>
                  <a:txBody>
                    <a:bodyPr/>
                    <a:lstStyle/>
                    <a:p>
                      <a:pPr algn="ctr" rtl="0" fontAlgn="ctr"/>
                      <a:r>
                        <a:rPr lang="tr-TR" sz="800" b="1" i="0" u="none" strike="noStrike" dirty="0">
                          <a:solidFill>
                            <a:srgbClr val="000000"/>
                          </a:solidFill>
                          <a:effectLst/>
                          <a:latin typeface="Bookman Old Style" panose="02050604050505020204" pitchFamily="18" charset="0"/>
                        </a:rPr>
                        <a:t>Devlet Üniversiteleri</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129</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1.346</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360</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889</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497</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2.647</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14.871</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15.356</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28.614</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7.492</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10.056</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4.976</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3220896762"/>
                  </a:ext>
                </a:extLst>
              </a:tr>
              <a:tr h="364500">
                <a:tc>
                  <a:txBody>
                    <a:bodyPr/>
                    <a:lstStyle/>
                    <a:p>
                      <a:pPr algn="ctr" rtl="0" fontAlgn="ctr"/>
                      <a:r>
                        <a:rPr lang="tr-TR" sz="800" b="1" i="0" u="none" strike="noStrike" dirty="0">
                          <a:solidFill>
                            <a:srgbClr val="000000"/>
                          </a:solidFill>
                          <a:effectLst/>
                          <a:latin typeface="Bookman Old Style" panose="02050604050505020204" pitchFamily="18" charset="0"/>
                        </a:rPr>
                        <a:t>Vakıf </a:t>
                      </a:r>
                      <a:endParaRPr lang="tr-TR" sz="800" b="1" i="0" u="none" strike="noStrike" dirty="0" smtClean="0">
                        <a:solidFill>
                          <a:srgbClr val="000000"/>
                        </a:solidFill>
                        <a:effectLst/>
                        <a:latin typeface="Bookman Old Style" panose="02050604050505020204" pitchFamily="18" charset="0"/>
                      </a:endParaRPr>
                    </a:p>
                    <a:p>
                      <a:pPr algn="ctr" rtl="0" fontAlgn="ctr"/>
                      <a:r>
                        <a:rPr lang="tr-TR" sz="800" b="1" i="0" u="none" strike="noStrike" dirty="0" smtClean="0">
                          <a:solidFill>
                            <a:srgbClr val="000000"/>
                          </a:solidFill>
                          <a:effectLst/>
                          <a:latin typeface="Bookman Old Style" panose="02050604050505020204" pitchFamily="18" charset="0"/>
                        </a:rPr>
                        <a:t>Üniversiteleri</a:t>
                      </a:r>
                      <a:endParaRPr lang="tr-TR" sz="8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72</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456</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105</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105</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212</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626</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3.046</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9.574</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2.411</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599</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2.391</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494</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2764597718"/>
                  </a:ext>
                </a:extLst>
              </a:tr>
              <a:tr h="364500">
                <a:tc>
                  <a:txBody>
                    <a:bodyPr/>
                    <a:lstStyle/>
                    <a:p>
                      <a:pPr algn="ctr" rtl="0" fontAlgn="ctr"/>
                      <a:r>
                        <a:rPr lang="tr-TR" sz="800" b="1" i="0" u="none" strike="noStrike" dirty="0">
                          <a:solidFill>
                            <a:srgbClr val="000000"/>
                          </a:solidFill>
                          <a:effectLst/>
                          <a:latin typeface="Bookman Old Style" panose="02050604050505020204" pitchFamily="18" charset="0"/>
                        </a:rPr>
                        <a:t>Vakıf MYO</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5</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0</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0</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5</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0</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81</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386</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0</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0</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0</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0</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3193123835"/>
                  </a:ext>
                </a:extLst>
              </a:tr>
              <a:tr h="364500">
                <a:tc>
                  <a:txBody>
                    <a:bodyPr/>
                    <a:lstStyle/>
                    <a:p>
                      <a:pPr algn="ctr" rtl="0" fontAlgn="ctr"/>
                      <a:r>
                        <a:rPr lang="tr-TR" sz="800" b="1" i="0" u="none" strike="noStrike" dirty="0">
                          <a:solidFill>
                            <a:srgbClr val="FF0000"/>
                          </a:solidFill>
                          <a:effectLst/>
                          <a:latin typeface="Bookman Old Style" panose="02050604050505020204" pitchFamily="18" charset="0"/>
                        </a:rPr>
                        <a:t>TOPLAM</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b"/>
                      <a:r>
                        <a:rPr lang="tr-TR" sz="700" b="1" i="0" u="none" strike="noStrike" dirty="0">
                          <a:solidFill>
                            <a:srgbClr val="000000"/>
                          </a:solidFill>
                          <a:effectLst/>
                          <a:latin typeface="Bookman Old Style" panose="02050604050505020204" pitchFamily="18" charset="0"/>
                        </a:rPr>
                        <a:t>206</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b"/>
                      <a:r>
                        <a:rPr lang="tr-TR" sz="700" b="1" i="0" u="none" strike="noStrike" dirty="0" smtClean="0">
                          <a:solidFill>
                            <a:srgbClr val="000000"/>
                          </a:solidFill>
                          <a:effectLst/>
                          <a:latin typeface="Bookman Old Style" panose="02050604050505020204" pitchFamily="18" charset="0"/>
                        </a:rPr>
                        <a:t>1.802</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b"/>
                      <a:r>
                        <a:rPr lang="tr-TR" sz="700" b="1" i="0" u="none" strike="noStrike" dirty="0" smtClean="0">
                          <a:solidFill>
                            <a:srgbClr val="000000"/>
                          </a:solidFill>
                          <a:effectLst/>
                          <a:latin typeface="Bookman Old Style" panose="02050604050505020204" pitchFamily="18" charset="0"/>
                        </a:rPr>
                        <a:t>465</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b"/>
                      <a:r>
                        <a:rPr lang="tr-TR" sz="700" b="1" i="0" u="none" strike="noStrike" dirty="0" smtClean="0">
                          <a:solidFill>
                            <a:srgbClr val="000000"/>
                          </a:solidFill>
                          <a:effectLst/>
                          <a:latin typeface="Bookman Old Style" panose="02050604050505020204" pitchFamily="18" charset="0"/>
                        </a:rPr>
                        <a:t>999</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b"/>
                      <a:r>
                        <a:rPr lang="tr-TR" sz="700" b="1" i="0" u="none" strike="noStrike" dirty="0" smtClean="0">
                          <a:solidFill>
                            <a:srgbClr val="000000"/>
                          </a:solidFill>
                          <a:effectLst/>
                          <a:latin typeface="Bookman Old Style" panose="02050604050505020204" pitchFamily="18" charset="0"/>
                        </a:rPr>
                        <a:t>709</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b"/>
                      <a:r>
                        <a:rPr lang="tr-TR" sz="700" b="1" i="0" u="none" strike="noStrike" dirty="0" smtClean="0">
                          <a:solidFill>
                            <a:srgbClr val="000000"/>
                          </a:solidFill>
                          <a:effectLst/>
                          <a:latin typeface="Bookman Old Style" panose="02050604050505020204" pitchFamily="18" charset="0"/>
                        </a:rPr>
                        <a:t>3.274</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b"/>
                      <a:r>
                        <a:rPr lang="tr-TR" sz="700" b="1" i="0" u="none" strike="noStrike" dirty="0" smtClean="0">
                          <a:solidFill>
                            <a:srgbClr val="000000"/>
                          </a:solidFill>
                          <a:effectLst/>
                          <a:latin typeface="Bookman Old Style" panose="02050604050505020204" pitchFamily="18" charset="0"/>
                        </a:rPr>
                        <a:t>17.998</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b"/>
                      <a:r>
                        <a:rPr lang="tr-TR" sz="700" b="1" i="0" u="none" strike="noStrike" dirty="0" smtClean="0">
                          <a:solidFill>
                            <a:srgbClr val="000000"/>
                          </a:solidFill>
                          <a:effectLst/>
                          <a:latin typeface="Bookman Old Style" panose="02050604050505020204" pitchFamily="18" charset="0"/>
                        </a:rPr>
                        <a:t>25.316</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b"/>
                      <a:r>
                        <a:rPr lang="tr-TR" sz="700" b="1" i="0" u="none" strike="noStrike" dirty="0" smtClean="0">
                          <a:solidFill>
                            <a:srgbClr val="000000"/>
                          </a:solidFill>
                          <a:effectLst/>
                          <a:latin typeface="Bookman Old Style" panose="02050604050505020204" pitchFamily="18" charset="0"/>
                        </a:rPr>
                        <a:t>31.025</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b"/>
                      <a:r>
                        <a:rPr lang="tr-TR" sz="700" b="1" i="0" u="none" strike="noStrike" dirty="0" smtClean="0">
                          <a:solidFill>
                            <a:srgbClr val="000000"/>
                          </a:solidFill>
                          <a:effectLst/>
                          <a:latin typeface="Bookman Old Style" panose="02050604050505020204" pitchFamily="18" charset="0"/>
                        </a:rPr>
                        <a:t>8.091</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b"/>
                      <a:r>
                        <a:rPr lang="tr-TR" sz="700" b="1" i="0" u="none" strike="noStrike" dirty="0" smtClean="0">
                          <a:solidFill>
                            <a:srgbClr val="000000"/>
                          </a:solidFill>
                          <a:effectLst/>
                          <a:latin typeface="Bookman Old Style" panose="02050604050505020204" pitchFamily="18" charset="0"/>
                        </a:rPr>
                        <a:t>12.447</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b"/>
                      <a:r>
                        <a:rPr lang="tr-TR" sz="700" b="1" i="0" u="none" strike="noStrike" dirty="0" smtClean="0">
                          <a:solidFill>
                            <a:srgbClr val="000000"/>
                          </a:solidFill>
                          <a:effectLst/>
                          <a:latin typeface="Bookman Old Style" panose="02050604050505020204" pitchFamily="18" charset="0"/>
                        </a:rPr>
                        <a:t>5.470</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26291399"/>
                  </a:ext>
                </a:extLst>
              </a:tr>
              <a:tr h="364500">
                <a:tc>
                  <a:txBody>
                    <a:bodyPr/>
                    <a:lstStyle/>
                    <a:p>
                      <a:pPr algn="ctr" rtl="0" fontAlgn="ctr"/>
                      <a:r>
                        <a:rPr lang="tr-TR" sz="800" b="1" i="0" u="none" strike="noStrike" dirty="0">
                          <a:solidFill>
                            <a:srgbClr val="002060"/>
                          </a:solidFill>
                          <a:effectLst/>
                          <a:latin typeface="Bookman Old Style" panose="02050604050505020204" pitchFamily="18" charset="0"/>
                        </a:rPr>
                        <a:t>ÜNİVERSİTE TÜRÜ</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gridSpan="12">
                  <a:txBody>
                    <a:bodyPr/>
                    <a:lstStyle/>
                    <a:p>
                      <a:pPr algn="ctr" rtl="0" fontAlgn="ctr"/>
                      <a:r>
                        <a:rPr lang="tr-TR" sz="1400" b="1" i="0" u="none" strike="noStrike" dirty="0">
                          <a:solidFill>
                            <a:srgbClr val="FF0000"/>
                          </a:solidFill>
                          <a:effectLst/>
                          <a:latin typeface="Bookman Old Style" panose="02050604050505020204" pitchFamily="18" charset="0"/>
                        </a:rPr>
                        <a:t>İSTANBUL</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58104632"/>
                  </a:ext>
                </a:extLst>
              </a:tr>
              <a:tr h="364500">
                <a:tc>
                  <a:txBody>
                    <a:bodyPr/>
                    <a:lstStyle/>
                    <a:p>
                      <a:pPr algn="ctr" rtl="0" fontAlgn="ctr"/>
                      <a:r>
                        <a:rPr lang="tr-TR" sz="800" b="1" i="0" u="none" strike="noStrike">
                          <a:solidFill>
                            <a:srgbClr val="000000"/>
                          </a:solidFill>
                          <a:effectLst/>
                          <a:latin typeface="Bookman Old Style" panose="02050604050505020204" pitchFamily="18" charset="0"/>
                        </a:rPr>
                        <a:t>Devlet Üniversiteleri</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a:solidFill>
                            <a:schemeClr val="tx1"/>
                          </a:solidFill>
                          <a:effectLst/>
                          <a:latin typeface="Bookman Old Style" panose="02050604050505020204" pitchFamily="18" charset="0"/>
                        </a:rPr>
                        <a:t>13</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109</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17</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21</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57</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296</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698</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606</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1.548</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743</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1.237</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838</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2865348534"/>
                  </a:ext>
                </a:extLst>
              </a:tr>
              <a:tr h="364500">
                <a:tc>
                  <a:txBody>
                    <a:bodyPr/>
                    <a:lstStyle/>
                    <a:p>
                      <a:pPr algn="ctr" rtl="0" fontAlgn="ctr"/>
                      <a:r>
                        <a:rPr lang="tr-TR" sz="800" b="1" i="0" u="none" strike="noStrike" dirty="0">
                          <a:solidFill>
                            <a:srgbClr val="000000"/>
                          </a:solidFill>
                          <a:effectLst/>
                          <a:latin typeface="Bookman Old Style" panose="02050604050505020204" pitchFamily="18" charset="0"/>
                        </a:rPr>
                        <a:t>Vakıf </a:t>
                      </a:r>
                      <a:endParaRPr lang="tr-TR" sz="800" b="1" i="0" u="none" strike="noStrike" dirty="0" smtClean="0">
                        <a:solidFill>
                          <a:srgbClr val="000000"/>
                        </a:solidFill>
                        <a:effectLst/>
                        <a:latin typeface="Bookman Old Style" panose="02050604050505020204" pitchFamily="18" charset="0"/>
                      </a:endParaRPr>
                    </a:p>
                    <a:p>
                      <a:pPr algn="ctr" rtl="0" fontAlgn="ctr"/>
                      <a:r>
                        <a:rPr lang="tr-TR" sz="800" b="1" i="0" u="none" strike="noStrike" dirty="0" smtClean="0">
                          <a:solidFill>
                            <a:srgbClr val="000000"/>
                          </a:solidFill>
                          <a:effectLst/>
                          <a:latin typeface="Bookman Old Style" panose="02050604050505020204" pitchFamily="18" charset="0"/>
                        </a:rPr>
                        <a:t>Üniversiteleri</a:t>
                      </a:r>
                      <a:endParaRPr lang="tr-TR" sz="8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a:solidFill>
                            <a:schemeClr val="tx1"/>
                          </a:solidFill>
                          <a:effectLst/>
                          <a:latin typeface="Bookman Old Style" panose="02050604050505020204" pitchFamily="18" charset="0"/>
                        </a:rPr>
                        <a:t>44</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262</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44</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57</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117</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391</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1.361</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1.836</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1.311</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373</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1.346</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353</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85973695"/>
                  </a:ext>
                </a:extLst>
              </a:tr>
              <a:tr h="364500">
                <a:tc>
                  <a:txBody>
                    <a:bodyPr/>
                    <a:lstStyle/>
                    <a:p>
                      <a:pPr algn="ctr" rtl="0" fontAlgn="ctr"/>
                      <a:r>
                        <a:rPr lang="tr-TR" sz="800" b="1" i="0" u="none" strike="noStrike">
                          <a:solidFill>
                            <a:srgbClr val="000000"/>
                          </a:solidFill>
                          <a:effectLst/>
                          <a:latin typeface="Bookman Old Style" panose="02050604050505020204" pitchFamily="18" charset="0"/>
                        </a:rPr>
                        <a:t>Vakıf  MYO</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0" i="0" u="none" strike="noStrike" dirty="0">
                          <a:solidFill>
                            <a:schemeClr val="tx1"/>
                          </a:solidFill>
                          <a:effectLst/>
                          <a:latin typeface="Bookman Old Style" panose="02050604050505020204" pitchFamily="18" charset="0"/>
                        </a:rPr>
                        <a:t>4</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chemeClr val="tx1"/>
                          </a:solidFill>
                          <a:effectLst/>
                          <a:latin typeface="Bookman Old Style" panose="02050604050505020204" pitchFamily="18" charset="0"/>
                        </a:rPr>
                        <a:t>0</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a:solidFill>
                            <a:schemeClr val="tx1"/>
                          </a:solidFill>
                          <a:effectLst/>
                          <a:latin typeface="Bookman Old Style" panose="02050604050505020204" pitchFamily="18" charset="0"/>
                        </a:rPr>
                        <a:t>0</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a:solidFill>
                            <a:schemeClr val="tx1"/>
                          </a:solidFill>
                          <a:effectLst/>
                          <a:latin typeface="Bookman Old Style" panose="02050604050505020204" pitchFamily="18" charset="0"/>
                        </a:rPr>
                        <a:t>4</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a:solidFill>
                            <a:schemeClr val="tx1"/>
                          </a:solidFill>
                          <a:effectLst/>
                          <a:latin typeface="Bookman Old Style" panose="02050604050505020204" pitchFamily="18" charset="0"/>
                        </a:rPr>
                        <a:t>0</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a:solidFill>
                            <a:schemeClr val="tx1"/>
                          </a:solidFill>
                          <a:effectLst/>
                          <a:latin typeface="Bookman Old Style" panose="02050604050505020204" pitchFamily="18" charset="0"/>
                        </a:rPr>
                        <a:t>0</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54</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smtClean="0">
                          <a:solidFill>
                            <a:schemeClr val="tx1"/>
                          </a:solidFill>
                          <a:effectLst/>
                          <a:latin typeface="Bookman Old Style" panose="02050604050505020204" pitchFamily="18" charset="0"/>
                        </a:rPr>
                        <a:t>115</a:t>
                      </a:r>
                      <a:endParaRPr lang="tr-TR" sz="700" b="0"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a:solidFill>
                            <a:schemeClr val="tx1"/>
                          </a:solidFill>
                          <a:effectLst/>
                          <a:latin typeface="Bookman Old Style" panose="02050604050505020204" pitchFamily="18" charset="0"/>
                        </a:rPr>
                        <a:t>0</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a:solidFill>
                            <a:schemeClr val="tx1"/>
                          </a:solidFill>
                          <a:effectLst/>
                          <a:latin typeface="Bookman Old Style" panose="02050604050505020204" pitchFamily="18" charset="0"/>
                        </a:rPr>
                        <a:t>0</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a:solidFill>
                            <a:schemeClr val="tx1"/>
                          </a:solidFill>
                          <a:effectLst/>
                          <a:latin typeface="Bookman Old Style" panose="02050604050505020204" pitchFamily="18" charset="0"/>
                        </a:rPr>
                        <a:t>0</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0" i="0" u="none" strike="noStrike" dirty="0">
                          <a:solidFill>
                            <a:schemeClr val="tx1"/>
                          </a:solidFill>
                          <a:effectLst/>
                          <a:latin typeface="Bookman Old Style" panose="02050604050505020204" pitchFamily="18" charset="0"/>
                        </a:rPr>
                        <a:t>0</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23719622"/>
                  </a:ext>
                </a:extLst>
              </a:tr>
              <a:tr h="364500">
                <a:tc>
                  <a:txBody>
                    <a:bodyPr/>
                    <a:lstStyle/>
                    <a:p>
                      <a:pPr algn="ctr" rtl="0" fontAlgn="ctr"/>
                      <a:r>
                        <a:rPr lang="tr-TR" sz="800" b="1" i="0" u="none" strike="noStrike" dirty="0">
                          <a:solidFill>
                            <a:srgbClr val="FF0000"/>
                          </a:solidFill>
                          <a:effectLst/>
                          <a:latin typeface="Bookman Old Style" panose="02050604050505020204" pitchFamily="18" charset="0"/>
                        </a:rPr>
                        <a:t>TOPLAM</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ctr"/>
                      <a:r>
                        <a:rPr lang="tr-TR" sz="700" b="1" i="0" u="none" strike="noStrike">
                          <a:solidFill>
                            <a:schemeClr val="tx1"/>
                          </a:solidFill>
                          <a:effectLst/>
                          <a:latin typeface="Bookman Old Style" panose="02050604050505020204" pitchFamily="18" charset="0"/>
                        </a:rPr>
                        <a:t>61</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371</a:t>
                      </a:r>
                      <a:endParaRPr lang="tr-TR" sz="700" b="1"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61</a:t>
                      </a:r>
                      <a:endParaRPr lang="tr-TR" sz="700" b="1"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82</a:t>
                      </a:r>
                      <a:endParaRPr lang="tr-TR" sz="700" b="1"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174</a:t>
                      </a:r>
                      <a:endParaRPr lang="tr-TR" sz="700" b="1"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687</a:t>
                      </a:r>
                      <a:endParaRPr lang="tr-TR" sz="700" b="1"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2.113</a:t>
                      </a:r>
                      <a:endParaRPr lang="tr-TR" sz="700" b="1"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2.557</a:t>
                      </a:r>
                      <a:endParaRPr lang="tr-TR" sz="700" b="1"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2.859</a:t>
                      </a:r>
                      <a:endParaRPr lang="tr-TR" sz="700" b="1"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1.116</a:t>
                      </a:r>
                      <a:endParaRPr lang="tr-TR" sz="700" b="1"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2.583</a:t>
                      </a:r>
                      <a:endParaRPr lang="tr-TR" sz="700" b="1"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1.191</a:t>
                      </a:r>
                      <a:endParaRPr lang="tr-TR" sz="700" b="1" i="0" u="none" strike="noStrike" dirty="0">
                        <a:solidFill>
                          <a:schemeClr val="tx1"/>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7806909"/>
                  </a:ext>
                </a:extLst>
              </a:tr>
              <a:tr h="364500">
                <a:tc>
                  <a:txBody>
                    <a:bodyPr/>
                    <a:lstStyle/>
                    <a:p>
                      <a:pPr algn="l" rtl="0" fontAlgn="ctr"/>
                      <a:r>
                        <a:rPr lang="tr-TR" sz="800" b="1" i="0" u="none" strike="noStrike" dirty="0">
                          <a:solidFill>
                            <a:srgbClr val="000099"/>
                          </a:solidFill>
                          <a:effectLst/>
                          <a:latin typeface="Bookman Old Style" panose="02050604050505020204" pitchFamily="18" charset="0"/>
                        </a:rPr>
                        <a:t>İST. PAYI %</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a:solidFill>
                            <a:srgbClr val="000000"/>
                          </a:solidFill>
                          <a:effectLst/>
                          <a:latin typeface="Bookman Old Style" panose="02050604050505020204" pitchFamily="18" charset="0"/>
                        </a:rPr>
                        <a:t>29,6</a:t>
                      </a: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smtClean="0">
                          <a:solidFill>
                            <a:srgbClr val="000000"/>
                          </a:solidFill>
                          <a:effectLst/>
                          <a:latin typeface="Bookman Old Style" panose="02050604050505020204" pitchFamily="18" charset="0"/>
                        </a:rPr>
                        <a:t>20,6</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smtClean="0">
                          <a:solidFill>
                            <a:srgbClr val="000000"/>
                          </a:solidFill>
                          <a:effectLst/>
                          <a:latin typeface="Bookman Old Style" panose="02050604050505020204" pitchFamily="18" charset="0"/>
                        </a:rPr>
                        <a:t>13,1</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smtClean="0">
                          <a:solidFill>
                            <a:srgbClr val="000000"/>
                          </a:solidFill>
                          <a:effectLst/>
                          <a:latin typeface="Bookman Old Style" panose="02050604050505020204" pitchFamily="18" charset="0"/>
                        </a:rPr>
                        <a:t>8,2</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smtClean="0">
                          <a:solidFill>
                            <a:srgbClr val="000000"/>
                          </a:solidFill>
                          <a:effectLst/>
                          <a:latin typeface="Bookman Old Style" panose="02050604050505020204" pitchFamily="18" charset="0"/>
                        </a:rPr>
                        <a:t>24,5</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smtClean="0">
                          <a:solidFill>
                            <a:srgbClr val="000000"/>
                          </a:solidFill>
                          <a:effectLst/>
                          <a:latin typeface="Bookman Old Style" panose="02050604050505020204" pitchFamily="18" charset="0"/>
                        </a:rPr>
                        <a:t>21,0</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smtClean="0">
                          <a:solidFill>
                            <a:srgbClr val="000000"/>
                          </a:solidFill>
                          <a:effectLst/>
                          <a:latin typeface="Bookman Old Style" panose="02050604050505020204" pitchFamily="18" charset="0"/>
                        </a:rPr>
                        <a:t>11,7</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smtClean="0">
                          <a:solidFill>
                            <a:srgbClr val="000000"/>
                          </a:solidFill>
                          <a:effectLst/>
                          <a:latin typeface="Bookman Old Style" panose="02050604050505020204" pitchFamily="18" charset="0"/>
                        </a:rPr>
                        <a:t>10,1</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smtClean="0">
                          <a:solidFill>
                            <a:srgbClr val="000000"/>
                          </a:solidFill>
                          <a:effectLst/>
                          <a:latin typeface="Bookman Old Style" panose="02050604050505020204" pitchFamily="18" charset="0"/>
                        </a:rPr>
                        <a:t>9,2</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smtClean="0">
                          <a:solidFill>
                            <a:srgbClr val="000000"/>
                          </a:solidFill>
                          <a:effectLst/>
                          <a:latin typeface="Bookman Old Style" panose="02050604050505020204" pitchFamily="18" charset="0"/>
                        </a:rPr>
                        <a:t>13,8</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smtClean="0">
                          <a:solidFill>
                            <a:srgbClr val="000000"/>
                          </a:solidFill>
                          <a:effectLst/>
                          <a:latin typeface="Bookman Old Style" panose="02050604050505020204" pitchFamily="18" charset="0"/>
                        </a:rPr>
                        <a:t>20,8</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700" b="1" i="0" u="none" strike="noStrike" dirty="0" smtClean="0">
                          <a:solidFill>
                            <a:srgbClr val="000000"/>
                          </a:solidFill>
                          <a:effectLst/>
                          <a:latin typeface="Bookman Old Style" panose="02050604050505020204" pitchFamily="18" charset="0"/>
                        </a:rPr>
                        <a:t>21,8</a:t>
                      </a:r>
                      <a:endParaRPr lang="tr-TR" sz="700" b="1" i="0" u="none" strike="noStrike" dirty="0">
                        <a:solidFill>
                          <a:srgbClr val="000000"/>
                        </a:solidFill>
                        <a:effectLst/>
                        <a:latin typeface="Bookman Old Style" panose="02050604050505020204" pitchFamily="18" charset="0"/>
                      </a:endParaRPr>
                    </a:p>
                  </a:txBody>
                  <a:tcPr marL="6748" marR="6748" marT="674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40906024"/>
                  </a:ext>
                </a:extLst>
              </a:tr>
            </a:tbl>
          </a:graphicData>
        </a:graphic>
      </p:graphicFrame>
      <p:sp>
        <p:nvSpPr>
          <p:cNvPr id="6" name="Rectangle 2"/>
          <p:cNvSpPr txBox="1">
            <a:spLocks noChangeArrowheads="1"/>
          </p:cNvSpPr>
          <p:nvPr/>
        </p:nvSpPr>
        <p:spPr bwMode="auto">
          <a:xfrm>
            <a:off x="-2" y="5224319"/>
            <a:ext cx="6858000" cy="432047"/>
          </a:xfrm>
          <a:prstGeom prst="rect">
            <a:avLst/>
          </a:prstGeom>
          <a:noFill/>
          <a:ln w="9525">
            <a:noFill/>
            <a:miter lim="800000"/>
            <a:headEnd/>
            <a:tailEnd/>
          </a:ln>
          <a:effectLst/>
        </p:spPr>
        <p:txBody>
          <a:bodyPr anchor="ctr" anchorCtr="1"/>
          <a:lstStyle/>
          <a:p>
            <a:pPr algn="ctr" defTabSz="685800">
              <a:spcBef>
                <a:spcPct val="0"/>
              </a:spcBef>
              <a:defRPr/>
            </a:pPr>
            <a:r>
              <a:rPr lang="tr-TR" sz="1500" b="1" kern="0" dirty="0">
                <a:solidFill>
                  <a:srgbClr val="FF3300"/>
                </a:solidFill>
                <a:latin typeface="Bookman Old Style" pitchFamily="18" charset="0"/>
              </a:rPr>
              <a:t>    </a:t>
            </a:r>
            <a:r>
              <a:rPr lang="tr-TR" sz="1500" b="1" kern="0" dirty="0">
                <a:solidFill>
                  <a:srgbClr val="FF0000"/>
                </a:solidFill>
                <a:latin typeface="Bookman Old Style" pitchFamily="18" charset="0"/>
                <a:cs typeface="Arial" pitchFamily="34" charset="0"/>
              </a:rPr>
              <a:t>YÜKSEK ÖĞRENİM YURTLARI</a:t>
            </a:r>
          </a:p>
        </p:txBody>
      </p:sp>
      <p:graphicFrame>
        <p:nvGraphicFramePr>
          <p:cNvPr id="7" name="Group 47"/>
          <p:cNvGraphicFramePr>
            <a:graphicFrameLocks/>
          </p:cNvGraphicFramePr>
          <p:nvPr>
            <p:extLst>
              <p:ext uri="{D42A27DB-BD31-4B8C-83A1-F6EECF244321}">
                <p14:modId xmlns:p14="http://schemas.microsoft.com/office/powerpoint/2010/main" val="3195143249"/>
              </p:ext>
            </p:extLst>
          </p:nvPr>
        </p:nvGraphicFramePr>
        <p:xfrm>
          <a:off x="55852" y="5656366"/>
          <a:ext cx="6721520" cy="3755311"/>
        </p:xfrm>
        <a:graphic>
          <a:graphicData uri="http://schemas.openxmlformats.org/drawingml/2006/table">
            <a:tbl>
              <a:tblPr/>
              <a:tblGrid>
                <a:gridCol w="1136844">
                  <a:extLst>
                    <a:ext uri="{9D8B030D-6E8A-4147-A177-3AD203B41FA5}">
                      <a16:colId xmlns:a16="http://schemas.microsoft.com/office/drawing/2014/main" val="20000"/>
                    </a:ext>
                  </a:extLst>
                </a:gridCol>
                <a:gridCol w="1876321">
                  <a:extLst>
                    <a:ext uri="{9D8B030D-6E8A-4147-A177-3AD203B41FA5}">
                      <a16:colId xmlns:a16="http://schemas.microsoft.com/office/drawing/2014/main" val="20001"/>
                    </a:ext>
                  </a:extLst>
                </a:gridCol>
                <a:gridCol w="999276">
                  <a:extLst>
                    <a:ext uri="{9D8B030D-6E8A-4147-A177-3AD203B41FA5}">
                      <a16:colId xmlns:a16="http://schemas.microsoft.com/office/drawing/2014/main" val="20002"/>
                    </a:ext>
                  </a:extLst>
                </a:gridCol>
                <a:gridCol w="682388">
                  <a:extLst>
                    <a:ext uri="{9D8B030D-6E8A-4147-A177-3AD203B41FA5}">
                      <a16:colId xmlns:a16="http://schemas.microsoft.com/office/drawing/2014/main" val="20003"/>
                    </a:ext>
                  </a:extLst>
                </a:gridCol>
                <a:gridCol w="898093">
                  <a:extLst>
                    <a:ext uri="{9D8B030D-6E8A-4147-A177-3AD203B41FA5}">
                      <a16:colId xmlns:a16="http://schemas.microsoft.com/office/drawing/2014/main" val="20004"/>
                    </a:ext>
                  </a:extLst>
                </a:gridCol>
                <a:gridCol w="1128598">
                  <a:extLst>
                    <a:ext uri="{9D8B030D-6E8A-4147-A177-3AD203B41FA5}">
                      <a16:colId xmlns:a16="http://schemas.microsoft.com/office/drawing/2014/main" val="20005"/>
                    </a:ext>
                  </a:extLst>
                </a:gridCol>
              </a:tblGrid>
              <a:tr h="53647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rgbClr val="000099"/>
                          </a:solidFill>
                          <a:effectLst/>
                          <a:latin typeface="Bookman Old Style" pitchFamily="18" charset="0"/>
                          <a:ea typeface="+mn-ea"/>
                          <a:cs typeface="Arial" pitchFamily="34" charset="0"/>
                        </a:rPr>
                        <a:t>YURTLAR</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kern="1200" cap="none" normalizeH="0" baseline="0" dirty="0" smtClean="0">
                        <a:ln>
                          <a:noFill/>
                        </a:ln>
                        <a:solidFill>
                          <a:srgbClr val="FF0000"/>
                        </a:solidFill>
                        <a:effectLst/>
                        <a:latin typeface="Times New Roman" pitchFamily="18" charset="0"/>
                        <a:ea typeface="+mn-ea"/>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rgbClr val="000099"/>
                          </a:solidFill>
                          <a:effectLst/>
                          <a:latin typeface="Bookman Old Style" pitchFamily="18" charset="0"/>
                          <a:ea typeface="+mn-ea"/>
                          <a:cs typeface="Arial" pitchFamily="34" charset="0"/>
                        </a:rPr>
                        <a:t>ERKEK</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rgbClr val="000099"/>
                          </a:solidFill>
                          <a:effectLst/>
                          <a:latin typeface="Bookman Old Style" pitchFamily="18" charset="0"/>
                          <a:ea typeface="+mn-ea"/>
                          <a:cs typeface="Arial" pitchFamily="34" charset="0"/>
                        </a:rPr>
                        <a:t>KIZ</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rgbClr val="000099"/>
                          </a:solidFill>
                          <a:effectLst/>
                          <a:latin typeface="Bookman Old Style" pitchFamily="18" charset="0"/>
                          <a:ea typeface="+mn-ea"/>
                          <a:cs typeface="Arial" pitchFamily="34" charset="0"/>
                        </a:rPr>
                        <a:t>KARMA</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rgbClr val="000099"/>
                          </a:solidFill>
                          <a:effectLst/>
                          <a:latin typeface="Bookman Old Style" pitchFamily="18" charset="0"/>
                          <a:ea typeface="+mn-ea"/>
                          <a:cs typeface="Arial" pitchFamily="34" charset="0"/>
                        </a:rPr>
                        <a:t>TOPLAM</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53647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99"/>
                          </a:solidFill>
                          <a:effectLst/>
                          <a:latin typeface="Bookman Old Style" pitchFamily="18" charset="0"/>
                          <a:cs typeface="Arial" pitchFamily="34" charset="0"/>
                        </a:rPr>
                        <a:t>İSTANBUL</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YURT SAYISI (KAMU)</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8</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14</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22</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536473">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KAPASİTE (KAMU)</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11.561</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342900" algn="r" defTabSz="914400" rtl="0" eaLnBrk="1" fontAlgn="ctr" latinLnBrk="0" hangingPunct="1">
                        <a:lnSpc>
                          <a:spcPct val="100000"/>
                        </a:lnSpc>
                        <a:spcBef>
                          <a:spcPct val="0"/>
                        </a:spcBef>
                        <a:spcAft>
                          <a:spcPct val="0"/>
                        </a:spcAft>
                        <a:buClrTx/>
                        <a:buSzTx/>
                        <a:buFontTx/>
                        <a:buNone/>
                        <a:tabLst/>
                      </a:pPr>
                      <a:r>
                        <a:rPr lang="tr-TR" sz="1400" b="1" i="0" u="none" strike="noStrike" kern="1200" dirty="0" smtClean="0">
                          <a:solidFill>
                            <a:schemeClr val="tx1"/>
                          </a:solidFill>
                          <a:latin typeface="Bookman Old Style" pitchFamily="18" charset="0"/>
                          <a:ea typeface="+mn-ea"/>
                          <a:cs typeface="Arial" pitchFamily="34" charset="0"/>
                        </a:rPr>
                        <a:t>11.762</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23.323</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536473">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YURT SAYISI (ÖZEL)</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dirty="0" smtClean="0">
                          <a:solidFill>
                            <a:schemeClr val="tx1"/>
                          </a:solidFill>
                          <a:latin typeface="Bookman Old Style" pitchFamily="18" charset="0"/>
                          <a:cs typeface="Arial" pitchFamily="34" charset="0"/>
                        </a:rPr>
                        <a:t>456</a:t>
                      </a:r>
                      <a:endParaRPr lang="tr-TR" sz="14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dirty="0" smtClean="0">
                          <a:solidFill>
                            <a:schemeClr val="tx1"/>
                          </a:solidFill>
                          <a:latin typeface="Bookman Old Style" pitchFamily="18" charset="0"/>
                          <a:cs typeface="Arial" pitchFamily="34" charset="0"/>
                        </a:rPr>
                        <a:t>337</a:t>
                      </a:r>
                      <a:endParaRPr lang="tr-TR" sz="14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dirty="0" smtClean="0">
                          <a:solidFill>
                            <a:schemeClr val="tx1"/>
                          </a:solidFill>
                          <a:latin typeface="Bookman Old Style" pitchFamily="18" charset="0"/>
                          <a:cs typeface="Arial" pitchFamily="34" charset="0"/>
                        </a:rPr>
                        <a:t>3</a:t>
                      </a:r>
                      <a:endParaRPr lang="tr-TR" sz="14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dirty="0" smtClean="0">
                          <a:solidFill>
                            <a:schemeClr val="tx1"/>
                          </a:solidFill>
                          <a:latin typeface="Bookman Old Style" pitchFamily="18" charset="0"/>
                          <a:cs typeface="Arial" pitchFamily="34" charset="0"/>
                        </a:rPr>
                        <a:t>796</a:t>
                      </a:r>
                      <a:endParaRPr lang="tr-TR" sz="14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536473">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KAPASİTE (ÖZEL)</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dirty="0" smtClean="0">
                          <a:solidFill>
                            <a:schemeClr val="tx1"/>
                          </a:solidFill>
                          <a:effectLst/>
                          <a:latin typeface="Bookman Old Style"/>
                        </a:rPr>
                        <a:t>47.939</a:t>
                      </a:r>
                      <a:endParaRPr lang="tr-TR" sz="14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dirty="0" smtClean="0">
                          <a:solidFill>
                            <a:schemeClr val="tx1"/>
                          </a:solidFill>
                          <a:effectLst/>
                          <a:latin typeface="Bookman Old Style"/>
                        </a:rPr>
                        <a:t>44.668</a:t>
                      </a:r>
                      <a:endParaRPr lang="tr-TR" sz="14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dirty="0" smtClean="0">
                          <a:solidFill>
                            <a:schemeClr val="tx1"/>
                          </a:solidFill>
                          <a:effectLst/>
                          <a:latin typeface="Bookman Old Style"/>
                        </a:rPr>
                        <a:t>0</a:t>
                      </a:r>
                      <a:endParaRPr lang="tr-TR" sz="14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dirty="0" smtClean="0">
                          <a:solidFill>
                            <a:schemeClr val="tx1"/>
                          </a:solidFill>
                          <a:effectLst/>
                          <a:latin typeface="Bookman Old Style"/>
                        </a:rPr>
                        <a:t>92.607</a:t>
                      </a:r>
                      <a:endParaRPr lang="tr-TR" sz="14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r h="53647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99"/>
                          </a:solidFill>
                          <a:effectLst/>
                          <a:latin typeface="Bookman Old Style" pitchFamily="18" charset="0"/>
                          <a:cs typeface="Arial" pitchFamily="34" charset="0"/>
                        </a:rPr>
                        <a:t>TÜRKİYE</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YURT SAYISI (KAMU) </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kern="1200" dirty="0" smtClean="0">
                          <a:solidFill>
                            <a:schemeClr val="tx1"/>
                          </a:solidFill>
                          <a:latin typeface="Bookman Old Style" pitchFamily="18" charset="0"/>
                          <a:ea typeface="+mn-ea"/>
                          <a:cs typeface="Arial" pitchFamily="34" charset="0"/>
                        </a:rPr>
                        <a:t>245</a:t>
                      </a:r>
                      <a:endParaRPr lang="tr-TR" sz="14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kern="1200" dirty="0" smtClean="0">
                          <a:solidFill>
                            <a:schemeClr val="tx1"/>
                          </a:solidFill>
                          <a:latin typeface="Bookman Old Style" pitchFamily="18" charset="0"/>
                          <a:ea typeface="+mn-ea"/>
                          <a:cs typeface="Arial" pitchFamily="34" charset="0"/>
                        </a:rPr>
                        <a:t>364</a:t>
                      </a:r>
                      <a:endParaRPr lang="tr-TR" sz="14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kern="1200" dirty="0" smtClean="0">
                          <a:solidFill>
                            <a:schemeClr val="tx1"/>
                          </a:solidFill>
                          <a:latin typeface="Bookman Old Style" pitchFamily="18" charset="0"/>
                          <a:ea typeface="+mn-ea"/>
                          <a:cs typeface="Arial" pitchFamily="34" charset="0"/>
                        </a:rPr>
                        <a:t>172</a:t>
                      </a:r>
                      <a:endParaRPr lang="tr-TR" sz="14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kern="1200" dirty="0" smtClean="0">
                          <a:solidFill>
                            <a:schemeClr val="tx1"/>
                          </a:solidFill>
                          <a:latin typeface="Bookman Old Style" pitchFamily="18" charset="0"/>
                          <a:ea typeface="+mn-ea"/>
                          <a:cs typeface="Arial" pitchFamily="34" charset="0"/>
                        </a:rPr>
                        <a:t>781</a:t>
                      </a:r>
                      <a:endParaRPr lang="tr-TR" sz="14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5"/>
                  </a:ext>
                </a:extLst>
              </a:tr>
              <a:tr h="536473">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KAPASİTE (KAMU)</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kern="1200" dirty="0" smtClean="0">
                          <a:solidFill>
                            <a:schemeClr val="tx1"/>
                          </a:solidFill>
                          <a:latin typeface="Bookman Old Style" pitchFamily="18" charset="0"/>
                          <a:ea typeface="+mn-ea"/>
                          <a:cs typeface="Arial" pitchFamily="34" charset="0"/>
                        </a:rPr>
                        <a:t>218.509</a:t>
                      </a:r>
                      <a:endParaRPr lang="tr-TR" sz="14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kern="1200" dirty="0" smtClean="0">
                          <a:solidFill>
                            <a:schemeClr val="tx1"/>
                          </a:solidFill>
                          <a:latin typeface="Bookman Old Style" pitchFamily="18" charset="0"/>
                          <a:ea typeface="+mn-ea"/>
                          <a:cs typeface="Arial" pitchFamily="34" charset="0"/>
                        </a:rPr>
                        <a:t>369.258</a:t>
                      </a:r>
                      <a:endParaRPr lang="tr-TR" sz="14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kern="1200" dirty="0" smtClean="0">
                          <a:solidFill>
                            <a:schemeClr val="tx1"/>
                          </a:solidFill>
                          <a:latin typeface="Bookman Old Style" pitchFamily="18" charset="0"/>
                          <a:ea typeface="+mn-ea"/>
                          <a:cs typeface="Arial" pitchFamily="34" charset="0"/>
                        </a:rPr>
                        <a:t>81.297</a:t>
                      </a:r>
                      <a:endParaRPr lang="tr-TR" sz="14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ctr"/>
                      <a:r>
                        <a:rPr lang="tr-TR" sz="1400" b="1" i="0" u="none" strike="noStrike" kern="1200" dirty="0" smtClean="0">
                          <a:solidFill>
                            <a:schemeClr val="tx1"/>
                          </a:solidFill>
                          <a:latin typeface="Bookman Old Style" pitchFamily="18" charset="0"/>
                          <a:ea typeface="+mn-ea"/>
                          <a:cs typeface="Arial" pitchFamily="34" charset="0"/>
                        </a:rPr>
                        <a:t>669.064</a:t>
                      </a:r>
                      <a:endParaRPr lang="tr-TR" sz="14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239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6507343" y="7277043"/>
            <a:ext cx="310112" cy="273844"/>
          </a:xfrm>
        </p:spPr>
        <p:txBody>
          <a:bodyPr/>
          <a:lstStyle/>
          <a:p>
            <a:pPr defTabSz="685800">
              <a:defRPr/>
            </a:pPr>
            <a:fld id="{84ED7D9A-AB9B-4731-8249-749E0375C3D3}" type="slidenum">
              <a:rPr lang="tr-TR">
                <a:solidFill>
                  <a:prstClr val="black"/>
                </a:solidFill>
                <a:latin typeface="Corbel" panose="020B0503020204020204"/>
              </a:rPr>
              <a:pPr defTabSz="685800">
                <a:defRPr/>
              </a:pPr>
              <a:t>21</a:t>
            </a:fld>
            <a:endParaRPr lang="tr-TR" dirty="0">
              <a:solidFill>
                <a:prstClr val="black"/>
              </a:solidFill>
              <a:latin typeface="Corbel" panose="020B0503020204020204"/>
            </a:endParaRPr>
          </a:p>
        </p:txBody>
      </p:sp>
      <p:sp>
        <p:nvSpPr>
          <p:cNvPr id="2" name="1 Başlık"/>
          <p:cNvSpPr>
            <a:spLocks noGrp="1"/>
          </p:cNvSpPr>
          <p:nvPr>
            <p:ph type="title" idx="4294967295"/>
          </p:nvPr>
        </p:nvSpPr>
        <p:spPr>
          <a:xfrm>
            <a:off x="1" y="142152"/>
            <a:ext cx="6857999" cy="398727"/>
          </a:xfrm>
        </p:spPr>
        <p:txBody>
          <a:bodyPr>
            <a:noAutofit/>
          </a:bodyPr>
          <a:lstStyle/>
          <a:p>
            <a:pPr eaLnBrk="1" hangingPunct="1"/>
            <a:r>
              <a:rPr lang="tr-TR" sz="1350" b="1" dirty="0">
                <a:solidFill>
                  <a:srgbClr val="FF0000"/>
                </a:solidFill>
                <a:latin typeface="Bookman Old Style" pitchFamily="18" charset="0"/>
                <a:cs typeface="Arial" pitchFamily="34" charset="0"/>
              </a:rPr>
              <a:t/>
            </a:r>
            <a:br>
              <a:rPr lang="tr-TR" sz="1350" b="1" dirty="0">
                <a:solidFill>
                  <a:srgbClr val="FF0000"/>
                </a:solidFill>
                <a:latin typeface="Bookman Old Style" pitchFamily="18" charset="0"/>
                <a:cs typeface="Arial" pitchFamily="34" charset="0"/>
              </a:rPr>
            </a:br>
            <a:r>
              <a:rPr lang="tr-TR" sz="1600" b="1" dirty="0">
                <a:solidFill>
                  <a:srgbClr val="FF0000"/>
                </a:solidFill>
                <a:latin typeface="Bookman Old Style" pitchFamily="18" charset="0"/>
                <a:cs typeface="Arial" pitchFamily="34" charset="0"/>
              </a:rPr>
              <a:t>DEVLET ÜNİVERSİTELERİ</a:t>
            </a:r>
            <a:r>
              <a:rPr lang="tr-TR" sz="1500" b="1" dirty="0">
                <a:solidFill>
                  <a:srgbClr val="FF3300"/>
                </a:solidFill>
                <a:latin typeface="Bookman Old Style" pitchFamily="18" charset="0"/>
                <a:cs typeface="Arial" pitchFamily="34" charset="0"/>
              </a:rPr>
              <a:t/>
            </a:r>
            <a:br>
              <a:rPr lang="tr-TR" sz="1500" b="1" dirty="0">
                <a:solidFill>
                  <a:srgbClr val="FF3300"/>
                </a:solidFill>
                <a:latin typeface="Bookman Old Style" pitchFamily="18" charset="0"/>
                <a:cs typeface="Arial" pitchFamily="34" charset="0"/>
              </a:rPr>
            </a:br>
            <a:endParaRPr lang="tr-TR" sz="1500" b="1" dirty="0">
              <a:solidFill>
                <a:srgbClr val="FF3300"/>
              </a:solidFill>
              <a:latin typeface="Bookman Old Style" pitchFamily="18" charset="0"/>
              <a:cs typeface="Arial"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863350343"/>
              </p:ext>
            </p:extLst>
          </p:nvPr>
        </p:nvGraphicFramePr>
        <p:xfrm>
          <a:off x="26624" y="655098"/>
          <a:ext cx="6831377" cy="8693622"/>
        </p:xfrm>
        <a:graphic>
          <a:graphicData uri="http://schemas.openxmlformats.org/drawingml/2006/table">
            <a:tbl>
              <a:tblPr/>
              <a:tblGrid>
                <a:gridCol w="332753">
                  <a:extLst>
                    <a:ext uri="{9D8B030D-6E8A-4147-A177-3AD203B41FA5}">
                      <a16:colId xmlns:a16="http://schemas.microsoft.com/office/drawing/2014/main" val="20000"/>
                    </a:ext>
                  </a:extLst>
                </a:gridCol>
                <a:gridCol w="2755872">
                  <a:extLst>
                    <a:ext uri="{9D8B030D-6E8A-4147-A177-3AD203B41FA5}">
                      <a16:colId xmlns:a16="http://schemas.microsoft.com/office/drawing/2014/main" val="20001"/>
                    </a:ext>
                  </a:extLst>
                </a:gridCol>
                <a:gridCol w="639908">
                  <a:extLst>
                    <a:ext uri="{9D8B030D-6E8A-4147-A177-3AD203B41FA5}">
                      <a16:colId xmlns:a16="http://schemas.microsoft.com/office/drawing/2014/main" val="20002"/>
                    </a:ext>
                  </a:extLst>
                </a:gridCol>
                <a:gridCol w="580184">
                  <a:extLst>
                    <a:ext uri="{9D8B030D-6E8A-4147-A177-3AD203B41FA5}">
                      <a16:colId xmlns:a16="http://schemas.microsoft.com/office/drawing/2014/main" val="20003"/>
                    </a:ext>
                  </a:extLst>
                </a:gridCol>
                <a:gridCol w="605780">
                  <a:extLst>
                    <a:ext uri="{9D8B030D-6E8A-4147-A177-3AD203B41FA5}">
                      <a16:colId xmlns:a16="http://schemas.microsoft.com/office/drawing/2014/main" val="20004"/>
                    </a:ext>
                  </a:extLst>
                </a:gridCol>
                <a:gridCol w="605780">
                  <a:extLst>
                    <a:ext uri="{9D8B030D-6E8A-4147-A177-3AD203B41FA5}">
                      <a16:colId xmlns:a16="http://schemas.microsoft.com/office/drawing/2014/main" val="20005"/>
                    </a:ext>
                  </a:extLst>
                </a:gridCol>
                <a:gridCol w="671192">
                  <a:extLst>
                    <a:ext uri="{9D8B030D-6E8A-4147-A177-3AD203B41FA5}">
                      <a16:colId xmlns:a16="http://schemas.microsoft.com/office/drawing/2014/main" val="20006"/>
                    </a:ext>
                  </a:extLst>
                </a:gridCol>
                <a:gridCol w="639908">
                  <a:extLst>
                    <a:ext uri="{9D8B030D-6E8A-4147-A177-3AD203B41FA5}">
                      <a16:colId xmlns:a16="http://schemas.microsoft.com/office/drawing/2014/main" val="20007"/>
                    </a:ext>
                  </a:extLst>
                </a:gridCol>
              </a:tblGrid>
              <a:tr h="948528">
                <a:tc>
                  <a:txBody>
                    <a:bodyPr/>
                    <a:lstStyle/>
                    <a:p>
                      <a:pPr algn="ctr" rtl="0" fontAlgn="ctr"/>
                      <a:r>
                        <a:rPr lang="tr-TR" sz="600" b="1" i="0" u="none" strike="noStrike" dirty="0">
                          <a:solidFill>
                            <a:srgbClr val="000099"/>
                          </a:solidFill>
                          <a:effectLst/>
                          <a:latin typeface="Times New Roman"/>
                        </a:rPr>
                        <a:t>SIRA NO</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tr-TR" sz="1800" b="1" i="0" u="none" strike="noStrike" dirty="0">
                          <a:solidFill>
                            <a:srgbClr val="000099"/>
                          </a:solidFill>
                          <a:effectLst/>
                          <a:latin typeface="Times New Roman"/>
                        </a:rPr>
                        <a:t>ÜNİVERSİTE ADI </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tr-TR" sz="600" b="1" i="0" u="none" strike="noStrike">
                          <a:solidFill>
                            <a:srgbClr val="000099"/>
                          </a:solidFill>
                          <a:effectLst/>
                          <a:latin typeface="Times New Roman"/>
                        </a:rPr>
                        <a:t>FAKÜLTE SAYISI </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tr-TR" sz="600" b="1" i="0" u="none" strike="noStrike">
                          <a:solidFill>
                            <a:srgbClr val="000099"/>
                          </a:solidFill>
                          <a:effectLst/>
                          <a:latin typeface="Times New Roman"/>
                        </a:rPr>
                        <a:t>YÜKSEK OKUL  SAYISI </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tr-TR" sz="600" b="1" i="0" u="none" strike="noStrike">
                          <a:solidFill>
                            <a:srgbClr val="000099"/>
                          </a:solidFill>
                          <a:effectLst/>
                          <a:latin typeface="Times New Roman"/>
                        </a:rPr>
                        <a:t>MESLEK YÜKSEK OKUL SAYISI</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tr-TR" sz="600" b="1" i="0" u="none" strike="noStrike">
                          <a:solidFill>
                            <a:srgbClr val="000099"/>
                          </a:solidFill>
                          <a:effectLst/>
                          <a:latin typeface="Times New Roman"/>
                        </a:rPr>
                        <a:t>ENSTİTÜ SAYISI </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tr-TR" sz="600" b="1" i="0" u="none" strike="noStrike">
                          <a:solidFill>
                            <a:srgbClr val="000099"/>
                          </a:solidFill>
                          <a:effectLst/>
                          <a:latin typeface="Times New Roman"/>
                        </a:rPr>
                        <a:t>ÖĞRETİM ELEMANI SAYISI </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tr-TR" sz="600" b="1" i="0" u="none" strike="noStrike">
                          <a:solidFill>
                            <a:srgbClr val="000099"/>
                          </a:solidFill>
                          <a:effectLst/>
                          <a:latin typeface="Times New Roman"/>
                        </a:rPr>
                        <a:t>ÖĞRENCİ SAYISI </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0"/>
                  </a:ext>
                </a:extLst>
              </a:tr>
              <a:tr h="545429">
                <a:tc>
                  <a:txBody>
                    <a:bodyPr/>
                    <a:lstStyle/>
                    <a:p>
                      <a:pPr algn="ctr" rtl="0" fontAlgn="ctr"/>
                      <a:r>
                        <a:rPr lang="tr-TR" sz="900" b="1" i="0" u="none" strike="noStrike">
                          <a:solidFill>
                            <a:srgbClr val="000000"/>
                          </a:solidFill>
                          <a:effectLst/>
                          <a:latin typeface="Times New Roman"/>
                        </a:rPr>
                        <a:t>1</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tr-TR" sz="700" b="1" i="0" u="none" strike="noStrike">
                          <a:solidFill>
                            <a:srgbClr val="000000"/>
                          </a:solidFill>
                          <a:effectLst/>
                          <a:latin typeface="Bookman Old Style"/>
                        </a:rPr>
                        <a:t>BOĞAZİÇİ  ÜNİVERSİTESİ </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dirty="0">
                          <a:solidFill>
                            <a:srgbClr val="000000"/>
                          </a:solidFill>
                          <a:effectLst/>
                          <a:latin typeface="Bookman Old Style"/>
                        </a:rPr>
                        <a:t>4</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6</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828</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16.706</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5429">
                <a:tc>
                  <a:txBody>
                    <a:bodyPr/>
                    <a:lstStyle/>
                    <a:p>
                      <a:pPr algn="ctr" rtl="0" fontAlgn="ctr"/>
                      <a:r>
                        <a:rPr lang="tr-TR" sz="900" b="1" i="0" u="none" strike="noStrike">
                          <a:solidFill>
                            <a:srgbClr val="000000"/>
                          </a:solidFill>
                          <a:effectLst/>
                          <a:latin typeface="Times New Roman"/>
                        </a:rPr>
                        <a:t>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tr-TR" sz="700" b="1" i="0" u="none" strike="noStrike">
                          <a:solidFill>
                            <a:srgbClr val="000000"/>
                          </a:solidFill>
                          <a:effectLst/>
                          <a:latin typeface="Bookman Old Style"/>
                        </a:rPr>
                        <a:t>GALATASARAY   ÜNİVERSİTESİ</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dirty="0">
                          <a:solidFill>
                            <a:srgbClr val="000000"/>
                          </a:solidFill>
                          <a:effectLst/>
                          <a:latin typeface="Bookman Old Style"/>
                        </a:rPr>
                        <a:t>5</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276</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4.424</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5429">
                <a:tc>
                  <a:txBody>
                    <a:bodyPr/>
                    <a:lstStyle/>
                    <a:p>
                      <a:pPr algn="ctr" rtl="0" fontAlgn="ctr"/>
                      <a:r>
                        <a:rPr lang="tr-TR" sz="900" b="1" i="0" u="none" strike="noStrike">
                          <a:solidFill>
                            <a:srgbClr val="000000"/>
                          </a:solidFill>
                          <a:effectLst/>
                          <a:latin typeface="Times New Roman"/>
                        </a:rPr>
                        <a:t>3</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tr-TR" sz="700" b="1" i="0" u="none" strike="noStrike">
                          <a:solidFill>
                            <a:srgbClr val="000000"/>
                          </a:solidFill>
                          <a:effectLst/>
                          <a:latin typeface="Bookman Old Style"/>
                        </a:rPr>
                        <a:t>İSTANBUL  MEDENİYET ÜNİVERSİTESİ</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4</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706</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7.260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5429">
                <a:tc>
                  <a:txBody>
                    <a:bodyPr/>
                    <a:lstStyle/>
                    <a:p>
                      <a:pPr algn="ctr" rtl="0" fontAlgn="ctr"/>
                      <a:r>
                        <a:rPr lang="tr-TR" sz="900" b="1" i="0" u="none" strike="noStrike">
                          <a:solidFill>
                            <a:srgbClr val="000000"/>
                          </a:solidFill>
                          <a:effectLst/>
                          <a:latin typeface="Times New Roman"/>
                        </a:rPr>
                        <a:t>4</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tr-TR" sz="700" b="1" i="0" u="none" strike="noStrike">
                          <a:solidFill>
                            <a:srgbClr val="000000"/>
                          </a:solidFill>
                          <a:effectLst/>
                          <a:latin typeface="Bookman Old Style"/>
                        </a:rPr>
                        <a:t>İSTANBUL TEKNİK ÜNİVERSİTESİ</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14</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6</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2105</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36.884</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5429">
                <a:tc>
                  <a:txBody>
                    <a:bodyPr/>
                    <a:lstStyle/>
                    <a:p>
                      <a:pPr algn="ctr" rtl="0" fontAlgn="ctr"/>
                      <a:r>
                        <a:rPr lang="tr-TR" sz="900" b="1" i="0" u="none" strike="noStrike">
                          <a:solidFill>
                            <a:srgbClr val="000000"/>
                          </a:solidFill>
                          <a:effectLst/>
                          <a:latin typeface="Times New Roman"/>
                        </a:rPr>
                        <a:t>5</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tr-TR" sz="700" b="1" i="0" u="none" strike="noStrike">
                          <a:solidFill>
                            <a:srgbClr val="000000"/>
                          </a:solidFill>
                          <a:effectLst/>
                          <a:latin typeface="Bookman Old Style"/>
                        </a:rPr>
                        <a:t>İSTANBUL ÜNİVERSİTESİ</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15</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3264</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309.262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5429">
                <a:tc>
                  <a:txBody>
                    <a:bodyPr/>
                    <a:lstStyle/>
                    <a:p>
                      <a:pPr algn="ctr" rtl="0" fontAlgn="ctr"/>
                      <a:r>
                        <a:rPr lang="tr-TR" sz="900" b="1" i="0" u="none" strike="noStrike">
                          <a:solidFill>
                            <a:srgbClr val="000000"/>
                          </a:solidFill>
                          <a:effectLst/>
                          <a:latin typeface="Times New Roman"/>
                        </a:rPr>
                        <a:t>6</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tr-TR" sz="700" b="1" i="0" u="none" strike="noStrike" dirty="0">
                          <a:solidFill>
                            <a:srgbClr val="000000"/>
                          </a:solidFill>
                          <a:effectLst/>
                          <a:latin typeface="Bookman Old Style"/>
                        </a:rPr>
                        <a:t>İSTANBUL ÜNİV. CERRAHPAŞA</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5</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5</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2106</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42.898</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45429">
                <a:tc>
                  <a:txBody>
                    <a:bodyPr/>
                    <a:lstStyle/>
                    <a:p>
                      <a:pPr algn="ctr" rtl="0" fontAlgn="ctr"/>
                      <a:r>
                        <a:rPr lang="tr-TR" sz="900" b="1" i="0" u="none" strike="noStrike">
                          <a:solidFill>
                            <a:srgbClr val="000000"/>
                          </a:solidFill>
                          <a:effectLst/>
                          <a:latin typeface="Times New Roman"/>
                        </a:rPr>
                        <a:t>7</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tr-TR" sz="700" b="1" i="0" u="none" strike="noStrike">
                          <a:solidFill>
                            <a:srgbClr val="000000"/>
                          </a:solidFill>
                          <a:effectLst/>
                          <a:latin typeface="Bookman Old Style"/>
                        </a:rPr>
                        <a:t>MARMARA ÜNİVERSİTESİ</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17</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4</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4</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11</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3117</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77.415</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45429">
                <a:tc>
                  <a:txBody>
                    <a:bodyPr/>
                    <a:lstStyle/>
                    <a:p>
                      <a:pPr algn="ctr" rtl="0" fontAlgn="ctr"/>
                      <a:r>
                        <a:rPr lang="tr-TR" sz="900" b="1" i="0" u="none" strike="noStrike">
                          <a:solidFill>
                            <a:srgbClr val="000000"/>
                          </a:solidFill>
                          <a:effectLst/>
                          <a:latin typeface="Times New Roman"/>
                        </a:rPr>
                        <a:t>8</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tr-TR" sz="700" b="1" i="0" u="none" strike="noStrike" dirty="0">
                          <a:solidFill>
                            <a:srgbClr val="000000"/>
                          </a:solidFill>
                          <a:effectLst/>
                          <a:latin typeface="Bookman Old Style"/>
                        </a:rPr>
                        <a:t>MİMARSİNAN </a:t>
                      </a:r>
                      <a:r>
                        <a:rPr lang="tr-TR" sz="700" b="1" i="0" u="none" strike="noStrike" dirty="0" smtClean="0">
                          <a:solidFill>
                            <a:srgbClr val="000000"/>
                          </a:solidFill>
                          <a:effectLst/>
                          <a:latin typeface="Bookman Old Style"/>
                        </a:rPr>
                        <a:t>GÜZEL</a:t>
                      </a:r>
                      <a:r>
                        <a:rPr lang="tr-TR" sz="700" b="1" i="0" u="none" strike="noStrike" baseline="0" dirty="0" smtClean="0">
                          <a:solidFill>
                            <a:srgbClr val="000000"/>
                          </a:solidFill>
                          <a:effectLst/>
                          <a:latin typeface="Bookman Old Style"/>
                        </a:rPr>
                        <a:t>  SANATLAR </a:t>
                      </a:r>
                      <a:r>
                        <a:rPr lang="tr-TR" sz="700" b="1" i="0" u="none" strike="noStrike" dirty="0" smtClean="0">
                          <a:solidFill>
                            <a:srgbClr val="000000"/>
                          </a:solidFill>
                          <a:effectLst/>
                          <a:latin typeface="Bookman Old Style"/>
                        </a:rPr>
                        <a:t>ÜNİVERSİTESİ</a:t>
                      </a:r>
                      <a:endParaRPr lang="tr-TR" sz="700" b="1" i="0" u="none" strike="noStrike" dirty="0">
                        <a:solidFill>
                          <a:srgbClr val="000000"/>
                        </a:solidFill>
                        <a:effectLst/>
                        <a:latin typeface="Bookman Old Style"/>
                      </a:endParaRP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3</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3</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639</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10.952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45429">
                <a:tc>
                  <a:txBody>
                    <a:bodyPr/>
                    <a:lstStyle/>
                    <a:p>
                      <a:pPr algn="ctr" rtl="0" fontAlgn="ctr"/>
                      <a:r>
                        <a:rPr lang="tr-TR" sz="900" b="1" i="0" u="none" strike="noStrike">
                          <a:solidFill>
                            <a:srgbClr val="000000"/>
                          </a:solidFill>
                          <a:effectLst/>
                          <a:latin typeface="Times New Roman"/>
                        </a:rPr>
                        <a:t>9</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tr-TR" sz="700" b="1" i="0" u="none" strike="noStrike">
                          <a:solidFill>
                            <a:srgbClr val="000000"/>
                          </a:solidFill>
                          <a:effectLst/>
                          <a:latin typeface="Bookman Old Style"/>
                        </a:rPr>
                        <a:t>SAĞLIK  BİLİMLERİ  ÜNİV.</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13</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5</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4</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2105</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10.047</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45429">
                <a:tc>
                  <a:txBody>
                    <a:bodyPr/>
                    <a:lstStyle/>
                    <a:p>
                      <a:pPr algn="ctr" rtl="0" fontAlgn="ctr"/>
                      <a:r>
                        <a:rPr lang="tr-TR" sz="900" b="1" i="0" u="none" strike="noStrike">
                          <a:solidFill>
                            <a:srgbClr val="000000"/>
                          </a:solidFill>
                          <a:effectLst/>
                          <a:latin typeface="Times New Roman"/>
                        </a:rPr>
                        <a:t>10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tr-TR" sz="700" b="1" i="0" u="none" strike="noStrike">
                          <a:solidFill>
                            <a:srgbClr val="000000"/>
                          </a:solidFill>
                          <a:effectLst/>
                          <a:latin typeface="Bookman Old Style"/>
                        </a:rPr>
                        <a:t>TÜRK-ALMAN ÜNİVERSİTESİ</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dirty="0">
                          <a:solidFill>
                            <a:srgbClr val="000000"/>
                          </a:solidFill>
                          <a:effectLst/>
                          <a:latin typeface="Bookman Old Style"/>
                        </a:rPr>
                        <a:t>5</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198</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1.925</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63602">
                <a:tc>
                  <a:txBody>
                    <a:bodyPr/>
                    <a:lstStyle/>
                    <a:p>
                      <a:pPr algn="ctr" rtl="0" fontAlgn="ctr"/>
                      <a:r>
                        <a:rPr lang="tr-TR" sz="900" b="1" i="0" u="none" strike="noStrike">
                          <a:solidFill>
                            <a:srgbClr val="000000"/>
                          </a:solidFill>
                          <a:effectLst/>
                          <a:latin typeface="Times New Roman"/>
                        </a:rPr>
                        <a:t>11</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tr-TR" sz="700" b="1" i="0" u="none" strike="noStrike">
                          <a:solidFill>
                            <a:srgbClr val="000000"/>
                          </a:solidFill>
                          <a:effectLst/>
                          <a:latin typeface="Bookman Old Style"/>
                        </a:rPr>
                        <a:t>TÜRKİYE  ULUSLARARASI İSLAM, BİLİM VE TEKNOLOJİ ÜNİV.</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45429">
                <a:tc>
                  <a:txBody>
                    <a:bodyPr/>
                    <a:lstStyle/>
                    <a:p>
                      <a:pPr algn="ctr" rtl="0" fontAlgn="ctr"/>
                      <a:r>
                        <a:rPr lang="tr-TR" sz="900" b="1" i="0" u="none" strike="noStrike">
                          <a:solidFill>
                            <a:srgbClr val="000000"/>
                          </a:solidFill>
                          <a:effectLst/>
                          <a:latin typeface="Times New Roman"/>
                        </a:rPr>
                        <a:t>12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tr-TR" sz="700" b="1" i="0" u="none" strike="noStrike" dirty="0">
                          <a:solidFill>
                            <a:srgbClr val="000000"/>
                          </a:solidFill>
                          <a:effectLst/>
                          <a:latin typeface="Bookman Old Style"/>
                        </a:rPr>
                        <a:t>TÜRK-JAPON BİLİM VE </a:t>
                      </a:r>
                      <a:r>
                        <a:rPr lang="tr-TR" sz="700" b="1" i="0" u="none" strike="noStrike" dirty="0" smtClean="0">
                          <a:solidFill>
                            <a:srgbClr val="000000"/>
                          </a:solidFill>
                          <a:effectLst/>
                          <a:latin typeface="Bookman Old Style"/>
                        </a:rPr>
                        <a:t>TEKNOLOJİ</a:t>
                      </a:r>
                      <a:r>
                        <a:rPr lang="tr-TR" sz="700" b="1" i="0" u="none" strike="noStrike" baseline="0" dirty="0" smtClean="0">
                          <a:solidFill>
                            <a:srgbClr val="000000"/>
                          </a:solidFill>
                          <a:effectLst/>
                          <a:latin typeface="Bookman Old Style"/>
                        </a:rPr>
                        <a:t> </a:t>
                      </a:r>
                      <a:r>
                        <a:rPr lang="tr-TR" sz="700" b="1" i="0" u="none" strike="noStrike" dirty="0" smtClean="0">
                          <a:solidFill>
                            <a:srgbClr val="000000"/>
                          </a:solidFill>
                          <a:effectLst/>
                          <a:latin typeface="Bookman Old Style"/>
                        </a:rPr>
                        <a:t>ÜNİV</a:t>
                      </a:r>
                      <a:r>
                        <a:rPr lang="tr-TR" sz="700" b="1" i="0" u="none" strike="noStrike" dirty="0">
                          <a:solidFill>
                            <a:srgbClr val="000000"/>
                          </a:solidFill>
                          <a:effectLst/>
                          <a:latin typeface="Bookman Old Style"/>
                        </a:rPr>
                        <a:t>.</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545429">
                <a:tc>
                  <a:txBody>
                    <a:bodyPr/>
                    <a:lstStyle/>
                    <a:p>
                      <a:pPr algn="ctr" rtl="0" fontAlgn="ctr"/>
                      <a:r>
                        <a:rPr lang="tr-TR" sz="900" b="1" i="0" u="none" strike="noStrike">
                          <a:solidFill>
                            <a:srgbClr val="000000"/>
                          </a:solidFill>
                          <a:effectLst/>
                          <a:latin typeface="Times New Roman"/>
                        </a:rPr>
                        <a:t>13</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ctr"/>
                      <a:r>
                        <a:rPr lang="tr-TR" sz="700" b="1" i="0" u="none" strike="noStrike">
                          <a:solidFill>
                            <a:srgbClr val="000000"/>
                          </a:solidFill>
                          <a:effectLst/>
                          <a:latin typeface="Bookman Old Style"/>
                        </a:rPr>
                        <a:t>YILDIZ TEKNİK ÜNİVERSİTESİ</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11</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2</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1647</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700" b="1" i="0" u="none" strike="noStrike">
                          <a:solidFill>
                            <a:srgbClr val="000000"/>
                          </a:solidFill>
                          <a:effectLst/>
                          <a:latin typeface="Bookman Old Style"/>
                        </a:rPr>
                        <a:t>35.430</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36344">
                <a:tc gridSpan="2">
                  <a:txBody>
                    <a:bodyPr/>
                    <a:lstStyle/>
                    <a:p>
                      <a:pPr algn="ctr" rtl="0" fontAlgn="ctr"/>
                      <a:r>
                        <a:rPr lang="tr-TR" sz="1000" b="1" i="0" u="none" strike="noStrike" dirty="0">
                          <a:solidFill>
                            <a:srgbClr val="FF0000"/>
                          </a:solidFill>
                          <a:effectLst/>
                          <a:latin typeface="Bookman Old Style"/>
                        </a:rPr>
                        <a:t>TOPLAM</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tc hMerge="1">
                  <a:txBody>
                    <a:bodyPr/>
                    <a:lstStyle/>
                    <a:p>
                      <a:endParaRPr lang="tr-TR"/>
                    </a:p>
                  </a:txBody>
                  <a:tcPr/>
                </a:tc>
                <a:tc>
                  <a:txBody>
                    <a:bodyPr/>
                    <a:lstStyle/>
                    <a:p>
                      <a:pPr algn="ctr" rtl="0" fontAlgn="ctr"/>
                      <a:r>
                        <a:rPr lang="tr-TR" sz="700" b="1" i="0" u="none" strike="noStrike">
                          <a:solidFill>
                            <a:srgbClr val="FF0000"/>
                          </a:solidFill>
                          <a:effectLst/>
                          <a:latin typeface="Bookman Old Style"/>
                        </a:rPr>
                        <a:t>109</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tr-TR" sz="700" b="1" i="0" u="none" strike="noStrike">
                          <a:solidFill>
                            <a:srgbClr val="FF0000"/>
                          </a:solidFill>
                          <a:effectLst/>
                          <a:latin typeface="Bookman Old Style"/>
                        </a:rPr>
                        <a:t>17</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tr-TR" sz="700" b="1" i="0" u="none" strike="noStrike">
                          <a:solidFill>
                            <a:srgbClr val="FF0000"/>
                          </a:solidFill>
                          <a:effectLst/>
                          <a:latin typeface="Bookman Old Style"/>
                        </a:rPr>
                        <a:t>21</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tr-TR" sz="700" b="1" i="0" u="none" strike="noStrike">
                          <a:solidFill>
                            <a:srgbClr val="FF0000"/>
                          </a:solidFill>
                          <a:effectLst/>
                          <a:latin typeface="Bookman Old Style"/>
                        </a:rPr>
                        <a:t>57</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tr-TR" sz="700" b="1" i="0" u="none" strike="noStrike">
                          <a:solidFill>
                            <a:srgbClr val="FF0000"/>
                          </a:solidFill>
                          <a:effectLst/>
                          <a:latin typeface="Bookman Old Style"/>
                        </a:rPr>
                        <a:t>16991</a:t>
                      </a: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tc>
                  <a:txBody>
                    <a:bodyPr/>
                    <a:lstStyle/>
                    <a:p>
                      <a:pPr algn="ctr" rtl="0" fontAlgn="ctr"/>
                      <a:r>
                        <a:rPr lang="tr-TR" sz="700" b="1" i="0" u="none" strike="noStrike" dirty="0" smtClean="0">
                          <a:solidFill>
                            <a:srgbClr val="FF0000"/>
                          </a:solidFill>
                          <a:effectLst/>
                          <a:latin typeface="Bookman Old Style"/>
                        </a:rPr>
                        <a:t>553.203</a:t>
                      </a:r>
                      <a:endParaRPr lang="tr-TR" sz="700" b="1" i="0" u="none" strike="noStrike" dirty="0">
                        <a:solidFill>
                          <a:srgbClr val="FF0000"/>
                        </a:solidFill>
                        <a:effectLst/>
                        <a:latin typeface="Bookman Old Style"/>
                      </a:endParaRPr>
                    </a:p>
                  </a:txBody>
                  <a:tcPr marL="6110" marR="6110" marT="611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91077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rot="10800000" flipV="1">
            <a:off x="242291" y="217299"/>
            <a:ext cx="6373415" cy="42414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tr-TR" sz="675" b="1" dirty="0">
                <a:solidFill>
                  <a:srgbClr val="FF0000"/>
                </a:solidFill>
                <a:latin typeface="Bookman Old Style" pitchFamily="18" charset="0"/>
                <a:cs typeface="Arial" pitchFamily="34" charset="0"/>
              </a:rPr>
              <a:t>VAKIF  ÜNİVERSİTELERİ ve VAKIF MESLEK YÜKSEKOKULLARI</a:t>
            </a:r>
          </a:p>
        </p:txBody>
      </p:sp>
      <p:graphicFrame>
        <p:nvGraphicFramePr>
          <p:cNvPr id="3" name="Tablo 2"/>
          <p:cNvGraphicFramePr>
            <a:graphicFrameLocks noGrp="1"/>
          </p:cNvGraphicFramePr>
          <p:nvPr>
            <p:extLst>
              <p:ext uri="{D42A27DB-BD31-4B8C-83A1-F6EECF244321}">
                <p14:modId xmlns:p14="http://schemas.microsoft.com/office/powerpoint/2010/main" val="3712590591"/>
              </p:ext>
            </p:extLst>
          </p:nvPr>
        </p:nvGraphicFramePr>
        <p:xfrm>
          <a:off x="-1" y="767738"/>
          <a:ext cx="6858001" cy="9031335"/>
        </p:xfrm>
        <a:graphic>
          <a:graphicData uri="http://schemas.openxmlformats.org/drawingml/2006/table">
            <a:tbl>
              <a:tblPr/>
              <a:tblGrid>
                <a:gridCol w="413845">
                  <a:extLst>
                    <a:ext uri="{9D8B030D-6E8A-4147-A177-3AD203B41FA5}">
                      <a16:colId xmlns:a16="http://schemas.microsoft.com/office/drawing/2014/main" val="20000"/>
                    </a:ext>
                  </a:extLst>
                </a:gridCol>
                <a:gridCol w="2542189">
                  <a:extLst>
                    <a:ext uri="{9D8B030D-6E8A-4147-A177-3AD203B41FA5}">
                      <a16:colId xmlns:a16="http://schemas.microsoft.com/office/drawing/2014/main" val="20001"/>
                    </a:ext>
                  </a:extLst>
                </a:gridCol>
                <a:gridCol w="660248">
                  <a:extLst>
                    <a:ext uri="{9D8B030D-6E8A-4147-A177-3AD203B41FA5}">
                      <a16:colId xmlns:a16="http://schemas.microsoft.com/office/drawing/2014/main" val="20002"/>
                    </a:ext>
                  </a:extLst>
                </a:gridCol>
                <a:gridCol w="603112">
                  <a:extLst>
                    <a:ext uri="{9D8B030D-6E8A-4147-A177-3AD203B41FA5}">
                      <a16:colId xmlns:a16="http://schemas.microsoft.com/office/drawing/2014/main" val="20003"/>
                    </a:ext>
                  </a:extLst>
                </a:gridCol>
                <a:gridCol w="618188">
                  <a:extLst>
                    <a:ext uri="{9D8B030D-6E8A-4147-A177-3AD203B41FA5}">
                      <a16:colId xmlns:a16="http://schemas.microsoft.com/office/drawing/2014/main" val="20004"/>
                    </a:ext>
                  </a:extLst>
                </a:gridCol>
                <a:gridCol w="557877">
                  <a:extLst>
                    <a:ext uri="{9D8B030D-6E8A-4147-A177-3AD203B41FA5}">
                      <a16:colId xmlns:a16="http://schemas.microsoft.com/office/drawing/2014/main" val="20005"/>
                    </a:ext>
                  </a:extLst>
                </a:gridCol>
                <a:gridCol w="663421">
                  <a:extLst>
                    <a:ext uri="{9D8B030D-6E8A-4147-A177-3AD203B41FA5}">
                      <a16:colId xmlns:a16="http://schemas.microsoft.com/office/drawing/2014/main" val="20006"/>
                    </a:ext>
                  </a:extLst>
                </a:gridCol>
                <a:gridCol w="799121">
                  <a:extLst>
                    <a:ext uri="{9D8B030D-6E8A-4147-A177-3AD203B41FA5}">
                      <a16:colId xmlns:a16="http://schemas.microsoft.com/office/drawing/2014/main" val="20007"/>
                    </a:ext>
                  </a:extLst>
                </a:gridCol>
              </a:tblGrid>
              <a:tr h="318321">
                <a:tc rowSpan="2">
                  <a:txBody>
                    <a:bodyPr/>
                    <a:lstStyle/>
                    <a:p>
                      <a:pPr algn="ctr" rtl="0" fontAlgn="ctr"/>
                      <a:r>
                        <a:rPr lang="tr-TR" sz="500" b="1" i="0" u="none" strike="noStrike" dirty="0">
                          <a:solidFill>
                            <a:schemeClr val="tx1"/>
                          </a:solidFill>
                          <a:effectLst/>
                          <a:latin typeface="Bookman Old Style"/>
                        </a:rPr>
                        <a:t>SIRA</a:t>
                      </a:r>
                    </a:p>
                    <a:p>
                      <a:pPr algn="ctr" rtl="0" fontAlgn="ctr"/>
                      <a:r>
                        <a:rPr lang="tr-TR" sz="500" b="1" i="0" u="none" strike="noStrike" dirty="0">
                          <a:solidFill>
                            <a:srgbClr val="000099"/>
                          </a:solidFill>
                          <a:effectLst/>
                          <a:latin typeface="Bookman Old Style"/>
                        </a:rPr>
                        <a:t>NO</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rowSpan="2">
                  <a:txBody>
                    <a:bodyPr/>
                    <a:lstStyle/>
                    <a:p>
                      <a:pPr algn="ctr" rtl="0" fontAlgn="ctr"/>
                      <a:r>
                        <a:rPr lang="tr-TR" sz="500" b="1" i="0" u="none" strike="noStrike">
                          <a:solidFill>
                            <a:srgbClr val="000099"/>
                          </a:solidFill>
                          <a:effectLst/>
                          <a:latin typeface="Bookman Old Style"/>
                        </a:rPr>
                        <a:t>ÜNİVERSİTE ADI </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rowSpan="2">
                  <a:txBody>
                    <a:bodyPr/>
                    <a:lstStyle/>
                    <a:p>
                      <a:pPr algn="ctr" rtl="0" fontAlgn="ctr"/>
                      <a:r>
                        <a:rPr lang="tr-TR" sz="500" b="1" i="0" u="none" strike="noStrike" dirty="0">
                          <a:solidFill>
                            <a:srgbClr val="000099"/>
                          </a:solidFill>
                          <a:effectLst/>
                          <a:latin typeface="Bookman Old Style"/>
                        </a:rPr>
                        <a:t>FAKÜLTE SAYISI </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rowSpan="2">
                  <a:txBody>
                    <a:bodyPr/>
                    <a:lstStyle/>
                    <a:p>
                      <a:pPr algn="ctr" rtl="0" fontAlgn="ctr"/>
                      <a:r>
                        <a:rPr lang="tr-TR" sz="500" b="1" i="0" u="none" strike="noStrike">
                          <a:solidFill>
                            <a:srgbClr val="000099"/>
                          </a:solidFill>
                          <a:effectLst/>
                          <a:latin typeface="Bookman Old Style"/>
                        </a:rPr>
                        <a:t>YÜKSEK OKUL  SAYISI </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rtl="0" fontAlgn="ctr"/>
                      <a:r>
                        <a:rPr lang="tr-TR" sz="500" b="1" i="0" u="none" strike="noStrike">
                          <a:solidFill>
                            <a:srgbClr val="000099"/>
                          </a:solidFill>
                          <a:effectLst/>
                          <a:latin typeface="Bookman Old Style"/>
                        </a:rPr>
                        <a:t>MESLEK YÜKSEK</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rowSpan="2">
                  <a:txBody>
                    <a:bodyPr/>
                    <a:lstStyle/>
                    <a:p>
                      <a:pPr algn="ctr" rtl="0" fontAlgn="ctr"/>
                      <a:r>
                        <a:rPr lang="tr-TR" sz="500" b="1" i="0" u="none" strike="noStrike">
                          <a:solidFill>
                            <a:srgbClr val="000099"/>
                          </a:solidFill>
                          <a:effectLst/>
                          <a:latin typeface="Bookman Old Style"/>
                        </a:rPr>
                        <a:t>ENSTİTÜ SAYISI </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rowSpan="2">
                  <a:txBody>
                    <a:bodyPr/>
                    <a:lstStyle/>
                    <a:p>
                      <a:pPr algn="ctr" rtl="0" fontAlgn="ctr"/>
                      <a:r>
                        <a:rPr lang="tr-TR" sz="500" b="1" i="0" u="none" strike="noStrike">
                          <a:solidFill>
                            <a:srgbClr val="000099"/>
                          </a:solidFill>
                          <a:effectLst/>
                          <a:latin typeface="Bookman Old Style"/>
                        </a:rPr>
                        <a:t>ÖĞRETİM ELEMANI  SAYISI </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rowSpan="2">
                  <a:txBody>
                    <a:bodyPr/>
                    <a:lstStyle/>
                    <a:p>
                      <a:pPr algn="ctr" rtl="0" fontAlgn="ctr"/>
                      <a:r>
                        <a:rPr lang="tr-TR" sz="500" b="1" i="0" u="none" strike="noStrike">
                          <a:solidFill>
                            <a:srgbClr val="000099"/>
                          </a:solidFill>
                          <a:effectLst/>
                          <a:latin typeface="Bookman Old Style"/>
                        </a:rPr>
                        <a:t>ÖĞRENCİ SAYISI </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00"/>
                  </a:ext>
                </a:extLst>
              </a:tr>
              <a:tr h="163118">
                <a:tc vMerge="1">
                  <a:txBody>
                    <a:bodyPr/>
                    <a:lstStyle/>
                    <a:p>
                      <a:pPr algn="ctr" rtl="0" fontAlgn="ctr"/>
                      <a:endParaRPr lang="tr-TR" sz="700" b="1" i="0" u="none" strike="noStrike" dirty="0">
                        <a:solidFill>
                          <a:srgbClr val="000099"/>
                        </a:solidFill>
                        <a:effectLst/>
                        <a:latin typeface="Bookman Old Style"/>
                      </a:endParaRPr>
                    </a:p>
                  </a:txBody>
                  <a:tcPr marL="5441" marR="5441" marT="54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500" b="1" i="0" u="none" strike="noStrike">
                          <a:solidFill>
                            <a:srgbClr val="000099"/>
                          </a:solidFill>
                          <a:effectLst/>
                          <a:latin typeface="Bookman Old Style"/>
                        </a:rPr>
                        <a:t>OKULU SAYISI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1"/>
                  </a:ext>
                </a:extLst>
              </a:tr>
              <a:tr h="163118">
                <a:tc>
                  <a:txBody>
                    <a:bodyPr/>
                    <a:lstStyle/>
                    <a:p>
                      <a:pPr algn="ctr" rtl="0" fontAlgn="ctr"/>
                      <a:r>
                        <a:rPr lang="tr-TR" sz="500" b="1" i="0" u="none" strike="noStrike" dirty="0">
                          <a:solidFill>
                            <a:schemeClr val="tx1"/>
                          </a:solidFill>
                          <a:effectLst/>
                          <a:latin typeface="Bookman Old Style"/>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ACIBADEM M. ALİ AYDINLAR ÜNİV.</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635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4.344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3118">
                <a:tc>
                  <a:txBody>
                    <a:bodyPr/>
                    <a:lstStyle/>
                    <a:p>
                      <a:pPr algn="ctr" rtl="0" fontAlgn="ctr"/>
                      <a:r>
                        <a:rPr lang="tr-TR" sz="500" b="1" i="0" u="none" strike="noStrike" dirty="0">
                          <a:solidFill>
                            <a:schemeClr val="tx1"/>
                          </a:solidFill>
                          <a:effectLst/>
                          <a:latin typeface="Bookman Old Style"/>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ALTINBAŞ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454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10.946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3118">
                <a:tc>
                  <a:txBody>
                    <a:bodyPr/>
                    <a:lstStyle/>
                    <a:p>
                      <a:pPr algn="ctr" rtl="0" fontAlgn="ctr"/>
                      <a:r>
                        <a:rPr lang="tr-TR" sz="500" b="1" i="0" u="none" strike="noStrike" dirty="0">
                          <a:solidFill>
                            <a:schemeClr val="tx1"/>
                          </a:solidFill>
                          <a:effectLst/>
                          <a:latin typeface="Bookman Old Style"/>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BAHÇEŞEHİR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643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24.044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3118">
                <a:tc>
                  <a:txBody>
                    <a:bodyPr/>
                    <a:lstStyle/>
                    <a:p>
                      <a:pPr algn="ctr" rtl="0" fontAlgn="ctr"/>
                      <a:r>
                        <a:rPr lang="tr-TR" sz="500" b="1" i="0" u="none" strike="noStrike">
                          <a:solidFill>
                            <a:schemeClr val="tx1"/>
                          </a:solidFill>
                          <a:effectLst/>
                          <a:latin typeface="Bookman Old Style"/>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BEYKENT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643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25.890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3118">
                <a:tc>
                  <a:txBody>
                    <a:bodyPr/>
                    <a:lstStyle/>
                    <a:p>
                      <a:pPr algn="ctr" rtl="0" fontAlgn="ctr"/>
                      <a:r>
                        <a:rPr lang="tr-TR" sz="500" b="1" i="0" u="none" strike="noStrike" dirty="0">
                          <a:solidFill>
                            <a:schemeClr val="tx1"/>
                          </a:solidFill>
                          <a:effectLst/>
                          <a:latin typeface="Bookman Old Style"/>
                        </a:rPr>
                        <a:t>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BEYKOZ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151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2.377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3118">
                <a:tc>
                  <a:txBody>
                    <a:bodyPr/>
                    <a:lstStyle/>
                    <a:p>
                      <a:pPr algn="ctr" rtl="0" fontAlgn="ctr"/>
                      <a:r>
                        <a:rPr lang="tr-TR" sz="500" b="1" i="0" u="none" strike="noStrike">
                          <a:solidFill>
                            <a:schemeClr val="tx1"/>
                          </a:solidFill>
                          <a:effectLst/>
                          <a:latin typeface="Bookman Old Style"/>
                        </a:rPr>
                        <a:t>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BEZM-İ ÂLEM VAKIF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566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3.472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3118">
                <a:tc>
                  <a:txBody>
                    <a:bodyPr/>
                    <a:lstStyle/>
                    <a:p>
                      <a:pPr algn="ctr" rtl="0" fontAlgn="ctr"/>
                      <a:r>
                        <a:rPr lang="tr-TR" sz="500" b="1" i="0" u="none" strike="noStrike">
                          <a:solidFill>
                            <a:schemeClr val="tx1"/>
                          </a:solidFill>
                          <a:effectLst/>
                          <a:latin typeface="Bookman Old Style"/>
                        </a:rPr>
                        <a:t>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BİRUNİ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299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8.183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3118">
                <a:tc>
                  <a:txBody>
                    <a:bodyPr/>
                    <a:lstStyle/>
                    <a:p>
                      <a:pPr algn="ctr" rtl="0" fontAlgn="ctr"/>
                      <a:r>
                        <a:rPr lang="tr-TR" sz="500" b="1" i="0" u="none" strike="noStrike">
                          <a:solidFill>
                            <a:schemeClr val="tx1"/>
                          </a:solidFill>
                          <a:effectLst/>
                          <a:latin typeface="Bookman Old Style"/>
                        </a:rPr>
                        <a:t>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DOĞUŞ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270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8.774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68048">
                <a:tc>
                  <a:txBody>
                    <a:bodyPr/>
                    <a:lstStyle/>
                    <a:p>
                      <a:pPr algn="ctr" rtl="0" fontAlgn="ctr"/>
                      <a:r>
                        <a:rPr lang="tr-TR" sz="500" b="1" i="0" u="none" strike="noStrike">
                          <a:solidFill>
                            <a:schemeClr val="tx1"/>
                          </a:solidFill>
                          <a:effectLst/>
                          <a:latin typeface="Bookman Old Style"/>
                        </a:rPr>
                        <a:t>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FATİH SULTAN MEHMET VAKIF ÜNİV.</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300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6.843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09519">
                <a:tc>
                  <a:txBody>
                    <a:bodyPr/>
                    <a:lstStyle/>
                    <a:p>
                      <a:pPr algn="ctr" rtl="0" fontAlgn="ctr"/>
                      <a:r>
                        <a:rPr lang="tr-TR" sz="500" b="1" i="0" u="none" strike="noStrike">
                          <a:solidFill>
                            <a:schemeClr val="tx1"/>
                          </a:solidFill>
                          <a:effectLst/>
                          <a:latin typeface="Bookman Old Style"/>
                        </a:rPr>
                        <a:t>10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FENERBAHÇE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rtl="0" fontAlgn="ctr"/>
                      <a:r>
                        <a:rPr lang="tr-TR" sz="500" b="1" i="0" u="none" strike="noStrike" kern="1200" dirty="0" smtClean="0">
                          <a:solidFill>
                            <a:schemeClr val="tx1"/>
                          </a:solidFill>
                          <a:effectLst/>
                          <a:latin typeface="+mn-lt"/>
                          <a:ea typeface="+mn-ea"/>
                          <a:cs typeface="+mn-cs"/>
                        </a:rPr>
                        <a:t>EĞİTİM-ÖĞRETİM FAALİYETLERİNE BAŞLAMAMIŞTIR</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tr-TR" sz="700" b="0" i="0" u="none" strike="noStrike" dirty="0">
                        <a:solidFill>
                          <a:srgbClr val="FF0000"/>
                        </a:solidFill>
                        <a:effectLst/>
                        <a:latin typeface="Calibri"/>
                      </a:endParaRPr>
                    </a:p>
                  </a:txBody>
                  <a:tcPr marL="5441" marR="5441" marT="5441" marB="0"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hMerge="1">
                  <a:txBody>
                    <a:bodyPr/>
                    <a:lstStyle/>
                    <a:p>
                      <a:pPr algn="ctr" rtl="0" fontAlgn="ctr"/>
                      <a:endParaRPr lang="tr-TR" sz="700" b="0" i="0" u="none" strike="noStrike" dirty="0">
                        <a:solidFill>
                          <a:srgbClr val="FF0000"/>
                        </a:solidFill>
                        <a:effectLst/>
                        <a:latin typeface="Calibri"/>
                      </a:endParaRPr>
                    </a:p>
                  </a:txBody>
                  <a:tcPr marL="5441" marR="5441" marT="5441" marB="0"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hMerge="1">
                  <a:txBody>
                    <a:bodyPr/>
                    <a:lstStyle/>
                    <a:p>
                      <a:pPr algn="ctr" rtl="0" fontAlgn="ctr"/>
                      <a:endParaRPr lang="tr-TR" sz="700" b="0" i="0" u="none" strike="noStrike" dirty="0">
                        <a:solidFill>
                          <a:srgbClr val="FF0000"/>
                        </a:solidFill>
                        <a:effectLst/>
                        <a:latin typeface="Calibri"/>
                      </a:endParaRPr>
                    </a:p>
                  </a:txBody>
                  <a:tcPr marL="5441" marR="5441" marT="5441" marB="0"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hMerge="1">
                  <a:txBody>
                    <a:bodyPr/>
                    <a:lstStyle/>
                    <a:p>
                      <a:pPr algn="ctr" rtl="0" fontAlgn="ctr"/>
                      <a:endParaRPr lang="tr-TR" sz="700" b="0" i="0" u="none" strike="noStrike" dirty="0">
                        <a:solidFill>
                          <a:srgbClr val="FF0000"/>
                        </a:solidFill>
                        <a:effectLst/>
                        <a:latin typeface="Calibri"/>
                      </a:endParaRPr>
                    </a:p>
                  </a:txBody>
                  <a:tcPr marL="5441" marR="5441" marT="5441" marB="0"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hMerge="1">
                  <a:txBody>
                    <a:bodyPr/>
                    <a:lstStyle/>
                    <a:p>
                      <a:pPr algn="ctr" rtl="0" fontAlgn="ctr"/>
                      <a:endParaRPr lang="tr-TR" sz="700" b="0" i="0" u="none" strike="noStrike" dirty="0">
                        <a:solidFill>
                          <a:srgbClr val="FF0000"/>
                        </a:solidFill>
                        <a:effectLst/>
                        <a:latin typeface="Calibri"/>
                      </a:endParaRPr>
                    </a:p>
                  </a:txBody>
                  <a:tcPr marL="5441" marR="5441" marT="5441" marB="0"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0011"/>
                  </a:ext>
                </a:extLst>
              </a:tr>
              <a:tr h="163118">
                <a:tc>
                  <a:txBody>
                    <a:bodyPr/>
                    <a:lstStyle/>
                    <a:p>
                      <a:pPr algn="ctr" rtl="0" fontAlgn="ctr"/>
                      <a:r>
                        <a:rPr lang="tr-TR" sz="500" b="1" i="0" u="none" strike="noStrike">
                          <a:solidFill>
                            <a:schemeClr val="tx1"/>
                          </a:solidFill>
                          <a:effectLst/>
                          <a:latin typeface="Bookman Old Style"/>
                        </a:rPr>
                        <a:t>11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HALİÇ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281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10.848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63118">
                <a:tc>
                  <a:txBody>
                    <a:bodyPr/>
                    <a:lstStyle/>
                    <a:p>
                      <a:pPr algn="ctr" rtl="0" fontAlgn="ctr"/>
                      <a:r>
                        <a:rPr lang="tr-TR" sz="500" b="1" i="0" u="none" strike="noStrike">
                          <a:solidFill>
                            <a:schemeClr val="tx1"/>
                          </a:solidFill>
                          <a:effectLst/>
                          <a:latin typeface="Bookman Old Style"/>
                        </a:rPr>
                        <a:t>12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IŞIK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237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7.764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63118">
                <a:tc>
                  <a:txBody>
                    <a:bodyPr/>
                    <a:lstStyle/>
                    <a:p>
                      <a:pPr algn="ctr" rtl="0" fontAlgn="ctr"/>
                      <a:r>
                        <a:rPr lang="tr-TR" sz="500" b="1" i="0" u="none" strike="noStrike">
                          <a:solidFill>
                            <a:schemeClr val="tx1"/>
                          </a:solidFill>
                          <a:effectLst/>
                          <a:latin typeface="Bookman Old Style"/>
                        </a:rPr>
                        <a:t>13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İBN-İ HALDUN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131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946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63118">
                <a:tc>
                  <a:txBody>
                    <a:bodyPr/>
                    <a:lstStyle/>
                    <a:p>
                      <a:pPr algn="ctr" rtl="0" fontAlgn="ctr"/>
                      <a:r>
                        <a:rPr lang="tr-TR" sz="500" b="1" i="0" u="none" strike="noStrike">
                          <a:solidFill>
                            <a:schemeClr val="tx1"/>
                          </a:solidFill>
                          <a:effectLst/>
                          <a:latin typeface="Bookman Old Style"/>
                        </a:rPr>
                        <a:t>14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İSTANBUL 29 MAYIS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96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1.626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163118">
                <a:tc>
                  <a:txBody>
                    <a:bodyPr/>
                    <a:lstStyle/>
                    <a:p>
                      <a:pPr algn="ctr" rtl="0" fontAlgn="ctr"/>
                      <a:r>
                        <a:rPr lang="tr-TR" sz="500" b="1" i="0" u="none" strike="noStrike">
                          <a:solidFill>
                            <a:schemeClr val="tx1"/>
                          </a:solidFill>
                          <a:effectLst/>
                          <a:latin typeface="Bookman Old Style"/>
                        </a:rPr>
                        <a:t>15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İSTANBUL AREL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467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12.135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163118">
                <a:tc>
                  <a:txBody>
                    <a:bodyPr/>
                    <a:lstStyle/>
                    <a:p>
                      <a:pPr algn="ctr" rtl="0" fontAlgn="ctr"/>
                      <a:r>
                        <a:rPr lang="tr-TR" sz="500" b="1" i="0" u="none" strike="noStrike">
                          <a:solidFill>
                            <a:schemeClr val="tx1"/>
                          </a:solidFill>
                          <a:effectLst/>
                          <a:latin typeface="Bookman Old Style"/>
                        </a:rPr>
                        <a:t>16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İSTANBUL ATLAS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rtl="0" fontAlgn="ctr"/>
                      <a:r>
                        <a:rPr lang="tr-TR" sz="500" b="1" i="0" u="none" strike="noStrike" dirty="0">
                          <a:solidFill>
                            <a:schemeClr val="tx1"/>
                          </a:solidFill>
                          <a:effectLst/>
                          <a:latin typeface="Calibri"/>
                        </a:rPr>
                        <a:t>EĞİTİM-ÖĞRETİM FAALİYETLERİNE BAŞLAMAMIŞTIR</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7"/>
                  </a:ext>
                </a:extLst>
              </a:tr>
              <a:tr h="163118">
                <a:tc>
                  <a:txBody>
                    <a:bodyPr/>
                    <a:lstStyle/>
                    <a:p>
                      <a:pPr algn="ctr" rtl="0" fontAlgn="ctr"/>
                      <a:r>
                        <a:rPr lang="tr-TR" sz="500" b="1" i="0" u="none" strike="noStrike">
                          <a:solidFill>
                            <a:schemeClr val="tx1"/>
                          </a:solidFill>
                          <a:effectLst/>
                          <a:latin typeface="Bookman Old Style"/>
                        </a:rPr>
                        <a:t>17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İSTANBUL AYDIN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815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28.184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173463">
                <a:tc>
                  <a:txBody>
                    <a:bodyPr/>
                    <a:lstStyle/>
                    <a:p>
                      <a:pPr algn="ctr" rtl="0" fontAlgn="ctr"/>
                      <a:r>
                        <a:rPr lang="tr-TR" sz="500" b="1" i="0" u="none" strike="noStrike">
                          <a:solidFill>
                            <a:schemeClr val="tx1"/>
                          </a:solidFill>
                          <a:effectLst/>
                          <a:latin typeface="Bookman Old Style"/>
                        </a:rPr>
                        <a:t>18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İSTANBUL AYVANSARAY ÜNİV.</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218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4.548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163118">
                <a:tc>
                  <a:txBody>
                    <a:bodyPr/>
                    <a:lstStyle/>
                    <a:p>
                      <a:pPr algn="ctr" rtl="0" fontAlgn="ctr"/>
                      <a:r>
                        <a:rPr lang="tr-TR" sz="500" b="1" i="0" u="none" strike="noStrike">
                          <a:solidFill>
                            <a:schemeClr val="tx1"/>
                          </a:solidFill>
                          <a:effectLst/>
                          <a:latin typeface="Bookman Old Style"/>
                        </a:rPr>
                        <a:t>19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İSTANBUL BİLGİ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658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26.441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163118">
                <a:tc>
                  <a:txBody>
                    <a:bodyPr/>
                    <a:lstStyle/>
                    <a:p>
                      <a:pPr algn="ctr" rtl="0" fontAlgn="ctr"/>
                      <a:r>
                        <a:rPr lang="tr-TR" sz="500" b="1" i="0" u="none" strike="noStrike">
                          <a:solidFill>
                            <a:schemeClr val="tx1"/>
                          </a:solidFill>
                          <a:effectLst/>
                          <a:latin typeface="Bookman Old Style"/>
                        </a:rPr>
                        <a:t>20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İSTANBUL BİLİM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219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2.540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163118">
                <a:tc>
                  <a:txBody>
                    <a:bodyPr/>
                    <a:lstStyle/>
                    <a:p>
                      <a:pPr algn="ctr" rtl="0" fontAlgn="ctr"/>
                      <a:r>
                        <a:rPr lang="tr-TR" sz="500" b="1" i="0" u="none" strike="noStrike">
                          <a:solidFill>
                            <a:schemeClr val="tx1"/>
                          </a:solidFill>
                          <a:effectLst/>
                          <a:latin typeface="Bookman Old Style"/>
                        </a:rPr>
                        <a:t>21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İSTANBUL ESENYURT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210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7.436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163118">
                <a:tc>
                  <a:txBody>
                    <a:bodyPr/>
                    <a:lstStyle/>
                    <a:p>
                      <a:pPr algn="ctr" rtl="0" fontAlgn="ctr"/>
                      <a:r>
                        <a:rPr lang="tr-TR" sz="500" b="1" i="0" u="none" strike="noStrike">
                          <a:solidFill>
                            <a:schemeClr val="tx1"/>
                          </a:solidFill>
                          <a:effectLst/>
                          <a:latin typeface="Bookman Old Style"/>
                        </a:rPr>
                        <a:t>22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İSTANBUL GEDİK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233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4.043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163118">
                <a:tc>
                  <a:txBody>
                    <a:bodyPr/>
                    <a:lstStyle/>
                    <a:p>
                      <a:pPr algn="ctr" rtl="0" fontAlgn="ctr"/>
                      <a:r>
                        <a:rPr lang="tr-TR" sz="500" b="1" i="0" u="none" strike="noStrike">
                          <a:solidFill>
                            <a:schemeClr val="tx1"/>
                          </a:solidFill>
                          <a:effectLst/>
                          <a:latin typeface="Bookman Old Style"/>
                        </a:rPr>
                        <a:t>23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İSTANBUL GELİŞİM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646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24.427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r h="163118">
                <a:tc>
                  <a:txBody>
                    <a:bodyPr/>
                    <a:lstStyle/>
                    <a:p>
                      <a:pPr algn="ctr" rtl="0" fontAlgn="ctr"/>
                      <a:r>
                        <a:rPr lang="tr-TR" sz="500" b="1" i="0" u="none" strike="noStrike">
                          <a:solidFill>
                            <a:schemeClr val="tx1"/>
                          </a:solidFill>
                          <a:effectLst/>
                          <a:latin typeface="Bookman Old Style"/>
                        </a:rPr>
                        <a:t>24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İSTANBUL KENT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81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2.001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
                  </a:ext>
                </a:extLst>
              </a:tr>
              <a:tr h="163118">
                <a:tc>
                  <a:txBody>
                    <a:bodyPr/>
                    <a:lstStyle/>
                    <a:p>
                      <a:pPr algn="ctr" rtl="0" fontAlgn="ctr"/>
                      <a:r>
                        <a:rPr lang="tr-TR" sz="500" b="1" i="0" u="none" strike="noStrike">
                          <a:solidFill>
                            <a:schemeClr val="tx1"/>
                          </a:solidFill>
                          <a:effectLst/>
                          <a:latin typeface="Bookman Old Style"/>
                        </a:rPr>
                        <a:t>25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İSTANBUL KÜLTÜR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414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15.620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6"/>
                  </a:ext>
                </a:extLst>
              </a:tr>
              <a:tr h="163118">
                <a:tc>
                  <a:txBody>
                    <a:bodyPr/>
                    <a:lstStyle/>
                    <a:p>
                      <a:pPr algn="ctr" rtl="0" fontAlgn="ctr"/>
                      <a:r>
                        <a:rPr lang="tr-TR" sz="500" b="1" i="0" u="none" strike="noStrike">
                          <a:solidFill>
                            <a:schemeClr val="tx1"/>
                          </a:solidFill>
                          <a:effectLst/>
                          <a:latin typeface="Bookman Old Style"/>
                        </a:rPr>
                        <a:t>26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İSTANBUL MEDİPOL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979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30.466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7"/>
                  </a:ext>
                </a:extLst>
              </a:tr>
              <a:tr h="163118">
                <a:tc>
                  <a:txBody>
                    <a:bodyPr/>
                    <a:lstStyle/>
                    <a:p>
                      <a:pPr algn="ctr" rtl="0" fontAlgn="ctr"/>
                      <a:r>
                        <a:rPr lang="tr-TR" sz="500" b="1" i="0" u="none" strike="noStrike">
                          <a:solidFill>
                            <a:schemeClr val="tx1"/>
                          </a:solidFill>
                          <a:effectLst/>
                          <a:latin typeface="Bookman Old Style"/>
                        </a:rPr>
                        <a:t>27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İSTANBUL RUMELİ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158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1.269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8"/>
                  </a:ext>
                </a:extLst>
              </a:tr>
              <a:tr h="163118">
                <a:tc>
                  <a:txBody>
                    <a:bodyPr/>
                    <a:lstStyle/>
                    <a:p>
                      <a:pPr algn="ctr" rtl="0" fontAlgn="ctr"/>
                      <a:r>
                        <a:rPr lang="tr-TR" sz="500" b="1" i="0" u="none" strike="noStrike">
                          <a:solidFill>
                            <a:schemeClr val="tx1"/>
                          </a:solidFill>
                          <a:effectLst/>
                          <a:latin typeface="Bookman Old Style"/>
                        </a:rPr>
                        <a:t>28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İSTANBUL SABAHATTİN ZAİM Ü.</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276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10.575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9"/>
                  </a:ext>
                </a:extLst>
              </a:tr>
              <a:tr h="163118">
                <a:tc>
                  <a:txBody>
                    <a:bodyPr/>
                    <a:lstStyle/>
                    <a:p>
                      <a:pPr algn="ctr" rtl="0" fontAlgn="ctr"/>
                      <a:r>
                        <a:rPr lang="tr-TR" sz="500" b="1" i="0" u="none" strike="noStrike">
                          <a:solidFill>
                            <a:schemeClr val="tx1"/>
                          </a:solidFill>
                          <a:effectLst/>
                          <a:latin typeface="Bookman Old Style"/>
                        </a:rPr>
                        <a:t>29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İSTANBUL ŞEHİR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305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6.012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0"/>
                  </a:ext>
                </a:extLst>
              </a:tr>
              <a:tr h="163118">
                <a:tc>
                  <a:txBody>
                    <a:bodyPr/>
                    <a:lstStyle/>
                    <a:p>
                      <a:pPr algn="ctr" rtl="0" fontAlgn="ctr"/>
                      <a:r>
                        <a:rPr lang="tr-TR" sz="500" b="1" i="0" u="none" strike="noStrike">
                          <a:solidFill>
                            <a:schemeClr val="tx1"/>
                          </a:solidFill>
                          <a:effectLst/>
                          <a:latin typeface="Bookman Old Style"/>
                        </a:rPr>
                        <a:t>30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İSTANBUL TİCARET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248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8.367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1"/>
                  </a:ext>
                </a:extLst>
              </a:tr>
              <a:tr h="184380">
                <a:tc>
                  <a:txBody>
                    <a:bodyPr/>
                    <a:lstStyle/>
                    <a:p>
                      <a:pPr algn="ctr" rtl="0" fontAlgn="ctr"/>
                      <a:r>
                        <a:rPr lang="tr-TR" sz="500" b="1" i="0" u="none" strike="noStrike">
                          <a:solidFill>
                            <a:schemeClr val="tx1"/>
                          </a:solidFill>
                          <a:effectLst/>
                          <a:latin typeface="Bookman Old Style"/>
                        </a:rPr>
                        <a:t>31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İSTANBUL YENİ YÜZYIL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420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9.087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2"/>
                  </a:ext>
                </a:extLst>
              </a:tr>
              <a:tr h="163118">
                <a:tc>
                  <a:txBody>
                    <a:bodyPr/>
                    <a:lstStyle/>
                    <a:p>
                      <a:pPr algn="ctr" rtl="0" fontAlgn="ctr"/>
                      <a:r>
                        <a:rPr lang="tr-TR" sz="500" b="1" i="0" u="none" strike="noStrike">
                          <a:solidFill>
                            <a:schemeClr val="tx1"/>
                          </a:solidFill>
                          <a:effectLst/>
                          <a:latin typeface="Bookman Old Style"/>
                        </a:rPr>
                        <a:t>32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İSTİNYE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450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4.900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3"/>
                  </a:ext>
                </a:extLst>
              </a:tr>
              <a:tr h="163118">
                <a:tc>
                  <a:txBody>
                    <a:bodyPr/>
                    <a:lstStyle/>
                    <a:p>
                      <a:pPr algn="ctr" rtl="0" fontAlgn="ctr"/>
                      <a:r>
                        <a:rPr lang="tr-TR" sz="500" b="1" i="0" u="none" strike="noStrike">
                          <a:solidFill>
                            <a:schemeClr val="tx1"/>
                          </a:solidFill>
                          <a:effectLst/>
                          <a:latin typeface="Bookman Old Style"/>
                        </a:rPr>
                        <a:t>33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KADİR HAS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296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7.057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4"/>
                  </a:ext>
                </a:extLst>
              </a:tr>
              <a:tr h="163118">
                <a:tc>
                  <a:txBody>
                    <a:bodyPr/>
                    <a:lstStyle/>
                    <a:p>
                      <a:pPr algn="ctr" rtl="0" fontAlgn="ctr"/>
                      <a:r>
                        <a:rPr lang="tr-TR" sz="500" b="1" i="0" u="none" strike="noStrike">
                          <a:solidFill>
                            <a:schemeClr val="tx1"/>
                          </a:solidFill>
                          <a:effectLst/>
                          <a:latin typeface="Bookman Old Style"/>
                        </a:rPr>
                        <a:t>34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KOÇ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574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6.972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5"/>
                  </a:ext>
                </a:extLst>
              </a:tr>
              <a:tr h="163118">
                <a:tc>
                  <a:txBody>
                    <a:bodyPr/>
                    <a:lstStyle/>
                    <a:p>
                      <a:pPr algn="ctr" rtl="0" fontAlgn="ctr"/>
                      <a:r>
                        <a:rPr lang="tr-TR" sz="500" b="1" i="0" u="none" strike="noStrike">
                          <a:solidFill>
                            <a:schemeClr val="tx1"/>
                          </a:solidFill>
                          <a:effectLst/>
                          <a:latin typeface="Bookman Old Style"/>
                        </a:rPr>
                        <a:t>35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MALTEPE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563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11.967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6"/>
                  </a:ext>
                </a:extLst>
              </a:tr>
              <a:tr h="163118">
                <a:tc>
                  <a:txBody>
                    <a:bodyPr/>
                    <a:lstStyle/>
                    <a:p>
                      <a:pPr algn="ctr" rtl="0" fontAlgn="ctr"/>
                      <a:r>
                        <a:rPr lang="tr-TR" sz="500" b="1" i="0" u="none" strike="noStrike">
                          <a:solidFill>
                            <a:schemeClr val="tx1"/>
                          </a:solidFill>
                          <a:effectLst/>
                          <a:latin typeface="Bookman Old Style"/>
                        </a:rPr>
                        <a:t>36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MEF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175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3.211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7"/>
                  </a:ext>
                </a:extLst>
              </a:tr>
              <a:tr h="163118">
                <a:tc>
                  <a:txBody>
                    <a:bodyPr/>
                    <a:lstStyle/>
                    <a:p>
                      <a:pPr algn="ctr" rtl="0" fontAlgn="ctr"/>
                      <a:r>
                        <a:rPr lang="tr-TR" sz="500" b="1" i="0" u="none" strike="noStrike">
                          <a:solidFill>
                            <a:schemeClr val="tx1"/>
                          </a:solidFill>
                          <a:effectLst/>
                          <a:latin typeface="Bookman Old Style"/>
                        </a:rPr>
                        <a:t>37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NİŞANTAŞI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534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15.199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8"/>
                  </a:ext>
                </a:extLst>
              </a:tr>
              <a:tr h="163118">
                <a:tc>
                  <a:txBody>
                    <a:bodyPr/>
                    <a:lstStyle/>
                    <a:p>
                      <a:pPr algn="ctr" rtl="0" fontAlgn="ctr"/>
                      <a:r>
                        <a:rPr lang="tr-TR" sz="500" b="1" i="0" u="none" strike="noStrike">
                          <a:solidFill>
                            <a:schemeClr val="tx1"/>
                          </a:solidFill>
                          <a:effectLst/>
                          <a:latin typeface="Bookman Old Style"/>
                        </a:rPr>
                        <a:t>38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OKAN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639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23.624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9"/>
                  </a:ext>
                </a:extLst>
              </a:tr>
              <a:tr h="163118">
                <a:tc>
                  <a:txBody>
                    <a:bodyPr/>
                    <a:lstStyle/>
                    <a:p>
                      <a:pPr algn="ctr" rtl="0" fontAlgn="ctr"/>
                      <a:r>
                        <a:rPr lang="tr-TR" sz="500" b="1" i="0" u="none" strike="noStrike">
                          <a:solidFill>
                            <a:schemeClr val="tx1"/>
                          </a:solidFill>
                          <a:effectLst/>
                          <a:latin typeface="Bookman Old Style"/>
                        </a:rPr>
                        <a:t>39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ÖZYEĞİN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379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8.072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0"/>
                  </a:ext>
                </a:extLst>
              </a:tr>
              <a:tr h="163118">
                <a:tc>
                  <a:txBody>
                    <a:bodyPr/>
                    <a:lstStyle/>
                    <a:p>
                      <a:pPr algn="ctr" rtl="0" fontAlgn="ctr"/>
                      <a:r>
                        <a:rPr lang="tr-TR" sz="500" b="1" i="0" u="none" strike="noStrike">
                          <a:solidFill>
                            <a:schemeClr val="tx1"/>
                          </a:solidFill>
                          <a:effectLst/>
                          <a:latin typeface="Bookman Old Style"/>
                        </a:rPr>
                        <a:t>40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PİRİ REİS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209</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4.008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1"/>
                  </a:ext>
                </a:extLst>
              </a:tr>
              <a:tr h="163118">
                <a:tc>
                  <a:txBody>
                    <a:bodyPr/>
                    <a:lstStyle/>
                    <a:p>
                      <a:pPr algn="ctr" rtl="0" fontAlgn="ctr"/>
                      <a:r>
                        <a:rPr lang="tr-TR" sz="500" b="1" i="0" u="none" strike="noStrike">
                          <a:solidFill>
                            <a:schemeClr val="tx1"/>
                          </a:solidFill>
                          <a:effectLst/>
                          <a:latin typeface="Bookman Old Style"/>
                        </a:rPr>
                        <a:t>41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SABANCI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323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5.008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2"/>
                  </a:ext>
                </a:extLst>
              </a:tr>
              <a:tr h="163118">
                <a:tc>
                  <a:txBody>
                    <a:bodyPr/>
                    <a:lstStyle/>
                    <a:p>
                      <a:pPr algn="ctr" rtl="0" fontAlgn="ctr"/>
                      <a:r>
                        <a:rPr lang="tr-TR" sz="500" b="1" i="0" u="none" strike="noStrike">
                          <a:solidFill>
                            <a:schemeClr val="tx1"/>
                          </a:solidFill>
                          <a:effectLst/>
                          <a:latin typeface="Bookman Old Style"/>
                        </a:rPr>
                        <a:t>42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SEMERKAND BİLİM VE MED. ÜNİV.</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rtl="0" fontAlgn="ctr"/>
                      <a:r>
                        <a:rPr lang="tr-TR" sz="500" b="1" i="0" u="none" strike="noStrike" dirty="0">
                          <a:solidFill>
                            <a:schemeClr val="tx1"/>
                          </a:solidFill>
                          <a:effectLst/>
                          <a:latin typeface="Calibri"/>
                        </a:rPr>
                        <a:t>EĞİTİM-ÖĞRETİM FAALİYETLERİNE BAŞLAMAMIŞTIR</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43"/>
                  </a:ext>
                </a:extLst>
              </a:tr>
              <a:tr h="163118">
                <a:tc>
                  <a:txBody>
                    <a:bodyPr/>
                    <a:lstStyle/>
                    <a:p>
                      <a:pPr algn="ctr" rtl="0" fontAlgn="ctr"/>
                      <a:r>
                        <a:rPr lang="tr-TR" sz="500" b="1" i="0" u="none" strike="noStrike">
                          <a:solidFill>
                            <a:schemeClr val="tx1"/>
                          </a:solidFill>
                          <a:effectLst/>
                          <a:latin typeface="Bookman Old Style"/>
                        </a:rPr>
                        <a:t>43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ÜSKÜDAR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338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18.602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4"/>
                  </a:ext>
                </a:extLst>
              </a:tr>
              <a:tr h="163118">
                <a:tc>
                  <a:txBody>
                    <a:bodyPr/>
                    <a:lstStyle/>
                    <a:p>
                      <a:pPr algn="ctr" rtl="0" fontAlgn="ctr"/>
                      <a:r>
                        <a:rPr lang="tr-TR" sz="500" b="1" i="0" u="none" strike="noStrike">
                          <a:solidFill>
                            <a:schemeClr val="tx1"/>
                          </a:solidFill>
                          <a:effectLst/>
                          <a:latin typeface="Bookman Old Style"/>
                        </a:rPr>
                        <a:t>44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YEDİTEPE ÜNİVERSİTESİ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925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22.758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5"/>
                  </a:ext>
                </a:extLst>
              </a:tr>
              <a:tr h="203711">
                <a:tc gridSpan="2">
                  <a:txBody>
                    <a:bodyPr/>
                    <a:lstStyle/>
                    <a:p>
                      <a:pPr algn="l" rtl="0" fontAlgn="ctr"/>
                      <a:r>
                        <a:rPr lang="tr-TR" sz="700" b="1" i="0" u="none" strike="noStrike" dirty="0">
                          <a:solidFill>
                            <a:srgbClr val="FF0000"/>
                          </a:solidFill>
                          <a:effectLst/>
                          <a:latin typeface="Bookman Old Style"/>
                        </a:rPr>
                        <a:t>VAKIF ÜNİVERSTİLERİ TOPLAMI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rtl="0" fontAlgn="ctr"/>
                      <a:r>
                        <a:rPr lang="tr-TR" sz="700" b="1" i="0" u="none" strike="noStrike" dirty="0">
                          <a:solidFill>
                            <a:schemeClr val="tx1"/>
                          </a:solidFill>
                          <a:effectLst/>
                          <a:latin typeface="Bookman Old Style" panose="02050604050505020204" pitchFamily="18" charset="0"/>
                        </a:rPr>
                        <a:t>262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b="1" i="0" u="none" strike="noStrike" dirty="0">
                          <a:solidFill>
                            <a:schemeClr val="tx1"/>
                          </a:solidFill>
                          <a:effectLst/>
                          <a:latin typeface="Bookman Old Style" panose="02050604050505020204" pitchFamily="18" charset="0"/>
                        </a:rPr>
                        <a:t>44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b="1" i="0" u="none" strike="noStrike" dirty="0">
                          <a:solidFill>
                            <a:schemeClr val="tx1"/>
                          </a:solidFill>
                          <a:effectLst/>
                          <a:latin typeface="Bookman Old Style" panose="02050604050505020204" pitchFamily="18" charset="0"/>
                        </a:rPr>
                        <a:t>57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b="1" i="0" u="none" strike="noStrike" dirty="0">
                          <a:solidFill>
                            <a:schemeClr val="tx1"/>
                          </a:solidFill>
                          <a:effectLst/>
                          <a:latin typeface="Bookman Old Style" panose="02050604050505020204" pitchFamily="18" charset="0"/>
                        </a:rPr>
                        <a:t>117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16.458</a:t>
                      </a:r>
                      <a:endParaRPr lang="tr-TR" sz="700" b="1" i="0" u="none" strike="noStrike" dirty="0">
                        <a:solidFill>
                          <a:schemeClr val="tx1"/>
                        </a:solidFill>
                        <a:effectLst/>
                        <a:latin typeface="Bookman Old Style" panose="02050604050505020204" pitchFamily="18" charset="0"/>
                      </a:endParaRP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440.586</a:t>
                      </a:r>
                      <a:endParaRPr lang="tr-TR" sz="700" b="1" i="0" u="none" strike="noStrike" dirty="0">
                        <a:solidFill>
                          <a:schemeClr val="tx1"/>
                        </a:solidFill>
                        <a:effectLst/>
                        <a:latin typeface="Bookman Old Style" panose="02050604050505020204" pitchFamily="18" charset="0"/>
                      </a:endParaRP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6"/>
                  </a:ext>
                </a:extLst>
              </a:tr>
              <a:tr h="163118">
                <a:tc>
                  <a:txBody>
                    <a:bodyPr/>
                    <a:lstStyle/>
                    <a:p>
                      <a:pPr algn="ctr" rtl="0" fontAlgn="ctr"/>
                      <a:r>
                        <a:rPr lang="tr-TR" sz="500" b="1" i="0" u="none" strike="noStrike">
                          <a:solidFill>
                            <a:schemeClr val="tx1"/>
                          </a:solidFill>
                          <a:effectLst/>
                          <a:latin typeface="Bookman Old Style"/>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dirty="0">
                          <a:solidFill>
                            <a:schemeClr val="tx1"/>
                          </a:solidFill>
                          <a:effectLst/>
                          <a:latin typeface="Times New Roman"/>
                        </a:rPr>
                        <a:t>ATAŞEHİR ADIGÜZEL MYO</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44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1.130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7"/>
                  </a:ext>
                </a:extLst>
              </a:tr>
              <a:tr h="163118">
                <a:tc>
                  <a:txBody>
                    <a:bodyPr/>
                    <a:lstStyle/>
                    <a:p>
                      <a:pPr algn="ctr" rtl="0" fontAlgn="ctr"/>
                      <a:r>
                        <a:rPr lang="tr-TR" sz="500" b="1" i="0" u="none" strike="noStrike">
                          <a:solidFill>
                            <a:schemeClr val="tx1"/>
                          </a:solidFill>
                          <a:effectLst/>
                          <a:latin typeface="Bookman Old Style"/>
                        </a:rPr>
                        <a:t>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AVRUPA MYO </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2.005</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8"/>
                  </a:ext>
                </a:extLst>
              </a:tr>
              <a:tr h="163118">
                <a:tc>
                  <a:txBody>
                    <a:bodyPr/>
                    <a:lstStyle/>
                    <a:p>
                      <a:pPr algn="ctr" rtl="0" fontAlgn="ctr"/>
                      <a:r>
                        <a:rPr lang="tr-TR" sz="500" b="1" i="0" u="none" strike="noStrike">
                          <a:solidFill>
                            <a:schemeClr val="tx1"/>
                          </a:solidFill>
                          <a:effectLst/>
                          <a:latin typeface="Bookman Old Style"/>
                        </a:rPr>
                        <a:t>3</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İZMİR (İSTANBUL) KAVRAM MYO</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102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1.574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9"/>
                  </a:ext>
                </a:extLst>
              </a:tr>
              <a:tr h="163118">
                <a:tc>
                  <a:txBody>
                    <a:bodyPr/>
                    <a:lstStyle/>
                    <a:p>
                      <a:pPr algn="ctr" rtl="0" fontAlgn="ctr"/>
                      <a:r>
                        <a:rPr lang="tr-TR" sz="500" b="1" i="0" u="none" strike="noStrike">
                          <a:solidFill>
                            <a:schemeClr val="tx1"/>
                          </a:solidFill>
                          <a:effectLst/>
                          <a:latin typeface="Bookman Old Style"/>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tr-TR" sz="500" b="1" i="0" u="none" strike="noStrike">
                          <a:solidFill>
                            <a:schemeClr val="tx1"/>
                          </a:solidFill>
                          <a:effectLst/>
                          <a:latin typeface="Times New Roman"/>
                        </a:rPr>
                        <a:t>İSTANBUL ŞİŞLİ MYO</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91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500" b="1" i="0" u="none" strike="noStrike" dirty="0">
                          <a:solidFill>
                            <a:schemeClr val="tx1"/>
                          </a:solidFill>
                          <a:effectLst/>
                          <a:latin typeface="Bookman Old Style" panose="02050604050505020204" pitchFamily="18" charset="0"/>
                        </a:rPr>
                        <a:t>3.336</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50"/>
                  </a:ext>
                </a:extLst>
              </a:tr>
              <a:tr h="203711">
                <a:tc gridSpan="2">
                  <a:txBody>
                    <a:bodyPr/>
                    <a:lstStyle/>
                    <a:p>
                      <a:pPr algn="l" rtl="0" fontAlgn="ctr"/>
                      <a:r>
                        <a:rPr lang="tr-TR" sz="700" b="1" i="0" u="none" strike="noStrike" dirty="0">
                          <a:solidFill>
                            <a:srgbClr val="FF0000"/>
                          </a:solidFill>
                          <a:effectLst/>
                          <a:latin typeface="Bookman Old Style"/>
                        </a:rPr>
                        <a:t>VAKIF MYO TOPLAMI</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rtl="0" fontAlgn="ctr"/>
                      <a:r>
                        <a:rPr lang="tr-TR" sz="7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b="1" i="0" u="none" strike="noStrike" dirty="0">
                          <a:solidFill>
                            <a:schemeClr val="tx1"/>
                          </a:solidFill>
                          <a:effectLst/>
                          <a:latin typeface="Bookman Old Style" panose="02050604050505020204" pitchFamily="18" charset="0"/>
                        </a:rPr>
                        <a:t>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b="1" i="0" u="none" strike="noStrike" dirty="0">
                          <a:solidFill>
                            <a:schemeClr val="tx1"/>
                          </a:solidFill>
                          <a:effectLst/>
                          <a:latin typeface="Bookman Old Style" panose="02050604050505020204" pitchFamily="18" charset="0"/>
                        </a:rPr>
                        <a:t>0</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b="1" i="0" u="none" strike="noStrike" dirty="0">
                          <a:solidFill>
                            <a:schemeClr val="tx1"/>
                          </a:solidFill>
                          <a:effectLst/>
                          <a:latin typeface="Bookman Old Style" panose="02050604050505020204" pitchFamily="18" charset="0"/>
                        </a:rPr>
                        <a:t>268</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700" b="1" i="0" u="none" strike="noStrike" dirty="0" smtClean="0">
                          <a:solidFill>
                            <a:schemeClr val="tx1"/>
                          </a:solidFill>
                          <a:effectLst/>
                          <a:latin typeface="Bookman Old Style" panose="02050604050505020204" pitchFamily="18" charset="0"/>
                        </a:rPr>
                        <a:t>8.045</a:t>
                      </a:r>
                      <a:endParaRPr lang="tr-TR" sz="700" b="1" i="0" u="none" strike="noStrike" dirty="0">
                        <a:solidFill>
                          <a:schemeClr val="tx1"/>
                        </a:solidFill>
                        <a:effectLst/>
                        <a:latin typeface="Bookman Old Style" panose="02050604050505020204" pitchFamily="18" charset="0"/>
                      </a:endParaRP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51"/>
                  </a:ext>
                </a:extLst>
              </a:tr>
              <a:tr h="229872">
                <a:tc gridSpan="2">
                  <a:txBody>
                    <a:bodyPr/>
                    <a:lstStyle/>
                    <a:p>
                      <a:pPr algn="ctr" rtl="0" fontAlgn="ctr"/>
                      <a:r>
                        <a:rPr lang="tr-TR" sz="800" b="1" i="0" u="none" strike="noStrike" dirty="0">
                          <a:solidFill>
                            <a:srgbClr val="FF0000"/>
                          </a:solidFill>
                          <a:effectLst/>
                          <a:latin typeface="Bookman Old Style"/>
                        </a:rPr>
                        <a:t>GENEL TOPLAM</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hMerge="1">
                  <a:txBody>
                    <a:bodyPr/>
                    <a:lstStyle/>
                    <a:p>
                      <a:endParaRPr lang="tr-TR"/>
                    </a:p>
                  </a:txBody>
                  <a:tcPr/>
                </a:tc>
                <a:tc>
                  <a:txBody>
                    <a:bodyPr/>
                    <a:lstStyle/>
                    <a:p>
                      <a:pPr algn="ctr" rtl="0" fontAlgn="ctr"/>
                      <a:r>
                        <a:rPr lang="tr-TR" sz="800" b="1" i="0" u="none" strike="noStrike" dirty="0">
                          <a:solidFill>
                            <a:srgbClr val="FF0000"/>
                          </a:solidFill>
                          <a:effectLst/>
                          <a:latin typeface="Bookman Old Style" panose="02050604050505020204" pitchFamily="18" charset="0"/>
                        </a:rPr>
                        <a:t>262</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rtl="0" fontAlgn="ctr"/>
                      <a:r>
                        <a:rPr lang="tr-TR" sz="800" b="1" i="0" u="none" strike="noStrike" dirty="0">
                          <a:solidFill>
                            <a:srgbClr val="FF0000"/>
                          </a:solidFill>
                          <a:effectLst/>
                          <a:latin typeface="Bookman Old Style" panose="02050604050505020204" pitchFamily="18" charset="0"/>
                        </a:rPr>
                        <a:t>44</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rtl="0" fontAlgn="ctr"/>
                      <a:r>
                        <a:rPr lang="tr-TR" sz="800" b="1" i="0" u="none" strike="noStrike" dirty="0">
                          <a:solidFill>
                            <a:srgbClr val="FF0000"/>
                          </a:solidFill>
                          <a:effectLst/>
                          <a:latin typeface="Bookman Old Style" panose="02050604050505020204" pitchFamily="18" charset="0"/>
                        </a:rPr>
                        <a:t>61</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rtl="0" fontAlgn="ctr"/>
                      <a:r>
                        <a:rPr lang="tr-TR" sz="800" b="1" i="0" u="none" strike="noStrike" dirty="0">
                          <a:solidFill>
                            <a:srgbClr val="FF0000"/>
                          </a:solidFill>
                          <a:effectLst/>
                          <a:latin typeface="Bookman Old Style" panose="02050604050505020204" pitchFamily="18" charset="0"/>
                        </a:rPr>
                        <a:t>117</a:t>
                      </a: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rtl="0" fontAlgn="ctr"/>
                      <a:r>
                        <a:rPr lang="tr-TR" sz="800" b="1" i="0" u="none" strike="noStrike" dirty="0" smtClean="0">
                          <a:solidFill>
                            <a:srgbClr val="FF0000"/>
                          </a:solidFill>
                          <a:effectLst/>
                          <a:latin typeface="Bookman Old Style" panose="02050604050505020204" pitchFamily="18" charset="0"/>
                        </a:rPr>
                        <a:t>16.726</a:t>
                      </a:r>
                      <a:endParaRPr lang="tr-TR" sz="800" b="1" i="0" u="none" strike="noStrike" dirty="0">
                        <a:solidFill>
                          <a:srgbClr val="FF0000"/>
                        </a:solidFill>
                        <a:effectLst/>
                        <a:latin typeface="Bookman Old Style" panose="02050604050505020204" pitchFamily="18" charset="0"/>
                      </a:endParaRP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rtl="0" fontAlgn="ctr"/>
                      <a:r>
                        <a:rPr lang="tr-TR" sz="800" b="1" i="0" u="none" strike="noStrike" dirty="0" smtClean="0">
                          <a:solidFill>
                            <a:srgbClr val="FF0000"/>
                          </a:solidFill>
                          <a:effectLst/>
                          <a:latin typeface="Bookman Old Style" panose="02050604050505020204" pitchFamily="18" charset="0"/>
                        </a:rPr>
                        <a:t>448.631</a:t>
                      </a:r>
                      <a:endParaRPr lang="tr-TR" sz="800" b="1" i="0" u="none" strike="noStrike" dirty="0">
                        <a:solidFill>
                          <a:srgbClr val="FF0000"/>
                        </a:solidFill>
                        <a:effectLst/>
                        <a:latin typeface="Bookman Old Style" panose="02050604050505020204" pitchFamily="18" charset="0"/>
                      </a:endParaRPr>
                    </a:p>
                  </a:txBody>
                  <a:tcPr marL="4081" marR="4081" marT="40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10052"/>
                  </a:ext>
                </a:extLst>
              </a:tr>
            </a:tbl>
          </a:graphicData>
        </a:graphic>
      </p:graphicFrame>
      <p:sp>
        <p:nvSpPr>
          <p:cNvPr id="4" name="Slayt Numarası Yer Tutucusu 3"/>
          <p:cNvSpPr>
            <a:spLocks noGrp="1"/>
          </p:cNvSpPr>
          <p:nvPr>
            <p:ph type="sldNum" sz="quarter" idx="12"/>
          </p:nvPr>
        </p:nvSpPr>
        <p:spPr/>
        <p:txBody>
          <a:bodyPr/>
          <a:lstStyle/>
          <a:p>
            <a:pPr defTabSz="685800"/>
            <a:fld id="{F302176B-0E47-46AC-8F43-DAB4B8A37D06}" type="slidenum">
              <a:rPr lang="tr-TR">
                <a:solidFill>
                  <a:prstClr val="black"/>
                </a:solidFill>
                <a:latin typeface="Corbel" panose="020B0503020204020204"/>
              </a:rPr>
              <a:pPr defTabSz="685800"/>
              <a:t>22</a:t>
            </a:fld>
            <a:endParaRPr lang="tr-TR">
              <a:solidFill>
                <a:prstClr val="black"/>
              </a:solidFill>
              <a:latin typeface="Corbel" panose="020B0503020204020204"/>
            </a:endParaRPr>
          </a:p>
        </p:txBody>
      </p:sp>
    </p:spTree>
    <p:extLst>
      <p:ext uri="{BB962C8B-B14F-4D97-AF65-F5344CB8AC3E}">
        <p14:creationId xmlns:p14="http://schemas.microsoft.com/office/powerpoint/2010/main" val="30023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Başlık"/>
          <p:cNvSpPr>
            <a:spLocks noGrp="1"/>
          </p:cNvSpPr>
          <p:nvPr>
            <p:ph type="title"/>
          </p:nvPr>
        </p:nvSpPr>
        <p:spPr>
          <a:xfrm>
            <a:off x="-1" y="0"/>
            <a:ext cx="6857999" cy="573528"/>
          </a:xfrm>
        </p:spPr>
        <p:txBody>
          <a:bodyPr>
            <a:normAutofit/>
          </a:bodyPr>
          <a:lstStyle/>
          <a:p>
            <a:r>
              <a:rPr lang="tr-TR" sz="1650" b="1" dirty="0">
                <a:solidFill>
                  <a:srgbClr val="FF0000"/>
                </a:solidFill>
                <a:latin typeface="Bookman Old Style" pitchFamily="18" charset="0"/>
                <a:cs typeface="Arial" pitchFamily="34" charset="0"/>
              </a:rPr>
              <a:t>ULAŞIMIN TOPLU TAŞIMA TÜRLERİNE GÖRE DAĞILIM (*)</a:t>
            </a:r>
          </a:p>
        </p:txBody>
      </p:sp>
      <p:sp>
        <p:nvSpPr>
          <p:cNvPr id="9" name="8 Slayt Numarası Yer Tutucusu"/>
          <p:cNvSpPr>
            <a:spLocks noGrp="1"/>
          </p:cNvSpPr>
          <p:nvPr>
            <p:ph type="sldNum" sz="quarter" idx="12"/>
          </p:nvPr>
        </p:nvSpPr>
        <p:spPr>
          <a:xfrm>
            <a:off x="6368709" y="7143807"/>
            <a:ext cx="320875" cy="273844"/>
          </a:xfrm>
        </p:spPr>
        <p:txBody>
          <a:bodyPr/>
          <a:lstStyle/>
          <a:p>
            <a:pPr defTabSz="685800">
              <a:defRPr/>
            </a:pPr>
            <a:fld id="{2D09FCE5-06FD-41E3-9274-4B67420F10EE}" type="slidenum">
              <a:rPr lang="tr-TR" sz="900">
                <a:solidFill>
                  <a:prstClr val="black">
                    <a:tint val="75000"/>
                  </a:prstClr>
                </a:solidFill>
                <a:latin typeface="Calibri"/>
              </a:rPr>
              <a:pPr defTabSz="685800">
                <a:defRPr/>
              </a:pPr>
              <a:t>23</a:t>
            </a:fld>
            <a:endParaRPr lang="tr-TR" sz="900">
              <a:solidFill>
                <a:prstClr val="black">
                  <a:tint val="75000"/>
                </a:prstClr>
              </a:solidFill>
              <a:latin typeface="Calibri"/>
            </a:endParaRPr>
          </a:p>
        </p:txBody>
      </p:sp>
      <p:graphicFrame>
        <p:nvGraphicFramePr>
          <p:cNvPr id="5" name="Group 3"/>
          <p:cNvGraphicFramePr>
            <a:graphicFrameLocks noGrp="1"/>
          </p:cNvGraphicFramePr>
          <p:nvPr>
            <p:extLst>
              <p:ext uri="{D42A27DB-BD31-4B8C-83A1-F6EECF244321}">
                <p14:modId xmlns:p14="http://schemas.microsoft.com/office/powerpoint/2010/main" val="2418473706"/>
              </p:ext>
            </p:extLst>
          </p:nvPr>
        </p:nvGraphicFramePr>
        <p:xfrm>
          <a:off x="109181" y="573528"/>
          <a:ext cx="6580403" cy="2865709"/>
        </p:xfrm>
        <a:graphic>
          <a:graphicData uri="http://schemas.openxmlformats.org/drawingml/2006/table">
            <a:tbl>
              <a:tblPr/>
              <a:tblGrid>
                <a:gridCol w="2847779">
                  <a:extLst>
                    <a:ext uri="{9D8B030D-6E8A-4147-A177-3AD203B41FA5}">
                      <a16:colId xmlns:a16="http://schemas.microsoft.com/office/drawing/2014/main" val="20000"/>
                    </a:ext>
                  </a:extLst>
                </a:gridCol>
                <a:gridCol w="2551135">
                  <a:extLst>
                    <a:ext uri="{9D8B030D-6E8A-4147-A177-3AD203B41FA5}">
                      <a16:colId xmlns:a16="http://schemas.microsoft.com/office/drawing/2014/main" val="20001"/>
                    </a:ext>
                  </a:extLst>
                </a:gridCol>
                <a:gridCol w="1181489">
                  <a:extLst>
                    <a:ext uri="{9D8B030D-6E8A-4147-A177-3AD203B41FA5}">
                      <a16:colId xmlns:a16="http://schemas.microsoft.com/office/drawing/2014/main" val="20002"/>
                    </a:ext>
                  </a:extLst>
                </a:gridCol>
              </a:tblGrid>
              <a:tr h="7982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500" b="1" i="0" u="none" strike="noStrike" kern="1200" cap="none" normalizeH="0" baseline="0" dirty="0" smtClean="0">
                        <a:ln>
                          <a:noFill/>
                        </a:ln>
                        <a:solidFill>
                          <a:schemeClr val="tx1"/>
                        </a:solidFill>
                        <a:effectLst/>
                        <a:latin typeface="Bookman Old Style" pitchFamily="18"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500" b="1" i="0" u="none" strike="noStrike" kern="1200" cap="none" normalizeH="0" baseline="0" dirty="0" smtClean="0">
                          <a:ln>
                            <a:noFill/>
                          </a:ln>
                          <a:solidFill>
                            <a:schemeClr val="tx1"/>
                          </a:solidFill>
                          <a:effectLst/>
                          <a:latin typeface="Bookman Old Style" pitchFamily="18" charset="0"/>
                          <a:ea typeface="+mn-ea"/>
                          <a:cs typeface="+mn-cs"/>
                        </a:rPr>
                        <a:t> </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500" b="1" i="0" u="none" strike="noStrike" kern="1200" cap="none" normalizeH="0" baseline="0" dirty="0" smtClean="0">
                          <a:ln>
                            <a:noFill/>
                          </a:ln>
                          <a:solidFill>
                            <a:srgbClr val="003399"/>
                          </a:solidFill>
                          <a:effectLst/>
                          <a:latin typeface="Bookman Old Style" pitchFamily="18" charset="0"/>
                          <a:ea typeface="+mn-ea"/>
                          <a:cs typeface="+mn-cs"/>
                        </a:rPr>
                        <a:t>GÜNDE TAŞINAN KİŞİ SAYISI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500" b="1" i="0" u="none" strike="noStrike" kern="1200" cap="none" normalizeH="0" baseline="0" dirty="0" smtClean="0">
                          <a:ln>
                            <a:noFill/>
                          </a:ln>
                          <a:solidFill>
                            <a:srgbClr val="003399"/>
                          </a:solidFill>
                          <a:effectLst/>
                          <a:latin typeface="Bookman Old Style" pitchFamily="18" charset="0"/>
                          <a:ea typeface="+mn-ea"/>
                          <a:cs typeface="+mn-cs"/>
                        </a:rPr>
                        <a:t>PAY  %</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556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Bookman Old Style" pitchFamily="18" charset="0"/>
                          <a:cs typeface="Times New Roman" pitchFamily="18" charset="0"/>
                        </a:rPr>
                        <a:t>KARA YOLU ULAŞIMI</a:t>
                      </a:r>
                      <a:endParaRPr kumimoji="0" lang="tr-TR" sz="1500" b="1"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500" b="1" i="0" u="none" strike="noStrike" kern="1200" cap="none" normalizeH="0" baseline="0" dirty="0" smtClean="0">
                          <a:ln>
                            <a:noFill/>
                          </a:ln>
                          <a:solidFill>
                            <a:schemeClr val="tx1"/>
                          </a:solidFill>
                          <a:effectLst/>
                          <a:latin typeface="Bookman Old Style" pitchFamily="18" charset="0"/>
                          <a:ea typeface="+mn-ea"/>
                          <a:cs typeface="+mn-cs"/>
                        </a:rPr>
                        <a:t>4.347.565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500" b="1" i="0" u="none" strike="noStrike" kern="1200" cap="none" normalizeH="0" baseline="0" dirty="0" smtClean="0">
                          <a:ln>
                            <a:noFill/>
                          </a:ln>
                          <a:solidFill>
                            <a:schemeClr val="tx1"/>
                          </a:solidFill>
                          <a:effectLst/>
                          <a:latin typeface="Bookman Old Style" pitchFamily="18" charset="0"/>
                          <a:ea typeface="+mn-ea"/>
                          <a:cs typeface="+mn-cs"/>
                        </a:rPr>
                        <a:t>60</a:t>
                      </a:r>
                      <a:endParaRPr kumimoji="0" lang="tr-TR" sz="1500" b="1" i="0" u="none" strike="noStrike" kern="1200" cap="none" normalizeH="0" baseline="0" dirty="0">
                        <a:ln>
                          <a:noFill/>
                        </a:ln>
                        <a:solidFill>
                          <a:schemeClr val="tx1"/>
                        </a:solidFill>
                        <a:effectLst/>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56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Bookman Old Style" pitchFamily="18" charset="0"/>
                          <a:cs typeface="Times New Roman" pitchFamily="18" charset="0"/>
                        </a:rPr>
                        <a:t>RAYLI ULAŞIM</a:t>
                      </a:r>
                      <a:endParaRPr kumimoji="0" lang="tr-TR" sz="1500" b="1"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500" b="1" i="0" u="none" strike="noStrike" kern="1200" cap="none" normalizeH="0" baseline="0" dirty="0" smtClean="0">
                          <a:ln>
                            <a:noFill/>
                          </a:ln>
                          <a:solidFill>
                            <a:schemeClr val="tx1"/>
                          </a:solidFill>
                          <a:effectLst/>
                          <a:latin typeface="Bookman Old Style" pitchFamily="18" charset="0"/>
                          <a:ea typeface="+mn-ea"/>
                          <a:cs typeface="+mn-cs"/>
                        </a:rPr>
                        <a:t>2.709.914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500" b="1" i="0" u="none" strike="noStrike" kern="1200" cap="none" normalizeH="0" baseline="0" dirty="0" smtClean="0">
                          <a:ln>
                            <a:noFill/>
                          </a:ln>
                          <a:solidFill>
                            <a:schemeClr val="tx1"/>
                          </a:solidFill>
                          <a:effectLst/>
                          <a:latin typeface="Bookman Old Style" pitchFamily="18" charset="0"/>
                          <a:ea typeface="+mn-ea"/>
                          <a:cs typeface="+mn-cs"/>
                        </a:rPr>
                        <a:t>37,4</a:t>
                      </a:r>
                      <a:endParaRPr kumimoji="0" lang="tr-TR" sz="1500" b="1" i="0" u="none" strike="noStrike" kern="1200" cap="none" normalizeH="0" baseline="0" dirty="0">
                        <a:ln>
                          <a:noFill/>
                        </a:ln>
                        <a:solidFill>
                          <a:schemeClr val="tx1"/>
                        </a:solidFill>
                        <a:effectLst/>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56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Bookman Old Style" pitchFamily="18" charset="0"/>
                          <a:cs typeface="Times New Roman" pitchFamily="18" charset="0"/>
                        </a:rPr>
                        <a:t>DENİZ ULAŞIMI</a:t>
                      </a:r>
                      <a:endParaRPr kumimoji="0" lang="tr-TR" sz="1500" b="1"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500" b="1" kern="1200" dirty="0" smtClean="0">
                          <a:solidFill>
                            <a:schemeClr val="tx1"/>
                          </a:solidFill>
                          <a:latin typeface="Bookman Old Style" pitchFamily="18" charset="0"/>
                          <a:ea typeface="+mn-ea"/>
                          <a:cs typeface="Arial" pitchFamily="34" charset="0"/>
                        </a:rPr>
                        <a:t>187.052</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500" b="1" i="0" u="none" strike="noStrike" kern="1200" cap="none" normalizeH="0" baseline="0" dirty="0" smtClean="0">
                          <a:ln>
                            <a:noFill/>
                          </a:ln>
                          <a:solidFill>
                            <a:schemeClr val="tx1"/>
                          </a:solidFill>
                          <a:effectLst/>
                          <a:latin typeface="Bookman Old Style" pitchFamily="18" charset="0"/>
                          <a:ea typeface="+mn-ea"/>
                          <a:cs typeface="+mn-cs"/>
                        </a:rPr>
                        <a:t>2,6</a:t>
                      </a:r>
                      <a:endParaRPr kumimoji="0" lang="tr-TR" sz="1500" b="1" i="0" u="none" strike="noStrike" kern="1200" cap="none" normalizeH="0" baseline="0" dirty="0">
                        <a:ln>
                          <a:noFill/>
                        </a:ln>
                        <a:solidFill>
                          <a:schemeClr val="tx1"/>
                        </a:solidFill>
                        <a:effectLst/>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99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3399"/>
                          </a:solidFill>
                          <a:effectLst/>
                          <a:latin typeface="Bookman Old Style" pitchFamily="18" charset="0"/>
                          <a:cs typeface="Times New Roman" pitchFamily="18" charset="0"/>
                        </a:rPr>
                        <a:t>TOPLAM</a:t>
                      </a:r>
                      <a:endParaRPr kumimoji="0" lang="tr-TR" sz="1600" b="1" i="0" u="none" strike="noStrike" cap="none" normalizeH="0" baseline="0" dirty="0" smtClean="0">
                        <a:ln>
                          <a:noFill/>
                        </a:ln>
                        <a:solidFill>
                          <a:srgbClr val="003399"/>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rgbClr val="003399"/>
                          </a:solidFill>
                          <a:effectLst/>
                          <a:latin typeface="Bookman Old Style" pitchFamily="18" charset="0"/>
                          <a:ea typeface="+mn-ea"/>
                          <a:cs typeface="+mn-cs"/>
                        </a:rPr>
                        <a:t>7.244.531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kern="1200" cap="none" normalizeH="0" baseline="0" dirty="0" smtClean="0">
                          <a:ln>
                            <a:noFill/>
                          </a:ln>
                          <a:solidFill>
                            <a:srgbClr val="003399"/>
                          </a:solidFill>
                          <a:effectLst/>
                          <a:latin typeface="Bookman Old Style" pitchFamily="18" charset="0"/>
                          <a:ea typeface="+mn-ea"/>
                          <a:cs typeface="+mn-cs"/>
                        </a:rPr>
                        <a:t>100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111649" name="7 Metin kutusu"/>
          <p:cNvSpPr txBox="1">
            <a:spLocks noChangeArrowheads="1"/>
          </p:cNvSpPr>
          <p:nvPr/>
        </p:nvSpPr>
        <p:spPr bwMode="auto">
          <a:xfrm>
            <a:off x="-109183" y="3524464"/>
            <a:ext cx="5964044" cy="230832"/>
          </a:xfrm>
          <a:prstGeom prst="rect">
            <a:avLst/>
          </a:prstGeom>
          <a:noFill/>
          <a:ln w="9525">
            <a:noFill/>
            <a:miter lim="800000"/>
            <a:headEnd/>
            <a:tailEnd/>
          </a:ln>
        </p:spPr>
        <p:txBody>
          <a:bodyPr wrap="square">
            <a:spAutoFit/>
          </a:bodyPr>
          <a:lstStyle/>
          <a:p>
            <a:pPr defTabSz="685800">
              <a:defRPr/>
            </a:pPr>
            <a:r>
              <a:rPr lang="tr-TR" sz="900" b="1" dirty="0">
                <a:solidFill>
                  <a:prstClr val="black"/>
                </a:solidFill>
                <a:latin typeface="Bookman Old Style" pitchFamily="18" charset="0"/>
                <a:cs typeface="Arial" pitchFamily="34" charset="0"/>
              </a:rPr>
              <a:t>(*) Sadece  toplu  taşıma yapan  bütün araçlarla  taşınan  kişi  sayısını  kapsar.</a:t>
            </a:r>
          </a:p>
        </p:txBody>
      </p:sp>
      <p:sp>
        <p:nvSpPr>
          <p:cNvPr id="6" name="1 Başlık"/>
          <p:cNvSpPr txBox="1">
            <a:spLocks/>
          </p:cNvSpPr>
          <p:nvPr/>
        </p:nvSpPr>
        <p:spPr>
          <a:xfrm>
            <a:off x="-248226" y="3830742"/>
            <a:ext cx="6777372" cy="364046"/>
          </a:xfrm>
          <a:prstGeom prst="rect">
            <a:avLst/>
          </a:prstGeom>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650" b="1" dirty="0" smtClean="0">
                <a:solidFill>
                  <a:srgbClr val="FF0000"/>
                </a:solidFill>
                <a:latin typeface="Bookman Old Style" pitchFamily="18" charset="0"/>
                <a:cs typeface="Arial" pitchFamily="34" charset="0"/>
              </a:rPr>
              <a:t>MOTORLU  ARAÇLAR</a:t>
            </a:r>
            <a:endParaRPr lang="tr-TR" sz="1650" b="1" dirty="0">
              <a:solidFill>
                <a:srgbClr val="FF0000"/>
              </a:solidFill>
              <a:latin typeface="Bookman Old Style" pitchFamily="18" charset="0"/>
              <a:cs typeface="Arial" pitchFamily="34" charset="0"/>
            </a:endParaRPr>
          </a:p>
        </p:txBody>
      </p:sp>
      <p:graphicFrame>
        <p:nvGraphicFramePr>
          <p:cNvPr id="7" name="4 Tablo"/>
          <p:cNvGraphicFramePr>
            <a:graphicFrameLocks noGrp="1"/>
          </p:cNvGraphicFramePr>
          <p:nvPr>
            <p:extLst>
              <p:ext uri="{D42A27DB-BD31-4B8C-83A1-F6EECF244321}">
                <p14:modId xmlns:p14="http://schemas.microsoft.com/office/powerpoint/2010/main" val="2038434479"/>
              </p:ext>
            </p:extLst>
          </p:nvPr>
        </p:nvGraphicFramePr>
        <p:xfrm>
          <a:off x="109182" y="4194788"/>
          <a:ext cx="6580402" cy="2427448"/>
        </p:xfrm>
        <a:graphic>
          <a:graphicData uri="http://schemas.openxmlformats.org/drawingml/2006/table">
            <a:tbl>
              <a:tblPr/>
              <a:tblGrid>
                <a:gridCol w="2291033">
                  <a:extLst>
                    <a:ext uri="{9D8B030D-6E8A-4147-A177-3AD203B41FA5}">
                      <a16:colId xmlns:a16="http://schemas.microsoft.com/office/drawing/2014/main" val="20000"/>
                    </a:ext>
                  </a:extLst>
                </a:gridCol>
                <a:gridCol w="2293473">
                  <a:extLst>
                    <a:ext uri="{9D8B030D-6E8A-4147-A177-3AD203B41FA5}">
                      <a16:colId xmlns:a16="http://schemas.microsoft.com/office/drawing/2014/main" val="20001"/>
                    </a:ext>
                  </a:extLst>
                </a:gridCol>
                <a:gridCol w="1995896">
                  <a:extLst>
                    <a:ext uri="{9D8B030D-6E8A-4147-A177-3AD203B41FA5}">
                      <a16:colId xmlns:a16="http://schemas.microsoft.com/office/drawing/2014/main" val="20002"/>
                    </a:ext>
                  </a:extLst>
                </a:gridCol>
              </a:tblGrid>
              <a:tr h="3056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YILLAR</a:t>
                      </a:r>
                      <a:endParaRPr kumimoji="0" lang="tr-TR" sz="1200" b="0" i="0" u="none" strike="noStrike" cap="none" normalizeH="0" baseline="0" dirty="0" smtClean="0">
                        <a:ln>
                          <a:noFill/>
                        </a:ln>
                        <a:solidFill>
                          <a:srgbClr val="000099"/>
                        </a:solidFill>
                        <a:effectLst/>
                        <a:latin typeface="Bookman Old Style" pitchFamily="18" charset="0"/>
                        <a:cs typeface="Arial" pitchFamily="34" charset="0"/>
                      </a:endParaRP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MOTORLU ARAÇ SAYISI</a:t>
                      </a:r>
                      <a:endParaRPr kumimoji="0" lang="tr-TR" sz="1200" b="0" i="0" u="none" strike="noStrike" cap="none" normalizeH="0" baseline="0" dirty="0" smtClean="0">
                        <a:ln>
                          <a:noFill/>
                        </a:ln>
                        <a:solidFill>
                          <a:srgbClr val="000099"/>
                        </a:solidFill>
                        <a:effectLst/>
                        <a:latin typeface="Bookman Old Style" pitchFamily="18" charset="0"/>
                        <a:cs typeface="Arial" pitchFamily="34" charset="0"/>
                      </a:endParaRP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BİR ÖNCEKİ YILA GÖRE ARTIŞ SAYISI</a:t>
                      </a:r>
                      <a:endParaRPr kumimoji="0" lang="tr-TR" sz="1200" b="0" i="0" u="none" strike="noStrike" cap="none" normalizeH="0" baseline="0" dirty="0" smtClean="0">
                        <a:ln>
                          <a:noFill/>
                        </a:ln>
                        <a:solidFill>
                          <a:srgbClr val="000099"/>
                        </a:solidFill>
                        <a:effectLst/>
                        <a:latin typeface="Bookman Old Style" pitchFamily="18" charset="0"/>
                        <a:cs typeface="Arial" pitchFamily="34" charset="0"/>
                      </a:endParaRP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1302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2008</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2.537.604</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81.265</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02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2009 </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2.670.231</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132.627</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02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2010  </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2.843.722</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173.491</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302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2011</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2.977.722</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134.000</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328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2012 </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3.119.715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141.993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328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2013</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Arial" pitchFamily="34" charset="0"/>
                        </a:rPr>
                        <a:t>3.275.487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Arial" pitchFamily="34" charset="0"/>
                        </a:rPr>
                        <a:t>155.772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328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2014</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Arial" pitchFamily="34" charset="0"/>
                        </a:rPr>
                        <a:t>3.432.566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Arial" pitchFamily="34" charset="0"/>
                        </a:rPr>
                        <a:t>157.079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328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2015</a:t>
                      </a: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Arial" pitchFamily="34" charset="0"/>
                        </a:rPr>
                        <a:t>3.662.866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Arial" pitchFamily="34" charset="0"/>
                        </a:rPr>
                        <a:t>230.300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32878">
                <a:tc>
                  <a:txBody>
                    <a:bodyPr/>
                    <a:lstStyle/>
                    <a:p>
                      <a:pPr marL="0" algn="ctr" defTabSz="914400" rtl="0" eaLnBrk="1" fontAlgn="ctr" latinLnBrk="0" hangingPunct="1"/>
                      <a:r>
                        <a:rPr lang="tr-TR" sz="1200" b="1" i="0" u="none" strike="noStrike" kern="1200" dirty="0" smtClean="0">
                          <a:solidFill>
                            <a:schemeClr val="tx1"/>
                          </a:solidFill>
                          <a:effectLst/>
                          <a:latin typeface="Bookman Old Style" panose="02050604050505020204" pitchFamily="18" charset="0"/>
                          <a:ea typeface="+mn-ea"/>
                          <a:cs typeface="+mn-cs"/>
                        </a:rPr>
                        <a:t>2016</a:t>
                      </a:r>
                      <a:endParaRPr lang="tr-TR" sz="1200" b="1" i="0" u="none" strike="noStrike" kern="1200" dirty="0">
                        <a:solidFill>
                          <a:schemeClr val="tx1"/>
                        </a:solidFill>
                        <a:effectLst/>
                        <a:latin typeface="Bookman Old Style" panose="02050604050505020204" pitchFamily="18" charset="0"/>
                        <a:ea typeface="+mn-ea"/>
                        <a:cs typeface="+mn-cs"/>
                      </a:endParaRP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Arial" pitchFamily="34" charset="0"/>
                        </a:rPr>
                        <a:t>3.896.618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Arial" pitchFamily="34" charset="0"/>
                        </a:rPr>
                        <a:t>233.752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32878">
                <a:tc>
                  <a:txBody>
                    <a:bodyPr/>
                    <a:lstStyle/>
                    <a:p>
                      <a:pPr marL="0" algn="ctr" defTabSz="914400" rtl="0" eaLnBrk="1" fontAlgn="ctr" latinLnBrk="0" hangingPunct="1"/>
                      <a:r>
                        <a:rPr lang="tr-TR" sz="1200" b="1" i="0" u="none" strike="noStrike" kern="1200" dirty="0" smtClean="0">
                          <a:solidFill>
                            <a:schemeClr val="tx1"/>
                          </a:solidFill>
                          <a:effectLst/>
                          <a:latin typeface="Bookman Old Style" panose="02050604050505020204" pitchFamily="18" charset="0"/>
                          <a:ea typeface="+mn-ea"/>
                          <a:cs typeface="+mn-cs"/>
                        </a:rPr>
                        <a:t>2017</a:t>
                      </a:r>
                      <a:endParaRPr lang="tr-TR" sz="1200" b="1" i="0" u="none" strike="noStrike" kern="1200" dirty="0">
                        <a:solidFill>
                          <a:schemeClr val="tx1"/>
                        </a:solidFill>
                        <a:effectLst/>
                        <a:latin typeface="Bookman Old Style" panose="02050604050505020204" pitchFamily="18" charset="0"/>
                        <a:ea typeface="+mn-ea"/>
                        <a:cs typeface="+mn-cs"/>
                      </a:endParaRP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4.112.488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215.870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32878">
                <a:tc>
                  <a:txBody>
                    <a:bodyPr/>
                    <a:lstStyle/>
                    <a:p>
                      <a:pPr marL="0" algn="ctr" defTabSz="914400" rtl="0" eaLnBrk="1" latinLnBrk="0" hangingPunct="1">
                        <a:spcAft>
                          <a:spcPts val="0"/>
                        </a:spcAft>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2018 </a:t>
                      </a:r>
                      <a:endParaRPr kumimoji="0" lang="tr-TR" sz="12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32791" marR="32791"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r" defTabSz="914400" rtl="0" eaLnBrk="1" latinLnBrk="0" hangingPunct="1">
                        <a:spcAft>
                          <a:spcPts val="0"/>
                        </a:spcAft>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4.239.154</a:t>
                      </a:r>
                      <a:endParaRPr kumimoji="0" lang="tr-TR" sz="12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r" fontAlgn="b"/>
                      <a:r>
                        <a:rPr kumimoji="0" lang="tr-TR" sz="1200" b="1" i="0" u="none" strike="noStrike" kern="1200" cap="none" normalizeH="0" baseline="0" dirty="0">
                          <a:ln>
                            <a:noFill/>
                          </a:ln>
                          <a:solidFill>
                            <a:schemeClr val="tx1"/>
                          </a:solidFill>
                          <a:effectLst/>
                          <a:latin typeface="Bookman Old Style" pitchFamily="18" charset="0"/>
                          <a:ea typeface="+mn-ea"/>
                          <a:cs typeface="Arial" pitchFamily="34" charset="0"/>
                        </a:rPr>
                        <a:t>126.666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graphicFrame>
        <p:nvGraphicFramePr>
          <p:cNvPr id="8" name="6 Tablo"/>
          <p:cNvGraphicFramePr>
            <a:graphicFrameLocks noGrp="1"/>
          </p:cNvGraphicFramePr>
          <p:nvPr>
            <p:extLst>
              <p:ext uri="{D42A27DB-BD31-4B8C-83A1-F6EECF244321}">
                <p14:modId xmlns:p14="http://schemas.microsoft.com/office/powerpoint/2010/main" val="2355531095"/>
              </p:ext>
            </p:extLst>
          </p:nvPr>
        </p:nvGraphicFramePr>
        <p:xfrm>
          <a:off x="109182" y="6704859"/>
          <a:ext cx="6580402" cy="2930459"/>
        </p:xfrm>
        <a:graphic>
          <a:graphicData uri="http://schemas.openxmlformats.org/drawingml/2006/table">
            <a:tbl>
              <a:tblPr firstRow="1" bandRow="1">
                <a:tableStyleId>{5C22544A-7EE6-4342-B048-85BDC9FD1C3A}</a:tableStyleId>
              </a:tblPr>
              <a:tblGrid>
                <a:gridCol w="1960362">
                  <a:extLst>
                    <a:ext uri="{9D8B030D-6E8A-4147-A177-3AD203B41FA5}">
                      <a16:colId xmlns:a16="http://schemas.microsoft.com/office/drawing/2014/main" val="20000"/>
                    </a:ext>
                  </a:extLst>
                </a:gridCol>
                <a:gridCol w="1089090">
                  <a:extLst>
                    <a:ext uri="{9D8B030D-6E8A-4147-A177-3AD203B41FA5}">
                      <a16:colId xmlns:a16="http://schemas.microsoft.com/office/drawing/2014/main" val="20001"/>
                    </a:ext>
                  </a:extLst>
                </a:gridCol>
                <a:gridCol w="1143543">
                  <a:extLst>
                    <a:ext uri="{9D8B030D-6E8A-4147-A177-3AD203B41FA5}">
                      <a16:colId xmlns:a16="http://schemas.microsoft.com/office/drawing/2014/main" val="20002"/>
                    </a:ext>
                  </a:extLst>
                </a:gridCol>
                <a:gridCol w="1089090">
                  <a:extLst>
                    <a:ext uri="{9D8B030D-6E8A-4147-A177-3AD203B41FA5}">
                      <a16:colId xmlns:a16="http://schemas.microsoft.com/office/drawing/2014/main" val="20003"/>
                    </a:ext>
                  </a:extLst>
                </a:gridCol>
                <a:gridCol w="1298317">
                  <a:extLst>
                    <a:ext uri="{9D8B030D-6E8A-4147-A177-3AD203B41FA5}">
                      <a16:colId xmlns:a16="http://schemas.microsoft.com/office/drawing/2014/main" val="20004"/>
                    </a:ext>
                  </a:extLst>
                </a:gridCol>
              </a:tblGrid>
              <a:tr h="410611">
                <a:tc gridSpan="5">
                  <a:txBody>
                    <a:bodyPr/>
                    <a:lstStyle/>
                    <a:p>
                      <a:pPr algn="ctr"/>
                      <a:r>
                        <a:rPr lang="tr-TR" sz="1200" b="1" dirty="0" smtClean="0">
                          <a:solidFill>
                            <a:srgbClr val="FF0000"/>
                          </a:solidFill>
                          <a:latin typeface="Bookman Old Style" pitchFamily="18" charset="0"/>
                          <a:cs typeface="Arial" pitchFamily="34" charset="0"/>
                        </a:rPr>
                        <a:t>KÖPRÜLERDEN YILLIK GEÇEN ARAÇ</a:t>
                      </a:r>
                      <a:endParaRPr lang="tr-TR" sz="1200" b="1" dirty="0">
                        <a:solidFill>
                          <a:srgbClr val="FF0000"/>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dirty="0"/>
                    </a:p>
                  </a:txBody>
                  <a:tcPr/>
                </a:tc>
                <a:tc hMerge="1">
                  <a:txBody>
                    <a:bodyPr/>
                    <a:lstStyle/>
                    <a:p>
                      <a:pPr algn="ctr"/>
                      <a:endParaRPr lang="tr-TR" dirty="0">
                        <a:solidFill>
                          <a:srgbClr val="FF0000"/>
                        </a:solidFill>
                      </a:endParaRPr>
                    </a:p>
                  </a:txBody>
                  <a:tcP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solidFill>
                      <a:schemeClr val="bg1">
                        <a:lumMod val="20000"/>
                        <a:lumOff val="80000"/>
                      </a:schemeClr>
                    </a:solidFill>
                  </a:tcPr>
                </a:tc>
                <a:tc hMerge="1">
                  <a:txBody>
                    <a:bodyPr/>
                    <a:lstStyle/>
                    <a:p>
                      <a:pPr algn="ctr"/>
                      <a:endParaRPr lang="tr-TR" sz="1800" b="1" dirty="0">
                        <a:solidFill>
                          <a:srgbClr val="000099"/>
                        </a:solidFill>
                        <a:latin typeface="Arial" pitchFamily="34" charset="0"/>
                        <a:cs typeface="Arial" pitchFamily="34" charset="0"/>
                      </a:endParaRPr>
                    </a:p>
                  </a:txBody>
                  <a:tcP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2"/>
                    </a:solidFill>
                  </a:tcPr>
                </a:tc>
                <a:tc hMerge="1">
                  <a:txBody>
                    <a:bodyPr/>
                    <a:lstStyle/>
                    <a:p>
                      <a:pPr algn="ctr"/>
                      <a:endParaRPr lang="tr-TR" sz="1800" b="1" dirty="0">
                        <a:solidFill>
                          <a:srgbClr val="FF0000"/>
                        </a:solidFill>
                        <a:latin typeface="Bookman Old Style" pitchFamily="18" charset="0"/>
                        <a:cs typeface="Arial" pitchFamily="34" charset="0"/>
                      </a:endParaRPr>
                    </a:p>
                  </a:txBody>
                  <a:tcPr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410611">
                <a:tc>
                  <a:txBody>
                    <a:bodyPr/>
                    <a:lstStyle/>
                    <a:p>
                      <a:pPr marL="0" marR="0" lvl="0" indent="0" algn="l" defTabSz="914400" rtl="0" fontAlgn="base" latinLnBrk="0">
                        <a:lnSpc>
                          <a:spcPct val="100000"/>
                        </a:lnSpc>
                        <a:spcBef>
                          <a:spcPct val="0"/>
                        </a:spcBef>
                        <a:spcAft>
                          <a:spcPct val="0"/>
                        </a:spcAft>
                        <a:buClrTx/>
                        <a:buSzTx/>
                        <a:buFontTx/>
                        <a:buNone/>
                        <a:tabLst/>
                      </a:pPr>
                      <a:endParaRPr kumimoji="0" lang="tr-TR" sz="1100" b="1" i="0" u="none" strike="noStrike" kern="1200" cap="none" normalizeH="0" baseline="0" dirty="0">
                        <a:ln>
                          <a:noFill/>
                        </a:ln>
                        <a:solidFill>
                          <a:srgbClr val="0066FF"/>
                        </a:solidFill>
                        <a:effectLst/>
                        <a:latin typeface="Bookman Old Style" pitchFamily="18" charset="0"/>
                        <a:ea typeface="+mn-ea"/>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100" b="1" kern="1200" baseline="0" dirty="0" smtClean="0">
                          <a:solidFill>
                            <a:srgbClr val="000099"/>
                          </a:solidFill>
                          <a:latin typeface="Bookman Old Style" pitchFamily="18" charset="0"/>
                          <a:ea typeface="+mn-ea"/>
                          <a:cs typeface="Arial" pitchFamily="34" charset="0"/>
                        </a:rPr>
                        <a:t>2015 </a:t>
                      </a:r>
                      <a:endParaRPr lang="tr-TR" sz="1100" b="1" i="0" u="none" strike="noStrike" kern="1200" baseline="0" dirty="0" smtClean="0">
                        <a:solidFill>
                          <a:srgbClr val="000099"/>
                        </a:solidFill>
                        <a:latin typeface="Bookman Old Style" pitchFamily="18" charset="0"/>
                        <a:ea typeface="+mn-ea"/>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100" b="1" kern="1200" baseline="0" dirty="0" smtClean="0">
                          <a:solidFill>
                            <a:srgbClr val="000099"/>
                          </a:solidFill>
                          <a:latin typeface="Bookman Old Style" pitchFamily="18" charset="0"/>
                          <a:ea typeface="+mn-ea"/>
                          <a:cs typeface="Arial" pitchFamily="34" charset="0"/>
                        </a:rPr>
                        <a:t>2016 </a:t>
                      </a: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1100" b="1" dirty="0" smtClean="0">
                          <a:solidFill>
                            <a:srgbClr val="000099"/>
                          </a:solidFill>
                          <a:effectLst/>
                          <a:latin typeface="Bookman Old Style"/>
                          <a:ea typeface="Calibri"/>
                          <a:cs typeface="Times New Roman"/>
                        </a:rPr>
                        <a:t>2017</a:t>
                      </a:r>
                      <a:endParaRPr lang="tr-TR" sz="1100" dirty="0">
                        <a:effectLst/>
                        <a:latin typeface="Calibri"/>
                        <a:ea typeface="Calibri"/>
                        <a:cs typeface="Times New Roman"/>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100" b="1" kern="1200" baseline="0" dirty="0" smtClean="0">
                          <a:solidFill>
                            <a:srgbClr val="000099"/>
                          </a:solidFill>
                          <a:latin typeface="Bookman Old Style" pitchFamily="18" charset="0"/>
                          <a:ea typeface="+mn-ea"/>
                          <a:cs typeface="Arial" pitchFamily="34" charset="0"/>
                        </a:rPr>
                        <a:t>2018 </a:t>
                      </a: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38702">
                <a:tc>
                  <a:txBody>
                    <a:bodyPr/>
                    <a:lstStyle/>
                    <a:p>
                      <a:r>
                        <a:rPr lang="tr-TR" sz="1100" b="1" dirty="0" smtClean="0">
                          <a:latin typeface="Bookman Old Style" pitchFamily="18" charset="0"/>
                          <a:cs typeface="Arial" pitchFamily="34" charset="0"/>
                        </a:rPr>
                        <a:t>15 TEMMUZ ŞEHİTLER KÖPRÜSÜ</a:t>
                      </a:r>
                      <a:endParaRPr lang="tr-TR" sz="1100" b="1" dirty="0">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a:txBody>
                    <a:bodyPr/>
                    <a:lstStyle/>
                    <a:p>
                      <a:pPr algn="ctr" rtl="0" fontAlgn="ctr"/>
                      <a:r>
                        <a:rPr lang="tr-TR" sz="1100" b="1" i="0" u="none" strike="noStrike" kern="1200" dirty="0" smtClean="0">
                          <a:solidFill>
                            <a:schemeClr val="tx1"/>
                          </a:solidFill>
                          <a:latin typeface="Bookman Old Style"/>
                          <a:ea typeface="+mn-ea"/>
                          <a:cs typeface="+mn-cs"/>
                        </a:rPr>
                        <a:t>68.687.368</a:t>
                      </a:r>
                      <a:endParaRPr lang="tr-TR" sz="1100" b="1" i="0" u="none" strike="noStrike" kern="1200" dirty="0">
                        <a:solidFill>
                          <a:schemeClr val="tx1"/>
                        </a:solidFill>
                        <a:latin typeface="Bookman Old Style"/>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a:txBody>
                    <a:bodyPr/>
                    <a:lstStyle/>
                    <a:p>
                      <a:pPr algn="ctr" fontAlgn="b"/>
                      <a:r>
                        <a:rPr lang="tr-TR" sz="1100" b="1" i="0" u="none" strike="noStrike" kern="1200" dirty="0" smtClean="0">
                          <a:solidFill>
                            <a:schemeClr val="tx1"/>
                          </a:solidFill>
                          <a:latin typeface="Bookman Old Style"/>
                          <a:ea typeface="+mn-ea"/>
                          <a:cs typeface="+mn-cs"/>
                        </a:rPr>
                        <a:t>68.121.520</a:t>
                      </a:r>
                      <a:endParaRPr lang="tr-TR" sz="1100" b="1" i="0" u="none" strike="noStrike" kern="1200" dirty="0">
                        <a:solidFill>
                          <a:schemeClr val="tx1"/>
                        </a:solidFill>
                        <a:latin typeface="Bookman Old Style"/>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200" b="1" i="0" u="none" strike="noStrike" kern="1200" dirty="0" smtClean="0">
                          <a:solidFill>
                            <a:schemeClr val="tx1"/>
                          </a:solidFill>
                          <a:latin typeface="Bookman Old Style"/>
                          <a:ea typeface="+mn-ea"/>
                          <a:cs typeface="+mn-cs"/>
                        </a:rPr>
                        <a:t>58.699.748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200" b="1" i="0" u="none" strike="noStrike" kern="1200" dirty="0" smtClean="0">
                          <a:solidFill>
                            <a:schemeClr val="tx1"/>
                          </a:solidFill>
                          <a:latin typeface="Bookman Old Style"/>
                          <a:ea typeface="+mn-ea"/>
                          <a:cs typeface="+mn-cs"/>
                        </a:rPr>
                        <a:t>57.790.926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0611">
                <a:tc>
                  <a:txBody>
                    <a:bodyPr/>
                    <a:lstStyle/>
                    <a:p>
                      <a:r>
                        <a:rPr lang="tr-TR" sz="1100" b="1" dirty="0" smtClean="0">
                          <a:latin typeface="Bookman Old Style" pitchFamily="18" charset="0"/>
                          <a:cs typeface="Arial" pitchFamily="34" charset="0"/>
                        </a:rPr>
                        <a:t>FSM KÖPRÜSÜ</a:t>
                      </a:r>
                      <a:endParaRPr lang="tr-TR" sz="1100" b="1" dirty="0">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a:txBody>
                    <a:bodyPr/>
                    <a:lstStyle/>
                    <a:p>
                      <a:pPr algn="ctr" rtl="0" fontAlgn="ctr"/>
                      <a:r>
                        <a:rPr lang="tr-TR" sz="1100" b="1" i="0" u="none" strike="noStrike" kern="1200" dirty="0" smtClean="0">
                          <a:solidFill>
                            <a:schemeClr val="tx1"/>
                          </a:solidFill>
                          <a:latin typeface="Bookman Old Style"/>
                          <a:ea typeface="+mn-ea"/>
                          <a:cs typeface="+mn-cs"/>
                        </a:rPr>
                        <a:t>83.716.063</a:t>
                      </a:r>
                      <a:endParaRPr lang="tr-TR" sz="1100" b="1" i="0" u="none" strike="noStrike" kern="1200" dirty="0">
                        <a:solidFill>
                          <a:schemeClr val="tx1"/>
                        </a:solidFill>
                        <a:latin typeface="Bookman Old Style"/>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a:txBody>
                    <a:bodyPr/>
                    <a:lstStyle/>
                    <a:p>
                      <a:pPr algn="ctr" rtl="0" fontAlgn="ctr"/>
                      <a:r>
                        <a:rPr lang="tr-TR" sz="1100" b="1" i="0" u="none" strike="noStrike" kern="1200" dirty="0" smtClean="0">
                          <a:solidFill>
                            <a:schemeClr val="tx1"/>
                          </a:solidFill>
                          <a:latin typeface="Bookman Old Style"/>
                          <a:ea typeface="+mn-ea"/>
                          <a:cs typeface="+mn-cs"/>
                        </a:rPr>
                        <a:t>83.925.458</a:t>
                      </a:r>
                      <a:r>
                        <a:rPr lang="tr-TR" sz="1100" b="1" i="0" u="none" strike="noStrike" kern="1200" dirty="0" smtClean="0">
                          <a:solidFill>
                            <a:srgbClr val="FF0000"/>
                          </a:solidFill>
                          <a:latin typeface="Bookman Old Style"/>
                          <a:ea typeface="+mn-ea"/>
                          <a:cs typeface="+mn-cs"/>
                        </a:rPr>
                        <a:t> </a:t>
                      </a:r>
                      <a:endParaRPr lang="tr-TR" sz="1100" b="1" i="0" u="none" strike="noStrike" kern="1200" dirty="0">
                        <a:solidFill>
                          <a:srgbClr val="FF0000"/>
                        </a:solidFill>
                        <a:latin typeface="Bookman Old Style"/>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i="0" u="none" strike="noStrike" kern="1200" dirty="0" smtClean="0">
                          <a:solidFill>
                            <a:schemeClr val="tx1"/>
                          </a:solidFill>
                          <a:latin typeface="Bookman Old Style"/>
                          <a:ea typeface="+mn-ea"/>
                          <a:cs typeface="+mn-cs"/>
                        </a:rPr>
                        <a:t>63.577.866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i="0" u="none" strike="noStrike" kern="1200" dirty="0" smtClean="0">
                          <a:solidFill>
                            <a:schemeClr val="tx1"/>
                          </a:solidFill>
                          <a:latin typeface="Bookman Old Style"/>
                          <a:ea typeface="+mn-ea"/>
                          <a:cs typeface="+mn-cs"/>
                        </a:rPr>
                        <a:t>72.857.894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8702">
                <a:tc>
                  <a:txBody>
                    <a:bodyPr/>
                    <a:lstStyle/>
                    <a:p>
                      <a:r>
                        <a:rPr lang="tr-TR" sz="1100" b="1" dirty="0" smtClean="0">
                          <a:latin typeface="Bookman Old Style" pitchFamily="18" charset="0"/>
                          <a:cs typeface="Arial" pitchFamily="34" charset="0"/>
                        </a:rPr>
                        <a:t>YAVUZ SULTAN SELİM KÖPRÜSÜ</a:t>
                      </a:r>
                      <a:endParaRPr lang="tr-TR" sz="1100" b="1" dirty="0">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a:txBody>
                    <a:bodyPr/>
                    <a:lstStyle/>
                    <a:p>
                      <a:pPr algn="ctr" rtl="0" fontAlgn="ctr"/>
                      <a:r>
                        <a:rPr lang="tr-TR" sz="1100" b="1" i="0" u="none" strike="noStrike" kern="1200" dirty="0" smtClean="0">
                          <a:solidFill>
                            <a:schemeClr val="tx1"/>
                          </a:solidFill>
                          <a:latin typeface="Bookman Old Style"/>
                          <a:ea typeface="+mn-ea"/>
                          <a:cs typeface="+mn-cs"/>
                        </a:rPr>
                        <a:t>-</a:t>
                      </a:r>
                      <a:endParaRPr lang="tr-TR" sz="1100" b="1" i="0" u="none" strike="noStrike" kern="1200" dirty="0">
                        <a:solidFill>
                          <a:schemeClr val="tx1"/>
                        </a:solidFill>
                        <a:latin typeface="Bookman Old Style"/>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a:txBody>
                    <a:bodyPr/>
                    <a:lstStyle/>
                    <a:p>
                      <a:pPr algn="ctr" rtl="0" fontAlgn="ctr"/>
                      <a:r>
                        <a:rPr lang="tr-TR" sz="1100" b="1" i="0" u="none" strike="noStrike" kern="1200" dirty="0" smtClean="0">
                          <a:solidFill>
                            <a:srgbClr val="FF0000"/>
                          </a:solidFill>
                          <a:latin typeface="Bookman Old Style"/>
                          <a:ea typeface="+mn-ea"/>
                          <a:cs typeface="+mn-cs"/>
                        </a:rPr>
                        <a:t>-</a:t>
                      </a:r>
                      <a:endParaRPr lang="tr-TR" sz="1100" b="1" i="0" u="none" strike="noStrike" kern="1200" dirty="0">
                        <a:solidFill>
                          <a:srgbClr val="FF0000"/>
                        </a:solidFill>
                        <a:latin typeface="Bookman Old Style"/>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i="0" u="none" strike="noStrike" kern="1200" dirty="0" smtClean="0">
                          <a:solidFill>
                            <a:schemeClr val="tx1"/>
                          </a:solidFill>
                          <a:latin typeface="Bookman Old Style"/>
                          <a:ea typeface="+mn-ea"/>
                          <a:cs typeface="+mn-cs"/>
                        </a:rPr>
                        <a:t>-</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i="0" u="none" strike="noStrike" kern="1200" dirty="0" smtClean="0">
                          <a:solidFill>
                            <a:schemeClr val="tx1"/>
                          </a:solidFill>
                          <a:latin typeface="Bookman Old Style"/>
                          <a:ea typeface="+mn-ea"/>
                          <a:cs typeface="+mn-cs"/>
                        </a:rPr>
                        <a:t>-</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2526529"/>
                  </a:ext>
                </a:extLst>
              </a:tr>
              <a:tr h="410611">
                <a:tc>
                  <a:txBody>
                    <a:bodyPr/>
                    <a:lstStyle/>
                    <a:p>
                      <a:r>
                        <a:rPr lang="tr-TR" sz="1100" b="1" dirty="0" smtClean="0">
                          <a:latin typeface="Bookman Old Style" pitchFamily="18" charset="0"/>
                          <a:cs typeface="Arial" pitchFamily="34" charset="0"/>
                        </a:rPr>
                        <a:t>AVRASYA  TÜNELİ</a:t>
                      </a:r>
                      <a:endParaRPr lang="tr-TR" sz="1100" b="1" dirty="0">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a:txBody>
                    <a:bodyPr/>
                    <a:lstStyle/>
                    <a:p>
                      <a:pPr algn="ctr" rtl="0" fontAlgn="ctr"/>
                      <a:r>
                        <a:rPr lang="tr-TR" sz="1100" b="1" i="0" u="none" strike="noStrike" kern="1200" dirty="0" smtClean="0">
                          <a:solidFill>
                            <a:schemeClr val="tx1"/>
                          </a:solidFill>
                          <a:latin typeface="Bookman Old Style"/>
                          <a:ea typeface="+mn-ea"/>
                          <a:cs typeface="+mn-cs"/>
                        </a:rPr>
                        <a:t>-</a:t>
                      </a:r>
                      <a:endParaRPr lang="tr-TR" sz="1100" b="1" i="0" u="none" strike="noStrike" kern="1200" dirty="0">
                        <a:solidFill>
                          <a:schemeClr val="tx1"/>
                        </a:solidFill>
                        <a:latin typeface="Bookman Old Style"/>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a:txBody>
                    <a:bodyPr/>
                    <a:lstStyle/>
                    <a:p>
                      <a:pPr algn="ctr" rtl="0" fontAlgn="ctr"/>
                      <a:r>
                        <a:rPr lang="tr-TR" sz="1100" b="1" i="0" u="none" strike="noStrike" kern="1200" dirty="0" smtClean="0">
                          <a:solidFill>
                            <a:srgbClr val="FF0000"/>
                          </a:solidFill>
                          <a:latin typeface="Bookman Old Style"/>
                          <a:ea typeface="+mn-ea"/>
                          <a:cs typeface="+mn-cs"/>
                        </a:rPr>
                        <a:t>-</a:t>
                      </a:r>
                      <a:endParaRPr lang="tr-TR" sz="1100" b="1" i="0" u="none" strike="noStrike" kern="1200" dirty="0">
                        <a:solidFill>
                          <a:srgbClr val="FF0000"/>
                        </a:solidFill>
                        <a:latin typeface="Bookman Old Style"/>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i="0" u="none" strike="noStrike" kern="1200" dirty="0" smtClean="0">
                          <a:solidFill>
                            <a:schemeClr val="tx1"/>
                          </a:solidFill>
                          <a:latin typeface="Bookman Old Style"/>
                          <a:ea typeface="+mn-ea"/>
                          <a:cs typeface="+mn-cs"/>
                        </a:rPr>
                        <a:t>-</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i="0" u="none" strike="noStrike" kern="1200" dirty="0" smtClean="0">
                          <a:solidFill>
                            <a:schemeClr val="tx1"/>
                          </a:solidFill>
                          <a:latin typeface="Bookman Old Style"/>
                          <a:ea typeface="+mn-ea"/>
                          <a:cs typeface="+mn-cs"/>
                        </a:rPr>
                        <a:t>-</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3691373"/>
                  </a:ext>
                </a:extLst>
              </a:tr>
              <a:tr h="410611">
                <a:tc>
                  <a:txBody>
                    <a:bodyPr/>
                    <a:lstStyle/>
                    <a:p>
                      <a:r>
                        <a:rPr lang="tr-TR" sz="1100" b="1" dirty="0" smtClean="0">
                          <a:solidFill>
                            <a:srgbClr val="000099"/>
                          </a:solidFill>
                          <a:latin typeface="Bookman Old Style" pitchFamily="18" charset="0"/>
                          <a:cs typeface="Arial" pitchFamily="34" charset="0"/>
                        </a:rPr>
                        <a:t>TOPLAM</a:t>
                      </a:r>
                      <a:endParaRPr lang="tr-TR" sz="11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1100" b="1" i="0" u="none" strike="noStrike" kern="1200" dirty="0" smtClean="0">
                          <a:solidFill>
                            <a:srgbClr val="000099"/>
                          </a:solidFill>
                          <a:latin typeface="Bookman Old Style"/>
                          <a:ea typeface="+mn-ea"/>
                          <a:cs typeface="+mn-cs"/>
                        </a:rPr>
                        <a:t>152.403.431</a:t>
                      </a:r>
                      <a:endParaRPr lang="tr-TR" sz="1100" b="1" i="0" u="none" strike="noStrike" kern="1200" dirty="0">
                        <a:solidFill>
                          <a:srgbClr val="000099"/>
                        </a:solidFill>
                        <a:latin typeface="Bookman Old Style"/>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rtl="0" fontAlgn="ctr"/>
                      <a:r>
                        <a:rPr lang="tr-TR" sz="1100" b="1" i="0" u="none" strike="noStrike" kern="1200" dirty="0" smtClean="0">
                          <a:solidFill>
                            <a:srgbClr val="000099"/>
                          </a:solidFill>
                          <a:latin typeface="Bookman Old Style"/>
                          <a:ea typeface="+mn-ea"/>
                          <a:cs typeface="+mn-cs"/>
                        </a:rPr>
                        <a:t>155.594.946</a:t>
                      </a:r>
                      <a:endParaRPr lang="tr-TR" sz="1100" b="1" i="0" u="none" strike="noStrike" kern="1200" dirty="0">
                        <a:solidFill>
                          <a:srgbClr val="000099"/>
                        </a:solidFill>
                        <a:latin typeface="Bookman Old Style"/>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tr-TR" sz="1100" b="1" i="0" u="none" strike="noStrike" kern="1200" dirty="0" smtClean="0">
                          <a:solidFill>
                            <a:srgbClr val="000099"/>
                          </a:solidFill>
                          <a:latin typeface="Bookman Old Style"/>
                          <a:ea typeface="+mn-ea"/>
                          <a:cs typeface="+mn-cs"/>
                        </a:rPr>
                        <a:t>122.277.614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tr-TR" sz="1100" b="1" i="0" u="none" strike="noStrike" kern="1200" dirty="0" smtClean="0">
                          <a:solidFill>
                            <a:srgbClr val="000099"/>
                          </a:solidFill>
                          <a:latin typeface="Bookman Old Style"/>
                          <a:ea typeface="+mn-ea"/>
                          <a:cs typeface="+mn-cs"/>
                        </a:rPr>
                        <a:t>130.648.820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9343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extLst>
              <p:ext uri="{D42A27DB-BD31-4B8C-83A1-F6EECF244321}">
                <p14:modId xmlns:p14="http://schemas.microsoft.com/office/powerpoint/2010/main" val="3966804758"/>
              </p:ext>
            </p:extLst>
          </p:nvPr>
        </p:nvGraphicFramePr>
        <p:xfrm>
          <a:off x="0" y="611759"/>
          <a:ext cx="6831379" cy="7890795"/>
        </p:xfrm>
        <a:graphic>
          <a:graphicData uri="http://schemas.openxmlformats.org/drawingml/2006/table">
            <a:tbl>
              <a:tblPr/>
              <a:tblGrid>
                <a:gridCol w="1832250">
                  <a:extLst>
                    <a:ext uri="{9D8B030D-6E8A-4147-A177-3AD203B41FA5}">
                      <a16:colId xmlns:a16="http://schemas.microsoft.com/office/drawing/2014/main" val="20000"/>
                    </a:ext>
                  </a:extLst>
                </a:gridCol>
                <a:gridCol w="1203919">
                  <a:extLst>
                    <a:ext uri="{9D8B030D-6E8A-4147-A177-3AD203B41FA5}">
                      <a16:colId xmlns:a16="http://schemas.microsoft.com/office/drawing/2014/main" val="20001"/>
                    </a:ext>
                  </a:extLst>
                </a:gridCol>
                <a:gridCol w="1226145">
                  <a:extLst>
                    <a:ext uri="{9D8B030D-6E8A-4147-A177-3AD203B41FA5}">
                      <a16:colId xmlns:a16="http://schemas.microsoft.com/office/drawing/2014/main" val="20002"/>
                    </a:ext>
                  </a:extLst>
                </a:gridCol>
                <a:gridCol w="1342920">
                  <a:extLst>
                    <a:ext uri="{9D8B030D-6E8A-4147-A177-3AD203B41FA5}">
                      <a16:colId xmlns:a16="http://schemas.microsoft.com/office/drawing/2014/main" val="20003"/>
                    </a:ext>
                  </a:extLst>
                </a:gridCol>
                <a:gridCol w="1226145">
                  <a:extLst>
                    <a:ext uri="{9D8B030D-6E8A-4147-A177-3AD203B41FA5}">
                      <a16:colId xmlns:a16="http://schemas.microsoft.com/office/drawing/2014/main" val="20004"/>
                    </a:ext>
                  </a:extLst>
                </a:gridCol>
              </a:tblGrid>
              <a:tr h="513297">
                <a:tc>
                  <a:txBody>
                    <a:bodyPr/>
                    <a:lstStyle/>
                    <a:p>
                      <a:pPr algn="l" fontAlgn="b"/>
                      <a:r>
                        <a:rPr lang="tr-TR" sz="1100" b="1" i="0" u="none" strike="noStrike" dirty="0">
                          <a:solidFill>
                            <a:srgbClr val="000099"/>
                          </a:solidFill>
                          <a:latin typeface="Bookman Old Style" pitchFamily="18" charset="0"/>
                          <a:cs typeface="Arial" pitchFamily="34" charset="0"/>
                        </a:rPr>
                        <a:t>ULAŞIM TÜRÜ</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ctr"/>
                      <a:r>
                        <a:rPr lang="tr-TR" sz="1100" b="1" i="0" u="none" strike="noStrike" dirty="0" smtClean="0">
                          <a:solidFill>
                            <a:srgbClr val="000099"/>
                          </a:solidFill>
                          <a:latin typeface="Bookman Old Style" pitchFamily="18" charset="0"/>
                          <a:cs typeface="Arial" pitchFamily="34" charset="0"/>
                        </a:rPr>
                        <a:t>2015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ctr"/>
                      <a:r>
                        <a:rPr lang="tr-TR" sz="1100" b="1" i="0" u="none" strike="noStrike" dirty="0" smtClean="0">
                          <a:solidFill>
                            <a:srgbClr val="000099"/>
                          </a:solidFill>
                          <a:latin typeface="Bookman Old Style" pitchFamily="18" charset="0"/>
                          <a:cs typeface="Arial" pitchFamily="34" charset="0"/>
                        </a:rPr>
                        <a:t>2016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ctr"/>
                      <a:r>
                        <a:rPr lang="tr-TR" sz="1100" b="1" i="0" u="none" strike="noStrike" dirty="0" smtClean="0">
                          <a:solidFill>
                            <a:srgbClr val="000099"/>
                          </a:solidFill>
                          <a:latin typeface="Bookman Old Style" pitchFamily="18" charset="0"/>
                          <a:cs typeface="Arial" pitchFamily="34" charset="0"/>
                        </a:rPr>
                        <a:t>2017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ctr"/>
                      <a:r>
                        <a:rPr lang="tr-TR" sz="1100" b="1" i="0" u="none" strike="noStrike" dirty="0" smtClean="0">
                          <a:solidFill>
                            <a:srgbClr val="000099"/>
                          </a:solidFill>
                          <a:latin typeface="Bookman Old Style" pitchFamily="18" charset="0"/>
                          <a:cs typeface="Arial" pitchFamily="34" charset="0"/>
                        </a:rPr>
                        <a:t>2018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12183">
                <a:tc>
                  <a:txBody>
                    <a:bodyPr/>
                    <a:lstStyle/>
                    <a:p>
                      <a:pPr algn="r" fontAlgn="b"/>
                      <a:r>
                        <a:rPr lang="tr-TR" sz="900" b="1" i="0" u="none" strike="noStrike" dirty="0">
                          <a:solidFill>
                            <a:schemeClr val="tx1"/>
                          </a:solidFill>
                          <a:latin typeface="Bookman Old Style" pitchFamily="18" charset="0"/>
                          <a:cs typeface="Arial" pitchFamily="34" charset="0"/>
                        </a:rPr>
                        <a:t>METRO (YER ALTI)</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b"/>
                      <a:r>
                        <a:rPr lang="tr-TR" sz="900" b="0" i="0" u="none" strike="noStrike" kern="1200" dirty="0" smtClean="0">
                          <a:solidFill>
                            <a:schemeClr val="tx1"/>
                          </a:solidFill>
                          <a:latin typeface="Bookman Old Style" pitchFamily="18" charset="0"/>
                          <a:ea typeface="+mn-ea"/>
                          <a:cs typeface="Arial" pitchFamily="34" charset="0"/>
                        </a:rPr>
                        <a:t>358.724.555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b"/>
                      <a:r>
                        <a:rPr lang="tr-TR" sz="900" b="0" i="0" u="none" strike="noStrike" kern="1200" dirty="0" smtClean="0">
                          <a:solidFill>
                            <a:schemeClr val="tx1"/>
                          </a:solidFill>
                          <a:latin typeface="Bookman Old Style" pitchFamily="18" charset="0"/>
                          <a:ea typeface="+mn-ea"/>
                          <a:cs typeface="Arial" pitchFamily="34" charset="0"/>
                        </a:rPr>
                        <a:t>358.742.500</a:t>
                      </a:r>
                      <a:endParaRPr lang="tr-TR" sz="900" b="0"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b"/>
                      <a:r>
                        <a:rPr lang="tr-TR" sz="900" b="0" i="0" u="none" strike="noStrike" kern="1200" dirty="0" smtClean="0">
                          <a:solidFill>
                            <a:schemeClr val="tx1"/>
                          </a:solidFill>
                          <a:latin typeface="Bookman Old Style" pitchFamily="18" charset="0"/>
                          <a:ea typeface="+mn-ea"/>
                          <a:cs typeface="Arial" pitchFamily="34" charset="0"/>
                        </a:rPr>
                        <a:t>390.266.030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kern="1200" dirty="0">
                          <a:solidFill>
                            <a:schemeClr val="tx1"/>
                          </a:solidFill>
                          <a:latin typeface="Bookman Old Style" pitchFamily="18" charset="0"/>
                          <a:ea typeface="+mn-ea"/>
                          <a:cs typeface="Arial" pitchFamily="34" charset="0"/>
                        </a:rPr>
                        <a:t>430.786.870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2183">
                <a:tc>
                  <a:txBody>
                    <a:bodyPr/>
                    <a:lstStyle/>
                    <a:p>
                      <a:pPr algn="r" fontAlgn="b"/>
                      <a:r>
                        <a:rPr lang="tr-TR" sz="900" b="1" i="0" u="none" strike="noStrike" dirty="0">
                          <a:solidFill>
                            <a:schemeClr val="tx1"/>
                          </a:solidFill>
                          <a:latin typeface="Bookman Old Style" pitchFamily="18" charset="0"/>
                          <a:cs typeface="Arial" pitchFamily="34" charset="0"/>
                        </a:rPr>
                        <a:t>HAFİF </a:t>
                      </a:r>
                      <a:r>
                        <a:rPr lang="tr-TR" sz="900" b="1" i="0" u="none" strike="noStrike" dirty="0" smtClean="0">
                          <a:solidFill>
                            <a:schemeClr val="tx1"/>
                          </a:solidFill>
                          <a:latin typeface="Bookman Old Style" pitchFamily="18" charset="0"/>
                          <a:cs typeface="Arial" pitchFamily="34" charset="0"/>
                        </a:rPr>
                        <a:t>RAYLI- (YER </a:t>
                      </a:r>
                      <a:r>
                        <a:rPr lang="tr-TR" sz="900" b="1" i="0" u="none" strike="noStrike" dirty="0">
                          <a:solidFill>
                            <a:schemeClr val="tx1"/>
                          </a:solidFill>
                          <a:latin typeface="Bookman Old Style" pitchFamily="18" charset="0"/>
                          <a:cs typeface="Arial" pitchFamily="34" charset="0"/>
                        </a:rPr>
                        <a:t>ÜSTÜ)</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b"/>
                      <a:r>
                        <a:rPr lang="tr-TR" sz="900" b="0" i="0" u="none" strike="noStrike" kern="1200" dirty="0" smtClean="0">
                          <a:solidFill>
                            <a:schemeClr val="tx1"/>
                          </a:solidFill>
                          <a:latin typeface="Bookman Old Style" pitchFamily="18" charset="0"/>
                          <a:ea typeface="+mn-ea"/>
                          <a:cs typeface="Arial" pitchFamily="34" charset="0"/>
                        </a:rPr>
                        <a:t>172.417.605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b"/>
                      <a:r>
                        <a:rPr lang="tr-TR" sz="900" b="0" i="0" u="none" strike="noStrike" kern="1200" dirty="0" smtClean="0">
                          <a:solidFill>
                            <a:schemeClr val="tx1"/>
                          </a:solidFill>
                          <a:latin typeface="Bookman Old Style" pitchFamily="18" charset="0"/>
                          <a:ea typeface="+mn-ea"/>
                          <a:cs typeface="Arial" pitchFamily="34" charset="0"/>
                        </a:rPr>
                        <a:t>174.417.605</a:t>
                      </a:r>
                      <a:endParaRPr lang="tr-TR" sz="900" b="0"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b"/>
                      <a:r>
                        <a:rPr lang="tr-TR" sz="900" b="0" i="0" u="none" strike="noStrike" kern="1200" dirty="0" smtClean="0">
                          <a:solidFill>
                            <a:schemeClr val="tx1"/>
                          </a:solidFill>
                          <a:latin typeface="Bookman Old Style" pitchFamily="18" charset="0"/>
                          <a:ea typeface="+mn-ea"/>
                          <a:cs typeface="Arial" pitchFamily="34" charset="0"/>
                        </a:rPr>
                        <a:t>180.912.250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kern="1200" dirty="0">
                          <a:solidFill>
                            <a:schemeClr val="tx1"/>
                          </a:solidFill>
                          <a:latin typeface="Bookman Old Style" pitchFamily="18" charset="0"/>
                          <a:ea typeface="+mn-ea"/>
                          <a:cs typeface="Arial" pitchFamily="34" charset="0"/>
                        </a:rPr>
                        <a:t>266.863.545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2183">
                <a:tc>
                  <a:txBody>
                    <a:bodyPr/>
                    <a:lstStyle/>
                    <a:p>
                      <a:pPr algn="r" fontAlgn="b"/>
                      <a:r>
                        <a:rPr lang="tr-TR" sz="900" b="1" i="0" u="none" strike="noStrike" dirty="0" smtClean="0">
                          <a:solidFill>
                            <a:schemeClr val="tx1"/>
                          </a:solidFill>
                          <a:latin typeface="Bookman Old Style" pitchFamily="18" charset="0"/>
                          <a:cs typeface="Arial" pitchFamily="34" charset="0"/>
                        </a:rPr>
                        <a:t>BANLİYÖ*</a:t>
                      </a:r>
                      <a:endParaRPr lang="tr-TR" sz="9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dirty="0" smtClean="0">
                          <a:solidFill>
                            <a:schemeClr val="tx1"/>
                          </a:solidFill>
                          <a:latin typeface="Bookman Old Style" pitchFamily="18" charset="0"/>
                          <a:cs typeface="Arial" pitchFamily="34" charset="0"/>
                        </a:rPr>
                        <a:t>-</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dirty="0" smtClean="0">
                          <a:solidFill>
                            <a:srgbClr val="FF0000"/>
                          </a:solidFill>
                          <a:latin typeface="Bookman Old Style" pitchFamily="18" charset="0"/>
                          <a:cs typeface="Arial" pitchFamily="34" charset="0"/>
                        </a:rPr>
                        <a:t>-</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dirty="0" smtClean="0">
                          <a:solidFill>
                            <a:srgbClr val="FF0000"/>
                          </a:solidFill>
                          <a:latin typeface="Bookman Old Style" pitchFamily="18" charset="0"/>
                          <a:cs typeface="Arial" pitchFamily="34" charset="0"/>
                        </a:rPr>
                        <a:t>-</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kern="1200" dirty="0">
                          <a:solidFill>
                            <a:schemeClr val="tx1"/>
                          </a:solidFill>
                          <a:latin typeface="Bookman Old Style" pitchFamily="18" charset="0"/>
                          <a:ea typeface="+mn-ea"/>
                          <a:cs typeface="Arial"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2183">
                <a:tc>
                  <a:txBody>
                    <a:bodyPr/>
                    <a:lstStyle/>
                    <a:p>
                      <a:pPr algn="r" fontAlgn="b"/>
                      <a:r>
                        <a:rPr lang="tr-TR" sz="900" b="1" i="0" u="none" strike="noStrike" dirty="0" smtClean="0">
                          <a:solidFill>
                            <a:schemeClr val="tx1"/>
                          </a:solidFill>
                          <a:latin typeface="Bookman Old Style" pitchFamily="18" charset="0"/>
                          <a:cs typeface="Arial" pitchFamily="34" charset="0"/>
                        </a:rPr>
                        <a:t>MARMARAY</a:t>
                      </a:r>
                      <a:endParaRPr lang="tr-TR" sz="9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dirty="0" smtClean="0">
                          <a:solidFill>
                            <a:schemeClr val="tx1"/>
                          </a:solidFill>
                          <a:latin typeface="Bookman Old Style" pitchFamily="18" charset="0"/>
                          <a:cs typeface="Arial" pitchFamily="34" charset="0"/>
                        </a:rPr>
                        <a:t>54.981.915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dirty="0" smtClean="0">
                          <a:solidFill>
                            <a:schemeClr val="tx1"/>
                          </a:solidFill>
                          <a:latin typeface="Bookman Old Style" pitchFamily="18" charset="0"/>
                          <a:cs typeface="Arial" pitchFamily="34" charset="0"/>
                        </a:rPr>
                        <a:t>56.984.601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dirty="0" smtClean="0">
                          <a:solidFill>
                            <a:schemeClr val="tx1"/>
                          </a:solidFill>
                          <a:latin typeface="Bookman Old Style" pitchFamily="18" charset="0"/>
                          <a:cs typeface="Arial" pitchFamily="34" charset="0"/>
                        </a:rPr>
                        <a:t>63.063.342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kern="1200" dirty="0">
                          <a:solidFill>
                            <a:schemeClr val="tx1"/>
                          </a:solidFill>
                          <a:latin typeface="Bookman Old Style" pitchFamily="18" charset="0"/>
                          <a:ea typeface="+mn-ea"/>
                          <a:cs typeface="Arial" pitchFamily="34" charset="0"/>
                        </a:rPr>
                        <a:t>104.696.600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2183">
                <a:tc>
                  <a:txBody>
                    <a:bodyPr/>
                    <a:lstStyle/>
                    <a:p>
                      <a:pPr algn="r" fontAlgn="b"/>
                      <a:r>
                        <a:rPr lang="tr-TR" sz="900" b="1" i="0" u="none" strike="noStrike" dirty="0" smtClean="0">
                          <a:solidFill>
                            <a:schemeClr val="tx1"/>
                          </a:solidFill>
                          <a:latin typeface="Bookman Old Style" pitchFamily="18" charset="0"/>
                          <a:cs typeface="Arial" pitchFamily="34" charset="0"/>
                        </a:rPr>
                        <a:t>TRAMVAY</a:t>
                      </a:r>
                      <a:endParaRPr lang="tr-TR" sz="9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kern="1200" dirty="0" smtClean="0">
                          <a:solidFill>
                            <a:schemeClr val="tx1"/>
                          </a:solidFill>
                          <a:latin typeface="Bookman Old Style" pitchFamily="18" charset="0"/>
                          <a:ea typeface="+mn-ea"/>
                          <a:cs typeface="Arial" pitchFamily="34" charset="0"/>
                        </a:rPr>
                        <a:t>208.368.645</a:t>
                      </a:r>
                      <a:endParaRPr lang="tr-TR" sz="900" b="0"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kern="1200" dirty="0">
                          <a:solidFill>
                            <a:schemeClr val="tx1"/>
                          </a:solidFill>
                          <a:latin typeface="Bookman Old Style" pitchFamily="18" charset="0"/>
                          <a:ea typeface="+mn-ea"/>
                          <a:cs typeface="Arial" pitchFamily="34" charset="0"/>
                        </a:rPr>
                        <a:t>206.923.245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kern="1200" dirty="0" smtClean="0">
                          <a:solidFill>
                            <a:schemeClr val="tx1"/>
                          </a:solidFill>
                          <a:latin typeface="Bookman Old Style" pitchFamily="18" charset="0"/>
                          <a:ea typeface="+mn-ea"/>
                          <a:cs typeface="Arial" pitchFamily="34" charset="0"/>
                        </a:rPr>
                        <a:t>216.664.000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kern="1200" dirty="0">
                          <a:solidFill>
                            <a:schemeClr val="tx1"/>
                          </a:solidFill>
                          <a:latin typeface="Bookman Old Style" pitchFamily="18" charset="0"/>
                          <a:ea typeface="+mn-ea"/>
                          <a:cs typeface="Arial" pitchFamily="34" charset="0"/>
                        </a:rPr>
                        <a:t>168.958.135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01799421"/>
                  </a:ext>
                </a:extLst>
              </a:tr>
              <a:tr h="312183">
                <a:tc>
                  <a:txBody>
                    <a:bodyPr/>
                    <a:lstStyle/>
                    <a:p>
                      <a:pPr algn="r" fontAlgn="b"/>
                      <a:r>
                        <a:rPr lang="tr-TR" sz="900" b="1" i="0" u="none" strike="noStrike" dirty="0" smtClean="0">
                          <a:solidFill>
                            <a:schemeClr val="tx1"/>
                          </a:solidFill>
                          <a:latin typeface="Bookman Old Style" pitchFamily="18" charset="0"/>
                          <a:cs typeface="Arial" pitchFamily="34" charset="0"/>
                        </a:rPr>
                        <a:t>FÜNİKÜLER</a:t>
                      </a:r>
                      <a:endParaRPr lang="tr-TR" sz="9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dirty="0" smtClean="0">
                          <a:solidFill>
                            <a:schemeClr val="tx1"/>
                          </a:solidFill>
                          <a:latin typeface="Bookman Old Style" pitchFamily="18" charset="0"/>
                          <a:cs typeface="Arial" pitchFamily="34" charset="0"/>
                        </a:rPr>
                        <a:t>19.181.480</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kern="1200" dirty="0" smtClean="0">
                          <a:solidFill>
                            <a:schemeClr val="tx1"/>
                          </a:solidFill>
                          <a:latin typeface="Bookman Old Style" pitchFamily="18" charset="0"/>
                          <a:ea typeface="+mn-ea"/>
                          <a:cs typeface="Arial" pitchFamily="34" charset="0"/>
                        </a:rPr>
                        <a:t>19.181.400</a:t>
                      </a:r>
                      <a:endParaRPr lang="tr-TR" sz="900" b="0"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kern="1200" dirty="0" smtClean="0">
                          <a:solidFill>
                            <a:schemeClr val="tx1"/>
                          </a:solidFill>
                          <a:latin typeface="Bookman Old Style" pitchFamily="18" charset="0"/>
                          <a:ea typeface="+mn-ea"/>
                          <a:cs typeface="Arial" pitchFamily="34" charset="0"/>
                        </a:rPr>
                        <a:t>11.235.430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kern="1200" dirty="0">
                          <a:solidFill>
                            <a:schemeClr val="tx1"/>
                          </a:solidFill>
                          <a:latin typeface="Bookman Old Style" pitchFamily="18" charset="0"/>
                          <a:ea typeface="+mn-ea"/>
                          <a:cs typeface="Arial" pitchFamily="34" charset="0"/>
                        </a:rPr>
                        <a:t>14.586.860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2183">
                <a:tc>
                  <a:txBody>
                    <a:bodyPr/>
                    <a:lstStyle/>
                    <a:p>
                      <a:pPr algn="r" fontAlgn="b"/>
                      <a:r>
                        <a:rPr lang="tr-TR" sz="900" b="1" i="0" u="none" strike="noStrike" dirty="0" smtClean="0">
                          <a:solidFill>
                            <a:schemeClr val="tx1"/>
                          </a:solidFill>
                          <a:latin typeface="Bookman Old Style" pitchFamily="18" charset="0"/>
                          <a:cs typeface="Arial" pitchFamily="34" charset="0"/>
                        </a:rPr>
                        <a:t>TELEFERİK</a:t>
                      </a:r>
                      <a:endParaRPr lang="tr-TR" sz="9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dirty="0" smtClean="0">
                          <a:solidFill>
                            <a:schemeClr val="tx1"/>
                          </a:solidFill>
                          <a:latin typeface="Bookman Old Style" pitchFamily="18" charset="0"/>
                          <a:cs typeface="Arial" pitchFamily="34" charset="0"/>
                        </a:rPr>
                        <a:t>3.099.215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kern="1200" dirty="0" smtClean="0">
                          <a:solidFill>
                            <a:schemeClr val="tx1"/>
                          </a:solidFill>
                          <a:latin typeface="Bookman Old Style" pitchFamily="18" charset="0"/>
                          <a:ea typeface="+mn-ea"/>
                          <a:cs typeface="Arial" pitchFamily="34" charset="0"/>
                        </a:rPr>
                        <a:t>3.099.200</a:t>
                      </a:r>
                      <a:endParaRPr lang="tr-TR" sz="900" b="0"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kern="1200" dirty="0" smtClean="0">
                          <a:solidFill>
                            <a:schemeClr val="tx1"/>
                          </a:solidFill>
                          <a:latin typeface="Bookman Old Style" pitchFamily="18" charset="0"/>
                          <a:ea typeface="+mn-ea"/>
                          <a:cs typeface="Arial" pitchFamily="34" charset="0"/>
                        </a:rPr>
                        <a:t>3.296.680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900" b="0" i="0" u="none" strike="noStrike" kern="1200" dirty="0">
                          <a:solidFill>
                            <a:schemeClr val="tx1"/>
                          </a:solidFill>
                          <a:latin typeface="Bookman Old Style" pitchFamily="18" charset="0"/>
                          <a:ea typeface="+mn-ea"/>
                          <a:cs typeface="Arial" pitchFamily="34" charset="0"/>
                        </a:rPr>
                        <a:t>3.226.600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45285">
                <a:tc>
                  <a:txBody>
                    <a:bodyPr/>
                    <a:lstStyle/>
                    <a:p>
                      <a:pPr algn="l" fontAlgn="b"/>
                      <a:r>
                        <a:rPr lang="tr-TR" sz="900" b="1" i="0" u="none" strike="noStrike" dirty="0">
                          <a:solidFill>
                            <a:srgbClr val="000099"/>
                          </a:solidFill>
                          <a:latin typeface="Bookman Old Style" pitchFamily="18" charset="0"/>
                          <a:cs typeface="Arial" pitchFamily="34" charset="0"/>
                        </a:rPr>
                        <a:t>RAYLI SİSTEM </a:t>
                      </a:r>
                      <a:r>
                        <a:rPr lang="tr-TR" sz="900" b="1" i="0" u="none" strike="noStrike" dirty="0" smtClean="0">
                          <a:solidFill>
                            <a:srgbClr val="000099"/>
                          </a:solidFill>
                          <a:latin typeface="Bookman Old Style" pitchFamily="18" charset="0"/>
                          <a:cs typeface="Arial" pitchFamily="34" charset="0"/>
                        </a:rPr>
                        <a:t>İLE TAŞINAN YOLCU TOPLAMI</a:t>
                      </a:r>
                      <a:endParaRPr lang="tr-TR" sz="900" b="1" i="0" u="none" strike="noStrike" dirty="0">
                        <a:solidFill>
                          <a:srgbClr val="000099"/>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dirty="0">
                          <a:solidFill>
                            <a:srgbClr val="000099"/>
                          </a:solidFill>
                          <a:effectLst/>
                          <a:latin typeface="Bookman Old Style" panose="02050604050505020204" pitchFamily="18" charset="0"/>
                        </a:rPr>
                        <a:t>816.773.415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dirty="0">
                          <a:solidFill>
                            <a:srgbClr val="000099"/>
                          </a:solidFill>
                          <a:effectLst/>
                          <a:latin typeface="Bookman Old Style" panose="02050604050505020204" pitchFamily="18" charset="0"/>
                        </a:rPr>
                        <a:t>819.348.551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dirty="0">
                          <a:solidFill>
                            <a:srgbClr val="000099"/>
                          </a:solidFill>
                          <a:effectLst/>
                          <a:latin typeface="Bookman Old Style" panose="02050604050505020204" pitchFamily="18" charset="0"/>
                        </a:rPr>
                        <a:t>865.437.732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dirty="0">
                          <a:solidFill>
                            <a:srgbClr val="000099"/>
                          </a:solidFill>
                          <a:effectLst/>
                          <a:latin typeface="Bookman Old Style" panose="02050604050505020204" pitchFamily="18" charset="0"/>
                        </a:rPr>
                        <a:t>989.118.610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312183">
                <a:tc>
                  <a:txBody>
                    <a:bodyPr/>
                    <a:lstStyle/>
                    <a:p>
                      <a:pPr marL="0" algn="r" defTabSz="457200" rtl="0" eaLnBrk="1" fontAlgn="b" latinLnBrk="0" hangingPunct="1">
                        <a:spcAft>
                          <a:spcPts val="0"/>
                        </a:spcAft>
                      </a:pPr>
                      <a:r>
                        <a:rPr lang="tr-TR" sz="900" b="1" i="0" u="none" strike="noStrike" kern="1200" dirty="0">
                          <a:solidFill>
                            <a:schemeClr val="tx1"/>
                          </a:solidFill>
                          <a:latin typeface="Bookman Old Style" pitchFamily="18" charset="0"/>
                          <a:ea typeface="+mn-ea"/>
                          <a:cs typeface="Arial" pitchFamily="34" charset="0"/>
                        </a:rPr>
                        <a:t>İETT</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333.877.545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323.540.015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307.267.950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353.880.640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2183">
                <a:tc>
                  <a:txBody>
                    <a:bodyPr/>
                    <a:lstStyle/>
                    <a:p>
                      <a:pPr marL="0" algn="r" defTabSz="457200" rtl="0" eaLnBrk="1" fontAlgn="b" latinLnBrk="0" hangingPunct="1">
                        <a:spcAft>
                          <a:spcPts val="0"/>
                        </a:spcAft>
                      </a:pPr>
                      <a:r>
                        <a:rPr lang="tr-TR" sz="900" b="1" i="0" u="none" strike="noStrike" kern="1200" dirty="0">
                          <a:solidFill>
                            <a:schemeClr val="tx1"/>
                          </a:solidFill>
                          <a:latin typeface="Bookman Old Style" pitchFamily="18" charset="0"/>
                          <a:ea typeface="+mn-ea"/>
                          <a:cs typeface="Arial" pitchFamily="34" charset="0"/>
                        </a:rPr>
                        <a:t>METROBÜS</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389.444.780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340.701.950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348.893.645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354.493.110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2183">
                <a:tc>
                  <a:txBody>
                    <a:bodyPr/>
                    <a:lstStyle/>
                    <a:p>
                      <a:pPr marL="0" algn="r" defTabSz="457200" rtl="0" eaLnBrk="1" fontAlgn="b" latinLnBrk="0" hangingPunct="1">
                        <a:spcAft>
                          <a:spcPts val="0"/>
                        </a:spcAft>
                      </a:pPr>
                      <a:r>
                        <a:rPr lang="tr-TR" sz="900" b="1" i="0" u="none" strike="noStrike" kern="1200" dirty="0">
                          <a:solidFill>
                            <a:schemeClr val="tx1"/>
                          </a:solidFill>
                          <a:latin typeface="Bookman Old Style" pitchFamily="18" charset="0"/>
                          <a:ea typeface="+mn-ea"/>
                          <a:cs typeface="Arial" pitchFamily="34" charset="0"/>
                        </a:rPr>
                        <a:t>OTOBÜS AŞ</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304.051.570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307.010.260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305.884.600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304.929.030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12183">
                <a:tc>
                  <a:txBody>
                    <a:bodyPr/>
                    <a:lstStyle/>
                    <a:p>
                      <a:pPr marL="0" algn="r" defTabSz="457200" rtl="0" eaLnBrk="1" fontAlgn="b" latinLnBrk="0" hangingPunct="1">
                        <a:spcAft>
                          <a:spcPts val="0"/>
                        </a:spcAft>
                      </a:pPr>
                      <a:r>
                        <a:rPr lang="tr-TR" sz="900" b="1" i="0" u="none" strike="noStrike" kern="1200" dirty="0">
                          <a:solidFill>
                            <a:schemeClr val="tx1"/>
                          </a:solidFill>
                          <a:latin typeface="Bookman Old Style" pitchFamily="18" charset="0"/>
                          <a:ea typeface="+mn-ea"/>
                          <a:cs typeface="Arial" pitchFamily="34" charset="0"/>
                        </a:rPr>
                        <a:t>ÖZEL HALK OTOBÜSÜ</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503.005.040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531.252.390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479.843.235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fontAlgn="ctr"/>
                      <a:r>
                        <a:rPr lang="tr-TR" sz="900" b="0" i="0" u="none" strike="noStrike" dirty="0">
                          <a:solidFill>
                            <a:srgbClr val="000000"/>
                          </a:solidFill>
                          <a:effectLst/>
                          <a:latin typeface="Bookman Old Style" panose="02050604050505020204" pitchFamily="18" charset="0"/>
                        </a:rPr>
                        <a:t>573.558.445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2179173"/>
                  </a:ext>
                </a:extLst>
              </a:tr>
              <a:tr h="1017762">
                <a:tc>
                  <a:txBody>
                    <a:bodyPr/>
                    <a:lstStyle/>
                    <a:p>
                      <a:pPr algn="l" rtl="0" fontAlgn="b"/>
                      <a:r>
                        <a:rPr lang="tr-TR" sz="900" b="1" i="0" u="none" strike="noStrike">
                          <a:solidFill>
                            <a:srgbClr val="000099"/>
                          </a:solidFill>
                          <a:effectLst/>
                          <a:latin typeface="Bookman Old Style" panose="02050604050505020204" pitchFamily="18" charset="0"/>
                        </a:rPr>
                        <a:t>LASTİKLİ ARAÇLAR İLE TAŞINAN YOLCU   TOPLAM</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dirty="0">
                          <a:solidFill>
                            <a:srgbClr val="000099"/>
                          </a:solidFill>
                          <a:effectLst/>
                          <a:latin typeface="Bookman Old Style" panose="02050604050505020204" pitchFamily="18" charset="0"/>
                        </a:rPr>
                        <a:t>1.530.378.935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dirty="0">
                          <a:solidFill>
                            <a:srgbClr val="000099"/>
                          </a:solidFill>
                          <a:effectLst/>
                          <a:latin typeface="Bookman Old Style" panose="02050604050505020204" pitchFamily="18" charset="0"/>
                        </a:rPr>
                        <a:t>1.502.504.615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dirty="0">
                          <a:solidFill>
                            <a:srgbClr val="000099"/>
                          </a:solidFill>
                          <a:effectLst/>
                          <a:latin typeface="Bookman Old Style" panose="02050604050505020204" pitchFamily="18" charset="0"/>
                        </a:rPr>
                        <a:t>1.441.889.430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a:solidFill>
                            <a:srgbClr val="000099"/>
                          </a:solidFill>
                          <a:effectLst/>
                          <a:latin typeface="Bookman Old Style" panose="02050604050505020204" pitchFamily="18" charset="0"/>
                        </a:rPr>
                        <a:t>1.586.861.225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1"/>
                  </a:ext>
                </a:extLst>
              </a:tr>
              <a:tr h="312183">
                <a:tc>
                  <a:txBody>
                    <a:bodyPr/>
                    <a:lstStyle/>
                    <a:p>
                      <a:pPr algn="r" rtl="0" fontAlgn="b"/>
                      <a:r>
                        <a:rPr lang="tr-TR" sz="900" b="1" i="0" u="none" strike="noStrike" dirty="0">
                          <a:solidFill>
                            <a:srgbClr val="000000"/>
                          </a:solidFill>
                          <a:effectLst/>
                          <a:latin typeface="Bookman Old Style" panose="02050604050505020204" pitchFamily="18" charset="0"/>
                        </a:rPr>
                        <a:t>ŞEHİR HATLARI</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b"/>
                      <a:r>
                        <a:rPr lang="tr-TR" sz="900" b="0" i="0" u="none" strike="noStrike">
                          <a:solidFill>
                            <a:srgbClr val="000000"/>
                          </a:solidFill>
                          <a:effectLst/>
                          <a:latin typeface="Bookman Old Style" panose="02050604050505020204" pitchFamily="18" charset="0"/>
                        </a:rPr>
                        <a:t>45.033.037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b"/>
                      <a:r>
                        <a:rPr lang="tr-TR" sz="900" b="0" i="0" u="none" strike="noStrike" dirty="0">
                          <a:solidFill>
                            <a:srgbClr val="000000"/>
                          </a:solidFill>
                          <a:effectLst/>
                          <a:latin typeface="Bookman Old Style" panose="02050604050505020204" pitchFamily="18" charset="0"/>
                        </a:rPr>
                        <a:t>40.316.365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ctr"/>
                      <a:r>
                        <a:rPr lang="tr-TR" sz="900" b="0" i="0" u="none" strike="noStrike" dirty="0">
                          <a:solidFill>
                            <a:srgbClr val="000000"/>
                          </a:solidFill>
                          <a:effectLst/>
                          <a:latin typeface="Bookman Old Style" panose="02050604050505020204" pitchFamily="18" charset="0"/>
                        </a:rPr>
                        <a:t>36.909.680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ctr"/>
                      <a:r>
                        <a:rPr lang="tr-TR" sz="900" b="0" i="0" u="none" strike="noStrike">
                          <a:solidFill>
                            <a:srgbClr val="000000"/>
                          </a:solidFill>
                          <a:effectLst/>
                          <a:latin typeface="Bookman Old Style" panose="02050604050505020204" pitchFamily="18" charset="0"/>
                        </a:rPr>
                        <a:t>40.317.146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12183">
                <a:tc>
                  <a:txBody>
                    <a:bodyPr/>
                    <a:lstStyle/>
                    <a:p>
                      <a:pPr algn="r" rtl="0" fontAlgn="b"/>
                      <a:r>
                        <a:rPr lang="tr-TR" sz="900" b="1" i="0" u="none" strike="noStrike" dirty="0">
                          <a:solidFill>
                            <a:srgbClr val="000000"/>
                          </a:solidFill>
                          <a:effectLst/>
                          <a:latin typeface="Bookman Old Style" panose="02050604050505020204" pitchFamily="18" charset="0"/>
                        </a:rPr>
                        <a:t>İDO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b"/>
                      <a:r>
                        <a:rPr lang="tr-TR" sz="900" b="0" i="0" u="none" strike="noStrike">
                          <a:solidFill>
                            <a:srgbClr val="000000"/>
                          </a:solidFill>
                          <a:effectLst/>
                          <a:latin typeface="Bookman Old Style" panose="02050604050505020204" pitchFamily="18" charset="0"/>
                        </a:rPr>
                        <a:t>10.612.321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b"/>
                      <a:r>
                        <a:rPr lang="tr-TR" sz="900" b="0" i="0" u="none" strike="noStrike" dirty="0">
                          <a:solidFill>
                            <a:srgbClr val="000000"/>
                          </a:solidFill>
                          <a:effectLst/>
                          <a:latin typeface="Bookman Old Style" panose="02050604050505020204" pitchFamily="18" charset="0"/>
                        </a:rPr>
                        <a:t>10.049.868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ctr"/>
                      <a:r>
                        <a:rPr lang="tr-TR" sz="900" b="0" i="0" u="none" strike="noStrike" dirty="0">
                          <a:solidFill>
                            <a:srgbClr val="000000"/>
                          </a:solidFill>
                          <a:effectLst/>
                          <a:latin typeface="Bookman Old Style" panose="02050604050505020204" pitchFamily="18" charset="0"/>
                        </a:rPr>
                        <a:t>7.078.737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ctr"/>
                      <a:r>
                        <a:rPr lang="tr-TR" sz="900" b="0" i="0" u="none" strike="noStrike">
                          <a:solidFill>
                            <a:srgbClr val="000000"/>
                          </a:solidFill>
                          <a:effectLst/>
                          <a:latin typeface="Bookman Old Style" panose="02050604050505020204" pitchFamily="18" charset="0"/>
                        </a:rPr>
                        <a:t>4.930.788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12183">
                <a:tc>
                  <a:txBody>
                    <a:bodyPr/>
                    <a:lstStyle/>
                    <a:p>
                      <a:pPr algn="r" rtl="0" fontAlgn="b"/>
                      <a:r>
                        <a:rPr lang="tr-TR" sz="900" b="1" i="0" u="none" strike="noStrike" dirty="0">
                          <a:solidFill>
                            <a:srgbClr val="000000"/>
                          </a:solidFill>
                          <a:effectLst/>
                          <a:latin typeface="Bookman Old Style" panose="02050604050505020204" pitchFamily="18" charset="0"/>
                        </a:rPr>
                        <a:t>DENTUR</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b"/>
                      <a:r>
                        <a:rPr lang="tr-TR" sz="900" b="0" i="0" u="none" strike="noStrike">
                          <a:solidFill>
                            <a:srgbClr val="000000"/>
                          </a:solidFill>
                          <a:effectLst/>
                          <a:latin typeface="Bookman Old Style" panose="02050604050505020204" pitchFamily="18" charset="0"/>
                        </a:rPr>
                        <a:t>17.268.593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b"/>
                      <a:r>
                        <a:rPr lang="tr-TR" sz="900" b="0" i="0" u="none" strike="noStrike" dirty="0">
                          <a:solidFill>
                            <a:srgbClr val="000000"/>
                          </a:solidFill>
                          <a:effectLst/>
                          <a:latin typeface="Bookman Old Style" panose="02050604050505020204" pitchFamily="18" charset="0"/>
                        </a:rPr>
                        <a:t>17.998.850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ctr"/>
                      <a:r>
                        <a:rPr lang="tr-TR" sz="900" b="0" i="0" u="none" strike="noStrike" dirty="0">
                          <a:solidFill>
                            <a:srgbClr val="000000"/>
                          </a:solidFill>
                          <a:effectLst/>
                          <a:latin typeface="Bookman Old Style" panose="02050604050505020204" pitchFamily="18" charset="0"/>
                        </a:rPr>
                        <a:t>17.805.855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ctr"/>
                      <a:r>
                        <a:rPr lang="tr-TR" sz="900" b="0" i="0" u="none" strike="noStrike">
                          <a:solidFill>
                            <a:srgbClr val="000000"/>
                          </a:solidFill>
                          <a:effectLst/>
                          <a:latin typeface="Bookman Old Style" panose="02050604050505020204" pitchFamily="18" charset="0"/>
                        </a:rPr>
                        <a:t>8.860.529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12183">
                <a:tc>
                  <a:txBody>
                    <a:bodyPr/>
                    <a:lstStyle/>
                    <a:p>
                      <a:pPr algn="r" rtl="0" fontAlgn="b"/>
                      <a:r>
                        <a:rPr lang="tr-TR" sz="900" b="1" i="0" u="none" strike="noStrike" dirty="0">
                          <a:solidFill>
                            <a:srgbClr val="000000"/>
                          </a:solidFill>
                          <a:effectLst/>
                          <a:latin typeface="Bookman Old Style" panose="02050604050505020204" pitchFamily="18" charset="0"/>
                        </a:rPr>
                        <a:t>TURYOL</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b"/>
                      <a:r>
                        <a:rPr lang="tr-TR" sz="900" b="0" i="0" u="none" strike="noStrike">
                          <a:solidFill>
                            <a:srgbClr val="000000"/>
                          </a:solidFill>
                          <a:effectLst/>
                          <a:latin typeface="Bookman Old Style" panose="02050604050505020204" pitchFamily="18" charset="0"/>
                        </a:rPr>
                        <a:t>12.905.468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b"/>
                      <a:r>
                        <a:rPr lang="tr-TR" sz="900" b="0" i="0" u="none" strike="noStrike" dirty="0">
                          <a:solidFill>
                            <a:srgbClr val="000000"/>
                          </a:solidFill>
                          <a:effectLst/>
                          <a:latin typeface="Bookman Old Style" panose="02050604050505020204" pitchFamily="18" charset="0"/>
                        </a:rPr>
                        <a:t>13.173.302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ctr"/>
                      <a:r>
                        <a:rPr lang="tr-TR" sz="900" b="0" i="0" u="none" strike="noStrike" dirty="0">
                          <a:solidFill>
                            <a:srgbClr val="000000"/>
                          </a:solidFill>
                          <a:effectLst/>
                          <a:latin typeface="Bookman Old Style" panose="02050604050505020204" pitchFamily="18" charset="0"/>
                        </a:rPr>
                        <a:t>14.265.524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r" rtl="0" fontAlgn="ctr"/>
                      <a:r>
                        <a:rPr lang="tr-TR" sz="900" b="0" i="0" u="none" strike="noStrike" dirty="0">
                          <a:solidFill>
                            <a:srgbClr val="000000"/>
                          </a:solidFill>
                          <a:effectLst/>
                          <a:latin typeface="Bookman Old Style" panose="02050604050505020204" pitchFamily="18" charset="0"/>
                        </a:rPr>
                        <a:t>14.165.643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683158">
                <a:tc>
                  <a:txBody>
                    <a:bodyPr/>
                    <a:lstStyle/>
                    <a:p>
                      <a:pPr algn="l" rtl="0" fontAlgn="b"/>
                      <a:r>
                        <a:rPr lang="tr-TR" sz="900" b="1" i="0" u="none" strike="noStrike">
                          <a:solidFill>
                            <a:srgbClr val="000099"/>
                          </a:solidFill>
                          <a:effectLst/>
                          <a:latin typeface="Bookman Old Style" panose="02050604050505020204" pitchFamily="18" charset="0"/>
                        </a:rPr>
                        <a:t>DENİZ ARAÇLARI İLE TAŞINAN YOLCU</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a:solidFill>
                            <a:srgbClr val="000099"/>
                          </a:solidFill>
                          <a:effectLst/>
                          <a:latin typeface="Bookman Old Style" panose="02050604050505020204" pitchFamily="18" charset="0"/>
                        </a:rPr>
                        <a:t>85.819.419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dirty="0">
                          <a:solidFill>
                            <a:srgbClr val="000099"/>
                          </a:solidFill>
                          <a:effectLst/>
                          <a:latin typeface="Bookman Old Style" panose="02050604050505020204" pitchFamily="18" charset="0"/>
                        </a:rPr>
                        <a:t>81.538.385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dirty="0">
                          <a:solidFill>
                            <a:srgbClr val="000099"/>
                          </a:solidFill>
                          <a:effectLst/>
                          <a:latin typeface="Bookman Old Style" panose="02050604050505020204" pitchFamily="18" charset="0"/>
                        </a:rPr>
                        <a:t>76.059.796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dirty="0">
                          <a:solidFill>
                            <a:srgbClr val="000099"/>
                          </a:solidFill>
                          <a:effectLst/>
                          <a:latin typeface="Bookman Old Style" panose="02050604050505020204" pitchFamily="18" charset="0"/>
                        </a:rPr>
                        <a:t>68.274.106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6"/>
                  </a:ext>
                </a:extLst>
              </a:tr>
              <a:tr h="348548">
                <a:tc>
                  <a:txBody>
                    <a:bodyPr/>
                    <a:lstStyle/>
                    <a:p>
                      <a:pPr algn="l" rtl="0" fontAlgn="b"/>
                      <a:r>
                        <a:rPr lang="tr-TR" sz="900" b="1" i="0" u="none" strike="noStrike">
                          <a:solidFill>
                            <a:srgbClr val="000099"/>
                          </a:solidFill>
                          <a:effectLst/>
                          <a:latin typeface="Bookman Old Style" panose="02050604050505020204" pitchFamily="18" charset="0"/>
                        </a:rPr>
                        <a:t>GENEL TOPLAM</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a:solidFill>
                            <a:srgbClr val="000099"/>
                          </a:solidFill>
                          <a:effectLst/>
                          <a:latin typeface="Bookman Old Style" panose="02050604050505020204" pitchFamily="18" charset="0"/>
                        </a:rPr>
                        <a:t>2.432.971.769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a:solidFill>
                            <a:srgbClr val="000099"/>
                          </a:solidFill>
                          <a:effectLst/>
                          <a:latin typeface="Bookman Old Style" panose="02050604050505020204" pitchFamily="18" charset="0"/>
                        </a:rPr>
                        <a:t>2.403.391.551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dirty="0">
                          <a:solidFill>
                            <a:srgbClr val="000099"/>
                          </a:solidFill>
                          <a:effectLst/>
                          <a:latin typeface="Bookman Old Style" panose="02050604050505020204" pitchFamily="18" charset="0"/>
                        </a:rPr>
                        <a:t>2.383.386.958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rtl="0" fontAlgn="b"/>
                      <a:r>
                        <a:rPr lang="tr-TR" sz="900" b="1" i="0" u="none" strike="noStrike" dirty="0">
                          <a:solidFill>
                            <a:srgbClr val="000099"/>
                          </a:solidFill>
                          <a:effectLst/>
                          <a:latin typeface="Bookman Old Style" panose="02050604050505020204" pitchFamily="18" charset="0"/>
                        </a:rPr>
                        <a:t>2.644.253.941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7"/>
                  </a:ext>
                </a:extLst>
              </a:tr>
            </a:tbl>
          </a:graphicData>
        </a:graphic>
      </p:graphicFrame>
      <p:sp>
        <p:nvSpPr>
          <p:cNvPr id="112712" name="5 Metin kutusu"/>
          <p:cNvSpPr txBox="1">
            <a:spLocks noChangeArrowheads="1"/>
          </p:cNvSpPr>
          <p:nvPr/>
        </p:nvSpPr>
        <p:spPr bwMode="auto">
          <a:xfrm>
            <a:off x="256338" y="218013"/>
            <a:ext cx="6318702" cy="323165"/>
          </a:xfrm>
          <a:prstGeom prst="rect">
            <a:avLst/>
          </a:prstGeom>
          <a:noFill/>
          <a:ln w="9525">
            <a:noFill/>
            <a:miter lim="800000"/>
            <a:headEnd/>
            <a:tailEnd/>
          </a:ln>
        </p:spPr>
        <p:txBody>
          <a:bodyPr wrap="square">
            <a:spAutoFit/>
          </a:bodyPr>
          <a:lstStyle/>
          <a:p>
            <a:pPr algn="ctr" defTabSz="685800">
              <a:defRPr/>
            </a:pPr>
            <a:r>
              <a:rPr lang="tr-TR" sz="1500" b="1" dirty="0">
                <a:solidFill>
                  <a:srgbClr val="FF0000"/>
                </a:solidFill>
                <a:latin typeface="Bookman Old Style" pitchFamily="18" charset="0"/>
                <a:cs typeface="Arial" pitchFamily="34" charset="0"/>
              </a:rPr>
              <a:t>TOPLU  ULAŞIMLA  TAŞINAN  YOLCU  SAYISI  </a:t>
            </a:r>
          </a:p>
        </p:txBody>
      </p:sp>
      <p:sp>
        <p:nvSpPr>
          <p:cNvPr id="7" name="6 Slayt Numarası Yer Tutucusu"/>
          <p:cNvSpPr>
            <a:spLocks noGrp="1"/>
          </p:cNvSpPr>
          <p:nvPr>
            <p:ph type="sldNum" sz="quarter" idx="12"/>
          </p:nvPr>
        </p:nvSpPr>
        <p:spPr>
          <a:xfrm>
            <a:off x="5481228" y="7236173"/>
            <a:ext cx="1350150" cy="255110"/>
          </a:xfrm>
        </p:spPr>
        <p:txBody>
          <a:bodyPr/>
          <a:lstStyle/>
          <a:p>
            <a:pPr defTabSz="685800">
              <a:defRPr/>
            </a:pPr>
            <a:fld id="{AC9B8252-2911-4F28-9918-88F408974A6D}" type="slidenum">
              <a:rPr lang="tr-TR" sz="900">
                <a:solidFill>
                  <a:prstClr val="black">
                    <a:tint val="75000"/>
                  </a:prstClr>
                </a:solidFill>
                <a:latin typeface="Calibri"/>
              </a:rPr>
              <a:pPr defTabSz="685800">
                <a:defRPr/>
              </a:pPr>
              <a:t>24</a:t>
            </a:fld>
            <a:endParaRPr lang="tr-TR" sz="900" dirty="0">
              <a:solidFill>
                <a:prstClr val="black">
                  <a:tint val="75000"/>
                </a:prstClr>
              </a:solidFill>
              <a:latin typeface="Calibri"/>
            </a:endParaRPr>
          </a:p>
        </p:txBody>
      </p:sp>
      <p:sp>
        <p:nvSpPr>
          <p:cNvPr id="10" name="9 Metin kutusu"/>
          <p:cNvSpPr txBox="1"/>
          <p:nvPr/>
        </p:nvSpPr>
        <p:spPr>
          <a:xfrm>
            <a:off x="-95534" y="9226410"/>
            <a:ext cx="6831378" cy="334835"/>
          </a:xfrm>
          <a:prstGeom prst="rect">
            <a:avLst/>
          </a:prstGeom>
          <a:noFill/>
        </p:spPr>
        <p:txBody>
          <a:bodyPr wrap="square" rtlCol="0">
            <a:spAutoFit/>
          </a:bodyPr>
          <a:lstStyle/>
          <a:p>
            <a:pPr algn="just" defTabSz="685800">
              <a:defRPr/>
            </a:pPr>
            <a:r>
              <a:rPr lang="tr-TR" sz="788" b="1" dirty="0">
                <a:solidFill>
                  <a:prstClr val="black"/>
                </a:solidFill>
                <a:latin typeface="Bookman Old Style" pitchFamily="18" charset="0"/>
                <a:cs typeface="Arial" pitchFamily="34" charset="0"/>
              </a:rPr>
              <a:t>*Gebze-Haydarpaşa ve Sirkeci-Halkalı hatları, Marmaray projesinin ikinci aşaması olarak  iyileştirmeye alındığından   dolayı Banliyö hatları iptal edilmiştir. </a:t>
            </a:r>
          </a:p>
        </p:txBody>
      </p:sp>
    </p:spTree>
    <p:extLst>
      <p:ext uri="{BB962C8B-B14F-4D97-AF65-F5344CB8AC3E}">
        <p14:creationId xmlns:p14="http://schemas.microsoft.com/office/powerpoint/2010/main" val="292052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a:xfrm>
            <a:off x="6237312" y="7137954"/>
            <a:ext cx="486054" cy="273844"/>
          </a:xfrm>
        </p:spPr>
        <p:txBody>
          <a:bodyPr/>
          <a:lstStyle/>
          <a:p>
            <a:pPr defTabSz="685800">
              <a:defRPr/>
            </a:pPr>
            <a:fld id="{B25C6AFD-A79F-47B6-9705-FCAA6C1C2532}" type="slidenum">
              <a:rPr lang="tr-TR" sz="900">
                <a:solidFill>
                  <a:prstClr val="black">
                    <a:tint val="75000"/>
                  </a:prstClr>
                </a:solidFill>
                <a:latin typeface="Calibri"/>
              </a:rPr>
              <a:pPr defTabSz="685800">
                <a:defRPr/>
              </a:pPr>
              <a:t>25</a:t>
            </a:fld>
            <a:endParaRPr lang="tr-TR" sz="900">
              <a:solidFill>
                <a:prstClr val="black">
                  <a:tint val="75000"/>
                </a:prstClr>
              </a:solidFill>
              <a:latin typeface="Calibri"/>
            </a:endParaRPr>
          </a:p>
        </p:txBody>
      </p:sp>
      <p:sp>
        <p:nvSpPr>
          <p:cNvPr id="2" name="1 Başlık"/>
          <p:cNvSpPr>
            <a:spLocks noGrp="1"/>
          </p:cNvSpPr>
          <p:nvPr>
            <p:ph type="title" idx="4294967295"/>
          </p:nvPr>
        </p:nvSpPr>
        <p:spPr>
          <a:xfrm>
            <a:off x="0" y="112954"/>
            <a:ext cx="6858000" cy="512262"/>
          </a:xfrm>
        </p:spPr>
        <p:txBody>
          <a:bodyPr/>
          <a:lstStyle/>
          <a:p>
            <a:pPr eaLnBrk="1" hangingPunct="1"/>
            <a:r>
              <a:rPr lang="tr-TR" sz="1800" b="1" dirty="0">
                <a:solidFill>
                  <a:srgbClr val="FF0000"/>
                </a:solidFill>
                <a:latin typeface="Bookman Old Style" pitchFamily="18" charset="0"/>
                <a:cs typeface="Arial" pitchFamily="34" charset="0"/>
              </a:rPr>
              <a:t>KARAYOLU TAŞIMACILIĞI</a:t>
            </a:r>
            <a:endParaRPr lang="tr-TR" sz="1500" dirty="0">
              <a:solidFill>
                <a:srgbClr val="FF0000"/>
              </a:solidFill>
              <a:latin typeface="Bookman Old Style" pitchFamily="18" charset="0"/>
            </a:endParaRPr>
          </a:p>
        </p:txBody>
      </p:sp>
      <p:graphicFrame>
        <p:nvGraphicFramePr>
          <p:cNvPr id="7" name="6 Tablo"/>
          <p:cNvGraphicFramePr>
            <a:graphicFrameLocks noGrp="1"/>
          </p:cNvGraphicFramePr>
          <p:nvPr>
            <p:extLst>
              <p:ext uri="{D42A27DB-BD31-4B8C-83A1-F6EECF244321}">
                <p14:modId xmlns:p14="http://schemas.microsoft.com/office/powerpoint/2010/main" val="3589346192"/>
              </p:ext>
            </p:extLst>
          </p:nvPr>
        </p:nvGraphicFramePr>
        <p:xfrm>
          <a:off x="0" y="625216"/>
          <a:ext cx="6858000" cy="4188647"/>
        </p:xfrm>
        <a:graphic>
          <a:graphicData uri="http://schemas.openxmlformats.org/drawingml/2006/table">
            <a:tbl>
              <a:tblPr/>
              <a:tblGrid>
                <a:gridCol w="2643121">
                  <a:extLst>
                    <a:ext uri="{9D8B030D-6E8A-4147-A177-3AD203B41FA5}">
                      <a16:colId xmlns:a16="http://schemas.microsoft.com/office/drawing/2014/main" val="20000"/>
                    </a:ext>
                  </a:extLst>
                </a:gridCol>
                <a:gridCol w="937605">
                  <a:extLst>
                    <a:ext uri="{9D8B030D-6E8A-4147-A177-3AD203B41FA5}">
                      <a16:colId xmlns:a16="http://schemas.microsoft.com/office/drawing/2014/main" val="20001"/>
                    </a:ext>
                  </a:extLst>
                </a:gridCol>
                <a:gridCol w="910354">
                  <a:extLst>
                    <a:ext uri="{9D8B030D-6E8A-4147-A177-3AD203B41FA5}">
                      <a16:colId xmlns:a16="http://schemas.microsoft.com/office/drawing/2014/main" val="20002"/>
                    </a:ext>
                  </a:extLst>
                </a:gridCol>
                <a:gridCol w="910354">
                  <a:extLst>
                    <a:ext uri="{9D8B030D-6E8A-4147-A177-3AD203B41FA5}">
                      <a16:colId xmlns:a16="http://schemas.microsoft.com/office/drawing/2014/main" val="20003"/>
                    </a:ext>
                  </a:extLst>
                </a:gridCol>
                <a:gridCol w="1456566">
                  <a:extLst>
                    <a:ext uri="{9D8B030D-6E8A-4147-A177-3AD203B41FA5}">
                      <a16:colId xmlns:a16="http://schemas.microsoft.com/office/drawing/2014/main" val="20004"/>
                    </a:ext>
                  </a:extLst>
                </a:gridCol>
              </a:tblGrid>
              <a:tr h="739437">
                <a:tc>
                  <a:txBody>
                    <a:bodyPr/>
                    <a:lstStyle/>
                    <a:p>
                      <a:pPr algn="ctr" fontAlgn="b"/>
                      <a:r>
                        <a:rPr lang="tr-TR" sz="1500" b="1" i="0" u="none" strike="noStrike" dirty="0" smtClean="0">
                          <a:solidFill>
                            <a:srgbClr val="000099"/>
                          </a:solidFill>
                          <a:latin typeface="Bookman Old Style" pitchFamily="18" charset="0"/>
                          <a:cs typeface="Arial" pitchFamily="34" charset="0"/>
                        </a:rPr>
                        <a:t>ULAŞIM  </a:t>
                      </a:r>
                      <a:r>
                        <a:rPr lang="tr-TR" sz="1500" b="1" i="0" u="none" strike="noStrike" dirty="0">
                          <a:solidFill>
                            <a:srgbClr val="000099"/>
                          </a:solidFill>
                          <a:latin typeface="Bookman Old Style" pitchFamily="18" charset="0"/>
                          <a:cs typeface="Arial" pitchFamily="34" charset="0"/>
                        </a:rPr>
                        <a:t>-                                                               TOPLU TAŞIMA ARAÇLARI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500" b="1" i="0" u="none" strike="noStrike" dirty="0" smtClean="0">
                          <a:solidFill>
                            <a:srgbClr val="000099"/>
                          </a:solidFill>
                          <a:latin typeface="Bookman Old Style" pitchFamily="18" charset="0"/>
                          <a:cs typeface="Arial" pitchFamily="34" charset="0"/>
                        </a:rPr>
                        <a:t>2015</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500" b="1" i="0" u="none" strike="noStrike" dirty="0" smtClean="0">
                          <a:solidFill>
                            <a:srgbClr val="000099"/>
                          </a:solidFill>
                          <a:latin typeface="Bookman Old Style" pitchFamily="18" charset="0"/>
                          <a:cs typeface="Arial" pitchFamily="34" charset="0"/>
                        </a:rPr>
                        <a:t>2016 </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500" b="1" i="0" u="none" strike="noStrike" dirty="0" smtClean="0">
                          <a:solidFill>
                            <a:srgbClr val="000099"/>
                          </a:solidFill>
                          <a:latin typeface="Bookman Old Style" pitchFamily="18" charset="0"/>
                          <a:cs typeface="Arial" pitchFamily="34" charset="0"/>
                        </a:rPr>
                        <a:t>2017</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500" b="1" i="0" u="none" strike="noStrike" dirty="0" smtClean="0">
                          <a:solidFill>
                            <a:srgbClr val="000099"/>
                          </a:solidFill>
                          <a:latin typeface="Bookman Old Style" pitchFamily="18" charset="0"/>
                          <a:cs typeface="Arial" pitchFamily="34" charset="0"/>
                        </a:rPr>
                        <a:t>2018 </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45195">
                <a:tc>
                  <a:txBody>
                    <a:bodyPr/>
                    <a:lstStyle/>
                    <a:p>
                      <a:pPr algn="l" fontAlgn="b"/>
                      <a:r>
                        <a:rPr lang="tr-TR" sz="1400" b="1" i="0" u="none" strike="noStrike" dirty="0">
                          <a:solidFill>
                            <a:srgbClr val="000000"/>
                          </a:solidFill>
                          <a:latin typeface="Bookman Old Style" pitchFamily="18" charset="0"/>
                          <a:cs typeface="Arial" pitchFamily="34" charset="0"/>
                        </a:rPr>
                        <a:t>TAKSİ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1"/>
                          </a:solidFill>
                          <a:latin typeface="Bookman Old Style" pitchFamily="18" charset="0"/>
                          <a:cs typeface="Arial" pitchFamily="34" charset="0"/>
                        </a:rPr>
                        <a:t>17.392</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17.395</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17.395</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a:solidFill>
                            <a:schemeClr val="tx1"/>
                          </a:solidFill>
                          <a:latin typeface="Bookman Old Style" pitchFamily="18" charset="0"/>
                          <a:ea typeface="+mn-ea"/>
                          <a:cs typeface="Arial" pitchFamily="34" charset="0"/>
                        </a:rPr>
                        <a:t>17.395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7453">
                <a:tc>
                  <a:txBody>
                    <a:bodyPr/>
                    <a:lstStyle/>
                    <a:p>
                      <a:pPr algn="l" fontAlgn="b"/>
                      <a:r>
                        <a:rPr lang="tr-TR" sz="1400" b="1" i="0" u="none" strike="noStrike" dirty="0">
                          <a:solidFill>
                            <a:srgbClr val="000000"/>
                          </a:solidFill>
                          <a:latin typeface="Bookman Old Style" pitchFamily="18" charset="0"/>
                          <a:cs typeface="Arial" pitchFamily="34" charset="0"/>
                        </a:rPr>
                        <a:t>TAKSİ/DOLMUŞ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1"/>
                          </a:solidFill>
                          <a:latin typeface="Bookman Old Style" pitchFamily="18" charset="0"/>
                          <a:cs typeface="Arial" pitchFamily="34" charset="0"/>
                        </a:rPr>
                        <a:t>572</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572</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572</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a:solidFill>
                            <a:schemeClr val="tx1"/>
                          </a:solidFill>
                          <a:latin typeface="Bookman Old Style" pitchFamily="18" charset="0"/>
                          <a:ea typeface="+mn-ea"/>
                          <a:cs typeface="Arial" pitchFamily="34" charset="0"/>
                        </a:rPr>
                        <a:t>572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5195">
                <a:tc>
                  <a:txBody>
                    <a:bodyPr/>
                    <a:lstStyle/>
                    <a:p>
                      <a:pPr algn="l" fontAlgn="b"/>
                      <a:r>
                        <a:rPr lang="tr-TR" sz="1400" b="1" i="0" u="none" strike="noStrike" dirty="0">
                          <a:solidFill>
                            <a:srgbClr val="000000"/>
                          </a:solidFill>
                          <a:latin typeface="Bookman Old Style" pitchFamily="18" charset="0"/>
                          <a:cs typeface="Arial" pitchFamily="34" charset="0"/>
                        </a:rPr>
                        <a:t>MİNİBÜS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400" b="1" i="0" u="none" strike="noStrike" dirty="0" smtClean="0">
                          <a:solidFill>
                            <a:schemeClr val="tx1"/>
                          </a:solidFill>
                          <a:latin typeface="Bookman Old Style" pitchFamily="18" charset="0"/>
                          <a:cs typeface="Arial" pitchFamily="34" charset="0"/>
                        </a:rPr>
                        <a:t>6.528</a:t>
                      </a:r>
                      <a:endParaRPr lang="tr-TR" sz="14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6.363</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6.528</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a:solidFill>
                            <a:schemeClr val="tx1"/>
                          </a:solidFill>
                          <a:latin typeface="Bookman Old Style" pitchFamily="18" charset="0"/>
                          <a:ea typeface="+mn-ea"/>
                          <a:cs typeface="Arial" pitchFamily="34" charset="0"/>
                        </a:rPr>
                        <a:t>6.460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5195">
                <a:tc>
                  <a:txBody>
                    <a:bodyPr/>
                    <a:lstStyle/>
                    <a:p>
                      <a:pPr algn="l" fontAlgn="b"/>
                      <a:r>
                        <a:rPr lang="tr-TR" sz="1400" b="1" i="0" u="none" strike="noStrike" dirty="0">
                          <a:solidFill>
                            <a:srgbClr val="000000"/>
                          </a:solidFill>
                          <a:latin typeface="Bookman Old Style" pitchFamily="18" charset="0"/>
                          <a:cs typeface="Arial" pitchFamily="34" charset="0"/>
                        </a:rPr>
                        <a:t>SERVİS ARACI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400" b="1" i="0" u="none" strike="noStrike" dirty="0" smtClean="0">
                          <a:solidFill>
                            <a:schemeClr val="tx1"/>
                          </a:solidFill>
                          <a:latin typeface="Bookman Old Style" pitchFamily="18" charset="0"/>
                          <a:cs typeface="Arial" pitchFamily="34" charset="0"/>
                        </a:rPr>
                        <a:t>85.206</a:t>
                      </a:r>
                      <a:endParaRPr lang="tr-TR" sz="14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52.099</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66.269</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a:solidFill>
                            <a:schemeClr val="tx1"/>
                          </a:solidFill>
                          <a:latin typeface="Bookman Old Style" pitchFamily="18" charset="0"/>
                          <a:ea typeface="+mn-ea"/>
                          <a:cs typeface="Arial" pitchFamily="34" charset="0"/>
                        </a:rPr>
                        <a:t>57.625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5127">
                <a:tc>
                  <a:txBody>
                    <a:bodyPr/>
                    <a:lstStyle/>
                    <a:p>
                      <a:pPr algn="l" fontAlgn="b"/>
                      <a:r>
                        <a:rPr lang="tr-TR" sz="1400" b="1" i="0" u="none" strike="noStrike" dirty="0">
                          <a:solidFill>
                            <a:srgbClr val="000000"/>
                          </a:solidFill>
                          <a:latin typeface="Bookman Old Style" pitchFamily="18" charset="0"/>
                          <a:cs typeface="Arial" pitchFamily="34" charset="0"/>
                        </a:rPr>
                        <a:t>ÖZEL HALK OTOBÜS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400" b="1" i="0" u="none" strike="noStrike" dirty="0" smtClean="0">
                          <a:solidFill>
                            <a:schemeClr val="tx1"/>
                          </a:solidFill>
                          <a:latin typeface="Bookman Old Style" pitchFamily="18" charset="0"/>
                          <a:cs typeface="Arial" pitchFamily="34" charset="0"/>
                        </a:rPr>
                        <a:t>2.153</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2.140</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2.154</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a:solidFill>
                            <a:schemeClr val="tx1"/>
                          </a:solidFill>
                          <a:latin typeface="Bookman Old Style" pitchFamily="18" charset="0"/>
                          <a:ea typeface="+mn-ea"/>
                          <a:cs typeface="Arial" pitchFamily="34" charset="0"/>
                        </a:rPr>
                        <a:t>2.154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5195">
                <a:tc>
                  <a:txBody>
                    <a:bodyPr/>
                    <a:lstStyle/>
                    <a:p>
                      <a:pPr algn="l" fontAlgn="b"/>
                      <a:r>
                        <a:rPr lang="tr-TR" sz="1400" b="1" i="0" u="none" strike="noStrike" dirty="0">
                          <a:solidFill>
                            <a:srgbClr val="000000"/>
                          </a:solidFill>
                          <a:latin typeface="Bookman Old Style" pitchFamily="18" charset="0"/>
                          <a:cs typeface="Arial" pitchFamily="34" charset="0"/>
                        </a:rPr>
                        <a:t>İETT OTOBÜS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400" b="1" i="0" u="none" strike="noStrike" dirty="0" smtClean="0">
                          <a:solidFill>
                            <a:schemeClr val="tx1"/>
                          </a:solidFill>
                          <a:latin typeface="Bookman Old Style" pitchFamily="18" charset="0"/>
                          <a:cs typeface="Arial" pitchFamily="34" charset="0"/>
                        </a:rPr>
                        <a:t>2.473</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2.296</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2.537</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a:solidFill>
                            <a:schemeClr val="tx1"/>
                          </a:solidFill>
                          <a:latin typeface="Bookman Old Style" pitchFamily="18" charset="0"/>
                          <a:ea typeface="+mn-ea"/>
                          <a:cs typeface="Arial" pitchFamily="34" charset="0"/>
                        </a:rPr>
                        <a:t>2.460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15127">
                <a:tc>
                  <a:txBody>
                    <a:bodyPr/>
                    <a:lstStyle/>
                    <a:p>
                      <a:pPr algn="l" fontAlgn="b"/>
                      <a:r>
                        <a:rPr lang="tr-TR" sz="1400" b="1" i="0" u="none" strike="noStrike" dirty="0" smtClean="0">
                          <a:solidFill>
                            <a:srgbClr val="000000"/>
                          </a:solidFill>
                          <a:latin typeface="Bookman Old Style" pitchFamily="18" charset="0"/>
                          <a:cs typeface="Arial" pitchFamily="34" charset="0"/>
                        </a:rPr>
                        <a:t>OTOBÜS</a:t>
                      </a:r>
                      <a:r>
                        <a:rPr lang="tr-TR" sz="1400" b="1" i="0" u="none" strike="noStrike" baseline="0" dirty="0" smtClean="0">
                          <a:solidFill>
                            <a:srgbClr val="000000"/>
                          </a:solidFill>
                          <a:latin typeface="Bookman Old Style" pitchFamily="18" charset="0"/>
                          <a:cs typeface="Arial" pitchFamily="34" charset="0"/>
                        </a:rPr>
                        <a:t> A.Ş. (Erguvan Otobüs)</a:t>
                      </a:r>
                      <a:endParaRPr lang="tr-TR" sz="1400" b="1" i="0" u="none" strike="noStrike" dirty="0">
                        <a:solidFill>
                          <a:srgbClr val="000000"/>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400" b="1" i="0" u="none" strike="noStrike" dirty="0" smtClean="0">
                          <a:solidFill>
                            <a:schemeClr val="tx1"/>
                          </a:solidFill>
                          <a:latin typeface="Bookman Old Style" pitchFamily="18" charset="0"/>
                          <a:cs typeface="Arial" pitchFamily="34" charset="0"/>
                        </a:rPr>
                        <a:t>1.090</a:t>
                      </a:r>
                      <a:endParaRPr lang="tr-TR" sz="14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985</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 930</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a:solidFill>
                            <a:schemeClr val="tx1"/>
                          </a:solidFill>
                          <a:latin typeface="Bookman Old Style" pitchFamily="18" charset="0"/>
                          <a:ea typeface="+mn-ea"/>
                          <a:cs typeface="Arial" pitchFamily="34" charset="0"/>
                        </a:rPr>
                        <a:t>1.074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5195">
                <a:tc>
                  <a:txBody>
                    <a:bodyPr/>
                    <a:lstStyle/>
                    <a:p>
                      <a:pPr algn="l" fontAlgn="b"/>
                      <a:r>
                        <a:rPr lang="tr-TR" sz="1400" b="1" i="0" u="none" strike="noStrike" dirty="0" smtClean="0">
                          <a:solidFill>
                            <a:srgbClr val="000000"/>
                          </a:solidFill>
                          <a:latin typeface="Bookman Old Style" pitchFamily="18" charset="0"/>
                          <a:cs typeface="Arial" pitchFamily="34" charset="0"/>
                        </a:rPr>
                        <a:t>METROBÜS     SAYISI</a:t>
                      </a:r>
                      <a:endParaRPr lang="tr-TR" sz="1400" b="1" i="0" u="none" strike="noStrike" dirty="0">
                        <a:solidFill>
                          <a:srgbClr val="000000"/>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400" b="1" i="0" u="none" strike="noStrike" dirty="0" smtClean="0">
                          <a:solidFill>
                            <a:schemeClr val="tx1"/>
                          </a:solidFill>
                          <a:latin typeface="Bookman Old Style" pitchFamily="18" charset="0"/>
                          <a:cs typeface="Arial" pitchFamily="34" charset="0"/>
                        </a:rPr>
                        <a:t>535</a:t>
                      </a:r>
                      <a:endParaRPr lang="tr-TR" sz="14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438</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smtClean="0">
                          <a:solidFill>
                            <a:schemeClr val="tx1"/>
                          </a:solidFill>
                          <a:latin typeface="Bookman Old Style" pitchFamily="18" charset="0"/>
                          <a:ea typeface="+mn-ea"/>
                          <a:cs typeface="Arial" pitchFamily="34" charset="0"/>
                        </a:rPr>
                        <a:t>593</a:t>
                      </a:r>
                      <a:endParaRPr lang="tr-TR" sz="14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1" i="0" u="none" strike="noStrike" kern="1200" dirty="0">
                          <a:solidFill>
                            <a:schemeClr val="tx1"/>
                          </a:solidFill>
                          <a:latin typeface="Bookman Old Style" pitchFamily="18" charset="0"/>
                          <a:ea typeface="+mn-ea"/>
                          <a:cs typeface="Arial" pitchFamily="34" charset="0"/>
                        </a:rPr>
                        <a:t>610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5528">
                <a:tc>
                  <a:txBody>
                    <a:bodyPr/>
                    <a:lstStyle/>
                    <a:p>
                      <a:pPr algn="l" fontAlgn="b"/>
                      <a:r>
                        <a:rPr lang="tr-TR" sz="1400" b="1" i="0" u="none" strike="noStrike" dirty="0">
                          <a:solidFill>
                            <a:srgbClr val="000099"/>
                          </a:solidFill>
                          <a:latin typeface="Bookman Old Style" pitchFamily="18" charset="0"/>
                          <a:cs typeface="Arial" pitchFamily="34" charset="0"/>
                        </a:rPr>
                        <a:t>TOPLAM</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400" b="1" i="0" u="none" strike="noStrike" dirty="0" smtClean="0">
                          <a:solidFill>
                            <a:srgbClr val="000099"/>
                          </a:solidFill>
                          <a:latin typeface="Bookman Old Style" pitchFamily="18" charset="0"/>
                          <a:cs typeface="Arial" pitchFamily="34" charset="0"/>
                        </a:rPr>
                        <a:t>115.949</a:t>
                      </a:r>
                      <a:endParaRPr lang="tr-TR" sz="14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400" b="1" i="0" u="none" strike="noStrike" kern="1200" dirty="0" smtClean="0">
                          <a:solidFill>
                            <a:srgbClr val="000099"/>
                          </a:solidFill>
                          <a:latin typeface="Bookman Old Style" pitchFamily="18" charset="0"/>
                          <a:ea typeface="+mn-ea"/>
                          <a:cs typeface="Arial" pitchFamily="34" charset="0"/>
                        </a:rPr>
                        <a:t>82.288</a:t>
                      </a:r>
                      <a:endParaRPr lang="tr-TR" sz="1400" b="1" i="0" u="none" strike="noStrike" kern="1200" dirty="0">
                        <a:solidFill>
                          <a:srgbClr val="000099"/>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tr-TR" sz="1400" b="1" i="0" u="none" strike="noStrike" kern="1200" dirty="0" smtClean="0">
                          <a:solidFill>
                            <a:srgbClr val="000099"/>
                          </a:solidFill>
                          <a:latin typeface="Bookman Old Style" pitchFamily="18" charset="0"/>
                          <a:ea typeface="+mn-ea"/>
                          <a:cs typeface="Arial" pitchFamily="34" charset="0"/>
                        </a:rPr>
                        <a:t>96.978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tr-TR" sz="1400" b="1" i="0" u="none" strike="noStrike" kern="1200" dirty="0" smtClean="0">
                          <a:solidFill>
                            <a:srgbClr val="000099"/>
                          </a:solidFill>
                          <a:latin typeface="Bookman Old Style" pitchFamily="18" charset="0"/>
                          <a:ea typeface="+mn-ea"/>
                          <a:cs typeface="Arial" pitchFamily="34" charset="0"/>
                        </a:rPr>
                        <a:t>88.350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9"/>
                  </a:ext>
                </a:extLst>
              </a:tr>
            </a:tbl>
          </a:graphicData>
        </a:graphic>
      </p:graphicFrame>
      <p:sp>
        <p:nvSpPr>
          <p:cNvPr id="5" name="3 Metin kutusu"/>
          <p:cNvSpPr txBox="1">
            <a:spLocks noChangeArrowheads="1"/>
          </p:cNvSpPr>
          <p:nvPr/>
        </p:nvSpPr>
        <p:spPr bwMode="auto">
          <a:xfrm>
            <a:off x="-377661" y="4956793"/>
            <a:ext cx="6858000" cy="369332"/>
          </a:xfrm>
          <a:prstGeom prst="rect">
            <a:avLst/>
          </a:prstGeom>
          <a:noFill/>
          <a:ln w="9525">
            <a:noFill/>
            <a:miter lim="800000"/>
            <a:headEnd/>
            <a:tailEnd/>
          </a:ln>
        </p:spPr>
        <p:txBody>
          <a:bodyPr wrap="square">
            <a:spAutoFit/>
          </a:bodyPr>
          <a:lstStyle/>
          <a:p>
            <a:pPr algn="ctr" defTabSz="685800">
              <a:defRPr/>
            </a:pPr>
            <a:r>
              <a:rPr lang="tr-TR" sz="1500" dirty="0">
                <a:solidFill>
                  <a:prstClr val="black"/>
                </a:solidFill>
                <a:latin typeface="Calibri"/>
                <a:cs typeface="Tahoma" pitchFamily="34" charset="0"/>
              </a:rPr>
              <a:t> </a:t>
            </a:r>
            <a:r>
              <a:rPr lang="tr-TR" b="1" dirty="0">
                <a:solidFill>
                  <a:srgbClr val="FF0000"/>
                </a:solidFill>
                <a:latin typeface="Bookman Old Style" pitchFamily="18" charset="0"/>
                <a:cs typeface="Arial" pitchFamily="34" charset="0"/>
              </a:rPr>
              <a:t>DENİZ ULAŞIMI </a:t>
            </a:r>
            <a:endParaRPr lang="tr-TR" sz="1500" b="1" dirty="0">
              <a:solidFill>
                <a:srgbClr val="FF0000"/>
              </a:solidFill>
              <a:latin typeface="Bookman Old Style" pitchFamily="18" charset="0"/>
              <a:cs typeface="Arial" pitchFamily="34" charset="0"/>
            </a:endParaRPr>
          </a:p>
        </p:txBody>
      </p:sp>
      <p:graphicFrame>
        <p:nvGraphicFramePr>
          <p:cNvPr id="8" name="2 Tablo"/>
          <p:cNvGraphicFramePr>
            <a:graphicFrameLocks noGrp="1"/>
          </p:cNvGraphicFramePr>
          <p:nvPr>
            <p:extLst>
              <p:ext uri="{D42A27DB-BD31-4B8C-83A1-F6EECF244321}">
                <p14:modId xmlns:p14="http://schemas.microsoft.com/office/powerpoint/2010/main" val="2438303479"/>
              </p:ext>
            </p:extLst>
          </p:nvPr>
        </p:nvGraphicFramePr>
        <p:xfrm>
          <a:off x="0" y="5469055"/>
          <a:ext cx="6858000" cy="2160000"/>
        </p:xfrm>
        <a:graphic>
          <a:graphicData uri="http://schemas.openxmlformats.org/drawingml/2006/table">
            <a:tbl>
              <a:tblPr firstRow="1" bandRow="1">
                <a:tableStyleId>{21E4AEA4-8DFA-4A89-87EB-49C32662AFE0}</a:tableStyleId>
              </a:tblPr>
              <a:tblGrid>
                <a:gridCol w="3861048">
                  <a:extLst>
                    <a:ext uri="{9D8B030D-6E8A-4147-A177-3AD203B41FA5}">
                      <a16:colId xmlns:a16="http://schemas.microsoft.com/office/drawing/2014/main" val="20000"/>
                    </a:ext>
                  </a:extLst>
                </a:gridCol>
                <a:gridCol w="2996952">
                  <a:extLst>
                    <a:ext uri="{9D8B030D-6E8A-4147-A177-3AD203B41FA5}">
                      <a16:colId xmlns:a16="http://schemas.microsoft.com/office/drawing/2014/main" val="20001"/>
                    </a:ext>
                  </a:extLst>
                </a:gridCol>
              </a:tblGrid>
              <a:tr h="270000">
                <a:tc>
                  <a:txBody>
                    <a:bodyPr/>
                    <a:lstStyle/>
                    <a:p>
                      <a:pPr algn="ctr"/>
                      <a:r>
                        <a:rPr lang="tr-TR" sz="1200" b="1" dirty="0" smtClean="0">
                          <a:solidFill>
                            <a:srgbClr val="000099"/>
                          </a:solidFill>
                          <a:latin typeface="Bookman Old Style" pitchFamily="18" charset="0"/>
                          <a:cs typeface="Arial" pitchFamily="34" charset="0"/>
                        </a:rPr>
                        <a:t>TÜR</a:t>
                      </a:r>
                      <a:endParaRPr lang="tr-TR" sz="12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tr-TR" sz="1200" b="1" dirty="0" smtClean="0">
                          <a:solidFill>
                            <a:srgbClr val="000099"/>
                          </a:solidFill>
                          <a:latin typeface="Bookman Old Style" pitchFamily="18" charset="0"/>
                          <a:cs typeface="Arial" pitchFamily="34" charset="0"/>
                        </a:rPr>
                        <a:t>SAYI</a:t>
                      </a:r>
                      <a:endParaRPr lang="tr-TR" sz="12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70000">
                <a:tc>
                  <a:txBody>
                    <a:bodyPr/>
                    <a:lstStyle/>
                    <a:p>
                      <a:r>
                        <a:rPr lang="tr-TR" sz="1200" b="1" dirty="0" smtClean="0">
                          <a:solidFill>
                            <a:schemeClr val="tx1"/>
                          </a:solidFill>
                          <a:latin typeface="Bookman Old Style" pitchFamily="18" charset="0"/>
                          <a:cs typeface="Arial" pitchFamily="34" charset="0"/>
                        </a:rPr>
                        <a:t>GEMİ  SAYISI</a:t>
                      </a:r>
                      <a:endParaRPr lang="tr-TR" sz="12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200" b="1" dirty="0" smtClean="0">
                          <a:solidFill>
                            <a:schemeClr val="tx1"/>
                          </a:solidFill>
                          <a:latin typeface="Bookman Old Style" pitchFamily="18" charset="0"/>
                          <a:cs typeface="Arial" pitchFamily="34" charset="0"/>
                        </a:rPr>
                        <a:t>57 (İDO 29, ŞH 28)</a:t>
                      </a:r>
                      <a:endParaRPr lang="tr-TR" sz="12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0000">
                <a:tc>
                  <a:txBody>
                    <a:bodyPr/>
                    <a:lstStyle/>
                    <a:p>
                      <a:r>
                        <a:rPr lang="tr-TR" sz="1200" b="1" dirty="0" smtClean="0">
                          <a:solidFill>
                            <a:schemeClr val="tx1"/>
                          </a:solidFill>
                          <a:latin typeface="Bookman Old Style" pitchFamily="18" charset="0"/>
                          <a:cs typeface="Arial" pitchFamily="34" charset="0"/>
                        </a:rPr>
                        <a:t>İSKELE</a:t>
                      </a:r>
                      <a:r>
                        <a:rPr lang="tr-TR" sz="1200" b="1" baseline="0" dirty="0" smtClean="0">
                          <a:solidFill>
                            <a:schemeClr val="tx1"/>
                          </a:solidFill>
                          <a:latin typeface="Bookman Old Style" pitchFamily="18" charset="0"/>
                          <a:cs typeface="Arial" pitchFamily="34" charset="0"/>
                        </a:rPr>
                        <a:t>  SAYISI</a:t>
                      </a:r>
                      <a:endParaRPr lang="tr-TR" sz="12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200" b="1" dirty="0" smtClean="0">
                          <a:solidFill>
                            <a:schemeClr val="tx1"/>
                          </a:solidFill>
                          <a:latin typeface="Bookman Old Style" pitchFamily="18" charset="0"/>
                          <a:cs typeface="Arial" pitchFamily="34" charset="0"/>
                        </a:rPr>
                        <a:t>56 (İDO 11 , ŞH 45)</a:t>
                      </a:r>
                      <a:endParaRPr lang="tr-TR" sz="12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0000">
                <a:tc>
                  <a:txBody>
                    <a:bodyPr/>
                    <a:lstStyle/>
                    <a:p>
                      <a:r>
                        <a:rPr lang="tr-TR" sz="1200" b="1" dirty="0" smtClean="0">
                          <a:solidFill>
                            <a:schemeClr val="tx1"/>
                          </a:solidFill>
                          <a:latin typeface="Bookman Old Style" pitchFamily="18" charset="0"/>
                          <a:cs typeface="Arial" pitchFamily="34" charset="0"/>
                        </a:rPr>
                        <a:t>HAT SAYISI</a:t>
                      </a:r>
                      <a:endParaRPr lang="tr-TR" sz="12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200" b="1" dirty="0" smtClean="0">
                          <a:solidFill>
                            <a:schemeClr val="tx1"/>
                          </a:solidFill>
                          <a:latin typeface="Bookman Old Style" pitchFamily="18" charset="0"/>
                          <a:cs typeface="Arial" pitchFamily="34" charset="0"/>
                        </a:rPr>
                        <a:t>14  (İDO 4, ŞH 10)</a:t>
                      </a:r>
                      <a:endParaRPr lang="tr-TR" sz="12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0000">
                <a:tc>
                  <a:txBody>
                    <a:bodyPr/>
                    <a:lstStyle/>
                    <a:p>
                      <a:r>
                        <a:rPr lang="tr-TR" sz="1200" b="1" dirty="0" smtClean="0">
                          <a:solidFill>
                            <a:schemeClr val="tx1"/>
                          </a:solidFill>
                          <a:latin typeface="Bookman Old Style" pitchFamily="18" charset="0"/>
                          <a:cs typeface="Arial" pitchFamily="34" charset="0"/>
                        </a:rPr>
                        <a:t>TAŞINAN ARAÇ</a:t>
                      </a:r>
                      <a:endParaRPr lang="tr-TR" sz="12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200" b="1" baseline="0" dirty="0" smtClean="0">
                          <a:solidFill>
                            <a:schemeClr val="tx1"/>
                          </a:solidFill>
                          <a:latin typeface="Bookman Old Style" pitchFamily="18" charset="0"/>
                          <a:cs typeface="Arial" pitchFamily="34" charset="0"/>
                        </a:rPr>
                        <a:t>4.924 </a:t>
                      </a:r>
                      <a:r>
                        <a:rPr lang="tr-TR" sz="1200" b="1" dirty="0" smtClean="0">
                          <a:solidFill>
                            <a:schemeClr val="tx1"/>
                          </a:solidFill>
                          <a:latin typeface="Bookman Old Style" pitchFamily="18" charset="0"/>
                          <a:cs typeface="Arial" pitchFamily="34" charset="0"/>
                        </a:rPr>
                        <a:t>(Günlük)</a:t>
                      </a:r>
                      <a:endParaRPr lang="tr-TR" sz="1200" b="0"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0000">
                <a:tc>
                  <a:txBody>
                    <a:bodyPr/>
                    <a:lstStyle/>
                    <a:p>
                      <a:r>
                        <a:rPr lang="tr-TR" sz="1200" b="1" dirty="0" smtClean="0">
                          <a:solidFill>
                            <a:schemeClr val="tx1"/>
                          </a:solidFill>
                          <a:latin typeface="Bookman Old Style" pitchFamily="18" charset="0"/>
                          <a:cs typeface="Arial" pitchFamily="34" charset="0"/>
                        </a:rPr>
                        <a:t>İDO+ŞH  (YOLCU) </a:t>
                      </a:r>
                      <a:endParaRPr lang="tr-TR" sz="12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200" b="1" dirty="0" smtClean="0">
                          <a:solidFill>
                            <a:schemeClr val="tx1"/>
                          </a:solidFill>
                          <a:latin typeface="Bookman Old Style" pitchFamily="18" charset="0"/>
                          <a:cs typeface="Arial" pitchFamily="34" charset="0"/>
                        </a:rPr>
                        <a:t>123.967</a:t>
                      </a:r>
                      <a:r>
                        <a:rPr lang="tr-TR" sz="1200" b="1" dirty="0" smtClean="0">
                          <a:solidFill>
                            <a:srgbClr val="FF0000"/>
                          </a:solidFill>
                          <a:latin typeface="Bookman Old Style" pitchFamily="18" charset="0"/>
                          <a:cs typeface="Arial" pitchFamily="34" charset="0"/>
                        </a:rPr>
                        <a:t> </a:t>
                      </a:r>
                      <a:r>
                        <a:rPr lang="tr-TR" sz="1200" b="1" dirty="0" smtClean="0">
                          <a:solidFill>
                            <a:schemeClr val="tx1"/>
                          </a:solidFill>
                          <a:latin typeface="Bookman Old Style" pitchFamily="18" charset="0"/>
                          <a:cs typeface="Arial" pitchFamily="34" charset="0"/>
                        </a:rPr>
                        <a:t>(Günlük)</a:t>
                      </a:r>
                      <a:endParaRPr lang="tr-TR" sz="1200" b="0"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0000">
                <a:tc>
                  <a:txBody>
                    <a:bodyPr/>
                    <a:lstStyle/>
                    <a:p>
                      <a:r>
                        <a:rPr lang="tr-TR" sz="1200" b="1" dirty="0" smtClean="0">
                          <a:solidFill>
                            <a:schemeClr val="tx1"/>
                          </a:solidFill>
                          <a:latin typeface="Bookman Old Style" pitchFamily="18" charset="0"/>
                          <a:cs typeface="Arial" pitchFamily="34" charset="0"/>
                        </a:rPr>
                        <a:t>DENİZ MOTORU (DENTUR+TURYOL</a:t>
                      </a:r>
                      <a:r>
                        <a:rPr lang="tr-TR" sz="1200" b="1" baseline="0" dirty="0" smtClean="0">
                          <a:solidFill>
                            <a:schemeClr val="tx1"/>
                          </a:solidFill>
                          <a:latin typeface="Bookman Old Style" pitchFamily="18" charset="0"/>
                          <a:cs typeface="Arial" pitchFamily="34" charset="0"/>
                        </a:rPr>
                        <a:t> </a:t>
                      </a:r>
                      <a:r>
                        <a:rPr lang="tr-TR" sz="1200" b="1" dirty="0" smtClean="0">
                          <a:solidFill>
                            <a:schemeClr val="tx1"/>
                          </a:solidFill>
                          <a:latin typeface="Bookman Old Style" pitchFamily="18" charset="0"/>
                          <a:cs typeface="Arial" pitchFamily="34" charset="0"/>
                        </a:rPr>
                        <a:t>YOLCU) </a:t>
                      </a:r>
                      <a:endParaRPr lang="tr-TR" sz="12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200" b="1" dirty="0" smtClean="0">
                          <a:solidFill>
                            <a:schemeClr val="tx1"/>
                          </a:solidFill>
                          <a:latin typeface="Bookman Old Style" pitchFamily="18" charset="0"/>
                          <a:cs typeface="Arial" pitchFamily="34" charset="0"/>
                        </a:rPr>
                        <a:t>63.085 (Günlük)</a:t>
                      </a:r>
                      <a:endParaRPr lang="tr-TR" sz="1200" b="0" dirty="0" smtClean="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0000">
                <a:tc>
                  <a:txBody>
                    <a:bodyPr/>
                    <a:lstStyle/>
                    <a:p>
                      <a:r>
                        <a:rPr lang="tr-TR" sz="1200" b="1" dirty="0" smtClean="0">
                          <a:solidFill>
                            <a:schemeClr val="tx1"/>
                          </a:solidFill>
                          <a:latin typeface="Bookman Old Style" pitchFamily="18" charset="0"/>
                          <a:cs typeface="Arial" pitchFamily="34" charset="0"/>
                        </a:rPr>
                        <a:t>TOPLAM (YOLCU)</a:t>
                      </a:r>
                      <a:endParaRPr lang="tr-TR" sz="12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200" b="1" kern="1200" dirty="0" smtClean="0">
                          <a:solidFill>
                            <a:schemeClr val="tx1"/>
                          </a:solidFill>
                          <a:latin typeface="Bookman Old Style" pitchFamily="18" charset="0"/>
                          <a:ea typeface="+mn-ea"/>
                          <a:cs typeface="Arial" pitchFamily="34" charset="0"/>
                        </a:rPr>
                        <a:t>187.052</a:t>
                      </a:r>
                      <a:r>
                        <a:rPr lang="tr-TR" sz="1200" b="1" kern="1200" baseline="0" dirty="0" smtClean="0">
                          <a:solidFill>
                            <a:schemeClr val="tx1"/>
                          </a:solidFill>
                          <a:latin typeface="Bookman Old Style" pitchFamily="18" charset="0"/>
                          <a:ea typeface="+mn-ea"/>
                          <a:cs typeface="Arial" pitchFamily="34" charset="0"/>
                        </a:rPr>
                        <a:t> </a:t>
                      </a:r>
                      <a:r>
                        <a:rPr lang="tr-TR" sz="1200" b="1" kern="1200" dirty="0" smtClean="0">
                          <a:solidFill>
                            <a:schemeClr val="tx1"/>
                          </a:solidFill>
                          <a:latin typeface="Bookman Old Style" pitchFamily="18" charset="0"/>
                          <a:ea typeface="+mn-ea"/>
                          <a:cs typeface="Arial" pitchFamily="34" charset="0"/>
                        </a:rPr>
                        <a:t>(Günlük)</a:t>
                      </a:r>
                      <a:endParaRPr lang="tr-TR" sz="1200" b="1"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
        <p:nvSpPr>
          <p:cNvPr id="9" name="Rectangle 2"/>
          <p:cNvSpPr txBox="1">
            <a:spLocks noChangeArrowheads="1"/>
          </p:cNvSpPr>
          <p:nvPr/>
        </p:nvSpPr>
        <p:spPr bwMode="auto">
          <a:xfrm>
            <a:off x="95602" y="7629055"/>
            <a:ext cx="6871580" cy="573212"/>
          </a:xfrm>
          <a:prstGeom prst="rect">
            <a:avLst/>
          </a:prstGeom>
          <a:noFill/>
          <a:ln w="9525">
            <a:noFill/>
            <a:miter lim="800000"/>
            <a:headEnd/>
            <a:tailEnd/>
          </a:ln>
          <a:effectLst/>
        </p:spPr>
        <p:txBody>
          <a:bodyPr anchor="ctr" anchorCtr="1"/>
          <a:lstStyle/>
          <a:p>
            <a:pPr algn="ctr" defTabSz="685800" eaLnBrk="0" hangingPunct="0">
              <a:spcBef>
                <a:spcPct val="0"/>
              </a:spcBef>
              <a:defRPr/>
            </a:pPr>
            <a:r>
              <a:rPr lang="tr-TR" b="1" kern="0" dirty="0">
                <a:solidFill>
                  <a:srgbClr val="FF0000"/>
                </a:solidFill>
                <a:latin typeface="Bookman Old Style" pitchFamily="18" charset="0"/>
                <a:cs typeface="Arial" pitchFamily="34" charset="0"/>
              </a:rPr>
              <a:t>TRANSİT BOĞAZ GEMİ TRAFİĞİ</a:t>
            </a:r>
          </a:p>
        </p:txBody>
      </p:sp>
      <p:graphicFrame>
        <p:nvGraphicFramePr>
          <p:cNvPr id="10" name="2 Tablo"/>
          <p:cNvGraphicFramePr>
            <a:graphicFrameLocks noGrp="1"/>
          </p:cNvGraphicFramePr>
          <p:nvPr>
            <p:extLst>
              <p:ext uri="{D42A27DB-BD31-4B8C-83A1-F6EECF244321}">
                <p14:modId xmlns:p14="http://schemas.microsoft.com/office/powerpoint/2010/main" val="3935627825"/>
              </p:ext>
            </p:extLst>
          </p:nvPr>
        </p:nvGraphicFramePr>
        <p:xfrm>
          <a:off x="-1" y="8141317"/>
          <a:ext cx="6858001" cy="1215000"/>
        </p:xfrm>
        <a:graphic>
          <a:graphicData uri="http://schemas.openxmlformats.org/drawingml/2006/table">
            <a:tbl>
              <a:tblPr/>
              <a:tblGrid>
                <a:gridCol w="3520035">
                  <a:extLst>
                    <a:ext uri="{9D8B030D-6E8A-4147-A177-3AD203B41FA5}">
                      <a16:colId xmlns:a16="http://schemas.microsoft.com/office/drawing/2014/main" val="20000"/>
                    </a:ext>
                  </a:extLst>
                </a:gridCol>
                <a:gridCol w="1031735">
                  <a:extLst>
                    <a:ext uri="{9D8B030D-6E8A-4147-A177-3AD203B41FA5}">
                      <a16:colId xmlns:a16="http://schemas.microsoft.com/office/drawing/2014/main" val="20001"/>
                    </a:ext>
                  </a:extLst>
                </a:gridCol>
                <a:gridCol w="1031735">
                  <a:extLst>
                    <a:ext uri="{9D8B030D-6E8A-4147-A177-3AD203B41FA5}">
                      <a16:colId xmlns:a16="http://schemas.microsoft.com/office/drawing/2014/main" val="20002"/>
                    </a:ext>
                  </a:extLst>
                </a:gridCol>
                <a:gridCol w="1274496">
                  <a:extLst>
                    <a:ext uri="{9D8B030D-6E8A-4147-A177-3AD203B41FA5}">
                      <a16:colId xmlns:a16="http://schemas.microsoft.com/office/drawing/2014/main" val="20003"/>
                    </a:ext>
                  </a:extLst>
                </a:gridCol>
              </a:tblGrid>
              <a:tr h="405000">
                <a:tc>
                  <a:txBody>
                    <a:bodyPr/>
                    <a:lstStyle/>
                    <a:p>
                      <a:pPr algn="ctr" fontAlgn="b"/>
                      <a:r>
                        <a:rPr lang="tr-TR" sz="1400" b="1" i="0" u="none" strike="noStrike" dirty="0" smtClean="0">
                          <a:solidFill>
                            <a:srgbClr val="000099"/>
                          </a:solidFill>
                          <a:latin typeface="Bookman Old Style" pitchFamily="18" charset="0"/>
                          <a:cs typeface="Arial" pitchFamily="34" charset="0"/>
                        </a:rPr>
                        <a:t>BOĞAZ TRAFİĞİ</a:t>
                      </a:r>
                      <a:endParaRPr lang="tr-TR" sz="14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400" b="1" i="0" u="none" strike="noStrike" dirty="0" smtClean="0">
                          <a:solidFill>
                            <a:srgbClr val="000099"/>
                          </a:solidFill>
                          <a:latin typeface="Bookman Old Style" pitchFamily="18" charset="0"/>
                          <a:cs typeface="Arial" pitchFamily="34" charset="0"/>
                        </a:rPr>
                        <a:t>2016 </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400" b="1" i="0" u="none" strike="noStrike" dirty="0" smtClean="0">
                          <a:solidFill>
                            <a:srgbClr val="000099"/>
                          </a:solidFill>
                          <a:latin typeface="Bookman Old Style" pitchFamily="18" charset="0"/>
                          <a:cs typeface="Arial" pitchFamily="34" charset="0"/>
                        </a:rPr>
                        <a:t>2017</a:t>
                      </a:r>
                      <a:endParaRPr lang="tr-TR" sz="1400" b="1" i="0" u="none" strike="noStrike" baseline="0" dirty="0" smtClean="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400" b="1" i="0" u="none" strike="noStrike" dirty="0" smtClean="0">
                          <a:solidFill>
                            <a:srgbClr val="000099"/>
                          </a:solidFill>
                          <a:latin typeface="Bookman Old Style" pitchFamily="18" charset="0"/>
                          <a:cs typeface="Arial" pitchFamily="34" charset="0"/>
                        </a:rPr>
                        <a:t>2018</a:t>
                      </a:r>
                      <a:endParaRPr lang="tr-TR" sz="1400" b="1" i="0" u="none" strike="noStrike" baseline="0" dirty="0" smtClean="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405000">
                <a:tc>
                  <a:txBody>
                    <a:bodyPr/>
                    <a:lstStyle/>
                    <a:p>
                      <a:pPr algn="just" fontAlgn="b"/>
                      <a:r>
                        <a:rPr lang="tr-TR" sz="1200" b="1" i="0" u="none" strike="noStrike" dirty="0">
                          <a:solidFill>
                            <a:srgbClr val="000000"/>
                          </a:solidFill>
                          <a:latin typeface="Bookman Old Style" pitchFamily="18" charset="0"/>
                          <a:cs typeface="Arial" pitchFamily="34" charset="0"/>
                        </a:rPr>
                        <a:t>BOĞAZDAN GEÇEN TANKER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200" b="1" i="0" u="none" strike="noStrike" kern="1200" dirty="0" smtClean="0">
                          <a:solidFill>
                            <a:schemeClr val="tx1"/>
                          </a:solidFill>
                          <a:latin typeface="Bookman Old Style" pitchFamily="18" charset="0"/>
                          <a:ea typeface="+mn-ea"/>
                          <a:cs typeface="Arial" pitchFamily="34" charset="0"/>
                        </a:rPr>
                        <a:t>8.703</a:t>
                      </a:r>
                      <a:endParaRPr lang="tr-TR" sz="12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200" b="1" i="0" u="none" strike="noStrike" kern="1200" dirty="0" smtClean="0">
                          <a:solidFill>
                            <a:schemeClr val="tx1"/>
                          </a:solidFill>
                          <a:latin typeface="Bookman Old Style" pitchFamily="18" charset="0"/>
                          <a:ea typeface="+mn-ea"/>
                          <a:cs typeface="Arial" pitchFamily="34" charset="0"/>
                        </a:rPr>
                        <a:t>8.832</a:t>
                      </a:r>
                      <a:endParaRPr lang="tr-TR" sz="12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200" b="1" i="0" u="none" strike="noStrike" kern="1200" dirty="0" smtClean="0">
                          <a:solidFill>
                            <a:schemeClr val="tx1"/>
                          </a:solidFill>
                          <a:latin typeface="Bookman Old Style" pitchFamily="18" charset="0"/>
                          <a:ea typeface="+mn-ea"/>
                          <a:cs typeface="Arial" pitchFamily="34" charset="0"/>
                        </a:rPr>
                        <a:t>8.587</a:t>
                      </a:r>
                      <a:endParaRPr lang="tr-TR" sz="12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5000">
                <a:tc>
                  <a:txBody>
                    <a:bodyPr/>
                    <a:lstStyle/>
                    <a:p>
                      <a:pPr algn="just" fontAlgn="b"/>
                      <a:r>
                        <a:rPr lang="tr-TR" sz="1200" b="1" i="0" u="none" strike="noStrike" dirty="0">
                          <a:solidFill>
                            <a:srgbClr val="000099"/>
                          </a:solidFill>
                          <a:latin typeface="Bookman Old Style" pitchFamily="18" charset="0"/>
                          <a:cs typeface="Arial" pitchFamily="34" charset="0"/>
                        </a:rPr>
                        <a:t>BOĞAZDAN GEÇEN TOPLAM GEMİ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200" b="1" i="0" u="none" strike="noStrike" kern="1200" dirty="0" smtClean="0">
                          <a:solidFill>
                            <a:schemeClr val="tx1"/>
                          </a:solidFill>
                          <a:latin typeface="Bookman Old Style" pitchFamily="18" charset="0"/>
                          <a:ea typeface="+mn-ea"/>
                          <a:cs typeface="Arial" pitchFamily="34" charset="0"/>
                        </a:rPr>
                        <a:t>42.553</a:t>
                      </a:r>
                      <a:endParaRPr lang="tr-TR" sz="12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1200" b="1" i="0" u="none" strike="noStrike" kern="1200" dirty="0" smtClean="0">
                          <a:solidFill>
                            <a:schemeClr val="tx1"/>
                          </a:solidFill>
                          <a:latin typeface="Bookman Old Style" pitchFamily="18" charset="0"/>
                          <a:ea typeface="+mn-ea"/>
                          <a:cs typeface="Arial" pitchFamily="34" charset="0"/>
                        </a:rPr>
                        <a:t>42.978</a:t>
                      </a:r>
                      <a:endParaRPr lang="tr-TR" sz="12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1200" b="1" i="0" u="none" strike="noStrike" kern="1200" dirty="0" smtClean="0">
                          <a:solidFill>
                            <a:schemeClr val="tx1"/>
                          </a:solidFill>
                          <a:latin typeface="Bookman Old Style" pitchFamily="18" charset="0"/>
                          <a:ea typeface="+mn-ea"/>
                          <a:cs typeface="Arial" pitchFamily="34" charset="0"/>
                        </a:rPr>
                        <a:t>41.103</a:t>
                      </a:r>
                      <a:endParaRPr lang="tr-TR" sz="12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803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7317" y="0"/>
            <a:ext cx="6858000" cy="411194"/>
          </a:xfrm>
        </p:spPr>
        <p:txBody>
          <a:bodyPr>
            <a:normAutofit fontScale="90000"/>
          </a:bodyPr>
          <a:lstStyle/>
          <a:p>
            <a:pPr eaLnBrk="1" hangingPunct="1"/>
            <a:r>
              <a:rPr lang="tr-TR" sz="2400" b="1" dirty="0">
                <a:solidFill>
                  <a:srgbClr val="FF0000"/>
                </a:solidFill>
                <a:latin typeface="Bookman Old Style" pitchFamily="18" charset="0"/>
                <a:cs typeface="Arial" pitchFamily="34" charset="0"/>
              </a:rPr>
              <a:t>HAVAYOLU  ULAŞIMI</a:t>
            </a:r>
            <a:endParaRPr lang="tr-TR" sz="2100" b="1" dirty="0">
              <a:solidFill>
                <a:srgbClr val="FF0000"/>
              </a:solidFill>
              <a:latin typeface="Bookman Old Style" pitchFamily="18" charset="0"/>
              <a:cs typeface="Arial" pitchFamily="34" charset="0"/>
            </a:endParaRPr>
          </a:p>
        </p:txBody>
      </p:sp>
      <p:sp>
        <p:nvSpPr>
          <p:cNvPr id="4" name="3 Slayt Numarası Yer Tutucusu"/>
          <p:cNvSpPr>
            <a:spLocks noGrp="1"/>
          </p:cNvSpPr>
          <p:nvPr>
            <p:ph type="sldNum" sz="quarter" idx="12"/>
          </p:nvPr>
        </p:nvSpPr>
        <p:spPr>
          <a:xfrm>
            <a:off x="5535234" y="7221253"/>
            <a:ext cx="1188132" cy="216024"/>
          </a:xfrm>
        </p:spPr>
        <p:txBody>
          <a:bodyPr/>
          <a:lstStyle/>
          <a:p>
            <a:pPr defTabSz="685800">
              <a:defRPr/>
            </a:pPr>
            <a:fld id="{955BBD6A-7989-492C-872D-ED4B70E384F0}" type="slidenum">
              <a:rPr lang="tr-TR" sz="900">
                <a:solidFill>
                  <a:prstClr val="black">
                    <a:tint val="75000"/>
                  </a:prstClr>
                </a:solidFill>
                <a:latin typeface="Calibri"/>
              </a:rPr>
              <a:pPr defTabSz="685800">
                <a:defRPr/>
              </a:pPr>
              <a:t>26</a:t>
            </a:fld>
            <a:endParaRPr lang="tr-TR" sz="900">
              <a:solidFill>
                <a:prstClr val="black">
                  <a:tint val="75000"/>
                </a:prstClr>
              </a:solidFill>
              <a:latin typeface="Calibri"/>
            </a:endParaRPr>
          </a:p>
        </p:txBody>
      </p:sp>
      <p:graphicFrame>
        <p:nvGraphicFramePr>
          <p:cNvPr id="6" name="5 Tablo"/>
          <p:cNvGraphicFramePr>
            <a:graphicFrameLocks noGrp="1"/>
          </p:cNvGraphicFramePr>
          <p:nvPr>
            <p:extLst>
              <p:ext uri="{D42A27DB-BD31-4B8C-83A1-F6EECF244321}">
                <p14:modId xmlns:p14="http://schemas.microsoft.com/office/powerpoint/2010/main" val="2491836797"/>
              </p:ext>
            </p:extLst>
          </p:nvPr>
        </p:nvGraphicFramePr>
        <p:xfrm>
          <a:off x="1" y="464035"/>
          <a:ext cx="6857999" cy="2000868"/>
        </p:xfrm>
        <a:graphic>
          <a:graphicData uri="http://schemas.openxmlformats.org/drawingml/2006/table">
            <a:tbl>
              <a:tblPr/>
              <a:tblGrid>
                <a:gridCol w="2333427">
                  <a:extLst>
                    <a:ext uri="{9D8B030D-6E8A-4147-A177-3AD203B41FA5}">
                      <a16:colId xmlns:a16="http://schemas.microsoft.com/office/drawing/2014/main" val="20000"/>
                    </a:ext>
                  </a:extLst>
                </a:gridCol>
                <a:gridCol w="1081344">
                  <a:extLst>
                    <a:ext uri="{9D8B030D-6E8A-4147-A177-3AD203B41FA5}">
                      <a16:colId xmlns:a16="http://schemas.microsoft.com/office/drawing/2014/main" val="20001"/>
                    </a:ext>
                  </a:extLst>
                </a:gridCol>
                <a:gridCol w="1081344">
                  <a:extLst>
                    <a:ext uri="{9D8B030D-6E8A-4147-A177-3AD203B41FA5}">
                      <a16:colId xmlns:a16="http://schemas.microsoft.com/office/drawing/2014/main" val="20002"/>
                    </a:ext>
                  </a:extLst>
                </a:gridCol>
                <a:gridCol w="1024432">
                  <a:extLst>
                    <a:ext uri="{9D8B030D-6E8A-4147-A177-3AD203B41FA5}">
                      <a16:colId xmlns:a16="http://schemas.microsoft.com/office/drawing/2014/main" val="20003"/>
                    </a:ext>
                  </a:extLst>
                </a:gridCol>
                <a:gridCol w="1337452">
                  <a:extLst>
                    <a:ext uri="{9D8B030D-6E8A-4147-A177-3AD203B41FA5}">
                      <a16:colId xmlns:a16="http://schemas.microsoft.com/office/drawing/2014/main" val="20004"/>
                    </a:ext>
                  </a:extLst>
                </a:gridCol>
              </a:tblGrid>
              <a:tr h="879501">
                <a:tc>
                  <a:txBody>
                    <a:bodyPr/>
                    <a:lstStyle/>
                    <a:p>
                      <a:pPr algn="ctr" fontAlgn="b"/>
                      <a:r>
                        <a:rPr lang="tr-TR" sz="1400" b="1" i="0" u="none" strike="noStrike" dirty="0" smtClean="0">
                          <a:solidFill>
                            <a:srgbClr val="000099"/>
                          </a:solidFill>
                          <a:latin typeface="Bookman Old Style" pitchFamily="18" charset="0"/>
                          <a:cs typeface="Arial" pitchFamily="34" charset="0"/>
                        </a:rPr>
                        <a:t>HAVAYOLU ULAŞIMI</a:t>
                      </a:r>
                    </a:p>
                    <a:p>
                      <a:pPr algn="ctr" fontAlgn="b"/>
                      <a:r>
                        <a:rPr lang="tr-TR" sz="1400" b="1" i="0" u="none" strike="noStrike" dirty="0" smtClean="0">
                          <a:solidFill>
                            <a:srgbClr val="000099"/>
                          </a:solidFill>
                          <a:latin typeface="Bookman Old Style" pitchFamily="18" charset="0"/>
                          <a:cs typeface="Arial" pitchFamily="34" charset="0"/>
                        </a:rPr>
                        <a:t>(3 HAVALİMANI)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400" b="1" i="0" u="none" strike="noStrike" kern="1200" dirty="0" smtClean="0">
                          <a:solidFill>
                            <a:srgbClr val="000099"/>
                          </a:solidFill>
                          <a:latin typeface="Bookman Old Style" pitchFamily="18" charset="0"/>
                          <a:ea typeface="+mn-ea"/>
                          <a:cs typeface="Arial" pitchFamily="34" charset="0"/>
                        </a:rPr>
                        <a:t>2015 </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400" b="1" i="0" u="none" strike="noStrike" kern="1200" dirty="0" smtClean="0">
                          <a:solidFill>
                            <a:srgbClr val="000099"/>
                          </a:solidFill>
                          <a:latin typeface="Bookman Old Style" pitchFamily="18" charset="0"/>
                          <a:ea typeface="+mn-ea"/>
                          <a:cs typeface="Arial" pitchFamily="34" charset="0"/>
                        </a:rPr>
                        <a:t>2016</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400" b="1" i="0" u="none" strike="noStrike" kern="1200" dirty="0" smtClean="0">
                          <a:solidFill>
                            <a:srgbClr val="000099"/>
                          </a:solidFill>
                          <a:latin typeface="Bookman Old Style" pitchFamily="18" charset="0"/>
                          <a:ea typeface="+mn-ea"/>
                          <a:cs typeface="Arial" pitchFamily="34" charset="0"/>
                        </a:rPr>
                        <a:t>2017</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400" b="1" i="0" u="none" strike="noStrike" kern="1200" dirty="0" smtClean="0">
                          <a:solidFill>
                            <a:srgbClr val="000099"/>
                          </a:solidFill>
                          <a:latin typeface="Bookman Old Style" pitchFamily="18" charset="0"/>
                          <a:ea typeface="+mn-ea"/>
                          <a:cs typeface="Arial" pitchFamily="34" charset="0"/>
                        </a:rPr>
                        <a:t>2018</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73789">
                <a:tc>
                  <a:txBody>
                    <a:bodyPr/>
                    <a:lstStyle/>
                    <a:p>
                      <a:pPr algn="just" fontAlgn="b"/>
                      <a:r>
                        <a:rPr lang="tr-TR" sz="1200" b="1" i="0" u="none" strike="noStrike" dirty="0" smtClean="0">
                          <a:solidFill>
                            <a:srgbClr val="000000"/>
                          </a:solidFill>
                          <a:latin typeface="Bookman Old Style" pitchFamily="18" charset="0"/>
                          <a:cs typeface="Arial" pitchFamily="34" charset="0"/>
                        </a:rPr>
                        <a:t>İÇHATLAR </a:t>
                      </a:r>
                      <a:r>
                        <a:rPr lang="tr-TR" sz="1200" b="1" i="0" u="none" strike="noStrike" dirty="0">
                          <a:solidFill>
                            <a:srgbClr val="000000"/>
                          </a:solidFill>
                          <a:latin typeface="Bookman Old Style" pitchFamily="18" charset="0"/>
                          <a:cs typeface="Arial" pitchFamily="34" charset="0"/>
                        </a:rPr>
                        <a:t>YOLCU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fontAlgn="b"/>
                      <a:r>
                        <a:rPr lang="tr-TR" sz="1200" b="1" i="0" u="none" strike="noStrike" dirty="0" smtClean="0">
                          <a:solidFill>
                            <a:schemeClr val="tx1"/>
                          </a:solidFill>
                          <a:latin typeface="Bookman Old Style" pitchFamily="18" charset="0"/>
                        </a:rPr>
                        <a:t>36.684.067</a:t>
                      </a:r>
                      <a:endParaRPr lang="tr-TR" sz="1200" b="1" i="0" u="none" strike="noStrike" dirty="0">
                        <a:solidFill>
                          <a:schemeClr val="tx1"/>
                        </a:solidFill>
                        <a:latin typeface="Bookman Old Style" pitchFamily="18" charset="0"/>
                      </a:endParaRPr>
                    </a:p>
                  </a:txBody>
                  <a:tcPr marL="7144" marR="714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marL="0" algn="r" defTabSz="914400" rtl="0" eaLnBrk="1" fontAlgn="b" latinLnBrk="0" hangingPunct="1"/>
                      <a:r>
                        <a:rPr lang="tr-TR" sz="1200" b="1" i="0" u="none" strike="noStrike" kern="1200" dirty="0" smtClean="0">
                          <a:solidFill>
                            <a:schemeClr val="tx1"/>
                          </a:solidFill>
                          <a:latin typeface="Bookman Old Style" pitchFamily="18" charset="0"/>
                          <a:ea typeface="+mn-ea"/>
                          <a:cs typeface="+mn-cs"/>
                        </a:rPr>
                        <a:t>37.773.354</a:t>
                      </a:r>
                      <a:endParaRPr lang="tr-TR" sz="1200" b="1" i="0" u="none" strike="noStrike" kern="1200" dirty="0">
                        <a:solidFill>
                          <a:schemeClr val="tx1"/>
                        </a:solidFill>
                        <a:latin typeface="Bookman Old Style" pitchFamily="18" charset="0"/>
                        <a:ea typeface="+mn-ea"/>
                        <a:cs typeface="+mn-cs"/>
                      </a:endParaRPr>
                    </a:p>
                  </a:txBody>
                  <a:tcPr marL="7144" marR="714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1" i="0" u="none" strike="noStrike" kern="1200" dirty="0">
                          <a:solidFill>
                            <a:schemeClr val="tx1"/>
                          </a:solidFill>
                          <a:latin typeface="Bookman Old Style" pitchFamily="18" charset="0"/>
                          <a:ea typeface="+mn-ea"/>
                          <a:cs typeface="+mn-cs"/>
                        </a:rPr>
                        <a:t>40.507.114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1" i="0" u="none" strike="noStrike" kern="1200" dirty="0" smtClean="0">
                          <a:solidFill>
                            <a:schemeClr val="tx1"/>
                          </a:solidFill>
                          <a:latin typeface="Bookman Old Style" pitchFamily="18" charset="0"/>
                          <a:ea typeface="+mn-ea"/>
                          <a:cs typeface="+mn-cs"/>
                        </a:rPr>
                        <a:t>40.296.755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789">
                <a:tc>
                  <a:txBody>
                    <a:bodyPr/>
                    <a:lstStyle/>
                    <a:p>
                      <a:pPr algn="just" fontAlgn="b"/>
                      <a:r>
                        <a:rPr lang="tr-TR" sz="1200" b="1" i="0" u="none" strike="noStrike" dirty="0" smtClean="0">
                          <a:solidFill>
                            <a:srgbClr val="000000"/>
                          </a:solidFill>
                          <a:latin typeface="Bookman Old Style" pitchFamily="18" charset="0"/>
                          <a:cs typeface="Arial" pitchFamily="34" charset="0"/>
                        </a:rPr>
                        <a:t>DIŞ </a:t>
                      </a:r>
                      <a:r>
                        <a:rPr lang="tr-TR" sz="1200" b="1" i="0" u="none" strike="noStrike" dirty="0">
                          <a:solidFill>
                            <a:srgbClr val="000000"/>
                          </a:solidFill>
                          <a:latin typeface="Bookman Old Style" pitchFamily="18" charset="0"/>
                          <a:cs typeface="Arial" pitchFamily="34" charset="0"/>
                        </a:rPr>
                        <a:t>HATLAR YOLCU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fontAlgn="b"/>
                      <a:r>
                        <a:rPr lang="tr-TR" sz="1200" b="1" i="0" u="none" strike="noStrike" dirty="0" smtClean="0">
                          <a:solidFill>
                            <a:schemeClr val="tx1"/>
                          </a:solidFill>
                          <a:latin typeface="Bookman Old Style" pitchFamily="18" charset="0"/>
                        </a:rPr>
                        <a:t>51.698.156</a:t>
                      </a:r>
                      <a:endParaRPr lang="tr-TR" sz="1200" b="1" i="0" u="none" strike="noStrike" dirty="0">
                        <a:solidFill>
                          <a:schemeClr val="tx1"/>
                        </a:solidFill>
                        <a:latin typeface="Bookman Old Style" pitchFamily="18" charset="0"/>
                      </a:endParaRPr>
                    </a:p>
                  </a:txBody>
                  <a:tcPr marL="7144" marR="714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r" fontAlgn="b"/>
                      <a:r>
                        <a:rPr lang="tr-TR" sz="1200" b="1" i="0" u="none" strike="noStrike" kern="1200" dirty="0" smtClean="0">
                          <a:solidFill>
                            <a:schemeClr val="tx1"/>
                          </a:solidFill>
                          <a:latin typeface="Bookman Old Style" pitchFamily="18" charset="0"/>
                          <a:ea typeface="+mn-ea"/>
                          <a:cs typeface="+mn-cs"/>
                        </a:rPr>
                        <a:t>49.305.886</a:t>
                      </a:r>
                      <a:endParaRPr lang="tr-TR" sz="1200" b="1" i="0" u="none" strike="noStrike" kern="1200" dirty="0">
                        <a:solidFill>
                          <a:schemeClr val="tx1"/>
                        </a:solidFill>
                        <a:latin typeface="Bookman Old Style" pitchFamily="18" charset="0"/>
                        <a:ea typeface="+mn-ea"/>
                        <a:cs typeface="+mn-cs"/>
                      </a:endParaRPr>
                    </a:p>
                  </a:txBody>
                  <a:tcPr marL="7144" marR="714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1" i="0" u="none" strike="noStrike" kern="1200" dirty="0">
                          <a:solidFill>
                            <a:schemeClr val="tx1"/>
                          </a:solidFill>
                          <a:latin typeface="Bookman Old Style" pitchFamily="18" charset="0"/>
                          <a:ea typeface="+mn-ea"/>
                          <a:cs typeface="+mn-cs"/>
                        </a:rPr>
                        <a:t>54.606.175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1" i="0" u="none" strike="noStrike" kern="1200" dirty="0" smtClean="0">
                          <a:solidFill>
                            <a:schemeClr val="tx1"/>
                          </a:solidFill>
                          <a:latin typeface="Bookman Old Style" pitchFamily="18" charset="0"/>
                          <a:ea typeface="+mn-ea"/>
                          <a:cs typeface="+mn-cs"/>
                        </a:rPr>
                        <a:t>59.246.780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3789">
                <a:tc>
                  <a:txBody>
                    <a:bodyPr/>
                    <a:lstStyle/>
                    <a:p>
                      <a:pPr algn="just" fontAlgn="b"/>
                      <a:r>
                        <a:rPr lang="tr-TR" sz="1200" b="1" i="0" u="none" strike="noStrike" dirty="0" smtClean="0">
                          <a:solidFill>
                            <a:srgbClr val="000099"/>
                          </a:solidFill>
                          <a:latin typeface="Bookman Old Style" pitchFamily="18" charset="0"/>
                          <a:cs typeface="Arial" pitchFamily="34" charset="0"/>
                        </a:rPr>
                        <a:t>TOPLAM </a:t>
                      </a:r>
                      <a:r>
                        <a:rPr lang="tr-TR" sz="1200" b="1" i="0" u="none" strike="noStrike" dirty="0">
                          <a:solidFill>
                            <a:srgbClr val="000099"/>
                          </a:solidFill>
                          <a:latin typeface="Bookman Old Style" pitchFamily="18" charset="0"/>
                          <a:cs typeface="Arial" pitchFamily="34" charset="0"/>
                        </a:rPr>
                        <a:t>YOLCU SAYISI  </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tr-TR" sz="1200" b="1" i="0" u="none" strike="noStrike" kern="1200" dirty="0" smtClean="0">
                          <a:solidFill>
                            <a:srgbClr val="000099"/>
                          </a:solidFill>
                          <a:latin typeface="Bookman Old Style" pitchFamily="18" charset="0"/>
                          <a:ea typeface="+mn-ea"/>
                          <a:cs typeface="+mn-cs"/>
                        </a:rPr>
                        <a:t>88.382.223</a:t>
                      </a:r>
                      <a:endParaRPr lang="tr-TR" sz="1200" b="1" i="0" u="none" strike="noStrike" dirty="0">
                        <a:solidFill>
                          <a:schemeClr val="tx2">
                            <a:lumMod val="75000"/>
                          </a:schemeClr>
                        </a:solidFill>
                        <a:latin typeface="Bookman Old Style" pitchFamily="18" charset="0"/>
                      </a:endParaRPr>
                    </a:p>
                  </a:txBody>
                  <a:tcPr marL="7144" marR="714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r" defTabSz="914400" rtl="0" eaLnBrk="1" fontAlgn="b" latinLnBrk="0" hangingPunct="1"/>
                      <a:r>
                        <a:rPr lang="tr-TR" sz="1200" b="1" i="0" u="none" strike="noStrike" kern="1200" dirty="0" smtClean="0">
                          <a:solidFill>
                            <a:srgbClr val="000099"/>
                          </a:solidFill>
                          <a:latin typeface="Bookman Old Style" pitchFamily="18" charset="0"/>
                          <a:ea typeface="+mn-ea"/>
                          <a:cs typeface="+mn-cs"/>
                        </a:rPr>
                        <a:t>87.079.240</a:t>
                      </a:r>
                      <a:endParaRPr lang="tr-TR" sz="1200" b="1" i="0" u="none" strike="noStrike" kern="1200" dirty="0">
                        <a:solidFill>
                          <a:srgbClr val="000099"/>
                        </a:solidFill>
                        <a:latin typeface="Bookman Old Style" pitchFamily="18" charset="0"/>
                        <a:ea typeface="+mn-ea"/>
                        <a:cs typeface="+mn-cs"/>
                      </a:endParaRPr>
                    </a:p>
                  </a:txBody>
                  <a:tcPr marL="7144" marR="714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200" b="1" i="0" u="none" strike="noStrike" kern="1200" dirty="0">
                          <a:solidFill>
                            <a:srgbClr val="000099"/>
                          </a:solidFill>
                          <a:latin typeface="Bookman Old Style" pitchFamily="18" charset="0"/>
                          <a:ea typeface="+mn-ea"/>
                          <a:cs typeface="+mn-cs"/>
                        </a:rPr>
                        <a:t>95.113.289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200" b="1" i="0" u="none" strike="noStrike" kern="1200" dirty="0" smtClean="0">
                          <a:solidFill>
                            <a:srgbClr val="000099"/>
                          </a:solidFill>
                          <a:latin typeface="Bookman Old Style" pitchFamily="18" charset="0"/>
                          <a:ea typeface="+mn-ea"/>
                          <a:cs typeface="+mn-cs"/>
                        </a:rPr>
                        <a:t>99.543.535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2" name="Dikdörtgen 1"/>
          <p:cNvSpPr/>
          <p:nvPr/>
        </p:nvSpPr>
        <p:spPr>
          <a:xfrm>
            <a:off x="0" y="2480641"/>
            <a:ext cx="6857999" cy="507831"/>
          </a:xfrm>
          <a:prstGeom prst="rect">
            <a:avLst/>
          </a:prstGeom>
        </p:spPr>
        <p:txBody>
          <a:bodyPr wrap="square">
            <a:spAutoFit/>
          </a:bodyPr>
          <a:lstStyle/>
          <a:p>
            <a:pPr algn="just" defTabSz="685800">
              <a:spcBef>
                <a:spcPct val="0"/>
              </a:spcBef>
              <a:defRPr/>
            </a:pPr>
            <a:r>
              <a:rPr lang="tr-TR" sz="900" b="1" dirty="0">
                <a:solidFill>
                  <a:prstClr val="black"/>
                </a:solidFill>
                <a:latin typeface="Bookman Old Style" pitchFamily="18" charset="0"/>
                <a:cs typeface="Arial" pitchFamily="34" charset="0"/>
              </a:rPr>
              <a:t>Ayrıca 2018 yılında ;</a:t>
            </a:r>
          </a:p>
          <a:p>
            <a:pPr algn="just" defTabSz="685800">
              <a:spcBef>
                <a:spcPct val="0"/>
              </a:spcBef>
              <a:defRPr/>
            </a:pPr>
            <a:r>
              <a:rPr lang="tr-TR" sz="900" b="1" dirty="0">
                <a:solidFill>
                  <a:prstClr val="black"/>
                </a:solidFill>
                <a:latin typeface="Bookman Old Style" pitchFamily="18" charset="0"/>
                <a:cs typeface="Arial" pitchFamily="34" charset="0"/>
              </a:rPr>
              <a:t>Atatürk Havalimanından 15.413.514, Sabiha Gökçen Havalimanından </a:t>
            </a:r>
            <a:r>
              <a:rPr lang="tr-TR" sz="900" b="1" dirty="0">
                <a:solidFill>
                  <a:prstClr val="black"/>
                </a:solidFill>
                <a:latin typeface="Bookman Old Style" pitchFamily="18" charset="0"/>
              </a:rPr>
              <a:t>2.592.033 </a:t>
            </a:r>
            <a:r>
              <a:rPr lang="tr-TR" sz="900" b="1" dirty="0">
                <a:solidFill>
                  <a:prstClr val="black"/>
                </a:solidFill>
                <a:latin typeface="Bookman Old Style" pitchFamily="18" charset="0"/>
                <a:cs typeface="Arial" pitchFamily="34" charset="0"/>
              </a:rPr>
              <a:t>olmak üzere toplam 18.005.547 transfer ve transit yolculuk yapılmış</a:t>
            </a:r>
            <a:r>
              <a:rPr lang="tr-TR" sz="900" b="1" dirty="0">
                <a:solidFill>
                  <a:prstClr val="black"/>
                </a:solidFill>
                <a:latin typeface="Bookman Old Style" pitchFamily="18" charset="0"/>
              </a:rPr>
              <a:t>tır.(</a:t>
            </a:r>
            <a:r>
              <a:rPr lang="tr-TR" sz="900" b="1" dirty="0">
                <a:solidFill>
                  <a:srgbClr val="FF0000"/>
                </a:solidFill>
                <a:latin typeface="Bookman Old Style" pitchFamily="18" charset="0"/>
              </a:rPr>
              <a:t>İstanbul Havalimanından transit yolculuk yapılmamıştır</a:t>
            </a:r>
            <a:r>
              <a:rPr lang="tr-TR" sz="900" b="1" dirty="0">
                <a:solidFill>
                  <a:prstClr val="black"/>
                </a:solidFill>
                <a:latin typeface="Bookman Old Style" pitchFamily="18" charset="0"/>
              </a:rPr>
              <a:t>.)</a:t>
            </a:r>
          </a:p>
        </p:txBody>
      </p:sp>
      <p:graphicFrame>
        <p:nvGraphicFramePr>
          <p:cNvPr id="7" name="Group 4"/>
          <p:cNvGraphicFramePr>
            <a:graphicFrameLocks noGrp="1"/>
          </p:cNvGraphicFramePr>
          <p:nvPr>
            <p:extLst>
              <p:ext uri="{D42A27DB-BD31-4B8C-83A1-F6EECF244321}">
                <p14:modId xmlns:p14="http://schemas.microsoft.com/office/powerpoint/2010/main" val="417523268"/>
              </p:ext>
            </p:extLst>
          </p:nvPr>
        </p:nvGraphicFramePr>
        <p:xfrm>
          <a:off x="1" y="3123335"/>
          <a:ext cx="6857999" cy="2031759"/>
        </p:xfrm>
        <a:graphic>
          <a:graphicData uri="http://schemas.openxmlformats.org/drawingml/2006/table">
            <a:tbl>
              <a:tblPr/>
              <a:tblGrid>
                <a:gridCol w="1908041">
                  <a:extLst>
                    <a:ext uri="{9D8B030D-6E8A-4147-A177-3AD203B41FA5}">
                      <a16:colId xmlns:a16="http://schemas.microsoft.com/office/drawing/2014/main" val="20000"/>
                    </a:ext>
                  </a:extLst>
                </a:gridCol>
                <a:gridCol w="1651290">
                  <a:extLst>
                    <a:ext uri="{9D8B030D-6E8A-4147-A177-3AD203B41FA5}">
                      <a16:colId xmlns:a16="http://schemas.microsoft.com/office/drawing/2014/main" val="20001"/>
                    </a:ext>
                  </a:extLst>
                </a:gridCol>
                <a:gridCol w="1648682">
                  <a:extLst>
                    <a:ext uri="{9D8B030D-6E8A-4147-A177-3AD203B41FA5}">
                      <a16:colId xmlns:a16="http://schemas.microsoft.com/office/drawing/2014/main" val="20002"/>
                    </a:ext>
                  </a:extLst>
                </a:gridCol>
                <a:gridCol w="1649986">
                  <a:extLst>
                    <a:ext uri="{9D8B030D-6E8A-4147-A177-3AD203B41FA5}">
                      <a16:colId xmlns:a16="http://schemas.microsoft.com/office/drawing/2014/main" val="20003"/>
                    </a:ext>
                  </a:extLst>
                </a:gridCol>
              </a:tblGrid>
              <a:tr h="38553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FF0000"/>
                          </a:solidFill>
                          <a:effectLst/>
                          <a:latin typeface="Bookman Old Style" pitchFamily="18" charset="0"/>
                        </a:rPr>
                        <a:t>ATATÜRK HAVALİMANI YOLCU TRAFİĞİ (2018)</a:t>
                      </a:r>
                    </a:p>
                  </a:txBody>
                  <a:tcPr marL="68580" marR="68580" marT="34290" marB="3429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896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cs typeface="Times New Roman" pitchFamily="18" charset="0"/>
                        </a:rPr>
                        <a:t> </a:t>
                      </a:r>
                      <a:endParaRPr kumimoji="0" lang="tr-TR" sz="900" b="1"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Times New Roman" pitchFamily="18" charset="0"/>
                        </a:rPr>
                        <a:t>GELEN</a:t>
                      </a:r>
                      <a:endParaRPr kumimoji="0" lang="tr-TR" sz="900" b="1" i="0" u="none" strike="noStrike" cap="none" normalizeH="0" baseline="0" dirty="0" smtClean="0">
                        <a:ln>
                          <a:noFill/>
                        </a:ln>
                        <a:solidFill>
                          <a:srgbClr val="000099"/>
                        </a:solidFill>
                        <a:effectLst/>
                        <a:latin typeface="Bookman Old Style" pitchFamily="18" charset="0"/>
                      </a:endParaRPr>
                    </a:p>
                  </a:txBody>
                  <a:tcPr marL="54000" marR="68580" marT="4050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Times New Roman" pitchFamily="18" charset="0"/>
                        </a:rPr>
                        <a:t>GİDEN</a:t>
                      </a:r>
                      <a:endParaRPr kumimoji="0" lang="tr-TR" sz="900" b="1" i="0" u="none" strike="noStrike" cap="none" normalizeH="0" baseline="0" dirty="0" smtClean="0">
                        <a:ln>
                          <a:noFill/>
                        </a:ln>
                        <a:solidFill>
                          <a:srgbClr val="000099"/>
                        </a:solidFill>
                        <a:effectLst/>
                        <a:latin typeface="Bookman Old Style" pitchFamily="18" charset="0"/>
                      </a:endParaRPr>
                    </a:p>
                  </a:txBody>
                  <a:tcPr marL="54000" marR="68580" marT="4050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Times New Roman" pitchFamily="18" charset="0"/>
                        </a:rPr>
                        <a:t>TOPLAM</a:t>
                      </a:r>
                      <a:endParaRPr kumimoji="0" lang="tr-TR" sz="900" b="1" i="0" u="none" strike="noStrike" cap="none" normalizeH="0" baseline="0" dirty="0" smtClean="0">
                        <a:ln>
                          <a:noFill/>
                        </a:ln>
                        <a:solidFill>
                          <a:srgbClr val="000099"/>
                        </a:solidFill>
                        <a:effectLst/>
                        <a:latin typeface="Bookman Old Style" pitchFamily="18" charset="0"/>
                      </a:endParaRPr>
                    </a:p>
                  </a:txBody>
                  <a:tcPr marL="54000" marR="68580" marT="4050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3855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cs typeface="Times New Roman" pitchFamily="18" charset="0"/>
                        </a:rPr>
                        <a:t>İÇ HATLAR</a:t>
                      </a:r>
                      <a:endParaRPr kumimoji="0" lang="tr-TR" sz="900" b="1"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9.551.747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900" b="0" i="0" u="none" strike="noStrike" kern="1200">
                          <a:solidFill>
                            <a:schemeClr val="tx1"/>
                          </a:solidFill>
                          <a:latin typeface="Bookman Old Style" pitchFamily="18" charset="0"/>
                          <a:ea typeface="+mn-ea"/>
                          <a:cs typeface="+mn-cs"/>
                        </a:rPr>
                        <a:t>9.618.394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19.170.141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855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cs typeface="Times New Roman" pitchFamily="18" charset="0"/>
                        </a:rPr>
                        <a:t>DIŞ HATLAR</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24.242.196</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24.569.109</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48.811.305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855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Times New Roman" pitchFamily="18" charset="0"/>
                        </a:rPr>
                        <a:t>TOPLAM</a:t>
                      </a:r>
                      <a:endParaRPr kumimoji="0" lang="tr-TR" sz="900" b="1" i="0" u="none" strike="noStrike" cap="none" normalizeH="0" baseline="0" dirty="0" smtClean="0">
                        <a:ln>
                          <a:noFill/>
                        </a:ln>
                        <a:solidFill>
                          <a:srgbClr val="000099"/>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kumimoji="0" lang="tr-TR" sz="900" b="1" i="0" u="none" strike="noStrike" kern="1200" cap="none" normalizeH="0" baseline="0" dirty="0">
                          <a:ln>
                            <a:noFill/>
                          </a:ln>
                          <a:solidFill>
                            <a:srgbClr val="000099"/>
                          </a:solidFill>
                          <a:effectLst/>
                          <a:latin typeface="Bookman Old Style" pitchFamily="18" charset="0"/>
                          <a:ea typeface="+mn-ea"/>
                          <a:cs typeface="Times New Roman" pitchFamily="18" charset="0"/>
                        </a:rPr>
                        <a:t>33.793.943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kumimoji="0" lang="tr-TR" sz="900" b="1" i="0" u="none" strike="noStrike" kern="1200" cap="none" normalizeH="0" baseline="0" dirty="0">
                          <a:ln>
                            <a:noFill/>
                          </a:ln>
                          <a:solidFill>
                            <a:srgbClr val="000099"/>
                          </a:solidFill>
                          <a:effectLst/>
                          <a:latin typeface="Bookman Old Style" pitchFamily="18" charset="0"/>
                          <a:ea typeface="+mn-ea"/>
                          <a:cs typeface="Times New Roman" pitchFamily="18" charset="0"/>
                        </a:rPr>
                        <a:t>34.187.503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b" latinLnBrk="0" hangingPunct="1">
                        <a:lnSpc>
                          <a:spcPct val="115000"/>
                        </a:lnSpc>
                        <a:spcAft>
                          <a:spcPts val="0"/>
                        </a:spcAft>
                      </a:pPr>
                      <a:r>
                        <a:rPr kumimoji="0" lang="tr-TR" sz="900" b="1" i="0" u="none" strike="noStrike" kern="1200" cap="none" normalizeH="0" baseline="0" dirty="0">
                          <a:ln>
                            <a:noFill/>
                          </a:ln>
                          <a:solidFill>
                            <a:srgbClr val="000099"/>
                          </a:solidFill>
                          <a:effectLst/>
                          <a:latin typeface="Bookman Old Style" pitchFamily="18" charset="0"/>
                          <a:ea typeface="+mn-ea"/>
                          <a:cs typeface="Times New Roman" pitchFamily="18" charset="0"/>
                        </a:rPr>
                        <a:t>67.981.446</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9" name="Group 4"/>
          <p:cNvGraphicFramePr>
            <a:graphicFrameLocks noGrp="1"/>
          </p:cNvGraphicFramePr>
          <p:nvPr>
            <p:extLst>
              <p:ext uri="{D42A27DB-BD31-4B8C-83A1-F6EECF244321}">
                <p14:modId xmlns:p14="http://schemas.microsoft.com/office/powerpoint/2010/main" val="756269233"/>
              </p:ext>
            </p:extLst>
          </p:nvPr>
        </p:nvGraphicFramePr>
        <p:xfrm>
          <a:off x="0" y="5400003"/>
          <a:ext cx="6857999" cy="1901943"/>
        </p:xfrm>
        <a:graphic>
          <a:graphicData uri="http://schemas.openxmlformats.org/drawingml/2006/table">
            <a:tbl>
              <a:tblPr/>
              <a:tblGrid>
                <a:gridCol w="1908041">
                  <a:extLst>
                    <a:ext uri="{9D8B030D-6E8A-4147-A177-3AD203B41FA5}">
                      <a16:colId xmlns:a16="http://schemas.microsoft.com/office/drawing/2014/main" val="20000"/>
                    </a:ext>
                  </a:extLst>
                </a:gridCol>
                <a:gridCol w="1651290">
                  <a:extLst>
                    <a:ext uri="{9D8B030D-6E8A-4147-A177-3AD203B41FA5}">
                      <a16:colId xmlns:a16="http://schemas.microsoft.com/office/drawing/2014/main" val="20001"/>
                    </a:ext>
                  </a:extLst>
                </a:gridCol>
                <a:gridCol w="1648682">
                  <a:extLst>
                    <a:ext uri="{9D8B030D-6E8A-4147-A177-3AD203B41FA5}">
                      <a16:colId xmlns:a16="http://schemas.microsoft.com/office/drawing/2014/main" val="20002"/>
                    </a:ext>
                  </a:extLst>
                </a:gridCol>
                <a:gridCol w="1649986">
                  <a:extLst>
                    <a:ext uri="{9D8B030D-6E8A-4147-A177-3AD203B41FA5}">
                      <a16:colId xmlns:a16="http://schemas.microsoft.com/office/drawing/2014/main" val="20003"/>
                    </a:ext>
                  </a:extLst>
                </a:gridCol>
              </a:tblGrid>
              <a:tr h="3609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FF0000"/>
                          </a:solidFill>
                          <a:effectLst/>
                          <a:latin typeface="Bookman Old Style" pitchFamily="18" charset="0"/>
                        </a:rPr>
                        <a:t>SABİHA GÖKÇEN HAVALİMANI YOLCU TRAFİĞİ  (2018)</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58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Bookman Old Style" pitchFamily="18" charset="0"/>
                          <a:cs typeface="Times New Roman" pitchFamily="18" charset="0"/>
                        </a:rPr>
                        <a:t> </a:t>
                      </a:r>
                      <a:endParaRPr kumimoji="0" lang="tr-TR" sz="900" b="0"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Times New Roman" pitchFamily="18" charset="0"/>
                        </a:rPr>
                        <a:t>GELEN</a:t>
                      </a:r>
                      <a:endParaRPr kumimoji="0" lang="tr-TR" sz="900" b="0" i="0" u="none" strike="noStrike" cap="none" normalizeH="0" baseline="0" dirty="0" smtClean="0">
                        <a:ln>
                          <a:noFill/>
                        </a:ln>
                        <a:solidFill>
                          <a:srgbClr val="000099"/>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Times New Roman" pitchFamily="18" charset="0"/>
                        </a:rPr>
                        <a:t>GİDEN</a:t>
                      </a:r>
                      <a:endParaRPr kumimoji="0" lang="tr-TR" sz="900" b="0" i="0" u="none" strike="noStrike" cap="none" normalizeH="0" baseline="0" dirty="0" smtClean="0">
                        <a:ln>
                          <a:noFill/>
                        </a:ln>
                        <a:solidFill>
                          <a:srgbClr val="000099"/>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Times New Roman" pitchFamily="18" charset="0"/>
                        </a:rPr>
                        <a:t>TOPLAM</a:t>
                      </a:r>
                      <a:endParaRPr kumimoji="0" lang="tr-TR" sz="900" b="0" i="0" u="none" strike="noStrike" cap="none" normalizeH="0" baseline="0" dirty="0" smtClean="0">
                        <a:ln>
                          <a:noFill/>
                        </a:ln>
                        <a:solidFill>
                          <a:srgbClr val="000099"/>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360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cs typeface="Times New Roman" pitchFamily="18" charset="0"/>
                        </a:rPr>
                        <a:t>İÇ HATLAR</a:t>
                      </a:r>
                      <a:endParaRPr kumimoji="0" lang="tr-TR" sz="900" b="1"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11.212.033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9.849.575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21.061.608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0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cs typeface="Times New Roman" pitchFamily="18" charset="0"/>
                        </a:rPr>
                        <a:t>DIŞ HATLAR</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5.878.433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4.526.843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10.405.276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0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Times New Roman" pitchFamily="18" charset="0"/>
                        </a:rPr>
                        <a:t>TOPLAM</a:t>
                      </a:r>
                      <a:endParaRPr kumimoji="0" lang="tr-TR" sz="900" b="0" i="0" u="none" strike="noStrike" cap="none" normalizeH="0" baseline="0" dirty="0" smtClean="0">
                        <a:ln>
                          <a:noFill/>
                        </a:ln>
                        <a:solidFill>
                          <a:srgbClr val="000099"/>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b"/>
                      <a:r>
                        <a:rPr kumimoji="0" lang="tr-TR" sz="900" b="1" i="0" u="none" strike="noStrike" kern="1200" cap="none" normalizeH="0" baseline="0" dirty="0">
                          <a:ln>
                            <a:noFill/>
                          </a:ln>
                          <a:solidFill>
                            <a:srgbClr val="000099"/>
                          </a:solidFill>
                          <a:effectLst/>
                          <a:latin typeface="Bookman Old Style" pitchFamily="18" charset="0"/>
                          <a:ea typeface="+mn-ea"/>
                          <a:cs typeface="Times New Roman" pitchFamily="18" charset="0"/>
                        </a:rPr>
                        <a:t>17.090.466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b"/>
                      <a:r>
                        <a:rPr kumimoji="0" lang="tr-TR" sz="900" b="1" i="0" u="none" strike="noStrike" kern="1200" cap="none" normalizeH="0" baseline="0" dirty="0">
                          <a:ln>
                            <a:noFill/>
                          </a:ln>
                          <a:solidFill>
                            <a:srgbClr val="000099"/>
                          </a:solidFill>
                          <a:effectLst/>
                          <a:latin typeface="Bookman Old Style" pitchFamily="18" charset="0"/>
                          <a:ea typeface="+mn-ea"/>
                          <a:cs typeface="Times New Roman" pitchFamily="18" charset="0"/>
                        </a:rPr>
                        <a:t>14.376.418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b"/>
                      <a:r>
                        <a:rPr kumimoji="0" lang="tr-TR" sz="900" b="1" i="0" u="none" strike="noStrike" kern="1200" cap="none" normalizeH="0" baseline="0" dirty="0">
                          <a:ln>
                            <a:noFill/>
                          </a:ln>
                          <a:solidFill>
                            <a:srgbClr val="000099"/>
                          </a:solidFill>
                          <a:effectLst/>
                          <a:latin typeface="Bookman Old Style" pitchFamily="18" charset="0"/>
                          <a:ea typeface="+mn-ea"/>
                          <a:cs typeface="Times New Roman" pitchFamily="18" charset="0"/>
                        </a:rPr>
                        <a:t>31.466.884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2095621999"/>
              </p:ext>
            </p:extLst>
          </p:nvPr>
        </p:nvGraphicFramePr>
        <p:xfrm>
          <a:off x="0" y="7490995"/>
          <a:ext cx="6857998" cy="1772274"/>
        </p:xfrm>
        <a:graphic>
          <a:graphicData uri="http://schemas.openxmlformats.org/drawingml/2006/table">
            <a:tbl>
              <a:tblPr/>
              <a:tblGrid>
                <a:gridCol w="1908041">
                  <a:extLst>
                    <a:ext uri="{9D8B030D-6E8A-4147-A177-3AD203B41FA5}">
                      <a16:colId xmlns:a16="http://schemas.microsoft.com/office/drawing/2014/main" val="1031707862"/>
                    </a:ext>
                  </a:extLst>
                </a:gridCol>
                <a:gridCol w="1651289">
                  <a:extLst>
                    <a:ext uri="{9D8B030D-6E8A-4147-A177-3AD203B41FA5}">
                      <a16:colId xmlns:a16="http://schemas.microsoft.com/office/drawing/2014/main" val="2977241270"/>
                    </a:ext>
                  </a:extLst>
                </a:gridCol>
                <a:gridCol w="1648683">
                  <a:extLst>
                    <a:ext uri="{9D8B030D-6E8A-4147-A177-3AD203B41FA5}">
                      <a16:colId xmlns:a16="http://schemas.microsoft.com/office/drawing/2014/main" val="1648629064"/>
                    </a:ext>
                  </a:extLst>
                </a:gridCol>
                <a:gridCol w="1649985">
                  <a:extLst>
                    <a:ext uri="{9D8B030D-6E8A-4147-A177-3AD203B41FA5}">
                      <a16:colId xmlns:a16="http://schemas.microsoft.com/office/drawing/2014/main" val="1071990530"/>
                    </a:ext>
                  </a:extLst>
                </a:gridCol>
              </a:tblGrid>
              <a:tr h="3362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FF0000"/>
                          </a:solidFill>
                          <a:effectLst/>
                          <a:latin typeface="Bookman Old Style" pitchFamily="18" charset="0"/>
                        </a:rPr>
                        <a:t>İSTANBUL HAVALİMANI YOLCU TRAFİĞİ  (2018)</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84301965"/>
                  </a:ext>
                </a:extLst>
              </a:tr>
              <a:tr h="42709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Bookman Old Style" pitchFamily="18" charset="0"/>
                          <a:cs typeface="Times New Roman" pitchFamily="18" charset="0"/>
                        </a:rPr>
                        <a:t> </a:t>
                      </a:r>
                      <a:endParaRPr kumimoji="0" lang="tr-TR" sz="900" b="0"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Times New Roman" pitchFamily="18" charset="0"/>
                        </a:rPr>
                        <a:t>GELEN</a:t>
                      </a:r>
                      <a:endParaRPr kumimoji="0" lang="tr-TR" sz="900" b="0" i="0" u="none" strike="noStrike" cap="none" normalizeH="0" baseline="0" dirty="0" smtClean="0">
                        <a:ln>
                          <a:noFill/>
                        </a:ln>
                        <a:solidFill>
                          <a:srgbClr val="000099"/>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Times New Roman" pitchFamily="18" charset="0"/>
                        </a:rPr>
                        <a:t>GİDEN</a:t>
                      </a:r>
                      <a:endParaRPr kumimoji="0" lang="tr-TR" sz="900" b="0" i="0" u="none" strike="noStrike" cap="none" normalizeH="0" baseline="0" dirty="0" smtClean="0">
                        <a:ln>
                          <a:noFill/>
                        </a:ln>
                        <a:solidFill>
                          <a:srgbClr val="000099"/>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Times New Roman" pitchFamily="18" charset="0"/>
                        </a:rPr>
                        <a:t>TOPLAM</a:t>
                      </a:r>
                      <a:endParaRPr kumimoji="0" lang="tr-TR" sz="900" b="0" i="0" u="none" strike="noStrike" cap="none" normalizeH="0" baseline="0" dirty="0" smtClean="0">
                        <a:ln>
                          <a:noFill/>
                        </a:ln>
                        <a:solidFill>
                          <a:srgbClr val="000099"/>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408144192"/>
                  </a:ext>
                </a:extLst>
              </a:tr>
              <a:tr h="3362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cs typeface="Times New Roman" pitchFamily="18" charset="0"/>
                        </a:rPr>
                        <a:t>İÇ HATLAR</a:t>
                      </a:r>
                      <a:endParaRPr kumimoji="0" lang="tr-TR" sz="900" b="1" i="0" u="none" strike="noStrike" cap="none" normalizeH="0" baseline="0" dirty="0" smtClean="0">
                        <a:ln>
                          <a:noFill/>
                        </a:ln>
                        <a:solidFill>
                          <a:schemeClr val="tx1"/>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32.634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900" b="0" i="0" u="none" strike="noStrike" kern="1200">
                          <a:solidFill>
                            <a:schemeClr val="tx1"/>
                          </a:solidFill>
                          <a:latin typeface="Bookman Old Style" pitchFamily="18" charset="0"/>
                          <a:ea typeface="+mn-ea"/>
                          <a:cs typeface="+mn-cs"/>
                        </a:rPr>
                        <a:t>32.372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65.006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85638607"/>
                  </a:ext>
                </a:extLst>
              </a:tr>
              <a:tr h="3362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cs typeface="Times New Roman" pitchFamily="18" charset="0"/>
                        </a:rPr>
                        <a:t>DIŞ HATLAR</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15.019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15.180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lnSpc>
                          <a:spcPct val="115000"/>
                        </a:lnSpc>
                        <a:spcAft>
                          <a:spcPts val="0"/>
                        </a:spcAft>
                      </a:pPr>
                      <a:r>
                        <a:rPr lang="tr-TR" sz="900" b="0" i="0" u="none" strike="noStrike" kern="1200" dirty="0">
                          <a:solidFill>
                            <a:schemeClr val="tx1"/>
                          </a:solidFill>
                          <a:latin typeface="Bookman Old Style" pitchFamily="18" charset="0"/>
                          <a:ea typeface="+mn-ea"/>
                          <a:cs typeface="+mn-cs"/>
                        </a:rPr>
                        <a:t>30.199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63394125"/>
                  </a:ext>
                </a:extLst>
              </a:tr>
              <a:tr h="3362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Times New Roman" pitchFamily="18" charset="0"/>
                        </a:rPr>
                        <a:t>TOPLAM</a:t>
                      </a:r>
                      <a:endParaRPr kumimoji="0" lang="tr-TR" sz="900" b="0" i="0" u="none" strike="noStrike" cap="none" normalizeH="0" baseline="0" dirty="0" smtClean="0">
                        <a:ln>
                          <a:noFill/>
                        </a:ln>
                        <a:solidFill>
                          <a:srgbClr val="000099"/>
                        </a:solidFill>
                        <a:effectLst/>
                        <a:latin typeface="Bookman Old Style" pitchFamily="18"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b" latinLnBrk="0" hangingPunct="1"/>
                      <a:r>
                        <a:rPr kumimoji="0" lang="tr-TR" sz="900" b="1" i="0" u="none" strike="noStrike" kern="1200" cap="none" normalizeH="0" baseline="0" dirty="0">
                          <a:ln>
                            <a:noFill/>
                          </a:ln>
                          <a:solidFill>
                            <a:srgbClr val="000099"/>
                          </a:solidFill>
                          <a:effectLst/>
                          <a:latin typeface="Bookman Old Style" pitchFamily="18" charset="0"/>
                          <a:ea typeface="+mn-ea"/>
                          <a:cs typeface="Times New Roman" pitchFamily="18" charset="0"/>
                        </a:rPr>
                        <a:t>47.653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b" latinLnBrk="0" hangingPunct="1"/>
                      <a:r>
                        <a:rPr kumimoji="0" lang="tr-TR" sz="900" b="1" i="0" u="none" strike="noStrike" kern="1200" cap="none" normalizeH="0" baseline="0" dirty="0">
                          <a:ln>
                            <a:noFill/>
                          </a:ln>
                          <a:solidFill>
                            <a:srgbClr val="000099"/>
                          </a:solidFill>
                          <a:effectLst/>
                          <a:latin typeface="Bookman Old Style" pitchFamily="18" charset="0"/>
                          <a:ea typeface="+mn-ea"/>
                          <a:cs typeface="Times New Roman" pitchFamily="18" charset="0"/>
                        </a:rPr>
                        <a:t>47.552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b" latinLnBrk="0" hangingPunct="1"/>
                      <a:r>
                        <a:rPr kumimoji="0" lang="tr-TR" sz="900" b="1" i="0" u="none" strike="noStrike" kern="1200" cap="none" normalizeH="0" baseline="0" dirty="0">
                          <a:ln>
                            <a:noFill/>
                          </a:ln>
                          <a:solidFill>
                            <a:srgbClr val="000099"/>
                          </a:solidFill>
                          <a:effectLst/>
                          <a:latin typeface="Bookman Old Style" pitchFamily="18" charset="0"/>
                          <a:ea typeface="+mn-ea"/>
                          <a:cs typeface="Times New Roman" pitchFamily="18" charset="0"/>
                        </a:rPr>
                        <a:t>95.205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2171061991"/>
                  </a:ext>
                </a:extLst>
              </a:tr>
            </a:tbl>
          </a:graphicData>
        </a:graphic>
      </p:graphicFrame>
    </p:spTree>
    <p:extLst>
      <p:ext uri="{BB962C8B-B14F-4D97-AF65-F5344CB8AC3E}">
        <p14:creationId xmlns:p14="http://schemas.microsoft.com/office/powerpoint/2010/main" val="1591406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 y="224904"/>
            <a:ext cx="6857998" cy="24949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tr-TR" sz="1800" b="1" dirty="0">
                <a:solidFill>
                  <a:srgbClr val="FF0000"/>
                </a:solidFill>
                <a:latin typeface="Bookman Old Style" pitchFamily="18" charset="0"/>
                <a:cs typeface="Arial" pitchFamily="34" charset="0"/>
              </a:rPr>
              <a:t>SAĞLIK GENEL BİLGİLER</a:t>
            </a:r>
            <a:r>
              <a:rPr lang="tr-TR" sz="1350" b="1" dirty="0">
                <a:solidFill>
                  <a:srgbClr val="FF0000"/>
                </a:solidFill>
                <a:latin typeface="Bookman Old Style" pitchFamily="18" charset="0"/>
                <a:cs typeface="Arial" pitchFamily="34" charset="0"/>
              </a:rPr>
              <a:t>*</a:t>
            </a:r>
          </a:p>
        </p:txBody>
      </p:sp>
      <p:graphicFrame>
        <p:nvGraphicFramePr>
          <p:cNvPr id="5" name="5 Tablo"/>
          <p:cNvGraphicFramePr>
            <a:graphicFrameLocks noGrp="1"/>
          </p:cNvGraphicFramePr>
          <p:nvPr>
            <p:extLst>
              <p:ext uri="{D42A27DB-BD31-4B8C-83A1-F6EECF244321}">
                <p14:modId xmlns:p14="http://schemas.microsoft.com/office/powerpoint/2010/main" val="3723658387"/>
              </p:ext>
            </p:extLst>
          </p:nvPr>
        </p:nvGraphicFramePr>
        <p:xfrm>
          <a:off x="1" y="723334"/>
          <a:ext cx="6858001" cy="8188653"/>
        </p:xfrm>
        <a:graphic>
          <a:graphicData uri="http://schemas.openxmlformats.org/drawingml/2006/table">
            <a:tbl>
              <a:tblPr/>
              <a:tblGrid>
                <a:gridCol w="2535749">
                  <a:extLst>
                    <a:ext uri="{9D8B030D-6E8A-4147-A177-3AD203B41FA5}">
                      <a16:colId xmlns:a16="http://schemas.microsoft.com/office/drawing/2014/main" val="20000"/>
                    </a:ext>
                  </a:extLst>
                </a:gridCol>
                <a:gridCol w="1080563">
                  <a:extLst>
                    <a:ext uri="{9D8B030D-6E8A-4147-A177-3AD203B41FA5}">
                      <a16:colId xmlns:a16="http://schemas.microsoft.com/office/drawing/2014/main" val="20002"/>
                    </a:ext>
                  </a:extLst>
                </a:gridCol>
                <a:gridCol w="1080563">
                  <a:extLst>
                    <a:ext uri="{9D8B030D-6E8A-4147-A177-3AD203B41FA5}">
                      <a16:colId xmlns:a16="http://schemas.microsoft.com/office/drawing/2014/main" val="20003"/>
                    </a:ext>
                  </a:extLst>
                </a:gridCol>
                <a:gridCol w="1080563">
                  <a:extLst>
                    <a:ext uri="{9D8B030D-6E8A-4147-A177-3AD203B41FA5}">
                      <a16:colId xmlns:a16="http://schemas.microsoft.com/office/drawing/2014/main" val="20004"/>
                    </a:ext>
                  </a:extLst>
                </a:gridCol>
                <a:gridCol w="1080563">
                  <a:extLst>
                    <a:ext uri="{9D8B030D-6E8A-4147-A177-3AD203B41FA5}">
                      <a16:colId xmlns:a16="http://schemas.microsoft.com/office/drawing/2014/main" val="20005"/>
                    </a:ext>
                  </a:extLst>
                </a:gridCol>
              </a:tblGrid>
              <a:tr h="515362">
                <a:tc>
                  <a:txBody>
                    <a:bodyPr/>
                    <a:lstStyle/>
                    <a:p>
                      <a:pPr algn="ctr" fontAlgn="b"/>
                      <a:r>
                        <a:rPr lang="tr-TR" sz="800" b="1" i="0" u="none" strike="noStrike" dirty="0" smtClean="0">
                          <a:solidFill>
                            <a:srgbClr val="000099"/>
                          </a:solidFill>
                          <a:latin typeface="Bookman Old Style" pitchFamily="18" charset="0"/>
                          <a:cs typeface="Arial" pitchFamily="34" charset="0"/>
                        </a:rPr>
                        <a:t>SAĞLIK</a:t>
                      </a:r>
                      <a:endParaRPr lang="tr-TR" sz="800" b="1" i="0" u="none" strike="noStrike" dirty="0">
                        <a:solidFill>
                          <a:srgbClr val="000099"/>
                        </a:solidFill>
                        <a:latin typeface="Bookman Old Style" pitchFamily="18" charset="0"/>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800" b="1" i="0" u="none" strike="noStrike" kern="1200" baseline="0" dirty="0" smtClean="0">
                          <a:solidFill>
                            <a:srgbClr val="000099"/>
                          </a:solidFill>
                          <a:latin typeface="Bookman Old Style" pitchFamily="18" charset="0"/>
                          <a:ea typeface="+mn-ea"/>
                          <a:cs typeface="Arial" pitchFamily="34" charset="0"/>
                        </a:rPr>
                        <a:t>2015 </a:t>
                      </a: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800" b="1" i="0" u="none" strike="noStrike" kern="1200" baseline="0" dirty="0" smtClean="0">
                          <a:solidFill>
                            <a:srgbClr val="000099"/>
                          </a:solidFill>
                          <a:latin typeface="Bookman Old Style" pitchFamily="18" charset="0"/>
                          <a:ea typeface="+mn-ea"/>
                          <a:cs typeface="Arial" pitchFamily="34" charset="0"/>
                        </a:rPr>
                        <a:t>2016</a:t>
                      </a: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800" b="1" i="0" u="none" strike="noStrike" kern="1200" baseline="0" dirty="0" smtClean="0">
                          <a:solidFill>
                            <a:srgbClr val="000099"/>
                          </a:solidFill>
                          <a:latin typeface="Bookman Old Style" pitchFamily="18" charset="0"/>
                          <a:ea typeface="+mn-ea"/>
                          <a:cs typeface="Arial" pitchFamily="34" charset="0"/>
                        </a:rPr>
                        <a:t>2017</a:t>
                      </a: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800" b="1" i="0" u="none" strike="noStrike" kern="1200" baseline="0" dirty="0" smtClean="0">
                          <a:solidFill>
                            <a:srgbClr val="000099"/>
                          </a:solidFill>
                          <a:latin typeface="Bookman Old Style" pitchFamily="18" charset="0"/>
                          <a:ea typeface="+mn-ea"/>
                          <a:cs typeface="Arial" pitchFamily="34" charset="0"/>
                        </a:rPr>
                        <a:t>2018</a:t>
                      </a:r>
                      <a:endParaRPr lang="tr-TR" sz="800" b="1" i="0" u="none" strike="noStrike" kern="1200" baseline="0" dirty="0">
                        <a:solidFill>
                          <a:srgbClr val="000099"/>
                        </a:solidFill>
                        <a:latin typeface="Bookman Old Style" pitchFamily="18" charset="0"/>
                        <a:ea typeface="+mn-ea"/>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15362">
                <a:tc>
                  <a:txBody>
                    <a:bodyPr/>
                    <a:lstStyle/>
                    <a:p>
                      <a:pPr algn="just" fontAlgn="b"/>
                      <a:r>
                        <a:rPr lang="tr-TR" sz="800" b="1" i="0" u="none" strike="noStrike" dirty="0" smtClean="0">
                          <a:solidFill>
                            <a:srgbClr val="000000"/>
                          </a:solidFill>
                          <a:latin typeface="Bookman Old Style" pitchFamily="18" charset="0"/>
                          <a:cs typeface="Arial" pitchFamily="34" charset="0"/>
                        </a:rPr>
                        <a:t>HASTANE</a:t>
                      </a:r>
                      <a:r>
                        <a:rPr lang="tr-TR" sz="800" b="1" i="0" u="none" strike="noStrike" baseline="0" dirty="0" smtClean="0">
                          <a:solidFill>
                            <a:srgbClr val="000000"/>
                          </a:solidFill>
                          <a:latin typeface="Bookman Old Style" pitchFamily="18" charset="0"/>
                          <a:cs typeface="Arial" pitchFamily="34" charset="0"/>
                        </a:rPr>
                        <a:t> SAYISI</a:t>
                      </a:r>
                      <a:endParaRPr lang="tr-TR" sz="800" b="1" i="0" u="none" strike="noStrike" dirty="0">
                        <a:solidFill>
                          <a:srgbClr val="000000"/>
                        </a:solidFill>
                        <a:latin typeface="Bookman Old Style" pitchFamily="18" charset="0"/>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800" b="1" i="0" u="none" strike="noStrike" kern="1200" dirty="0" smtClean="0">
                          <a:solidFill>
                            <a:schemeClr val="tx1"/>
                          </a:solidFill>
                          <a:latin typeface="Bookman Old Style" pitchFamily="18" charset="0"/>
                          <a:ea typeface="+mn-ea"/>
                          <a:cs typeface="Arial" pitchFamily="34" charset="0"/>
                        </a:rPr>
                        <a:t>233</a:t>
                      </a:r>
                      <a:endParaRPr lang="tr-TR" sz="800" b="1" i="0" u="none" strike="noStrike" kern="1200" dirty="0">
                        <a:solidFill>
                          <a:schemeClr val="tx1"/>
                        </a:solidFill>
                        <a:latin typeface="Bookman Old Style" pitchFamily="18" charset="0"/>
                        <a:ea typeface="+mn-ea"/>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800" b="1" i="0" u="none" strike="noStrike" kern="1200" dirty="0" smtClean="0">
                          <a:solidFill>
                            <a:schemeClr val="tx1"/>
                          </a:solidFill>
                          <a:latin typeface="Bookman Old Style" pitchFamily="18" charset="0"/>
                          <a:ea typeface="+mn-ea"/>
                          <a:cs typeface="Arial" pitchFamily="34" charset="0"/>
                        </a:rPr>
                        <a:t>238</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800" b="1" i="0" u="none" strike="noStrike" kern="1200" dirty="0" smtClean="0">
                          <a:solidFill>
                            <a:schemeClr val="tx1"/>
                          </a:solidFill>
                          <a:latin typeface="Bookman Old Style" pitchFamily="18" charset="0"/>
                          <a:ea typeface="+mn-ea"/>
                          <a:cs typeface="Arial" pitchFamily="34" charset="0"/>
                        </a:rPr>
                        <a:t>238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800" b="1" i="0" u="none" strike="noStrike" kern="1200" dirty="0" smtClean="0">
                          <a:solidFill>
                            <a:schemeClr val="tx1"/>
                          </a:solidFill>
                          <a:latin typeface="Bookman Old Style" pitchFamily="18" charset="0"/>
                          <a:ea typeface="+mn-ea"/>
                          <a:cs typeface="Arial" pitchFamily="34" charset="0"/>
                        </a:rPr>
                        <a:t>239</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5362">
                <a:tc>
                  <a:txBody>
                    <a:bodyPr/>
                    <a:lstStyle/>
                    <a:p>
                      <a:pPr algn="just" rtl="0" fontAlgn="ctr"/>
                      <a:r>
                        <a:rPr lang="tr-TR" sz="800" b="1" i="0" u="none" strike="noStrike" kern="1200" dirty="0">
                          <a:solidFill>
                            <a:srgbClr val="000000"/>
                          </a:solidFill>
                          <a:latin typeface="Bookman Old Style" pitchFamily="18" charset="0"/>
                          <a:ea typeface="+mn-ea"/>
                          <a:cs typeface="Arial" pitchFamily="34" charset="0"/>
                        </a:rPr>
                        <a:t>HASTANE YATAK SAYISI </a:t>
                      </a:r>
                      <a:endParaRPr lang="tr-TR" sz="800" b="1" i="0" u="none" strike="noStrike" dirty="0">
                        <a:solidFill>
                          <a:schemeClr val="tx1"/>
                        </a:solidFill>
                        <a:latin typeface="Bookman Old Style"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33.733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a:solidFill>
                            <a:schemeClr val="tx1"/>
                          </a:solidFill>
                          <a:latin typeface="Bookman Old Style" pitchFamily="18" charset="0"/>
                          <a:ea typeface="+mn-ea"/>
                          <a:cs typeface="Arial" pitchFamily="34" charset="0"/>
                        </a:rPr>
                        <a:t>36.184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37.787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800" b="1" i="0" u="none" strike="noStrike" kern="1200" dirty="0" smtClean="0">
                          <a:solidFill>
                            <a:schemeClr val="tx1"/>
                          </a:solidFill>
                          <a:latin typeface="Bookman Old Style" pitchFamily="18" charset="0"/>
                          <a:ea typeface="+mn-ea"/>
                          <a:cs typeface="Arial" pitchFamily="34" charset="0"/>
                        </a:rPr>
                        <a:t>39.530</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5362">
                <a:tc>
                  <a:txBody>
                    <a:bodyPr/>
                    <a:lstStyle/>
                    <a:p>
                      <a:pPr algn="just" fontAlgn="b"/>
                      <a:r>
                        <a:rPr lang="tr-TR" sz="800" b="1" i="0" u="none" strike="noStrike" dirty="0">
                          <a:solidFill>
                            <a:srgbClr val="000000"/>
                          </a:solidFill>
                          <a:latin typeface="Bookman Old Style" pitchFamily="18" charset="0"/>
                          <a:cs typeface="Arial" pitchFamily="34" charset="0"/>
                        </a:rPr>
                        <a:t>HEKİM </a:t>
                      </a:r>
                      <a:r>
                        <a:rPr lang="tr-TR" sz="800" b="1" i="0" u="none" strike="noStrike" dirty="0" smtClean="0">
                          <a:solidFill>
                            <a:srgbClr val="000000"/>
                          </a:solidFill>
                          <a:latin typeface="Bookman Old Style" pitchFamily="18" charset="0"/>
                          <a:cs typeface="Arial" pitchFamily="34" charset="0"/>
                        </a:rPr>
                        <a:t>SAYISI</a:t>
                      </a:r>
                      <a:endParaRPr lang="tr-TR" sz="800" b="1" i="0" u="none" strike="noStrike" dirty="0">
                        <a:solidFill>
                          <a:srgbClr val="000000"/>
                        </a:solidFill>
                        <a:latin typeface="Bookman Old Style" pitchFamily="18" charset="0"/>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800" b="1" i="0" u="none" strike="noStrike" kern="1200" dirty="0">
                          <a:solidFill>
                            <a:schemeClr val="tx1"/>
                          </a:solidFill>
                          <a:latin typeface="Bookman Old Style" pitchFamily="18" charset="0"/>
                          <a:ea typeface="+mn-ea"/>
                          <a:cs typeface="Arial" pitchFamily="34" charset="0"/>
                        </a:rPr>
                        <a:t>33.628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34.936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40.373</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800" b="1" i="0" u="none" strike="noStrike" kern="1200" dirty="0" smtClean="0">
                          <a:solidFill>
                            <a:schemeClr val="tx1"/>
                          </a:solidFill>
                          <a:latin typeface="Bookman Old Style" pitchFamily="18" charset="0"/>
                          <a:ea typeface="+mn-ea"/>
                          <a:cs typeface="Arial" pitchFamily="34" charset="0"/>
                        </a:rPr>
                        <a:t>43.509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5362">
                <a:tc>
                  <a:txBody>
                    <a:bodyPr/>
                    <a:lstStyle/>
                    <a:p>
                      <a:pPr algn="just" fontAlgn="b"/>
                      <a:r>
                        <a:rPr lang="tr-TR" sz="800" b="1" i="0" u="none" strike="noStrike" dirty="0">
                          <a:solidFill>
                            <a:srgbClr val="000000"/>
                          </a:solidFill>
                          <a:latin typeface="Bookman Old Style" pitchFamily="18" charset="0"/>
                          <a:cs typeface="Arial" pitchFamily="34" charset="0"/>
                        </a:rPr>
                        <a:t>YATARAK TEDAVİ GÖREN </a:t>
                      </a:r>
                      <a:r>
                        <a:rPr lang="tr-TR" sz="800" b="1" i="0" u="none" strike="noStrike" dirty="0" smtClean="0">
                          <a:solidFill>
                            <a:srgbClr val="000000"/>
                          </a:solidFill>
                          <a:latin typeface="Bookman Old Style" pitchFamily="18" charset="0"/>
                          <a:cs typeface="Arial" pitchFamily="34" charset="0"/>
                        </a:rPr>
                        <a:t>HASTA </a:t>
                      </a:r>
                      <a:endParaRPr lang="tr-TR" sz="800" b="1" i="0" u="none" strike="noStrike" dirty="0">
                        <a:solidFill>
                          <a:srgbClr val="FF0000"/>
                        </a:solidFill>
                        <a:latin typeface="Bookman Old Style" pitchFamily="18" charset="0"/>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2.113.994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2.100.197</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2.107.974</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800" b="1" i="0" u="none" strike="noStrike" kern="1200" dirty="0" smtClean="0">
                          <a:solidFill>
                            <a:schemeClr val="tx1"/>
                          </a:solidFill>
                          <a:latin typeface="Bookman Old Style" pitchFamily="18" charset="0"/>
                          <a:ea typeface="+mn-ea"/>
                          <a:cs typeface="Arial" pitchFamily="34" charset="0"/>
                        </a:rPr>
                        <a:t>1.960.655</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5362">
                <a:tc>
                  <a:txBody>
                    <a:bodyPr/>
                    <a:lstStyle/>
                    <a:p>
                      <a:pPr algn="just" fontAlgn="b"/>
                      <a:r>
                        <a:rPr lang="tr-TR" sz="800" b="1" i="0" u="none" strike="noStrike" dirty="0">
                          <a:solidFill>
                            <a:schemeClr val="tx1"/>
                          </a:solidFill>
                          <a:latin typeface="Bookman Old Style" pitchFamily="18" charset="0"/>
                          <a:cs typeface="Arial" pitchFamily="34" charset="0"/>
                        </a:rPr>
                        <a:t>TOPLAM </a:t>
                      </a:r>
                      <a:r>
                        <a:rPr lang="tr-TR" sz="800" b="1" i="0" u="none" strike="noStrike" dirty="0" smtClean="0">
                          <a:solidFill>
                            <a:schemeClr val="tx1"/>
                          </a:solidFill>
                          <a:latin typeface="Bookman Old Style" pitchFamily="18" charset="0"/>
                          <a:cs typeface="Arial" pitchFamily="34" charset="0"/>
                        </a:rPr>
                        <a:t>AMELİYAT </a:t>
                      </a:r>
                      <a:endParaRPr lang="tr-TR" sz="800" b="1" i="0" u="none" strike="noStrike" dirty="0">
                        <a:solidFill>
                          <a:srgbClr val="FF0000"/>
                        </a:solidFill>
                        <a:latin typeface="Bookman Old Style" pitchFamily="18" charset="0"/>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2.177.774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2.164.036</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2.160.389</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2.005.455</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73585">
                <a:tc>
                  <a:txBody>
                    <a:bodyPr/>
                    <a:lstStyle/>
                    <a:p>
                      <a:pPr algn="l" fontAlgn="b"/>
                      <a:r>
                        <a:rPr lang="tr-TR" sz="800" b="1" i="0" u="none" strike="noStrike" dirty="0" smtClean="0">
                          <a:solidFill>
                            <a:schemeClr val="tx1"/>
                          </a:solidFill>
                          <a:latin typeface="Bookman Old Style" pitchFamily="18" charset="0"/>
                          <a:cs typeface="Arial" pitchFamily="34" charset="0"/>
                        </a:rPr>
                        <a:t>ÖLEN </a:t>
                      </a:r>
                      <a:r>
                        <a:rPr lang="tr-TR" sz="800" b="1" i="0" u="none" strike="noStrike" dirty="0">
                          <a:solidFill>
                            <a:schemeClr val="tx1"/>
                          </a:solidFill>
                          <a:latin typeface="Bookman Old Style" pitchFamily="18" charset="0"/>
                          <a:cs typeface="Arial" pitchFamily="34" charset="0"/>
                        </a:rPr>
                        <a:t>BEBEK </a:t>
                      </a:r>
                      <a:r>
                        <a:rPr lang="tr-TR" sz="800" b="1" i="0" u="none" strike="noStrike" dirty="0" smtClean="0">
                          <a:solidFill>
                            <a:schemeClr val="tx1"/>
                          </a:solidFill>
                          <a:latin typeface="Bookman Old Style" pitchFamily="18" charset="0"/>
                          <a:cs typeface="Arial" pitchFamily="34" charset="0"/>
                        </a:rPr>
                        <a:t> </a:t>
                      </a:r>
                      <a:r>
                        <a:rPr lang="tr-TR" sz="800" b="1" i="0" u="none" strike="noStrike" dirty="0">
                          <a:solidFill>
                            <a:schemeClr val="tx1"/>
                          </a:solidFill>
                          <a:latin typeface="Bookman Old Style" pitchFamily="18" charset="0"/>
                          <a:cs typeface="Arial" pitchFamily="34" charset="0"/>
                        </a:rPr>
                        <a:t>/ </a:t>
                      </a:r>
                      <a:r>
                        <a:rPr lang="tr-TR" sz="800" b="1" i="0" u="none" strike="noStrike" dirty="0" smtClean="0">
                          <a:solidFill>
                            <a:schemeClr val="tx1"/>
                          </a:solidFill>
                          <a:latin typeface="Bookman Old Style" pitchFamily="18" charset="0"/>
                          <a:cs typeface="Arial" pitchFamily="34" charset="0"/>
                        </a:rPr>
                        <a:t>BEBEK </a:t>
                      </a:r>
                      <a:r>
                        <a:rPr lang="tr-TR" sz="800" b="1" i="0" u="none" strike="noStrike" dirty="0">
                          <a:solidFill>
                            <a:schemeClr val="tx1"/>
                          </a:solidFill>
                          <a:latin typeface="Bookman Old Style" pitchFamily="18" charset="0"/>
                          <a:cs typeface="Arial" pitchFamily="34" charset="0"/>
                        </a:rPr>
                        <a:t>ÖLÜM HIZI (1000'DE</a:t>
                      </a:r>
                      <a:r>
                        <a:rPr lang="tr-TR" sz="800" b="1" i="0" u="none" strike="noStrike" dirty="0" smtClean="0">
                          <a:solidFill>
                            <a:schemeClr val="tx1"/>
                          </a:solidFill>
                          <a:latin typeface="Bookman Old Style" pitchFamily="18" charset="0"/>
                          <a:cs typeface="Arial" pitchFamily="34" charset="0"/>
                        </a:rPr>
                        <a:t>)  (</a:t>
                      </a:r>
                      <a:r>
                        <a:rPr lang="tr-TR" sz="800" b="1" i="0" u="none" strike="noStrike" dirty="0">
                          <a:solidFill>
                            <a:schemeClr val="tx1"/>
                          </a:solidFill>
                          <a:latin typeface="Bookman Old Style" pitchFamily="18" charset="0"/>
                          <a:cs typeface="Arial" pitchFamily="34" charset="0"/>
                        </a:rPr>
                        <a:t>0-1 </a:t>
                      </a:r>
                      <a:r>
                        <a:rPr lang="tr-TR" sz="800" b="1" i="0" u="none" strike="noStrike" dirty="0" smtClean="0">
                          <a:solidFill>
                            <a:schemeClr val="tx1"/>
                          </a:solidFill>
                          <a:latin typeface="Bookman Old Style" pitchFamily="18" charset="0"/>
                          <a:cs typeface="Arial" pitchFamily="34" charset="0"/>
                        </a:rPr>
                        <a:t>YAŞ)</a:t>
                      </a:r>
                      <a:r>
                        <a:rPr lang="tr-TR" sz="800" b="1" i="0" u="none" strike="noStrike" dirty="0" smtClean="0">
                          <a:solidFill>
                            <a:srgbClr val="FF0000"/>
                          </a:solidFill>
                          <a:latin typeface="Bookman Old Style" pitchFamily="18" charset="0"/>
                          <a:cs typeface="Arial" pitchFamily="34" charset="0"/>
                        </a:rPr>
                        <a:t> </a:t>
                      </a:r>
                      <a:endParaRPr lang="tr-TR" sz="800" b="1" i="0" u="none" strike="noStrike" baseline="30000" dirty="0">
                        <a:solidFill>
                          <a:schemeClr val="tx1"/>
                        </a:solidFill>
                        <a:latin typeface="Bookman Old Style" pitchFamily="18" charset="0"/>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800" b="1" i="0" u="none" strike="noStrike" kern="1200" dirty="0" smtClean="0">
                          <a:solidFill>
                            <a:schemeClr val="tx1"/>
                          </a:solidFill>
                          <a:latin typeface="Bookman Old Style" pitchFamily="18" charset="0"/>
                          <a:ea typeface="+mn-ea"/>
                          <a:cs typeface="Arial" pitchFamily="34" charset="0"/>
                        </a:rPr>
                        <a:t>28 hafta ve üzeri</a:t>
                      </a:r>
                    </a:p>
                    <a:p>
                      <a:pPr marL="0" marR="0" indent="0" algn="ctr" defTabSz="914400" rtl="0" eaLnBrk="1" fontAlgn="ctr" latinLnBrk="0" hangingPunct="1">
                        <a:lnSpc>
                          <a:spcPct val="100000"/>
                        </a:lnSpc>
                        <a:spcBef>
                          <a:spcPts val="0"/>
                        </a:spcBef>
                        <a:spcAft>
                          <a:spcPts val="0"/>
                        </a:spcAft>
                        <a:buClrTx/>
                        <a:buSzTx/>
                        <a:buFontTx/>
                        <a:buNone/>
                        <a:tabLst/>
                        <a:defRPr/>
                      </a:pPr>
                      <a:r>
                        <a:rPr lang="tr-TR" sz="800" b="1" i="0" u="none" strike="noStrike" kern="1200" dirty="0" smtClean="0">
                          <a:solidFill>
                            <a:schemeClr val="tx1"/>
                          </a:solidFill>
                          <a:latin typeface="Bookman Old Style" pitchFamily="18" charset="0"/>
                          <a:ea typeface="+mn-ea"/>
                          <a:cs typeface="Arial" pitchFamily="34" charset="0"/>
                        </a:rPr>
                        <a:t>1.415/ ‰ 5,9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800" b="1" i="0" u="none" strike="noStrike" kern="1200" dirty="0" smtClean="0">
                          <a:solidFill>
                            <a:schemeClr val="tx1"/>
                          </a:solidFill>
                          <a:latin typeface="Bookman Old Style" pitchFamily="18" charset="0"/>
                          <a:ea typeface="+mn-ea"/>
                          <a:cs typeface="Arial" pitchFamily="34" charset="0"/>
                        </a:rPr>
                        <a:t>28 hafta ve üzeri</a:t>
                      </a:r>
                    </a:p>
                    <a:p>
                      <a:pPr marL="0" marR="0" indent="0" algn="ctr" defTabSz="914400" rtl="0" eaLnBrk="1" fontAlgn="ctr" latinLnBrk="0" hangingPunct="1">
                        <a:lnSpc>
                          <a:spcPct val="100000"/>
                        </a:lnSpc>
                        <a:spcBef>
                          <a:spcPts val="0"/>
                        </a:spcBef>
                        <a:spcAft>
                          <a:spcPts val="0"/>
                        </a:spcAft>
                        <a:buClrTx/>
                        <a:buSzTx/>
                        <a:buFontTx/>
                        <a:buNone/>
                        <a:tabLst/>
                        <a:defRPr/>
                      </a:pPr>
                      <a:r>
                        <a:rPr lang="tr-TR" sz="800" b="1" i="0" u="none" strike="noStrike" kern="1200" dirty="0" smtClean="0">
                          <a:solidFill>
                            <a:schemeClr val="tx1"/>
                          </a:solidFill>
                          <a:latin typeface="Bookman Old Style" pitchFamily="18" charset="0"/>
                          <a:ea typeface="+mn-ea"/>
                          <a:cs typeface="Arial" pitchFamily="34" charset="0"/>
                        </a:rPr>
                        <a:t>1.366/ ‰ 5,7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800" b="1" i="0" u="none" strike="noStrike" kern="1200" dirty="0" smtClean="0">
                          <a:solidFill>
                            <a:schemeClr val="tx1"/>
                          </a:solidFill>
                          <a:latin typeface="Bookman Old Style" pitchFamily="18" charset="0"/>
                          <a:ea typeface="+mn-ea"/>
                          <a:cs typeface="Arial" pitchFamily="34" charset="0"/>
                        </a:rPr>
                        <a:t>28 hafta ve üzeri</a:t>
                      </a:r>
                    </a:p>
                    <a:p>
                      <a:pPr marL="0" marR="0" indent="0" algn="ctr" defTabSz="914400" rtl="0" eaLnBrk="1" fontAlgn="ctr" latinLnBrk="0" hangingPunct="1">
                        <a:lnSpc>
                          <a:spcPct val="100000"/>
                        </a:lnSpc>
                        <a:spcBef>
                          <a:spcPts val="0"/>
                        </a:spcBef>
                        <a:spcAft>
                          <a:spcPts val="0"/>
                        </a:spcAft>
                        <a:buClrTx/>
                        <a:buSzTx/>
                        <a:buFontTx/>
                        <a:buNone/>
                        <a:tabLst/>
                        <a:defRPr/>
                      </a:pPr>
                      <a:r>
                        <a:rPr lang="tr-TR" sz="800" b="1" i="0" u="none" strike="noStrike" kern="1200" dirty="0" smtClean="0">
                          <a:solidFill>
                            <a:schemeClr val="tx1"/>
                          </a:solidFill>
                          <a:latin typeface="Bookman Old Style" pitchFamily="18" charset="0"/>
                          <a:ea typeface="+mn-ea"/>
                          <a:cs typeface="Arial" pitchFamily="34" charset="0"/>
                        </a:rPr>
                        <a:t>1.036/‰ 4,3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800" b="1" i="0" u="none" strike="noStrike" kern="1200" dirty="0" smtClean="0">
                        <a:solidFill>
                          <a:schemeClr val="tx1"/>
                        </a:solidFill>
                        <a:latin typeface="Bookman Old Style" pitchFamily="18" charset="0"/>
                        <a:ea typeface="+mn-ea"/>
                        <a:cs typeface="Arial"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800" b="1" i="0" u="none" strike="noStrike" kern="1200" dirty="0" smtClean="0">
                          <a:solidFill>
                            <a:schemeClr val="tx1"/>
                          </a:solidFill>
                          <a:latin typeface="Bookman Old Style" pitchFamily="18" charset="0"/>
                          <a:ea typeface="+mn-ea"/>
                          <a:cs typeface="Arial" pitchFamily="34" charset="0"/>
                        </a:rPr>
                        <a:t>28 hafta ve üzeri</a:t>
                      </a:r>
                      <a:br>
                        <a:rPr lang="tr-TR" sz="800" b="1" i="0" u="none" strike="noStrike" kern="1200" dirty="0" smtClean="0">
                          <a:solidFill>
                            <a:schemeClr val="tx1"/>
                          </a:solidFill>
                          <a:latin typeface="Bookman Old Style" pitchFamily="18" charset="0"/>
                          <a:ea typeface="+mn-ea"/>
                          <a:cs typeface="Arial" pitchFamily="34" charset="0"/>
                        </a:rPr>
                      </a:br>
                      <a:r>
                        <a:rPr lang="tr-TR" sz="800" b="1" i="0" u="none" strike="noStrike" kern="1200" dirty="0" smtClean="0">
                          <a:solidFill>
                            <a:schemeClr val="tx1"/>
                          </a:solidFill>
                          <a:latin typeface="Bookman Old Style" pitchFamily="18" charset="0"/>
                          <a:ea typeface="+mn-ea"/>
                          <a:cs typeface="Arial" pitchFamily="34" charset="0"/>
                        </a:rPr>
                        <a:t>1.220 /  ‰ 5.3*</a:t>
                      </a:r>
                    </a:p>
                    <a:p>
                      <a:pPr marL="0" algn="ctr" defTabSz="914400" rtl="0" eaLnBrk="1" fontAlgn="ctr" latinLnBrk="0" hangingPunct="1">
                        <a:spcAft>
                          <a:spcPts val="0"/>
                        </a:spcAft>
                      </a:pP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15362">
                <a:tc>
                  <a:txBody>
                    <a:bodyPr/>
                    <a:lstStyle/>
                    <a:p>
                      <a:pPr algn="l" fontAlgn="b"/>
                      <a:r>
                        <a:rPr lang="tr-TR" sz="800" b="1" i="0" u="none" strike="noStrike" dirty="0">
                          <a:solidFill>
                            <a:schemeClr val="tx1"/>
                          </a:solidFill>
                          <a:latin typeface="Bookman Old Style" pitchFamily="18" charset="0"/>
                          <a:cs typeface="Arial" pitchFamily="34" charset="0"/>
                        </a:rPr>
                        <a:t>OECD BEBEK ÖLÜM HIZI (1000' DE) </a:t>
                      </a:r>
                      <a:r>
                        <a:rPr lang="tr-TR" sz="800" b="1" i="0" u="none" strike="noStrike" dirty="0" smtClean="0">
                          <a:solidFill>
                            <a:schemeClr val="tx1"/>
                          </a:solidFill>
                          <a:latin typeface="Bookman Old Style" pitchFamily="18" charset="0"/>
                          <a:cs typeface="Arial" pitchFamily="34" charset="0"/>
                        </a:rPr>
                        <a:t>(0-1</a:t>
                      </a:r>
                      <a:r>
                        <a:rPr lang="tr-TR" sz="800" b="1" i="0" u="none" strike="noStrike" baseline="0" dirty="0" smtClean="0">
                          <a:solidFill>
                            <a:schemeClr val="tx1"/>
                          </a:solidFill>
                          <a:latin typeface="Bookman Old Style" pitchFamily="18" charset="0"/>
                          <a:cs typeface="Arial" pitchFamily="34" charset="0"/>
                        </a:rPr>
                        <a:t> </a:t>
                      </a:r>
                      <a:r>
                        <a:rPr lang="tr-TR" sz="800" b="1" i="0" u="none" strike="noStrike" dirty="0" smtClean="0">
                          <a:solidFill>
                            <a:schemeClr val="tx1"/>
                          </a:solidFill>
                          <a:latin typeface="Bookman Old Style" pitchFamily="18" charset="0"/>
                          <a:cs typeface="Arial" pitchFamily="34" charset="0"/>
                        </a:rPr>
                        <a:t>YAŞ</a:t>
                      </a:r>
                      <a:r>
                        <a:rPr lang="tr-TR" sz="800" b="1" i="0" u="none" strike="noStrike" dirty="0">
                          <a:solidFill>
                            <a:schemeClr val="tx1"/>
                          </a:solidFill>
                          <a:latin typeface="Bookman Old Style" pitchFamily="18" charset="0"/>
                          <a:cs typeface="Arial" pitchFamily="34" charset="0"/>
                        </a:rPr>
                        <a:t>)</a:t>
                      </a: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800" b="1" i="0" u="none" strike="noStrike" kern="1200" dirty="0" smtClean="0">
                          <a:solidFill>
                            <a:schemeClr val="tx1"/>
                          </a:solidFill>
                          <a:latin typeface="Bookman Old Style" pitchFamily="18" charset="0"/>
                          <a:ea typeface="+mn-ea"/>
                          <a:cs typeface="Arial" pitchFamily="34" charset="0"/>
                        </a:rPr>
                        <a:t>‰ 5,3</a:t>
                      </a: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marL="0" algn="ctr" defTabSz="914400" rtl="0" eaLnBrk="1" fontAlgn="ctr" latinLnBrk="0" hangingPunct="1"/>
                      <a:endParaRPr lang="tr-TR" sz="1100" b="1" i="0" u="none" strike="noStrike" kern="1200" dirty="0">
                        <a:solidFill>
                          <a:schemeClr val="tx1"/>
                        </a:solidFill>
                        <a:latin typeface="Bookman Old Style" pitchFamily="18" charset="0"/>
                        <a:ea typeface="+mn-ea"/>
                        <a:cs typeface="Arial" pitchFamily="34" charset="0"/>
                      </a:endParaRPr>
                    </a:p>
                  </a:txBody>
                  <a:tcPr marL="6184" marR="6184" marT="6184"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100" b="1" i="0" u="none" strike="noStrike" kern="1200" dirty="0" smtClean="0">
                        <a:solidFill>
                          <a:schemeClr val="tx1"/>
                        </a:solidFill>
                        <a:latin typeface="Bookman Old Style" pitchFamily="18" charset="0"/>
                        <a:ea typeface="+mn-ea"/>
                        <a:cs typeface="Arial" pitchFamily="34" charset="0"/>
                      </a:endParaRPr>
                    </a:p>
                  </a:txBody>
                  <a:tcPr marL="6184" marR="6184" marT="6184"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100" b="1" i="0" u="none" strike="noStrike" dirty="0" smtClean="0">
                        <a:solidFill>
                          <a:schemeClr val="tx1"/>
                        </a:solidFill>
                        <a:latin typeface="Bookman Old Style" pitchFamily="18" charset="0"/>
                        <a:cs typeface="Arial" pitchFamily="34" charset="0"/>
                      </a:endParaRPr>
                    </a:p>
                  </a:txBody>
                  <a:tcPr marL="6184" marR="6184" marT="6184"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515362">
                <a:tc>
                  <a:txBody>
                    <a:bodyPr/>
                    <a:lstStyle/>
                    <a:p>
                      <a:pPr algn="l" fontAlgn="b"/>
                      <a:r>
                        <a:rPr lang="tr-TR" sz="800" b="1" i="0" u="none" strike="noStrike" dirty="0">
                          <a:solidFill>
                            <a:srgbClr val="000000"/>
                          </a:solidFill>
                          <a:latin typeface="Bookman Old Style" pitchFamily="18" charset="0"/>
                          <a:cs typeface="Arial" pitchFamily="34" charset="0"/>
                        </a:rPr>
                        <a:t>ÖLEN ANNE SAYISI </a:t>
                      </a:r>
                      <a:r>
                        <a:rPr lang="tr-TR" sz="800" b="1" i="0" u="none" strike="noStrike" dirty="0" smtClean="0">
                          <a:solidFill>
                            <a:srgbClr val="000000"/>
                          </a:solidFill>
                          <a:latin typeface="Bookman Old Style" pitchFamily="18" charset="0"/>
                          <a:cs typeface="Arial" pitchFamily="34" charset="0"/>
                        </a:rPr>
                        <a:t>/ ANNE </a:t>
                      </a:r>
                      <a:r>
                        <a:rPr lang="tr-TR" sz="800" b="1" i="0" u="none" strike="noStrike" dirty="0">
                          <a:solidFill>
                            <a:srgbClr val="000000"/>
                          </a:solidFill>
                          <a:latin typeface="Bookman Old Style" pitchFamily="18" charset="0"/>
                          <a:cs typeface="Arial" pitchFamily="34" charset="0"/>
                        </a:rPr>
                        <a:t>ÖLÜM ORANI </a:t>
                      </a:r>
                      <a:r>
                        <a:rPr lang="tr-TR" sz="800" b="1" i="0" u="none" strike="noStrike" dirty="0" smtClean="0">
                          <a:solidFill>
                            <a:srgbClr val="000000"/>
                          </a:solidFill>
                          <a:latin typeface="Bookman Old Style" pitchFamily="18" charset="0"/>
                          <a:cs typeface="Arial" pitchFamily="34" charset="0"/>
                        </a:rPr>
                        <a:t>(100.000’DE)</a:t>
                      </a:r>
                      <a:r>
                        <a:rPr lang="tr-TR" sz="800" b="1" i="0" u="none" strike="noStrike" baseline="30000" dirty="0" smtClean="0">
                          <a:solidFill>
                            <a:srgbClr val="FF0000"/>
                          </a:solidFill>
                          <a:latin typeface="Bookman Old Style" pitchFamily="18" charset="0"/>
                          <a:cs typeface="Arial" pitchFamily="34" charset="0"/>
                        </a:rPr>
                        <a:t> </a:t>
                      </a:r>
                      <a:endParaRPr lang="tr-TR" sz="800" b="1" i="0" u="none" strike="noStrike" dirty="0">
                        <a:solidFill>
                          <a:srgbClr val="000000"/>
                        </a:solidFill>
                        <a:latin typeface="Bookman Old Style" pitchFamily="18" charset="0"/>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rtl="0" fontAlgn="ctr"/>
                      <a:r>
                        <a:rPr lang="tr-TR" sz="800" b="1" i="0" u="none" strike="noStrike" kern="1200" dirty="0" smtClean="0">
                          <a:solidFill>
                            <a:schemeClr val="tx1"/>
                          </a:solidFill>
                          <a:latin typeface="Bookman Old Style" pitchFamily="18" charset="0"/>
                          <a:ea typeface="+mn-ea"/>
                          <a:cs typeface="Arial" pitchFamily="34" charset="0"/>
                        </a:rPr>
                        <a:t>35 /yüz binde 14,5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26 </a:t>
                      </a:r>
                      <a:r>
                        <a:rPr lang="tr-TR" sz="800" b="1" i="0" u="none" strike="noStrike" kern="1200" dirty="0">
                          <a:solidFill>
                            <a:schemeClr val="tx1"/>
                          </a:solidFill>
                          <a:latin typeface="Bookman Old Style" pitchFamily="18" charset="0"/>
                          <a:ea typeface="+mn-ea"/>
                          <a:cs typeface="Arial" pitchFamily="34" charset="0"/>
                        </a:rPr>
                        <a:t>/  </a:t>
                      </a:r>
                      <a:r>
                        <a:rPr lang="tr-TR" sz="800" b="1" i="0" u="none" strike="noStrike" kern="1200" dirty="0" smtClean="0">
                          <a:solidFill>
                            <a:schemeClr val="tx1"/>
                          </a:solidFill>
                          <a:latin typeface="Bookman Old Style" pitchFamily="18" charset="0"/>
                          <a:ea typeface="+mn-ea"/>
                          <a:cs typeface="Arial" pitchFamily="34" charset="0"/>
                        </a:rPr>
                        <a:t>yüz binde 10,9</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23/yüz binde 9,6</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800" b="1" i="0" u="none" strike="noStrike" kern="1200" dirty="0" smtClean="0">
                          <a:solidFill>
                            <a:schemeClr val="tx1"/>
                          </a:solidFill>
                          <a:latin typeface="Bookman Old Style" pitchFamily="18" charset="0"/>
                          <a:ea typeface="+mn-ea"/>
                          <a:cs typeface="Arial" pitchFamily="34" charset="0"/>
                        </a:rPr>
                        <a:t>27 </a:t>
                      </a:r>
                      <a:r>
                        <a:rPr lang="tr-TR" sz="800" b="1" i="0" u="none" strike="noStrike" kern="1200" dirty="0">
                          <a:solidFill>
                            <a:schemeClr val="tx1"/>
                          </a:solidFill>
                          <a:latin typeface="Bookman Old Style" pitchFamily="18" charset="0"/>
                          <a:ea typeface="+mn-ea"/>
                          <a:cs typeface="Arial" pitchFamily="34" charset="0"/>
                        </a:rPr>
                        <a:t>/  </a:t>
                      </a:r>
                      <a:r>
                        <a:rPr lang="tr-TR" sz="800" b="1" i="0" u="none" strike="noStrike" kern="1200" dirty="0" smtClean="0">
                          <a:solidFill>
                            <a:schemeClr val="tx1"/>
                          </a:solidFill>
                          <a:latin typeface="Bookman Old Style" pitchFamily="18" charset="0"/>
                          <a:ea typeface="+mn-ea"/>
                          <a:cs typeface="Arial" pitchFamily="34" charset="0"/>
                        </a:rPr>
                        <a:t>yüz binde 11,7</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5362">
                <a:tc>
                  <a:txBody>
                    <a:bodyPr/>
                    <a:lstStyle/>
                    <a:p>
                      <a:pPr algn="l" fontAlgn="b"/>
                      <a:r>
                        <a:rPr lang="tr-TR" sz="800" b="1" i="0" u="none" strike="noStrike" dirty="0">
                          <a:solidFill>
                            <a:srgbClr val="000000"/>
                          </a:solidFill>
                          <a:latin typeface="Bookman Old Style" pitchFamily="18" charset="0"/>
                          <a:cs typeface="Arial" pitchFamily="34" charset="0"/>
                        </a:rPr>
                        <a:t>NORMAL </a:t>
                      </a:r>
                      <a:r>
                        <a:rPr lang="tr-TR" sz="800" b="1" i="0" u="none" strike="noStrike" dirty="0" smtClean="0">
                          <a:solidFill>
                            <a:srgbClr val="000000"/>
                          </a:solidFill>
                          <a:latin typeface="Bookman Old Style" pitchFamily="18" charset="0"/>
                          <a:cs typeface="Arial" pitchFamily="34" charset="0"/>
                        </a:rPr>
                        <a:t>DOĞUM</a:t>
                      </a:r>
                      <a:endParaRPr lang="tr-TR" sz="800" b="1" i="0" u="none" strike="noStrike" dirty="0">
                        <a:solidFill>
                          <a:srgbClr val="000000"/>
                        </a:solidFill>
                        <a:latin typeface="Bookman Old Style" pitchFamily="18" charset="0"/>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106.015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a:solidFill>
                            <a:schemeClr val="tx1"/>
                          </a:solidFill>
                          <a:latin typeface="Bookman Old Style" pitchFamily="18" charset="0"/>
                          <a:ea typeface="+mn-ea"/>
                          <a:cs typeface="Arial" pitchFamily="34" charset="0"/>
                        </a:rPr>
                        <a:t>109.364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100.460</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800" b="1" i="0" u="none" strike="noStrike" kern="1200" dirty="0" smtClean="0">
                          <a:solidFill>
                            <a:schemeClr val="tx1"/>
                          </a:solidFill>
                          <a:latin typeface="Bookman Old Style" pitchFamily="18" charset="0"/>
                          <a:ea typeface="+mn-ea"/>
                          <a:cs typeface="Arial" pitchFamily="34" charset="0"/>
                        </a:rPr>
                        <a:t>97.177</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15362">
                <a:tc>
                  <a:txBody>
                    <a:bodyPr/>
                    <a:lstStyle/>
                    <a:p>
                      <a:pPr algn="l" fontAlgn="b"/>
                      <a:r>
                        <a:rPr lang="tr-TR" sz="800" b="1" i="0" u="none" strike="noStrike" dirty="0">
                          <a:solidFill>
                            <a:srgbClr val="000000"/>
                          </a:solidFill>
                          <a:latin typeface="Bookman Old Style" pitchFamily="18" charset="0"/>
                          <a:cs typeface="Arial" pitchFamily="34" charset="0"/>
                        </a:rPr>
                        <a:t>SEZARYEN </a:t>
                      </a:r>
                      <a:r>
                        <a:rPr lang="tr-TR" sz="800" b="1" i="0" u="none" strike="noStrike" dirty="0" smtClean="0">
                          <a:solidFill>
                            <a:srgbClr val="000000"/>
                          </a:solidFill>
                          <a:latin typeface="Bookman Old Style" pitchFamily="18" charset="0"/>
                          <a:cs typeface="Arial" pitchFamily="34" charset="0"/>
                        </a:rPr>
                        <a:t>DOĞUM</a:t>
                      </a:r>
                      <a:endParaRPr lang="tr-TR" sz="800" b="1" i="0" u="none" strike="noStrike" dirty="0">
                        <a:solidFill>
                          <a:srgbClr val="000000"/>
                        </a:solidFill>
                        <a:latin typeface="Bookman Old Style" pitchFamily="18" charset="0"/>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147.546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a:solidFill>
                            <a:schemeClr val="tx1"/>
                          </a:solidFill>
                          <a:latin typeface="Bookman Old Style" pitchFamily="18" charset="0"/>
                          <a:ea typeface="+mn-ea"/>
                          <a:cs typeface="Arial" pitchFamily="34" charset="0"/>
                        </a:rPr>
                        <a:t>146.873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132.286</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800" b="1" i="0" u="none" strike="noStrike" kern="1200" dirty="0" smtClean="0">
                          <a:solidFill>
                            <a:schemeClr val="tx1"/>
                          </a:solidFill>
                          <a:latin typeface="Bookman Old Style" pitchFamily="18" charset="0"/>
                          <a:ea typeface="+mn-ea"/>
                          <a:cs typeface="Arial" pitchFamily="34" charset="0"/>
                        </a:rPr>
                        <a:t>132.692</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515362">
                <a:tc>
                  <a:txBody>
                    <a:bodyPr/>
                    <a:lstStyle/>
                    <a:p>
                      <a:pPr algn="l" fontAlgn="b"/>
                      <a:r>
                        <a:rPr lang="tr-TR" sz="800" b="1" i="0" u="none" strike="noStrike" dirty="0">
                          <a:solidFill>
                            <a:srgbClr val="000000"/>
                          </a:solidFill>
                          <a:latin typeface="Bookman Old Style" pitchFamily="18" charset="0"/>
                          <a:cs typeface="Arial" pitchFamily="34" charset="0"/>
                        </a:rPr>
                        <a:t>SEZARYEN DIŞI MÜDAHALELİ </a:t>
                      </a:r>
                      <a:r>
                        <a:rPr lang="tr-TR" sz="800" b="1" i="0" u="none" strike="noStrike" dirty="0" smtClean="0">
                          <a:solidFill>
                            <a:srgbClr val="000000"/>
                          </a:solidFill>
                          <a:latin typeface="Bookman Old Style" pitchFamily="18" charset="0"/>
                          <a:cs typeface="Arial" pitchFamily="34" charset="0"/>
                        </a:rPr>
                        <a:t>DOĞUM</a:t>
                      </a:r>
                      <a:endParaRPr lang="tr-TR" sz="800" b="1" i="0" u="none" strike="noStrike" dirty="0">
                        <a:solidFill>
                          <a:srgbClr val="000000"/>
                        </a:solidFill>
                        <a:latin typeface="Bookman Old Style" pitchFamily="18" charset="0"/>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1.054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a:solidFill>
                            <a:schemeClr val="tx1"/>
                          </a:solidFill>
                          <a:latin typeface="Bookman Old Style" pitchFamily="18" charset="0"/>
                          <a:ea typeface="+mn-ea"/>
                          <a:cs typeface="Arial" pitchFamily="34" charset="0"/>
                        </a:rPr>
                        <a:t>1.466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1.116</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spcAft>
                          <a:spcPts val="0"/>
                        </a:spcAft>
                      </a:pPr>
                      <a:r>
                        <a:rPr lang="tr-TR" sz="800" b="1" i="0" u="none" strike="noStrike" kern="1200" dirty="0" smtClean="0">
                          <a:solidFill>
                            <a:schemeClr val="tx1"/>
                          </a:solidFill>
                          <a:latin typeface="Bookman Old Style" pitchFamily="18" charset="0"/>
                          <a:ea typeface="+mn-ea"/>
                          <a:cs typeface="Arial" pitchFamily="34" charset="0"/>
                        </a:rPr>
                        <a:t>981</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515362">
                <a:tc>
                  <a:txBody>
                    <a:bodyPr/>
                    <a:lstStyle/>
                    <a:p>
                      <a:pPr algn="l" fontAlgn="b"/>
                      <a:r>
                        <a:rPr lang="tr-TR" sz="800" b="1" i="0" u="none" strike="noStrike" dirty="0">
                          <a:solidFill>
                            <a:srgbClr val="000000"/>
                          </a:solidFill>
                          <a:latin typeface="Bookman Old Style" pitchFamily="18" charset="0"/>
                          <a:cs typeface="Arial" pitchFamily="34" charset="0"/>
                        </a:rPr>
                        <a:t>HASTANEDE TOPLAM DOĞUM </a:t>
                      </a:r>
                      <a:r>
                        <a:rPr lang="tr-TR" sz="800" b="1" i="0" u="none" strike="noStrike" dirty="0" smtClean="0">
                          <a:solidFill>
                            <a:srgbClr val="000000"/>
                          </a:solidFill>
                          <a:latin typeface="Bookman Old Style" pitchFamily="18" charset="0"/>
                          <a:cs typeface="Arial" pitchFamily="34" charset="0"/>
                        </a:rPr>
                        <a:t>SAYISI</a:t>
                      </a:r>
                      <a:endParaRPr lang="tr-TR" sz="800" b="1" i="0" u="none" strike="noStrike" dirty="0">
                        <a:solidFill>
                          <a:srgbClr val="000000"/>
                        </a:solidFill>
                        <a:latin typeface="Bookman Old Style" pitchFamily="18" charset="0"/>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254.615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a:solidFill>
                            <a:schemeClr val="tx1"/>
                          </a:solidFill>
                          <a:latin typeface="Bookman Old Style" pitchFamily="18" charset="0"/>
                          <a:ea typeface="+mn-ea"/>
                          <a:cs typeface="Arial" pitchFamily="34" charset="0"/>
                        </a:rPr>
                        <a:t>257.703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233.862</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spcAft>
                          <a:spcPts val="0"/>
                        </a:spcAft>
                      </a:pPr>
                      <a:r>
                        <a:rPr lang="tr-TR" sz="800" b="1" i="0" u="none" strike="noStrike" kern="1200" dirty="0" smtClean="0">
                          <a:solidFill>
                            <a:schemeClr val="tx1"/>
                          </a:solidFill>
                          <a:latin typeface="Bookman Old Style" pitchFamily="18" charset="0"/>
                          <a:ea typeface="+mn-ea"/>
                          <a:cs typeface="Arial" pitchFamily="34" charset="0"/>
                        </a:rPr>
                        <a:t>230.850</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15362">
                <a:tc>
                  <a:txBody>
                    <a:bodyPr/>
                    <a:lstStyle/>
                    <a:p>
                      <a:pPr algn="l" fontAlgn="b"/>
                      <a:r>
                        <a:rPr lang="tr-TR" sz="800" b="1" i="0" u="none" strike="noStrike" dirty="0" smtClean="0">
                          <a:solidFill>
                            <a:srgbClr val="000000"/>
                          </a:solidFill>
                          <a:latin typeface="Bookman Old Style" pitchFamily="18" charset="0"/>
                          <a:cs typeface="Arial" pitchFamily="34" charset="0"/>
                        </a:rPr>
                        <a:t>TESPİT EDİLEN BULAŞICI HASTALIK SAYISI*</a:t>
                      </a:r>
                      <a:endParaRPr lang="tr-TR" sz="800" b="1" i="0" u="none" strike="noStrike" dirty="0">
                        <a:solidFill>
                          <a:srgbClr val="000000"/>
                        </a:solidFill>
                        <a:latin typeface="Bookman Old Style" pitchFamily="18" charset="0"/>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7.828</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8.873</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12.138</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13.334</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515362">
                <a:tc>
                  <a:txBody>
                    <a:bodyPr/>
                    <a:lstStyle/>
                    <a:p>
                      <a:pPr algn="l" fontAlgn="b"/>
                      <a:r>
                        <a:rPr lang="tr-TR" sz="800" b="1" i="0" u="none" strike="noStrike" dirty="0" smtClean="0">
                          <a:solidFill>
                            <a:srgbClr val="000000"/>
                          </a:solidFill>
                          <a:latin typeface="Bookman Old Style" pitchFamily="18" charset="0"/>
                          <a:cs typeface="Arial" pitchFamily="34" charset="0"/>
                        </a:rPr>
                        <a:t>YAPILAN AŞILAMA SAYISI</a:t>
                      </a:r>
                      <a:endParaRPr lang="tr-TR" sz="800" b="1" i="0" u="none" strike="noStrike" dirty="0">
                        <a:solidFill>
                          <a:srgbClr val="000000"/>
                        </a:solidFill>
                        <a:latin typeface="Bookman Old Style" pitchFamily="18" charset="0"/>
                        <a:cs typeface="Arial" pitchFamily="34" charset="0"/>
                      </a:endParaRPr>
                    </a:p>
                  </a:txBody>
                  <a:tcPr marL="4638" marR="4638" marT="463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4.060.894</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4.052.561</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3.963.156</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800" b="1" i="0" u="none" strike="noStrike" kern="1200" dirty="0" smtClean="0">
                          <a:solidFill>
                            <a:schemeClr val="tx1"/>
                          </a:solidFill>
                          <a:latin typeface="Bookman Old Style" pitchFamily="18" charset="0"/>
                          <a:ea typeface="+mn-ea"/>
                          <a:cs typeface="Arial" pitchFamily="34" charset="0"/>
                        </a:rPr>
                        <a:t>3.352.407</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6" name="5 Metin kutusu"/>
          <p:cNvSpPr txBox="1"/>
          <p:nvPr/>
        </p:nvSpPr>
        <p:spPr>
          <a:xfrm>
            <a:off x="-31205" y="9316186"/>
            <a:ext cx="6920410" cy="323165"/>
          </a:xfrm>
          <a:prstGeom prst="rect">
            <a:avLst/>
          </a:prstGeom>
          <a:noFill/>
        </p:spPr>
        <p:txBody>
          <a:bodyPr wrap="square" rtlCol="0">
            <a:spAutoFit/>
          </a:bodyPr>
          <a:lstStyle/>
          <a:p>
            <a:pPr defTabSz="685800"/>
            <a:r>
              <a:rPr lang="tr-TR" sz="750" dirty="0">
                <a:solidFill>
                  <a:prstClr val="black"/>
                </a:solidFill>
                <a:latin typeface="Bookman Old Style" pitchFamily="18" charset="0"/>
              </a:rPr>
              <a:t> * Sağlık Bakanlığı, Özel ve Üniversite Hastanelerinin sayıları toplamıdır.</a:t>
            </a:r>
          </a:p>
          <a:p>
            <a:pPr defTabSz="685800"/>
            <a:r>
              <a:rPr lang="tr-TR" sz="750" dirty="0">
                <a:solidFill>
                  <a:prstClr val="black"/>
                </a:solidFill>
                <a:latin typeface="Bookman Old Style" pitchFamily="18" charset="0"/>
              </a:rPr>
              <a:t> * Halk Sağlığı Müdürlüğü Aşı Programları, Tüberküloz ve Bulaşıcı Hastalıklar Şubelerinin toplam verileridir. </a:t>
            </a:r>
          </a:p>
        </p:txBody>
      </p:sp>
      <p:sp>
        <p:nvSpPr>
          <p:cNvPr id="8" name="7 Slayt Numarası Yer Tutucusu"/>
          <p:cNvSpPr>
            <a:spLocks noGrp="1"/>
          </p:cNvSpPr>
          <p:nvPr>
            <p:ph type="sldNum" sz="quarter" idx="12"/>
          </p:nvPr>
        </p:nvSpPr>
        <p:spPr>
          <a:xfrm>
            <a:off x="4914900" y="7148514"/>
            <a:ext cx="1862472" cy="234758"/>
          </a:xfrm>
        </p:spPr>
        <p:txBody>
          <a:bodyPr/>
          <a:lstStyle/>
          <a:p>
            <a:pPr defTabSz="685800"/>
            <a:fld id="{F302176B-0E47-46AC-8F43-DAB4B8A37D06}" type="slidenum">
              <a:rPr lang="tr-TR">
                <a:solidFill>
                  <a:prstClr val="black"/>
                </a:solidFill>
                <a:latin typeface="Corbel" panose="020B0503020204020204"/>
              </a:rPr>
              <a:pPr defTabSz="685800"/>
              <a:t>27</a:t>
            </a:fld>
            <a:endParaRPr lang="tr-TR" dirty="0">
              <a:solidFill>
                <a:prstClr val="black"/>
              </a:solidFill>
              <a:latin typeface="Corbel" panose="020B0503020204020204"/>
            </a:endParaRPr>
          </a:p>
        </p:txBody>
      </p:sp>
    </p:spTree>
    <p:extLst>
      <p:ext uri="{BB962C8B-B14F-4D97-AF65-F5344CB8AC3E}">
        <p14:creationId xmlns:p14="http://schemas.microsoft.com/office/powerpoint/2010/main" val="33507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
          <p:cNvGraphicFramePr>
            <a:graphicFrameLocks noGrp="1"/>
          </p:cNvGraphicFramePr>
          <p:nvPr>
            <p:extLst>
              <p:ext uri="{D42A27DB-BD31-4B8C-83A1-F6EECF244321}">
                <p14:modId xmlns:p14="http://schemas.microsoft.com/office/powerpoint/2010/main" val="3976397807"/>
              </p:ext>
            </p:extLst>
          </p:nvPr>
        </p:nvGraphicFramePr>
        <p:xfrm>
          <a:off x="0" y="2538827"/>
          <a:ext cx="6831806" cy="2364478"/>
        </p:xfrm>
        <a:graphic>
          <a:graphicData uri="http://schemas.openxmlformats.org/drawingml/2006/table">
            <a:tbl>
              <a:tblPr/>
              <a:tblGrid>
                <a:gridCol w="4013375">
                  <a:extLst>
                    <a:ext uri="{9D8B030D-6E8A-4147-A177-3AD203B41FA5}">
                      <a16:colId xmlns:a16="http://schemas.microsoft.com/office/drawing/2014/main" val="20000"/>
                    </a:ext>
                  </a:extLst>
                </a:gridCol>
                <a:gridCol w="1431941">
                  <a:extLst>
                    <a:ext uri="{9D8B030D-6E8A-4147-A177-3AD203B41FA5}">
                      <a16:colId xmlns:a16="http://schemas.microsoft.com/office/drawing/2014/main" val="20001"/>
                    </a:ext>
                  </a:extLst>
                </a:gridCol>
                <a:gridCol w="1386490">
                  <a:extLst>
                    <a:ext uri="{9D8B030D-6E8A-4147-A177-3AD203B41FA5}">
                      <a16:colId xmlns:a16="http://schemas.microsoft.com/office/drawing/2014/main" val="20002"/>
                    </a:ext>
                  </a:extLst>
                </a:gridCol>
              </a:tblGrid>
              <a:tr h="36237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rgbClr val="FF0000"/>
                          </a:solidFill>
                          <a:effectLst/>
                          <a:latin typeface="Bookman Old Style" pitchFamily="18" charset="0"/>
                          <a:ea typeface="+mn-ea"/>
                          <a:cs typeface="Arial" pitchFamily="34" charset="0"/>
                        </a:rPr>
                        <a:t>SAĞLIK HİZMETLERİNİN KİŞİ BAŞINA DAĞILIMI*</a:t>
                      </a:r>
                      <a:r>
                        <a:rPr kumimoji="0" lang="tr-TR" sz="1200" b="1" i="0" u="none" strike="noStrike" cap="none" normalizeH="0" baseline="0" dirty="0" smtClean="0">
                          <a:ln>
                            <a:noFill/>
                          </a:ln>
                          <a:solidFill>
                            <a:srgbClr val="FF0000"/>
                          </a:solidFill>
                          <a:effectLst/>
                          <a:latin typeface="Bookman Old Style" pitchFamily="18" charset="0"/>
                          <a:cs typeface="Arial" pitchFamily="34" charset="0"/>
                        </a:rPr>
                        <a:t> </a:t>
                      </a:r>
                      <a:endParaRPr kumimoji="0" lang="tr-TR" sz="1200" b="1" i="0" u="none" strike="noStrike" kern="1200" cap="none" normalizeH="0" baseline="0" dirty="0" smtClean="0">
                        <a:ln>
                          <a:noFill/>
                        </a:ln>
                        <a:solidFill>
                          <a:srgbClr val="FF0000"/>
                        </a:solidFill>
                        <a:effectLst/>
                        <a:latin typeface="Bookman Old Style" pitchFamily="18" charset="0"/>
                        <a:ea typeface="+mn-ea"/>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5110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kern="1200" cap="none" normalizeH="0" baseline="0" dirty="0" smtClean="0">
                        <a:ln>
                          <a:noFill/>
                        </a:ln>
                        <a:solidFill>
                          <a:srgbClr val="FF0000"/>
                        </a:solidFill>
                        <a:effectLst/>
                        <a:latin typeface="Bookman Old Style" pitchFamily="18" charset="0"/>
                        <a:ea typeface="+mn-ea"/>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rgbClr val="000099"/>
                          </a:solidFill>
                          <a:effectLst/>
                          <a:latin typeface="Bookman Old Style" pitchFamily="18" charset="0"/>
                          <a:ea typeface="+mn-ea"/>
                          <a:cs typeface="Arial" pitchFamily="34" charset="0"/>
                        </a:rPr>
                        <a:t>İSTANBUL</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lang="tr-TR" sz="900" b="1" kern="1200" dirty="0" smtClean="0">
                          <a:solidFill>
                            <a:schemeClr val="tx1"/>
                          </a:solidFill>
                          <a:effectLst/>
                          <a:latin typeface="Bookman Old Style" pitchFamily="18" charset="0"/>
                          <a:ea typeface="+mn-ea"/>
                          <a:cs typeface="Arial" pitchFamily="34" charset="0"/>
                        </a:rPr>
                        <a:t>(Nüfus:15.067.724)</a:t>
                      </a:r>
                      <a:endParaRPr lang="tr-TR" sz="900" kern="1200" dirty="0" smtClean="0">
                        <a:solidFill>
                          <a:schemeClr val="tx1"/>
                        </a:solidFill>
                        <a:effectLst/>
                        <a:latin typeface="Bookman Old Style" pitchFamily="18" charset="0"/>
                        <a:ea typeface="+mn-ea"/>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rgbClr val="000099"/>
                          </a:solidFill>
                          <a:effectLst/>
                          <a:latin typeface="Bookman Old Style" pitchFamily="18" charset="0"/>
                          <a:ea typeface="+mn-ea"/>
                          <a:cs typeface="Arial" pitchFamily="34" charset="0"/>
                        </a:rPr>
                        <a:t>TÜRKİYE</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lang="tr-TR" sz="900" b="1" kern="1200" dirty="0" smtClean="0">
                          <a:solidFill>
                            <a:schemeClr val="tx1"/>
                          </a:solidFill>
                          <a:effectLst/>
                          <a:latin typeface="Bookman Old Style" pitchFamily="18" charset="0"/>
                          <a:ea typeface="+mn-ea"/>
                          <a:cs typeface="Arial" pitchFamily="34" charset="0"/>
                        </a:rPr>
                        <a:t>(Nüfus:82.067.724)</a:t>
                      </a:r>
                      <a:endParaRPr kumimoji="0" lang="tr-TR" sz="900" b="1" i="0" u="none" strike="noStrike" kern="1200" cap="none" normalizeH="0" baseline="0" dirty="0" smtClean="0">
                        <a:ln>
                          <a:noFill/>
                        </a:ln>
                        <a:solidFill>
                          <a:srgbClr val="000099"/>
                        </a:solidFill>
                        <a:effectLst/>
                        <a:latin typeface="Bookman Old Style" pitchFamily="18" charset="0"/>
                        <a:ea typeface="+mn-ea"/>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3627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YATAK BAŞINA DÜŞEN KİŞİ</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381</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344</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627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DOKTOR BAŞINA DÜŞEN KİŞİ (Diş hek. hariç)</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416</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534</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27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HEMŞİRE BAŞINA DÜŞEN KİŞİ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440</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430</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27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EBE+HEMŞİRE BAŞINA DÜŞEN KİŞİ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371</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331</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6" name="Group 3"/>
          <p:cNvGraphicFramePr>
            <a:graphicFrameLocks noGrp="1"/>
          </p:cNvGraphicFramePr>
          <p:nvPr>
            <p:extLst>
              <p:ext uri="{D42A27DB-BD31-4B8C-83A1-F6EECF244321}">
                <p14:modId xmlns:p14="http://schemas.microsoft.com/office/powerpoint/2010/main" val="1288949808"/>
              </p:ext>
            </p:extLst>
          </p:nvPr>
        </p:nvGraphicFramePr>
        <p:xfrm>
          <a:off x="0" y="265044"/>
          <a:ext cx="6831804" cy="2054085"/>
        </p:xfrm>
        <a:graphic>
          <a:graphicData uri="http://schemas.openxmlformats.org/drawingml/2006/table">
            <a:tbl>
              <a:tblPr/>
              <a:tblGrid>
                <a:gridCol w="3561881">
                  <a:extLst>
                    <a:ext uri="{9D8B030D-6E8A-4147-A177-3AD203B41FA5}">
                      <a16:colId xmlns:a16="http://schemas.microsoft.com/office/drawing/2014/main" val="20000"/>
                    </a:ext>
                  </a:extLst>
                </a:gridCol>
                <a:gridCol w="1051047">
                  <a:extLst>
                    <a:ext uri="{9D8B030D-6E8A-4147-A177-3AD203B41FA5}">
                      <a16:colId xmlns:a16="http://schemas.microsoft.com/office/drawing/2014/main" val="20001"/>
                    </a:ext>
                  </a:extLst>
                </a:gridCol>
                <a:gridCol w="1109438">
                  <a:extLst>
                    <a:ext uri="{9D8B030D-6E8A-4147-A177-3AD203B41FA5}">
                      <a16:colId xmlns:a16="http://schemas.microsoft.com/office/drawing/2014/main" val="20002"/>
                    </a:ext>
                  </a:extLst>
                </a:gridCol>
                <a:gridCol w="1109438">
                  <a:extLst>
                    <a:ext uri="{9D8B030D-6E8A-4147-A177-3AD203B41FA5}">
                      <a16:colId xmlns:a16="http://schemas.microsoft.com/office/drawing/2014/main" val="20003"/>
                    </a:ext>
                  </a:extLst>
                </a:gridCol>
              </a:tblGrid>
              <a:tr h="41081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0000"/>
                          </a:solidFill>
                          <a:effectLst/>
                          <a:latin typeface="Bookman Old Style" pitchFamily="18" charset="0"/>
                          <a:cs typeface="Arial" pitchFamily="34" charset="0"/>
                        </a:rPr>
                        <a:t>SAĞLIK İLE İLGİLİ GENEL GÖSTERGELER* </a:t>
                      </a:r>
                      <a:endParaRPr kumimoji="0" lang="tr-TR" sz="1200" b="1" i="0" u="none" strike="noStrike" kern="1200" cap="none" normalizeH="0" baseline="0" dirty="0" smtClean="0">
                        <a:ln>
                          <a:noFill/>
                        </a:ln>
                        <a:solidFill>
                          <a:srgbClr val="FF0000"/>
                        </a:solidFill>
                        <a:effectLst/>
                        <a:latin typeface="Bookman Old Style" pitchFamily="18" charset="0"/>
                        <a:ea typeface="+mn-ea"/>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10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900" b="0" i="0" u="none" strike="noStrike" cap="none" normalizeH="0" baseline="0" dirty="0" smtClean="0">
                        <a:ln>
                          <a:noFill/>
                        </a:ln>
                        <a:solidFill>
                          <a:srgbClr val="FF3300"/>
                        </a:solidFill>
                        <a:effectLst/>
                        <a:latin typeface="Bookman Old Style" pitchFamily="18"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İSTANBUL</a:t>
                      </a:r>
                      <a:endParaRPr kumimoji="0" lang="tr-TR" sz="900" b="0" i="0" u="none" strike="noStrike" cap="none" normalizeH="0" baseline="0" dirty="0" smtClean="0">
                        <a:ln>
                          <a:noFill/>
                        </a:ln>
                        <a:solidFill>
                          <a:srgbClr val="000099"/>
                        </a:solidFill>
                        <a:effectLst/>
                        <a:latin typeface="Bookman Old Style" pitchFamily="18"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TÜRKİYE</a:t>
                      </a:r>
                      <a:endParaRPr kumimoji="0" lang="tr-TR" sz="900" b="0" i="0" u="none" strike="noStrike" cap="none" normalizeH="0" baseline="0" dirty="0" smtClean="0">
                        <a:ln>
                          <a:noFill/>
                        </a:ln>
                        <a:solidFill>
                          <a:srgbClr val="000099"/>
                        </a:solidFill>
                        <a:effectLst/>
                        <a:latin typeface="Bookman Old Style" pitchFamily="18"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İST. PAYI %</a:t>
                      </a:r>
                      <a:endParaRPr kumimoji="0" lang="tr-TR" sz="900" b="0" i="0" u="none" strike="noStrike" cap="none" normalizeH="0" baseline="0" dirty="0" smtClean="0">
                        <a:ln>
                          <a:noFill/>
                        </a:ln>
                        <a:solidFill>
                          <a:srgbClr val="000099"/>
                        </a:solidFill>
                        <a:effectLst/>
                        <a:latin typeface="Bookman Old Style" pitchFamily="18"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4108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HASTANE SAYISI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239</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1.539</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15,2</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108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YATAK SAYISI</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39.530</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238.476</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16,5</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108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HEKİM SAYISI (Diş hekim ve asistan hekim dahil)</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43.509</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184.190</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23,6</a:t>
                      </a:r>
                      <a:endParaRPr kumimoji="0" lang="tr-TR" sz="9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10" name="9 Slayt Numarası Yer Tutucusu"/>
          <p:cNvSpPr>
            <a:spLocks noGrp="1"/>
          </p:cNvSpPr>
          <p:nvPr>
            <p:ph type="sldNum" sz="quarter" idx="12"/>
          </p:nvPr>
        </p:nvSpPr>
        <p:spPr>
          <a:xfrm>
            <a:off x="5231606" y="7256860"/>
            <a:ext cx="1600200" cy="342900"/>
          </a:xfrm>
        </p:spPr>
        <p:txBody>
          <a:bodyPr/>
          <a:lstStyle/>
          <a:p>
            <a:pPr defTabSz="685800">
              <a:defRPr/>
            </a:pPr>
            <a:fld id="{6B963E0C-FBAC-4668-A55A-570EA3557D7E}" type="slidenum">
              <a:rPr lang="tr-TR">
                <a:solidFill>
                  <a:prstClr val="black">
                    <a:tint val="75000"/>
                  </a:prstClr>
                </a:solidFill>
                <a:latin typeface="Corbel" panose="020B0503020204020204"/>
              </a:rPr>
              <a:pPr defTabSz="685800">
                <a:defRPr/>
              </a:pPr>
              <a:t>28</a:t>
            </a:fld>
            <a:endParaRPr lang="tr-TR" dirty="0">
              <a:solidFill>
                <a:prstClr val="black">
                  <a:tint val="75000"/>
                </a:prstClr>
              </a:solidFill>
              <a:latin typeface="Corbel" panose="020B0503020204020204"/>
            </a:endParaRPr>
          </a:p>
        </p:txBody>
      </p:sp>
      <p:graphicFrame>
        <p:nvGraphicFramePr>
          <p:cNvPr id="7" name="6 Tablo"/>
          <p:cNvGraphicFramePr>
            <a:graphicFrameLocks noGrp="1"/>
          </p:cNvGraphicFramePr>
          <p:nvPr>
            <p:extLst>
              <p:ext uri="{D42A27DB-BD31-4B8C-83A1-F6EECF244321}">
                <p14:modId xmlns:p14="http://schemas.microsoft.com/office/powerpoint/2010/main" val="379363262"/>
              </p:ext>
            </p:extLst>
          </p:nvPr>
        </p:nvGraphicFramePr>
        <p:xfrm>
          <a:off x="0" y="5129766"/>
          <a:ext cx="6831806" cy="1708355"/>
        </p:xfrm>
        <a:graphic>
          <a:graphicData uri="http://schemas.openxmlformats.org/drawingml/2006/table">
            <a:tbl>
              <a:tblPr/>
              <a:tblGrid>
                <a:gridCol w="4942947">
                  <a:extLst>
                    <a:ext uri="{9D8B030D-6E8A-4147-A177-3AD203B41FA5}">
                      <a16:colId xmlns:a16="http://schemas.microsoft.com/office/drawing/2014/main" val="20000"/>
                    </a:ext>
                  </a:extLst>
                </a:gridCol>
                <a:gridCol w="1888859">
                  <a:extLst>
                    <a:ext uri="{9D8B030D-6E8A-4147-A177-3AD203B41FA5}">
                      <a16:colId xmlns:a16="http://schemas.microsoft.com/office/drawing/2014/main" val="20001"/>
                    </a:ext>
                  </a:extLst>
                </a:gridCol>
              </a:tblGrid>
              <a:tr h="33557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smtClean="0">
                          <a:ln>
                            <a:noFill/>
                          </a:ln>
                          <a:solidFill>
                            <a:srgbClr val="FF0000"/>
                          </a:solidFill>
                          <a:effectLst/>
                          <a:latin typeface="Bookman Old Style" pitchFamily="18" charset="0"/>
                          <a:cs typeface="Arial" pitchFamily="34" charset="0"/>
                        </a:rPr>
                        <a:t>112 ACİL HİZMETLERİ </a:t>
                      </a:r>
                      <a:r>
                        <a:rPr kumimoji="0" lang="tr-TR" sz="1200" b="1" i="0" u="none" strike="noStrike" kern="1200" cap="none" normalizeH="0" baseline="0" dirty="0" smtClean="0">
                          <a:ln>
                            <a:noFill/>
                          </a:ln>
                          <a:solidFill>
                            <a:srgbClr val="FF0000"/>
                          </a:solidFill>
                          <a:effectLst/>
                          <a:latin typeface="Bookman Old Style" pitchFamily="18" charset="0"/>
                          <a:ea typeface="+mn-ea"/>
                          <a:cs typeface="Arial" pitchFamily="34" charset="0"/>
                        </a:rPr>
                        <a:t>(SAĞLIK HİZMETLERİNİN KİŞİ BAŞINA DAĞILIMI*</a:t>
                      </a:r>
                      <a:r>
                        <a:rPr kumimoji="0" lang="tr-TR" sz="1200" b="1" i="0" u="none" strike="noStrike" cap="none" normalizeH="0" baseline="0" dirty="0" smtClean="0">
                          <a:ln>
                            <a:noFill/>
                          </a:ln>
                          <a:solidFill>
                            <a:srgbClr val="FF0000"/>
                          </a:solidFill>
                          <a:effectLst/>
                          <a:latin typeface="Bookman Old Style" pitchFamily="18" charset="0"/>
                          <a:cs typeface="Arial" pitchFamily="34" charset="0"/>
                        </a:rPr>
                        <a:t> </a:t>
                      </a:r>
                      <a:endParaRPr kumimoji="0" lang="tr-TR" sz="1200" b="1" i="0" u="none" strike="noStrike" kern="1200" cap="none" normalizeH="0" baseline="0" dirty="0" smtClean="0">
                        <a:ln>
                          <a:noFill/>
                        </a:ln>
                        <a:solidFill>
                          <a:srgbClr val="FF0000"/>
                        </a:solidFill>
                        <a:effectLst/>
                        <a:latin typeface="Bookman Old Style" pitchFamily="18" charset="0"/>
                        <a:ea typeface="+mn-ea"/>
                        <a:cs typeface="Arial" pitchFamily="34"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000099"/>
                        </a:solidFill>
                        <a:effectLst/>
                        <a:latin typeface="Arial" pitchFamily="34" charset="0"/>
                      </a:endParaRPr>
                    </a:p>
                  </a:txBody>
                  <a:tcP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55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smtClean="0">
                        <a:ln>
                          <a:noFill/>
                        </a:ln>
                        <a:solidFill>
                          <a:srgbClr val="000099"/>
                        </a:solidFill>
                        <a:effectLst/>
                        <a:latin typeface="Bookman Old Style" pitchFamily="18" charset="0"/>
                        <a:cs typeface="Arial" pitchFamily="34"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TOPLAM</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2745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cs typeface="Arial" pitchFamily="34" charset="0"/>
                        </a:rPr>
                        <a:t>112 İSTASYONU</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100" b="1" i="0" u="none" strike="noStrike" dirty="0">
                          <a:solidFill>
                            <a:schemeClr val="tx1"/>
                          </a:solidFill>
                          <a:effectLst/>
                          <a:latin typeface="Bookman Old Style" panose="02050604050505020204" pitchFamily="18" charset="0"/>
                        </a:rPr>
                        <a:t>265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45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cs typeface="Arial" pitchFamily="34" charset="0"/>
                        </a:rPr>
                        <a:t>AMBULANS SAYISI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100" b="1" i="0" u="none" strike="noStrike" dirty="0" smtClean="0">
                          <a:solidFill>
                            <a:schemeClr val="tx1"/>
                          </a:solidFill>
                          <a:effectLst/>
                          <a:latin typeface="Bookman Old Style" panose="02050604050505020204" pitchFamily="18" charset="0"/>
                        </a:rPr>
                        <a:t>419</a:t>
                      </a:r>
                      <a:endParaRPr lang="tr-TR" sz="1100" b="1" i="0" u="none" strike="noStrike" dirty="0">
                        <a:solidFill>
                          <a:schemeClr val="tx1"/>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745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cs typeface="Arial" pitchFamily="34" charset="0"/>
                        </a:rPr>
                        <a:t>TAŞINAN VAKA SAYISI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100" b="1" i="0" u="none" strike="noStrike" dirty="0" smtClean="0">
                          <a:solidFill>
                            <a:schemeClr val="tx1"/>
                          </a:solidFill>
                          <a:effectLst/>
                          <a:latin typeface="Bookman Old Style" panose="02050604050505020204" pitchFamily="18" charset="0"/>
                        </a:rPr>
                        <a:t>547.121</a:t>
                      </a:r>
                      <a:endParaRPr lang="tr-TR" sz="1100" b="1" i="0" u="none" strike="noStrike" dirty="0">
                        <a:solidFill>
                          <a:schemeClr val="tx1"/>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745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İLK 10 DAKİKA ULAŞILAN HASTA ORANI (%)</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lang="tr-TR" sz="1100" b="1" i="0" u="none" strike="noStrike" kern="1200" dirty="0" smtClean="0">
                          <a:solidFill>
                            <a:schemeClr val="tx1"/>
                          </a:solidFill>
                          <a:effectLst/>
                          <a:latin typeface="Bookman Old Style" panose="02050604050505020204" pitchFamily="18" charset="0"/>
                          <a:ea typeface="+mn-ea"/>
                          <a:cs typeface="+mn-cs"/>
                        </a:rPr>
                        <a:t>80%</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3" name="Metin kutusu 2"/>
          <p:cNvSpPr txBox="1"/>
          <p:nvPr/>
        </p:nvSpPr>
        <p:spPr>
          <a:xfrm>
            <a:off x="0" y="6871586"/>
            <a:ext cx="5022558" cy="207749"/>
          </a:xfrm>
          <a:prstGeom prst="rect">
            <a:avLst/>
          </a:prstGeom>
          <a:noFill/>
        </p:spPr>
        <p:txBody>
          <a:bodyPr wrap="square" rtlCol="0">
            <a:spAutoFit/>
          </a:bodyPr>
          <a:lstStyle/>
          <a:p>
            <a:pPr defTabSz="685800"/>
            <a:r>
              <a:rPr lang="tr-TR" sz="750" dirty="0">
                <a:solidFill>
                  <a:prstClr val="black"/>
                </a:solidFill>
                <a:latin typeface="Bookman Old Style" panose="02050604050505020204" pitchFamily="18" charset="0"/>
              </a:rPr>
              <a:t>* Sayılar, Sağlık Bakanlığı, Üniversite ve Özel Hastanelerin toplamıdır.</a:t>
            </a:r>
          </a:p>
        </p:txBody>
      </p:sp>
      <p:sp>
        <p:nvSpPr>
          <p:cNvPr id="8" name="1 Başlık"/>
          <p:cNvSpPr txBox="1">
            <a:spLocks/>
          </p:cNvSpPr>
          <p:nvPr/>
        </p:nvSpPr>
        <p:spPr>
          <a:xfrm>
            <a:off x="-124808" y="7305026"/>
            <a:ext cx="6885384" cy="324035"/>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tr-TR" sz="1200" b="1" dirty="0">
                <a:solidFill>
                  <a:srgbClr val="FF0000"/>
                </a:solidFill>
                <a:latin typeface="Bookman Old Style" pitchFamily="18" charset="0"/>
                <a:cs typeface="Arial" pitchFamily="34" charset="0"/>
              </a:rPr>
              <a:t>YOĞUN BAKIM YATAK SAYILARI  </a:t>
            </a:r>
          </a:p>
        </p:txBody>
      </p:sp>
      <p:graphicFrame>
        <p:nvGraphicFramePr>
          <p:cNvPr id="9" name="6 Tablo"/>
          <p:cNvGraphicFramePr>
            <a:graphicFrameLocks noGrp="1"/>
          </p:cNvGraphicFramePr>
          <p:nvPr>
            <p:extLst>
              <p:ext uri="{D42A27DB-BD31-4B8C-83A1-F6EECF244321}">
                <p14:modId xmlns:p14="http://schemas.microsoft.com/office/powerpoint/2010/main" val="211400609"/>
              </p:ext>
            </p:extLst>
          </p:nvPr>
        </p:nvGraphicFramePr>
        <p:xfrm>
          <a:off x="-1" y="7801742"/>
          <a:ext cx="6858001" cy="1925356"/>
        </p:xfrm>
        <a:graphic>
          <a:graphicData uri="http://schemas.openxmlformats.org/drawingml/2006/table">
            <a:tbl>
              <a:tblPr/>
              <a:tblGrid>
                <a:gridCol w="1517754">
                  <a:extLst>
                    <a:ext uri="{9D8B030D-6E8A-4147-A177-3AD203B41FA5}">
                      <a16:colId xmlns:a16="http://schemas.microsoft.com/office/drawing/2014/main" val="20000"/>
                    </a:ext>
                  </a:extLst>
                </a:gridCol>
                <a:gridCol w="1585106">
                  <a:extLst>
                    <a:ext uri="{9D8B030D-6E8A-4147-A177-3AD203B41FA5}">
                      <a16:colId xmlns:a16="http://schemas.microsoft.com/office/drawing/2014/main" val="20001"/>
                    </a:ext>
                  </a:extLst>
                </a:gridCol>
                <a:gridCol w="1585605">
                  <a:extLst>
                    <a:ext uri="{9D8B030D-6E8A-4147-A177-3AD203B41FA5}">
                      <a16:colId xmlns:a16="http://schemas.microsoft.com/office/drawing/2014/main" val="20002"/>
                    </a:ext>
                  </a:extLst>
                </a:gridCol>
                <a:gridCol w="2169536">
                  <a:extLst>
                    <a:ext uri="{9D8B030D-6E8A-4147-A177-3AD203B41FA5}">
                      <a16:colId xmlns:a16="http://schemas.microsoft.com/office/drawing/2014/main" val="20003"/>
                    </a:ext>
                  </a:extLst>
                </a:gridCol>
              </a:tblGrid>
              <a:tr h="429780">
                <a:tc>
                  <a:txBody>
                    <a:bodyPr/>
                    <a:lstStyle/>
                    <a:p>
                      <a:pPr algn="l" fontAlgn="b"/>
                      <a:r>
                        <a:rPr lang="tr-TR" sz="800" b="0" i="0" u="none" strike="noStrike" dirty="0">
                          <a:latin typeface="Bookman Old Style" pitchFamily="18" charset="0"/>
                        </a:rPr>
                        <a:t> </a:t>
                      </a:r>
                    </a:p>
                  </a:txBody>
                  <a:tcPr marL="6113" marR="6113" marT="6113"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Erişkin Yoğun Bakım Yatak Sayısı</a:t>
                      </a:r>
                    </a:p>
                  </a:txBody>
                  <a:tcPr marL="6113" marR="6113" marT="6113"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Yenidoğan Yoğun Bakım Yatak Sayısı</a:t>
                      </a:r>
                    </a:p>
                  </a:txBody>
                  <a:tcPr marL="6113" marR="6113" marT="6113"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Çocuk Yoğun Bakım Yatak  Sayısı</a:t>
                      </a:r>
                    </a:p>
                  </a:txBody>
                  <a:tcPr marL="6113" marR="6113" marT="6113"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73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Sağlık Bakanlığı</a:t>
                      </a:r>
                    </a:p>
                  </a:txBody>
                  <a:tcPr marL="6113" marR="6113" marT="6113"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1.463</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507</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155</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894">
                <a:tc>
                  <a:txBody>
                    <a:bodyPr/>
                    <a:lstStyle/>
                    <a:p>
                      <a:pPr algn="l" fontAlgn="ct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Özel</a:t>
                      </a:r>
                    </a:p>
                  </a:txBody>
                  <a:tcPr marL="6113" marR="6113" marT="6113"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2.471</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1.809</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kern="1200" cap="none" normalizeH="0" baseline="0">
                          <a:ln>
                            <a:noFill/>
                          </a:ln>
                          <a:solidFill>
                            <a:schemeClr val="tx1"/>
                          </a:solidFill>
                          <a:effectLst/>
                          <a:latin typeface="Bookman Old Style" pitchFamily="18" charset="0"/>
                          <a:ea typeface="+mn-ea"/>
                          <a:cs typeface="Arial" pitchFamily="34" charset="0"/>
                        </a:rPr>
                        <a:t>37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3894">
                <a:tc>
                  <a:txBody>
                    <a:bodyPr/>
                    <a:lstStyle/>
                    <a:p>
                      <a:pPr marL="0" algn="l" defTabSz="914400" rtl="0" eaLnBrk="1" fontAlgn="ctr" latinLnBrk="0" hangingPunct="1"/>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Üniversite</a:t>
                      </a:r>
                    </a:p>
                  </a:txBody>
                  <a:tcPr marL="6113" marR="6113" marT="6113"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458</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186</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kern="1200" cap="none" normalizeH="0" baseline="0">
                          <a:ln>
                            <a:noFill/>
                          </a:ln>
                          <a:solidFill>
                            <a:schemeClr val="tx1"/>
                          </a:solidFill>
                          <a:effectLst/>
                          <a:latin typeface="Bookman Old Style" pitchFamily="18" charset="0"/>
                          <a:ea typeface="+mn-ea"/>
                          <a:cs typeface="Arial" pitchFamily="34" charset="0"/>
                        </a:rPr>
                        <a:t>65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3894">
                <a:tc>
                  <a:txBody>
                    <a:bodyPr/>
                    <a:lstStyle/>
                    <a:p>
                      <a:pPr marL="0" algn="l" defTabSz="914400" rtl="0" eaLnBrk="1" fontAlgn="ctr" latinLnBrk="0" hangingPunct="1"/>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Toplam</a:t>
                      </a:r>
                    </a:p>
                  </a:txBody>
                  <a:tcPr marL="6113" marR="6113" marT="6113"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4.392</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2.502</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257</a:t>
                      </a:r>
                      <a:endParaRPr kumimoji="0" lang="tr-TR" sz="8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3975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a:xfrm>
            <a:off x="5157192" y="7362996"/>
            <a:ext cx="1620180" cy="195486"/>
          </a:xfrm>
        </p:spPr>
        <p:txBody>
          <a:bodyPr/>
          <a:lstStyle/>
          <a:p>
            <a:pPr defTabSz="685800">
              <a:defRPr/>
            </a:pPr>
            <a:fld id="{B933E86D-47FE-4A98-B91B-91FFE54D33EE}" type="slidenum">
              <a:rPr lang="tr-TR">
                <a:solidFill>
                  <a:prstClr val="black"/>
                </a:solidFill>
                <a:latin typeface="Corbel" panose="020B0503020204020204"/>
              </a:rPr>
              <a:pPr defTabSz="685800">
                <a:defRPr/>
              </a:pPr>
              <a:t>29</a:t>
            </a:fld>
            <a:endParaRPr lang="tr-TR" dirty="0">
              <a:solidFill>
                <a:prstClr val="black"/>
              </a:solidFill>
              <a:latin typeface="Corbel" panose="020B0503020204020204"/>
            </a:endParaRPr>
          </a:p>
        </p:txBody>
      </p:sp>
      <p:graphicFrame>
        <p:nvGraphicFramePr>
          <p:cNvPr id="3" name="2 Tablo"/>
          <p:cNvGraphicFramePr>
            <a:graphicFrameLocks noGrp="1"/>
          </p:cNvGraphicFramePr>
          <p:nvPr>
            <p:extLst>
              <p:ext uri="{D42A27DB-BD31-4B8C-83A1-F6EECF244321}">
                <p14:modId xmlns:p14="http://schemas.microsoft.com/office/powerpoint/2010/main" val="4002703795"/>
              </p:ext>
            </p:extLst>
          </p:nvPr>
        </p:nvGraphicFramePr>
        <p:xfrm>
          <a:off x="1" y="764278"/>
          <a:ext cx="6858000" cy="8748211"/>
        </p:xfrm>
        <a:graphic>
          <a:graphicData uri="http://schemas.openxmlformats.org/drawingml/2006/table">
            <a:tbl>
              <a:tblPr/>
              <a:tblGrid>
                <a:gridCol w="2529588">
                  <a:extLst>
                    <a:ext uri="{9D8B030D-6E8A-4147-A177-3AD203B41FA5}">
                      <a16:colId xmlns:a16="http://schemas.microsoft.com/office/drawing/2014/main" val="20000"/>
                    </a:ext>
                  </a:extLst>
                </a:gridCol>
                <a:gridCol w="2265436">
                  <a:extLst>
                    <a:ext uri="{9D8B030D-6E8A-4147-A177-3AD203B41FA5}">
                      <a16:colId xmlns:a16="http://schemas.microsoft.com/office/drawing/2014/main" val="20001"/>
                    </a:ext>
                  </a:extLst>
                </a:gridCol>
                <a:gridCol w="438282">
                  <a:extLst>
                    <a:ext uri="{9D8B030D-6E8A-4147-A177-3AD203B41FA5}">
                      <a16:colId xmlns:a16="http://schemas.microsoft.com/office/drawing/2014/main" val="20002"/>
                    </a:ext>
                  </a:extLst>
                </a:gridCol>
                <a:gridCol w="771226">
                  <a:extLst>
                    <a:ext uri="{9D8B030D-6E8A-4147-A177-3AD203B41FA5}">
                      <a16:colId xmlns:a16="http://schemas.microsoft.com/office/drawing/2014/main" val="20003"/>
                    </a:ext>
                  </a:extLst>
                </a:gridCol>
                <a:gridCol w="853468">
                  <a:extLst>
                    <a:ext uri="{9D8B030D-6E8A-4147-A177-3AD203B41FA5}">
                      <a16:colId xmlns:a16="http://schemas.microsoft.com/office/drawing/2014/main" val="20004"/>
                    </a:ext>
                  </a:extLst>
                </a:gridCol>
              </a:tblGrid>
              <a:tr h="43285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800" b="1" i="0" u="none" strike="noStrike" kern="1200" smtClean="0">
                          <a:solidFill>
                            <a:srgbClr val="000099"/>
                          </a:solidFill>
                          <a:latin typeface="Bookman Old Style" pitchFamily="18" charset="0"/>
                          <a:ea typeface="+mn-ea"/>
                          <a:cs typeface="Arial" pitchFamily="34" charset="0"/>
                        </a:rPr>
                        <a:t>TÜRÜ  </a:t>
                      </a:r>
                      <a:endParaRPr lang="tr-TR" sz="800" b="1" i="0" u="none" strike="noStrike" kern="1200" dirty="0" smtClean="0">
                        <a:solidFill>
                          <a:srgbClr val="000099"/>
                        </a:solidFill>
                        <a:latin typeface="Bookman Old Style" pitchFamily="18" charset="0"/>
                        <a:ea typeface="+mn-ea"/>
                        <a:cs typeface="Arial" pitchFamily="34" charset="0"/>
                      </a:endParaRP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800" b="1" i="0" u="none" strike="noStrike" kern="1200" dirty="0" smtClean="0">
                          <a:solidFill>
                            <a:srgbClr val="000099"/>
                          </a:solidFill>
                          <a:latin typeface="Bookman Old Style" pitchFamily="18" charset="0"/>
                          <a:ea typeface="+mn-ea"/>
                          <a:cs typeface="Arial" pitchFamily="34" charset="0"/>
                        </a:rPr>
                        <a:t>KURUM</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800" b="1" i="0" u="none" strike="noStrike" kern="1200" dirty="0" smtClean="0">
                          <a:solidFill>
                            <a:srgbClr val="000099"/>
                          </a:solidFill>
                          <a:latin typeface="Bookman Old Style" pitchFamily="18" charset="0"/>
                          <a:ea typeface="+mn-ea"/>
                          <a:cs typeface="Arial" pitchFamily="34" charset="0"/>
                        </a:rPr>
                        <a:t>SAYI</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800" b="1" i="0" u="none" strike="noStrike" kern="1200" dirty="0" smtClean="0">
                          <a:solidFill>
                            <a:srgbClr val="000099"/>
                          </a:solidFill>
                          <a:latin typeface="Bookman Old Style" pitchFamily="18" charset="0"/>
                          <a:ea typeface="+mn-ea"/>
                          <a:cs typeface="Arial" pitchFamily="34" charset="0"/>
                        </a:rPr>
                        <a:t>KAPASİTE</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700" b="1" i="0" u="none" strike="noStrike" kern="1200" dirty="0" smtClean="0">
                          <a:solidFill>
                            <a:srgbClr val="000099"/>
                          </a:solidFill>
                          <a:latin typeface="Bookman Old Style" pitchFamily="18" charset="0"/>
                          <a:ea typeface="+mn-ea"/>
                          <a:cs typeface="Arial" pitchFamily="34" charset="0"/>
                        </a:rPr>
                        <a:t>YARARLANAN</a:t>
                      </a:r>
                      <a:br>
                        <a:rPr lang="tr-TR" sz="700" b="1" i="0" u="none" strike="noStrike" kern="1200" dirty="0" smtClean="0">
                          <a:solidFill>
                            <a:srgbClr val="000099"/>
                          </a:solidFill>
                          <a:latin typeface="Bookman Old Style" pitchFamily="18" charset="0"/>
                          <a:ea typeface="+mn-ea"/>
                          <a:cs typeface="Arial" pitchFamily="34" charset="0"/>
                        </a:rPr>
                      </a:br>
                      <a:r>
                        <a:rPr lang="tr-TR" sz="700" b="1" i="0" u="none" strike="noStrike" kern="1200" dirty="0" smtClean="0">
                          <a:solidFill>
                            <a:srgbClr val="000099"/>
                          </a:solidFill>
                          <a:latin typeface="Bookman Old Style" pitchFamily="18" charset="0"/>
                          <a:ea typeface="+mn-ea"/>
                          <a:cs typeface="Arial" pitchFamily="34" charset="0"/>
                        </a:rPr>
                        <a:t>SAYISI</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0"/>
                  </a:ext>
                </a:extLst>
              </a:tr>
              <a:tr h="2955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tr-TR" sz="700" b="0" i="0" u="none" strike="noStrike" kern="1200" dirty="0" smtClean="0">
                          <a:solidFill>
                            <a:schemeClr val="tx1"/>
                          </a:solidFill>
                          <a:effectLst/>
                          <a:latin typeface="Bookman Old Style" panose="02050604050505020204" pitchFamily="18" charset="0"/>
                          <a:ea typeface="+mn-ea"/>
                          <a:cs typeface="+mn-cs"/>
                        </a:rPr>
                        <a:t>Engelli Rehabilitasyon Merkezi (Resmi)</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700" b="0" i="0" u="none" strike="noStrike" kern="1200" dirty="0" smtClean="0">
                          <a:solidFill>
                            <a:schemeClr val="tx1"/>
                          </a:solidFill>
                          <a:effectLst/>
                          <a:latin typeface="Bookman Old Style" panose="02050604050505020204" pitchFamily="18" charset="0"/>
                          <a:ea typeface="+mn-ea"/>
                          <a:cs typeface="+mn-cs"/>
                        </a:rPr>
                        <a:t>Aile  Çalışma ve Sosyal Hizmetler İl Müdürlüğü</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28</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1.587</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1.410</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955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tr-TR" sz="700" b="0" i="0" u="none" strike="noStrike" kern="1200" dirty="0" smtClean="0">
                          <a:solidFill>
                            <a:schemeClr val="tx1"/>
                          </a:solidFill>
                          <a:effectLst/>
                          <a:latin typeface="Bookman Old Style" panose="02050604050505020204" pitchFamily="18" charset="0"/>
                          <a:ea typeface="+mn-ea"/>
                          <a:cs typeface="+mn-cs"/>
                        </a:rPr>
                        <a:t>Umut Evleri</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700" b="0" i="0" u="none" strike="noStrike" kern="1200" dirty="0" smtClean="0">
                          <a:solidFill>
                            <a:schemeClr val="tx1"/>
                          </a:solidFill>
                          <a:effectLst/>
                          <a:latin typeface="Bookman Old Style" panose="02050604050505020204" pitchFamily="18" charset="0"/>
                          <a:ea typeface="+mn-ea"/>
                          <a:cs typeface="+mn-cs"/>
                        </a:rPr>
                        <a:t>Aile  Çalışma ve Sosyal Hizmetler İl Müdürlüğü</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11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54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53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955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tr-TR" sz="700" b="0" i="0" u="none" strike="noStrike" kern="1200" dirty="0" smtClean="0">
                          <a:solidFill>
                            <a:schemeClr val="tx1"/>
                          </a:solidFill>
                          <a:effectLst/>
                          <a:latin typeface="Bookman Old Style" panose="02050604050505020204" pitchFamily="18" charset="0"/>
                          <a:ea typeface="+mn-ea"/>
                          <a:cs typeface="+mn-cs"/>
                        </a:rPr>
                        <a:t>Çocuk Destek Merkezi</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700" b="0" i="0" u="none" strike="noStrike" kern="1200" dirty="0" smtClean="0">
                          <a:solidFill>
                            <a:schemeClr val="tx1"/>
                          </a:solidFill>
                          <a:effectLst/>
                          <a:latin typeface="Bookman Old Style" panose="02050604050505020204" pitchFamily="18" charset="0"/>
                          <a:ea typeface="+mn-ea"/>
                          <a:cs typeface="+mn-cs"/>
                        </a:rPr>
                        <a:t>Aile  Çalışma ve Sosyal Hizmetler İl Müdürlüğü</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9</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290</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716</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55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tr-TR" sz="700" b="0" i="0" u="none" strike="noStrike" kern="1200" dirty="0" smtClean="0">
                          <a:solidFill>
                            <a:schemeClr val="tx1"/>
                          </a:solidFill>
                          <a:effectLst/>
                          <a:latin typeface="Bookman Old Style" panose="02050604050505020204" pitchFamily="18" charset="0"/>
                          <a:ea typeface="+mn-ea"/>
                          <a:cs typeface="+mn-cs"/>
                        </a:rPr>
                        <a:t>Çocuk Evleri Sitesi (Çocuk Yuvası)</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700" b="0" i="0" u="none" strike="noStrike" kern="1200" dirty="0" smtClean="0">
                          <a:solidFill>
                            <a:schemeClr val="tx1"/>
                          </a:solidFill>
                          <a:effectLst/>
                          <a:latin typeface="Bookman Old Style" panose="02050604050505020204" pitchFamily="18" charset="0"/>
                          <a:ea typeface="+mn-ea"/>
                          <a:cs typeface="+mn-cs"/>
                        </a:rPr>
                        <a:t>Aile  Çalışma ve Sosyal Hizmetler İl Müdürlüğü</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978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1.242</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2955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tr-TR" sz="700" b="0" i="0" u="none" strike="noStrike" kern="1200" dirty="0" smtClean="0">
                          <a:solidFill>
                            <a:schemeClr val="tx1"/>
                          </a:solidFill>
                          <a:effectLst/>
                          <a:latin typeface="Bookman Old Style" panose="02050604050505020204" pitchFamily="18" charset="0"/>
                          <a:ea typeface="+mn-ea"/>
                          <a:cs typeface="+mn-cs"/>
                        </a:rPr>
                        <a:t>Çocuk Evleri</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700" b="0" i="0" u="none" strike="noStrike" kern="1200" dirty="0" smtClean="0">
                          <a:solidFill>
                            <a:schemeClr val="tx1"/>
                          </a:solidFill>
                          <a:effectLst/>
                          <a:latin typeface="Bookman Old Style" panose="02050604050505020204" pitchFamily="18" charset="0"/>
                          <a:ea typeface="+mn-ea"/>
                          <a:cs typeface="+mn-cs"/>
                        </a:rPr>
                        <a:t>Aile  Çalışma ve Sosyal Hizmetler İl Müdürlüğü</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140</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732</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801</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55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tr-TR" sz="700" b="0" i="0" u="none" strike="noStrike" kern="1200" dirty="0" smtClean="0">
                          <a:solidFill>
                            <a:schemeClr val="tx1"/>
                          </a:solidFill>
                          <a:effectLst/>
                          <a:latin typeface="Bookman Old Style" panose="02050604050505020204" pitchFamily="18" charset="0"/>
                          <a:ea typeface="+mn-ea"/>
                          <a:cs typeface="+mn-cs"/>
                        </a:rPr>
                        <a:t>Kreş ve Gündüz Bakımevi</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700" b="0" i="0" u="none" strike="noStrike" kern="1200" dirty="0" smtClean="0">
                          <a:solidFill>
                            <a:schemeClr val="tx1"/>
                          </a:solidFill>
                          <a:effectLst/>
                          <a:latin typeface="Bookman Old Style" panose="02050604050505020204" pitchFamily="18" charset="0"/>
                          <a:ea typeface="+mn-ea"/>
                          <a:cs typeface="+mn-cs"/>
                        </a:rPr>
                        <a:t>Aile  Çalışma ve Sosyal Hizmetler İl Müdürlüğü</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216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12.183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293</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55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chemeClr val="tx1"/>
                          </a:solidFill>
                          <a:effectLst/>
                          <a:latin typeface="Bookman Old Style" pitchFamily="18" charset="0"/>
                          <a:ea typeface="+mn-ea"/>
                          <a:cs typeface="Arial" pitchFamily="34" charset="0"/>
                        </a:rPr>
                        <a:t>İlk Kabul İstasyonu**</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chemeClr val="tx1"/>
                          </a:solidFill>
                          <a:effectLst/>
                          <a:latin typeface="Bookman Old Style" pitchFamily="18" charset="0"/>
                          <a:ea typeface="+mn-ea"/>
                          <a:cs typeface="Arial" pitchFamily="34" charset="0"/>
                        </a:rPr>
                        <a:t>Aile  Çalışma ve Sosyal Hizmetler İl Müdürlüğü</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132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4.955</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955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Sosyal Hizmet Merkezi</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Aile  Çalışma ve Sosyal Hizmetler İl Müdürlüğü</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30</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447.554</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5514">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Huzurevi</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Aile  Çalışma ve Sosyal Hizmetler İl Müdürlüğü</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1.578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1.410</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9551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İstanbul Büyükşehir Belediyesi</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1.019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762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9551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Dernek ve Vakıflar</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1.119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706</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9551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Azınlıklar</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500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336</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9551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Diğer Kamu Kurumları</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169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879</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29551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Özel Şahışlar</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77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4.678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3.403</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631992">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Özel Şahıslara Ait Gündüzlü</a:t>
                      </a:r>
                      <a:b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b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Bakım ve Evde Bakım</a:t>
                      </a:r>
                      <a:b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b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Yaşlı Hizmet Merkezleri</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15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26</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2955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Darülaceze</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Aile  Çalışma ve Sosyal Hizmetler Bakanlığı</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503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461</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295514">
                <a:tc row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700" b="1" i="0" u="none" strike="noStrike" kern="1200" cap="none" normalizeH="0" baseline="0" dirty="0" smtClean="0">
                          <a:ln>
                            <a:noFill/>
                          </a:ln>
                          <a:solidFill>
                            <a:srgbClr val="000000"/>
                          </a:solidFill>
                          <a:effectLst/>
                          <a:latin typeface="Bookman Old Style" pitchFamily="18" charset="0"/>
                          <a:ea typeface="+mn-ea"/>
                          <a:cs typeface="Arial" pitchFamily="34" charset="0"/>
                        </a:rPr>
                        <a:t>Kadın Konukevleri</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ES" sz="700" b="1" i="0" u="none" strike="noStrike" dirty="0" smtClean="0">
                          <a:effectLst/>
                          <a:latin typeface="Times New Roman"/>
                        </a:rPr>
                        <a:t>Aile  Çalışma ve Sosyal Hizmetler İl Müdürlüğü</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297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4.598</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295514">
                <a:tc vMerge="1">
                  <a:txBody>
                    <a:bodyPr/>
                    <a:lstStyle/>
                    <a:p>
                      <a:endParaRPr lang="tr-TR"/>
                    </a:p>
                  </a:txBody>
                  <a:tcPr/>
                </a:tc>
                <a:tc>
                  <a:txBody>
                    <a:bodyPr/>
                    <a:lstStyle/>
                    <a:p>
                      <a:pPr algn="l" fontAlgn="ctr"/>
                      <a:r>
                        <a:rPr lang="tr-TR" sz="700" b="1" i="0" u="none" strike="noStrike" dirty="0" smtClean="0">
                          <a:effectLst/>
                          <a:latin typeface="Times New Roman"/>
                        </a:rPr>
                        <a:t>Küçükçekmece </a:t>
                      </a:r>
                      <a:r>
                        <a:rPr lang="tr-TR" sz="700" b="1" i="0" u="none" strike="noStrike" dirty="0">
                          <a:effectLst/>
                          <a:latin typeface="Times New Roman"/>
                        </a:rPr>
                        <a:t>Belediyesi</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30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46</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295514">
                <a:tc vMerge="1">
                  <a:txBody>
                    <a:bodyPr/>
                    <a:lstStyle/>
                    <a:p>
                      <a:endParaRPr lang="tr-TR"/>
                    </a:p>
                  </a:txBody>
                  <a:tcPr/>
                </a:tc>
                <a:tc>
                  <a:txBody>
                    <a:bodyPr/>
                    <a:lstStyle/>
                    <a:p>
                      <a:pPr algn="l" fontAlgn="ctr"/>
                      <a:r>
                        <a:rPr lang="tr-TR" sz="700" b="1" i="0" u="none" strike="noStrike" dirty="0">
                          <a:effectLst/>
                          <a:latin typeface="Times New Roman"/>
                        </a:rPr>
                        <a:t>Kadıköy Belediyesi</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30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51</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295514">
                <a:tc vMerge="1">
                  <a:txBody>
                    <a:bodyPr/>
                    <a:lstStyle/>
                    <a:p>
                      <a:endParaRPr lang="tr-TR"/>
                    </a:p>
                  </a:txBody>
                  <a:tcPr/>
                </a:tc>
                <a:tc>
                  <a:txBody>
                    <a:bodyPr/>
                    <a:lstStyle/>
                    <a:p>
                      <a:pPr algn="l" fontAlgn="ctr"/>
                      <a:r>
                        <a:rPr lang="tr-TR" sz="700" b="1" i="0" u="none" strike="noStrike" dirty="0">
                          <a:effectLst/>
                          <a:latin typeface="Times New Roman"/>
                        </a:rPr>
                        <a:t>Üsküdar Belediyesi</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a:solidFill>
                            <a:srgbClr val="002060"/>
                          </a:solidFill>
                          <a:effectLst/>
                          <a:latin typeface="Bookman Old Style" panose="02050604050505020204" pitchFamily="18" charset="0"/>
                        </a:rPr>
                        <a:t>18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72</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295514">
                <a:tc vMerge="1">
                  <a:txBody>
                    <a:bodyPr/>
                    <a:lstStyle/>
                    <a:p>
                      <a:endParaRPr lang="tr-TR"/>
                    </a:p>
                  </a:txBody>
                  <a:tcPr/>
                </a:tc>
                <a:tc>
                  <a:txBody>
                    <a:bodyPr/>
                    <a:lstStyle/>
                    <a:p>
                      <a:pPr algn="l" fontAlgn="ctr"/>
                      <a:r>
                        <a:rPr lang="tr-TR" sz="700" b="1" i="0" u="none" strike="noStrike" dirty="0">
                          <a:effectLst/>
                          <a:latin typeface="Times New Roman"/>
                        </a:rPr>
                        <a:t>Eyüp </a:t>
                      </a:r>
                      <a:r>
                        <a:rPr lang="tr-TR" sz="700" b="1" i="0" u="none" strike="noStrike" dirty="0" smtClean="0">
                          <a:effectLst/>
                          <a:latin typeface="Times New Roman"/>
                        </a:rPr>
                        <a:t>Sultan Belediyesi</a:t>
                      </a:r>
                      <a:endParaRPr lang="tr-TR" sz="700" b="1" i="0" u="none" strike="noStrike" dirty="0">
                        <a:effectLst/>
                        <a:latin typeface="Times New Roman"/>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75</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295514">
                <a:tc vMerge="1">
                  <a:txBody>
                    <a:bodyPr/>
                    <a:lstStyle/>
                    <a:p>
                      <a:endParaRPr lang="tr-TR"/>
                    </a:p>
                  </a:txBody>
                  <a:tcPr/>
                </a:tc>
                <a:tc>
                  <a:txBody>
                    <a:bodyPr/>
                    <a:lstStyle/>
                    <a:p>
                      <a:pPr algn="l" fontAlgn="ctr"/>
                      <a:r>
                        <a:rPr lang="tr-TR" sz="700" b="1" i="0" u="none" strike="noStrike" dirty="0">
                          <a:effectLst/>
                          <a:latin typeface="Times New Roman"/>
                        </a:rPr>
                        <a:t>Pendik Belediyesi</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103</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295514">
                <a:tc vMerge="1">
                  <a:txBody>
                    <a:bodyPr/>
                    <a:lstStyle/>
                    <a:p>
                      <a:endParaRPr lang="tr-TR"/>
                    </a:p>
                  </a:txBody>
                  <a:tcPr/>
                </a:tc>
                <a:tc>
                  <a:txBody>
                    <a:bodyPr/>
                    <a:lstStyle/>
                    <a:p>
                      <a:pPr algn="l" fontAlgn="ctr"/>
                      <a:r>
                        <a:rPr lang="tr-TR" sz="700" b="1" i="0" u="none" strike="noStrike" dirty="0">
                          <a:effectLst/>
                          <a:latin typeface="Times New Roman"/>
                        </a:rPr>
                        <a:t>Ümraniye  Belediyesi</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23</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295514">
                <a:tc vMerge="1">
                  <a:txBody>
                    <a:bodyPr/>
                    <a:lstStyle/>
                    <a:p>
                      <a:endParaRPr lang="tr-TR"/>
                    </a:p>
                  </a:txBody>
                  <a:tcPr/>
                </a:tc>
                <a:tc>
                  <a:txBody>
                    <a:bodyPr/>
                    <a:lstStyle/>
                    <a:p>
                      <a:pPr algn="l" fontAlgn="ctr"/>
                      <a:r>
                        <a:rPr lang="tr-TR" sz="700" b="1" i="0" u="none" strike="noStrike" dirty="0">
                          <a:effectLst/>
                          <a:latin typeface="Times New Roman"/>
                        </a:rPr>
                        <a:t>Ataşehir  Belediyesi</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25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51</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295514">
                <a:tc vMerge="1">
                  <a:txBody>
                    <a:bodyPr/>
                    <a:lstStyle/>
                    <a:p>
                      <a:endParaRPr lang="tr-TR"/>
                    </a:p>
                  </a:txBody>
                  <a:tcPr/>
                </a:tc>
                <a:tc>
                  <a:txBody>
                    <a:bodyPr/>
                    <a:lstStyle/>
                    <a:p>
                      <a:pPr algn="l" fontAlgn="ctr"/>
                      <a:r>
                        <a:rPr lang="tr-TR" sz="700" b="1" i="0" u="none" strike="noStrike" dirty="0">
                          <a:effectLst/>
                          <a:latin typeface="Times New Roman"/>
                        </a:rPr>
                        <a:t>Gaziosmanpaşa Belediyesi</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20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92</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295514">
                <a:tc vMerge="1">
                  <a:txBody>
                    <a:bodyPr/>
                    <a:lstStyle/>
                    <a:p>
                      <a:endParaRPr lang="tr-TR"/>
                    </a:p>
                  </a:txBody>
                  <a:tcPr/>
                </a:tc>
                <a:tc>
                  <a:txBody>
                    <a:bodyPr/>
                    <a:lstStyle/>
                    <a:p>
                      <a:pPr algn="l" fontAlgn="ctr"/>
                      <a:r>
                        <a:rPr lang="tr-TR" sz="700" b="1" i="0" u="none" strike="noStrike" dirty="0">
                          <a:effectLst/>
                          <a:latin typeface="Times New Roman"/>
                        </a:rPr>
                        <a:t>Kartal  Belediyesi</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a:solidFill>
                            <a:srgbClr val="002060"/>
                          </a:solidFill>
                          <a:effectLst/>
                          <a:latin typeface="Bookman Old Style" panose="02050604050505020204" pitchFamily="18" charset="0"/>
                        </a:rPr>
                        <a:t>20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47</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29551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700" b="1" i="0" u="none" strike="noStrike" kern="1200" dirty="0" smtClean="0">
                          <a:solidFill>
                            <a:srgbClr val="000099"/>
                          </a:solidFill>
                          <a:latin typeface="Bookman Old Style" pitchFamily="18" charset="0"/>
                          <a:ea typeface="+mn-ea"/>
                          <a:cs typeface="Arial" pitchFamily="34" charset="0"/>
                        </a:rPr>
                        <a:t>TOPLAM</a:t>
                      </a:r>
                    </a:p>
                  </a:txBody>
                  <a:tcPr marL="10931" marR="10931"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tr-TR" sz="1200" b="1" i="0" u="none" strike="noStrike" kern="1200" dirty="0" smtClean="0">
                        <a:solidFill>
                          <a:srgbClr val="000099"/>
                        </a:solidFill>
                        <a:latin typeface="Bookman Old Style" pitchFamily="18" charset="0"/>
                        <a:ea typeface="+mn-ea"/>
                        <a:cs typeface="Arial" pitchFamily="34" charset="0"/>
                      </a:endParaRPr>
                    </a:p>
                  </a:txBody>
                  <a:tcPr marL="14575" marR="14575" marT="0" marB="0" anchor="ctr">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900" b="1" i="0" u="none" strike="noStrike" dirty="0">
                          <a:solidFill>
                            <a:srgbClr val="002060"/>
                          </a:solidFill>
                          <a:effectLst/>
                          <a:latin typeface="Bookman Old Style" panose="02050604050505020204" pitchFamily="18" charset="0"/>
                        </a:rPr>
                        <a:t>557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tr-TR" sz="900" b="1" i="0" u="none" strike="noStrike" dirty="0">
                          <a:solidFill>
                            <a:srgbClr val="002060"/>
                          </a:solidFill>
                          <a:effectLst/>
                          <a:latin typeface="Bookman Old Style" panose="02050604050505020204" pitchFamily="18" charset="0"/>
                        </a:rPr>
                        <a:t>24.907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tr-TR" sz="900" b="1" i="0" u="none" strike="noStrike" dirty="0" smtClean="0">
                          <a:solidFill>
                            <a:srgbClr val="002060"/>
                          </a:solidFill>
                          <a:effectLst/>
                          <a:latin typeface="Bookman Old Style" panose="02050604050505020204" pitchFamily="18" charset="0"/>
                        </a:rPr>
                        <a:t>470.713</a:t>
                      </a:r>
                      <a:endParaRPr lang="tr-TR" sz="900" b="1" i="0" u="none" strike="noStrike" dirty="0">
                        <a:solidFill>
                          <a:srgbClr val="00206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28"/>
                  </a:ext>
                </a:extLst>
              </a:tr>
            </a:tbl>
          </a:graphicData>
        </a:graphic>
      </p:graphicFrame>
      <p:sp>
        <p:nvSpPr>
          <p:cNvPr id="4" name="1 Başlık"/>
          <p:cNvSpPr txBox="1">
            <a:spLocks/>
          </p:cNvSpPr>
          <p:nvPr/>
        </p:nvSpPr>
        <p:spPr>
          <a:xfrm>
            <a:off x="107632" y="123650"/>
            <a:ext cx="6642738" cy="270030"/>
          </a:xfrm>
          <a:prstGeom prst="rect">
            <a:avLst/>
          </a:prstGeom>
        </p:spPr>
        <p:txBody>
          <a:bodyPr vert="horz" lIns="68580" tIns="34290" rIns="68580" bIns="34290" rtlCol="0" anchor="ctr">
            <a:noAutofit/>
          </a:bodyPr>
          <a:lstStyle/>
          <a:p>
            <a:pPr algn="ctr" defTabSz="685800">
              <a:spcBef>
                <a:spcPct val="0"/>
              </a:spcBef>
              <a:defRPr/>
            </a:pPr>
            <a:endParaRPr lang="tr-TR" sz="1500" b="1" dirty="0">
              <a:solidFill>
                <a:srgbClr val="FF0000"/>
              </a:solidFill>
              <a:latin typeface="Bookman Old Style" pitchFamily="18" charset="0"/>
              <a:cs typeface="Arial" pitchFamily="34" charset="0"/>
            </a:endParaRPr>
          </a:p>
          <a:p>
            <a:pPr algn="ctr" defTabSz="685800">
              <a:spcBef>
                <a:spcPct val="0"/>
              </a:spcBef>
              <a:defRPr/>
            </a:pPr>
            <a:r>
              <a:rPr lang="tr-TR" sz="1500" b="1" dirty="0">
                <a:solidFill>
                  <a:srgbClr val="FF0000"/>
                </a:solidFill>
                <a:latin typeface="Bookman Old Style" pitchFamily="18" charset="0"/>
                <a:cs typeface="Arial" pitchFamily="34" charset="0"/>
              </a:rPr>
              <a:t>İLDEKİ SOSYAL HİZMET </a:t>
            </a:r>
            <a:r>
              <a:rPr lang="tr-TR" sz="1350" b="1" dirty="0">
                <a:solidFill>
                  <a:srgbClr val="FF0000"/>
                </a:solidFill>
                <a:latin typeface="Bookman Old Style" pitchFamily="18" charset="0"/>
                <a:cs typeface="Arial" pitchFamily="34" charset="0"/>
              </a:rPr>
              <a:t>KURULUŞLARI</a:t>
            </a:r>
            <a:r>
              <a:rPr lang="tr-TR" sz="1500" b="1" dirty="0">
                <a:solidFill>
                  <a:srgbClr val="FF0000"/>
                </a:solidFill>
                <a:latin typeface="Bookman Old Style" pitchFamily="18" charset="0"/>
                <a:cs typeface="Arial" pitchFamily="34" charset="0"/>
              </a:rPr>
              <a:t>  </a:t>
            </a:r>
            <a:endParaRPr lang="tr-TR" sz="15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9575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6523785" y="7329264"/>
            <a:ext cx="310112" cy="273844"/>
          </a:xfrm>
        </p:spPr>
        <p:txBody>
          <a:bodyPr/>
          <a:lstStyle/>
          <a:p>
            <a:fld id="{F302176B-0E47-46AC-8F43-DAB4B8A37D06}" type="slidenum">
              <a:rPr lang="tr-TR" smtClean="0"/>
              <a:t>3</a:t>
            </a:fld>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2622370667"/>
              </p:ext>
            </p:extLst>
          </p:nvPr>
        </p:nvGraphicFramePr>
        <p:xfrm>
          <a:off x="342900" y="3426083"/>
          <a:ext cx="6070600" cy="6264013"/>
        </p:xfrm>
        <a:graphic>
          <a:graphicData uri="http://schemas.openxmlformats.org/drawingml/2006/table">
            <a:tbl>
              <a:tblPr firstRow="1" bandRow="1">
                <a:tableStyleId>{5C22544A-7EE6-4342-B048-85BDC9FD1C3A}</a:tableStyleId>
              </a:tblPr>
              <a:tblGrid>
                <a:gridCol w="1130954">
                  <a:extLst>
                    <a:ext uri="{9D8B030D-6E8A-4147-A177-3AD203B41FA5}">
                      <a16:colId xmlns:a16="http://schemas.microsoft.com/office/drawing/2014/main" val="2601106219"/>
                    </a:ext>
                  </a:extLst>
                </a:gridCol>
                <a:gridCol w="1904346">
                  <a:extLst>
                    <a:ext uri="{9D8B030D-6E8A-4147-A177-3AD203B41FA5}">
                      <a16:colId xmlns:a16="http://schemas.microsoft.com/office/drawing/2014/main" val="1650796824"/>
                    </a:ext>
                  </a:extLst>
                </a:gridCol>
                <a:gridCol w="2113410">
                  <a:extLst>
                    <a:ext uri="{9D8B030D-6E8A-4147-A177-3AD203B41FA5}">
                      <a16:colId xmlns:a16="http://schemas.microsoft.com/office/drawing/2014/main" val="1702824231"/>
                    </a:ext>
                  </a:extLst>
                </a:gridCol>
                <a:gridCol w="921890">
                  <a:extLst>
                    <a:ext uri="{9D8B030D-6E8A-4147-A177-3AD203B41FA5}">
                      <a16:colId xmlns:a16="http://schemas.microsoft.com/office/drawing/2014/main" val="3099657515"/>
                    </a:ext>
                  </a:extLst>
                </a:gridCol>
              </a:tblGrid>
              <a:tr h="588784">
                <a:tc gridSpan="4">
                  <a:txBody>
                    <a:bodyPr/>
                    <a:lstStyle/>
                    <a:p>
                      <a:pPr algn="ctr"/>
                      <a:r>
                        <a:rPr lang="tr-TR" sz="1000" dirty="0" smtClean="0">
                          <a:solidFill>
                            <a:srgbClr val="FF0000"/>
                          </a:solidFill>
                          <a:latin typeface="Bookman Old Style" panose="02050604050505020204" pitchFamily="18" charset="0"/>
                        </a:rPr>
                        <a:t>CUMHURİYET</a:t>
                      </a:r>
                      <a:r>
                        <a:rPr lang="tr-TR" sz="1000" baseline="0" dirty="0" smtClean="0">
                          <a:solidFill>
                            <a:srgbClr val="FF0000"/>
                          </a:solidFill>
                          <a:latin typeface="Bookman Old Style" panose="02050604050505020204" pitchFamily="18" charset="0"/>
                        </a:rPr>
                        <a:t> DÖNEMİ İSTANBUL NÜFUSU</a:t>
                      </a:r>
                      <a:endParaRPr lang="tr-TR" sz="1000" dirty="0">
                        <a:solidFill>
                          <a:srgbClr val="FF0000"/>
                        </a:solidFill>
                        <a:latin typeface="Bookman Old Style" panose="020506040505050202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pPr algn="ctr"/>
                      <a:endParaRPr lang="tr-TR" dirty="0">
                        <a:solidFill>
                          <a:srgbClr val="2B364A"/>
                        </a:solidFill>
                        <a:latin typeface="Calibri" panose="020F0502020204030204" pitchFamily="34" charset="0"/>
                      </a:endParaRPr>
                    </a:p>
                  </a:txBody>
                  <a:tcPr>
                    <a:solidFill>
                      <a:srgbClr val="F9D222"/>
                    </a:solidFill>
                  </a:tcPr>
                </a:tc>
                <a:extLst>
                  <a:ext uri="{0D108BD9-81ED-4DB2-BD59-A6C34878D82A}">
                    <a16:rowId xmlns:a16="http://schemas.microsoft.com/office/drawing/2014/main" val="441535077"/>
                  </a:ext>
                </a:extLst>
              </a:tr>
              <a:tr h="200147">
                <a:tc>
                  <a:txBody>
                    <a:bodyPr/>
                    <a:lstStyle/>
                    <a:p>
                      <a:pPr marL="0" algn="ctr" defTabSz="914400" rtl="0" eaLnBrk="1" fontAlgn="b" latinLnBrk="0" hangingPunct="1"/>
                      <a:r>
                        <a:rPr lang="tr-TR" sz="900" b="1" cap="none" spc="0" dirty="0" smtClean="0">
                          <a:ln w="0"/>
                          <a:solidFill>
                            <a:srgbClr val="0000FF"/>
                          </a:solidFill>
                          <a:effectLst/>
                          <a:latin typeface="Bookman Old Style" panose="02050604050505020204" pitchFamily="18" charset="0"/>
                        </a:rPr>
                        <a:t>YILLAR</a:t>
                      </a:r>
                      <a:endParaRPr lang="tr-TR" sz="900" b="1" cap="none" spc="0" dirty="0">
                        <a:ln w="0"/>
                        <a:solidFill>
                          <a:srgbClr val="0000FF"/>
                        </a:solidFill>
                        <a:effectLst/>
                        <a:latin typeface="Bookman Old Style" panose="02050604050505020204" pitchFamily="18" charset="0"/>
                      </a:endParaRPr>
                    </a:p>
                  </a:txBody>
                  <a:tcPr marL="5833" marR="5833" marT="58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tr-TR" sz="900" b="1" cap="none" spc="0" dirty="0" smtClean="0">
                          <a:ln w="0"/>
                          <a:solidFill>
                            <a:srgbClr val="0000FF"/>
                          </a:solidFill>
                          <a:effectLst/>
                          <a:latin typeface="Bookman Old Style" panose="02050604050505020204" pitchFamily="18" charset="0"/>
                        </a:rPr>
                        <a:t>İSTANBUL</a:t>
                      </a:r>
                      <a:endParaRPr lang="tr-TR" sz="900" b="1" cap="none" spc="0" dirty="0">
                        <a:ln w="0"/>
                        <a:solidFill>
                          <a:srgbClr val="0000FF"/>
                        </a:solidFill>
                        <a:effectLst/>
                        <a:latin typeface="Bookman Old Style" panose="02050604050505020204" pitchFamily="18" charset="0"/>
                      </a:endParaRPr>
                    </a:p>
                  </a:txBody>
                  <a:tcPr marL="5833" marR="5833" marT="58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tr-TR" sz="900" b="1" cap="none" spc="0" dirty="0" smtClean="0">
                          <a:ln w="0"/>
                          <a:solidFill>
                            <a:srgbClr val="0000FF"/>
                          </a:solidFill>
                          <a:effectLst/>
                          <a:latin typeface="Bookman Old Style" panose="02050604050505020204" pitchFamily="18" charset="0"/>
                        </a:rPr>
                        <a:t>TÜRKİYE</a:t>
                      </a:r>
                      <a:endParaRPr lang="tr-TR" sz="900" b="1" cap="none" spc="0" dirty="0">
                        <a:ln w="0"/>
                        <a:solidFill>
                          <a:srgbClr val="0000FF"/>
                        </a:solidFill>
                        <a:effectLst/>
                        <a:latin typeface="Bookman Old Style" panose="02050604050505020204" pitchFamily="18" charset="0"/>
                      </a:endParaRPr>
                    </a:p>
                  </a:txBody>
                  <a:tcPr marL="5833" marR="5833" marT="58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tr-TR" sz="900" b="1" cap="none" spc="0" dirty="0" smtClean="0">
                          <a:ln w="0"/>
                          <a:solidFill>
                            <a:srgbClr val="0000FF"/>
                          </a:solidFill>
                          <a:effectLst/>
                          <a:latin typeface="Bookman Old Style" panose="02050604050505020204" pitchFamily="18" charset="0"/>
                        </a:rPr>
                        <a:t>ORAN</a:t>
                      </a:r>
                      <a:endParaRPr lang="tr-TR" sz="900" b="1" cap="none" spc="0" dirty="0">
                        <a:ln w="0"/>
                        <a:solidFill>
                          <a:srgbClr val="0000FF"/>
                        </a:solidFill>
                        <a:effectLst/>
                        <a:latin typeface="Bookman Old Style" panose="02050604050505020204" pitchFamily="18" charset="0"/>
                      </a:endParaRPr>
                    </a:p>
                  </a:txBody>
                  <a:tcPr marL="5833" marR="5833" marT="58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91790493"/>
                  </a:ext>
                </a:extLst>
              </a:tr>
              <a:tr h="200147">
                <a:tc>
                  <a:txBody>
                    <a:bodyPr/>
                    <a:lstStyle/>
                    <a:p>
                      <a:pPr algn="ct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1927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806.863</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13.648.270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5,91</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3351290"/>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1935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883.599</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16.158.018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5,47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5596171"/>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1940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991.237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17.820.950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5,56</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4362058"/>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1945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1.078.399</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18.790.174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5,74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1708043"/>
                  </a:ext>
                </a:extLst>
              </a:tr>
              <a:tr h="200147">
                <a:tc>
                  <a:txBody>
                    <a:bodyPr/>
                    <a:lstStyle/>
                    <a:p>
                      <a:pPr algn="ct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1950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1.166.477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20.947.188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5,57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0583417"/>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1955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1.533.822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24.064.763</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6,37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863807"/>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1960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1.882.092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27.754.820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6,78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6069621"/>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1965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2.293.823</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31.391.421</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7,31</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4183901"/>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1970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3.019.032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35.605.176</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8,48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2875248"/>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1975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3.904.588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40.347.719</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9,68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541030"/>
                  </a:ext>
                </a:extLst>
              </a:tr>
              <a:tr h="200147">
                <a:tc>
                  <a:txBody>
                    <a:bodyPr/>
                    <a:lstStyle/>
                    <a:p>
                      <a:pPr algn="ct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1980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4.741.890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44.736.957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10,60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8339762"/>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1985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5.842.985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50.664.458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11,53</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4305491"/>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1990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7.309.190</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56.473.035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12,94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278411"/>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1997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9.198.809</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62.865.574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14,63</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1831006"/>
                  </a:ext>
                </a:extLst>
              </a:tr>
              <a:tr h="200147">
                <a:tc>
                  <a:txBody>
                    <a:bodyPr/>
                    <a:lstStyle/>
                    <a:p>
                      <a:pPr algn="ct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2000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b="1">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10.018.735</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67.803.927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14,78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729910"/>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2007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12.573.836</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70.586.256</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17,81</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372931"/>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2008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12.697.164</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71.517.100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17,75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2829915"/>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2009</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12.915.158</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72.561.312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17,80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104801"/>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2010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13.255.685</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73.722.988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17,98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2135382"/>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2011</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13.624.240</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74.724.269</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18,23</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466303"/>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2012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13.854.740</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75.627.384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18,32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5000559"/>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2013</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14.160.467</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76.667.864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18,47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2281031"/>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2014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14.377.018</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77.695.904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18,50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7497066"/>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2015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14.657.434</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78.741.053</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18,61</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7942467"/>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2016</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14.804.116</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79.814.871</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18,55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5851228"/>
                  </a:ext>
                </a:extLst>
              </a:tr>
              <a:tr h="200147">
                <a:tc>
                  <a:txBody>
                    <a:bodyPr/>
                    <a:lstStyle/>
                    <a:p>
                      <a:pPr algn="ctr">
                        <a:lnSpc>
                          <a:spcPct val="107000"/>
                        </a:lnSpc>
                        <a:spcAft>
                          <a:spcPts val="0"/>
                        </a:spcAft>
                      </a:pPr>
                      <a:r>
                        <a:rPr lang="tr-TR" sz="800" b="1"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2017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15.029.231</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80.810.525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dirty="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18,60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485811"/>
                  </a:ext>
                </a:extLst>
              </a:tr>
              <a:tr h="271260">
                <a:tc>
                  <a:txBody>
                    <a:bodyPr/>
                    <a:lstStyle/>
                    <a:p>
                      <a:pPr algn="ct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2018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lnSpc>
                          <a:spcPct val="107000"/>
                        </a:lnSpc>
                        <a:spcAft>
                          <a:spcPts val="0"/>
                        </a:spcAft>
                      </a:pPr>
                      <a:r>
                        <a:rPr lang="tr-TR" sz="800" b="1">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15.067.724</a:t>
                      </a:r>
                      <a:endParaRPr lang="tr-TR" sz="80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82.003.882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800" b="1" dirty="0">
                          <a:solidFill>
                            <a:srgbClr val="FF0000"/>
                          </a:solidFill>
                          <a:effectLst/>
                          <a:latin typeface="Bookman Old Style" panose="02050604050505020204" pitchFamily="18" charset="0"/>
                          <a:ea typeface="Times New Roman" panose="02020603050405020304" pitchFamily="18" charset="0"/>
                          <a:cs typeface="Calibri" panose="020F0502020204030204" pitchFamily="34" charset="0"/>
                        </a:rPr>
                        <a:t>18,37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4011879"/>
                  </a:ext>
                </a:extLst>
              </a:tr>
            </a:tbl>
          </a:graphicData>
        </a:graphic>
      </p:graphicFrame>
      <p:graphicFrame>
        <p:nvGraphicFramePr>
          <p:cNvPr id="4" name="Chart 17">
            <a:extLst>
              <a:ext uri="{FF2B5EF4-FFF2-40B4-BE49-F238E27FC236}">
                <a16:creationId xmlns:a16="http://schemas.microsoft.com/office/drawing/2014/main" id="{019139A4-5291-4A25-99DF-7BE6FA496567}"/>
              </a:ext>
            </a:extLst>
          </p:cNvPr>
          <p:cNvGraphicFramePr/>
          <p:nvPr>
            <p:extLst>
              <p:ext uri="{D42A27DB-BD31-4B8C-83A1-F6EECF244321}">
                <p14:modId xmlns:p14="http://schemas.microsoft.com/office/powerpoint/2010/main" val="4166920608"/>
              </p:ext>
            </p:extLst>
          </p:nvPr>
        </p:nvGraphicFramePr>
        <p:xfrm>
          <a:off x="3337431" y="422285"/>
          <a:ext cx="3186354" cy="29009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420224777"/>
              </p:ext>
            </p:extLst>
          </p:nvPr>
        </p:nvGraphicFramePr>
        <p:xfrm>
          <a:off x="142436" y="1090417"/>
          <a:ext cx="3127829" cy="1208730"/>
        </p:xfrm>
        <a:graphic>
          <a:graphicData uri="http://schemas.openxmlformats.org/drawingml/2006/table">
            <a:tbl>
              <a:tblPr firstRow="1" bandRow="1">
                <a:tableStyleId>{5C22544A-7EE6-4342-B048-85BDC9FD1C3A}</a:tableStyleId>
              </a:tblPr>
              <a:tblGrid>
                <a:gridCol w="1165430">
                  <a:extLst>
                    <a:ext uri="{9D8B030D-6E8A-4147-A177-3AD203B41FA5}">
                      <a16:colId xmlns:a16="http://schemas.microsoft.com/office/drawing/2014/main" val="463268062"/>
                    </a:ext>
                  </a:extLst>
                </a:gridCol>
                <a:gridCol w="1962399">
                  <a:extLst>
                    <a:ext uri="{9D8B030D-6E8A-4147-A177-3AD203B41FA5}">
                      <a16:colId xmlns:a16="http://schemas.microsoft.com/office/drawing/2014/main" val="947962462"/>
                    </a:ext>
                  </a:extLst>
                </a:gridCol>
              </a:tblGrid>
              <a:tr h="284874">
                <a:tc gridSpan="2">
                  <a:txBody>
                    <a:bodyPr/>
                    <a:lstStyle/>
                    <a:p>
                      <a:pPr marL="0" algn="ctr" defTabSz="914400" rtl="0" eaLnBrk="1" fontAlgn="b" latinLnBrk="0" hangingPunct="1"/>
                      <a:r>
                        <a:rPr lang="tr-TR" sz="900" b="1" cap="none" spc="0" dirty="0" smtClean="0">
                          <a:ln w="0"/>
                          <a:solidFill>
                            <a:srgbClr val="FF0000"/>
                          </a:solidFill>
                          <a:effectLst/>
                          <a:latin typeface="Bookman Old Style" panose="02050604050505020204" pitchFamily="18" charset="0"/>
                        </a:rPr>
                        <a:t>CUMHURİYET ÖNCESİ İSTANBUL</a:t>
                      </a:r>
                      <a:r>
                        <a:rPr lang="tr-TR" sz="900" b="1" cap="none" spc="0" baseline="0" dirty="0" smtClean="0">
                          <a:ln w="0"/>
                          <a:solidFill>
                            <a:srgbClr val="FF0000"/>
                          </a:solidFill>
                          <a:effectLst/>
                          <a:latin typeface="Bookman Old Style" panose="02050604050505020204" pitchFamily="18" charset="0"/>
                        </a:rPr>
                        <a:t> NÜFUSU*</a:t>
                      </a:r>
                      <a:endParaRPr lang="tr-TR" sz="900" b="1" cap="none" spc="0" dirty="0">
                        <a:ln w="0"/>
                        <a:solidFill>
                          <a:srgbClr val="FF0000"/>
                        </a:solidFill>
                        <a:effectLst/>
                        <a:latin typeface="Bookman Old Style" panose="02050604050505020204" pitchFamily="18" charset="0"/>
                      </a:endParaRPr>
                    </a:p>
                  </a:txBody>
                  <a:tcPr marL="5833" marR="5833" marT="58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230964">
                <a:tc>
                  <a:txBody>
                    <a:bodyPr/>
                    <a:lstStyle/>
                    <a:p>
                      <a:pPr marL="0" algn="ctr" defTabSz="914400" rtl="0" eaLnBrk="1" fontAlgn="b" latinLnBrk="0" hangingPunct="1"/>
                      <a:r>
                        <a:rPr lang="tr-TR" sz="900" b="1" cap="none" spc="0" dirty="0" smtClean="0">
                          <a:ln w="0"/>
                          <a:solidFill>
                            <a:srgbClr val="0000FF"/>
                          </a:solidFill>
                          <a:effectLst/>
                          <a:latin typeface="Bookman Old Style" panose="02050604050505020204" pitchFamily="18" charset="0"/>
                        </a:rPr>
                        <a:t>YILLAR</a:t>
                      </a:r>
                      <a:endParaRPr lang="tr-TR" sz="900" b="1" cap="none" spc="0" dirty="0">
                        <a:ln w="0"/>
                        <a:solidFill>
                          <a:srgbClr val="0000FF"/>
                        </a:solidFill>
                        <a:effectLst/>
                        <a:latin typeface="Bookman Old Style" panose="02050604050505020204" pitchFamily="18" charset="0"/>
                      </a:endParaRPr>
                    </a:p>
                  </a:txBody>
                  <a:tcPr marL="5833" marR="5833" marT="58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tr-TR" sz="900" b="1" cap="none" spc="0" dirty="0" smtClean="0">
                          <a:ln w="0"/>
                          <a:solidFill>
                            <a:srgbClr val="0000FF"/>
                          </a:solidFill>
                          <a:effectLst/>
                          <a:latin typeface="Bookman Old Style" panose="02050604050505020204" pitchFamily="18" charset="0"/>
                        </a:rPr>
                        <a:t>İSTANBUL</a:t>
                      </a:r>
                      <a:endParaRPr lang="tr-TR" sz="900" b="1" cap="none" spc="0" dirty="0">
                        <a:ln w="0"/>
                        <a:solidFill>
                          <a:srgbClr val="0000FF"/>
                        </a:solidFill>
                        <a:effectLst/>
                        <a:latin typeface="Bookman Old Style" panose="02050604050505020204" pitchFamily="18" charset="0"/>
                      </a:endParaRPr>
                    </a:p>
                  </a:txBody>
                  <a:tcPr marL="5833" marR="5833" marT="58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28993895"/>
                  </a:ext>
                </a:extLst>
              </a:tr>
              <a:tr h="230964">
                <a:tc>
                  <a:txBody>
                    <a:bodyPr/>
                    <a:lstStyle/>
                    <a:p>
                      <a:pPr algn="ctr">
                        <a:lnSpc>
                          <a:spcPct val="107000"/>
                        </a:lnSpc>
                        <a:spcAft>
                          <a:spcPts val="0"/>
                        </a:spcAft>
                      </a:pPr>
                      <a:r>
                        <a:rPr lang="tr-TR" sz="800" b="1" dirty="0" smtClean="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1885</a:t>
                      </a:r>
                      <a:endParaRPr lang="tr-TR" sz="8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tr-TR" sz="800" b="0" dirty="0" smtClean="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873.565</a:t>
                      </a:r>
                      <a:endParaRPr lang="tr-TR" sz="800" b="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30964">
                <a:tc>
                  <a:txBody>
                    <a:bodyPr/>
                    <a:lstStyle/>
                    <a:p>
                      <a:pPr algn="ctr">
                        <a:lnSpc>
                          <a:spcPct val="107000"/>
                        </a:lnSpc>
                        <a:spcAft>
                          <a:spcPts val="0"/>
                        </a:spcAft>
                      </a:pPr>
                      <a:r>
                        <a:rPr lang="tr-TR" sz="800" b="1" dirty="0" smtClean="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1896</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tr-TR" sz="800" dirty="0" smtClean="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1.030.234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30964">
                <a:tc>
                  <a:txBody>
                    <a:bodyPr/>
                    <a:lstStyle/>
                    <a:p>
                      <a:pPr algn="ctr">
                        <a:lnSpc>
                          <a:spcPct val="107000"/>
                        </a:lnSpc>
                        <a:spcAft>
                          <a:spcPts val="0"/>
                        </a:spcAft>
                      </a:pPr>
                      <a:r>
                        <a:rPr lang="tr-TR" sz="800" b="1" dirty="0" smtClean="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1914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tr-TR" sz="800" dirty="0" smtClean="0">
                          <a:solidFill>
                            <a:srgbClr val="000000"/>
                          </a:solidFill>
                          <a:effectLst/>
                          <a:latin typeface="Bookman Old Style" panose="02050604050505020204" pitchFamily="18" charset="0"/>
                          <a:ea typeface="Times New Roman" panose="02020603050405020304" pitchFamily="18" charset="0"/>
                          <a:cs typeface="Calibri" panose="020F0502020204030204" pitchFamily="34" charset="0"/>
                        </a:rPr>
                        <a:t>909.987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bl>
          </a:graphicData>
        </a:graphic>
      </p:graphicFrame>
      <p:sp>
        <p:nvSpPr>
          <p:cNvPr id="6" name="Metin kutusu 5"/>
          <p:cNvSpPr txBox="1"/>
          <p:nvPr/>
        </p:nvSpPr>
        <p:spPr>
          <a:xfrm>
            <a:off x="124757" y="2401996"/>
            <a:ext cx="3078342" cy="577338"/>
          </a:xfrm>
          <a:prstGeom prst="rect">
            <a:avLst/>
          </a:prstGeom>
          <a:noFill/>
        </p:spPr>
        <p:txBody>
          <a:bodyPr wrap="square" rtlCol="0">
            <a:spAutoFit/>
          </a:bodyPr>
          <a:lstStyle/>
          <a:p>
            <a:r>
              <a:rPr lang="tr-TR" sz="788" b="1" dirty="0">
                <a:latin typeface="Bookman Old Style" panose="02050604050505020204" pitchFamily="18" charset="0"/>
              </a:rPr>
              <a:t>* Kaynak: Karpat, Kemal (2003) Osmanlı Nüfusu (1830-1914) İstanbul: Tarih Vakfı Yurt Yayınları; Karpat, Kemal (2006) Osmanlı’da Değişim, Modernleşme ve Uluslaşma, Çev. Dilek Özdemir, Ankara: İmge Kitapevi</a:t>
            </a:r>
          </a:p>
        </p:txBody>
      </p:sp>
    </p:spTree>
    <p:extLst>
      <p:ext uri="{BB962C8B-B14F-4D97-AF65-F5344CB8AC3E}">
        <p14:creationId xmlns:p14="http://schemas.microsoft.com/office/powerpoint/2010/main" val="3298039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a:xfrm>
            <a:off x="6129300" y="7241249"/>
            <a:ext cx="540060" cy="195486"/>
          </a:xfrm>
        </p:spPr>
        <p:txBody>
          <a:bodyPr/>
          <a:lstStyle/>
          <a:p>
            <a:pPr defTabSz="685800">
              <a:defRPr/>
            </a:pPr>
            <a:fld id="{E21FB47A-DD07-497B-BA62-C5EEC8D9B067}" type="slidenum">
              <a:rPr lang="tr-TR">
                <a:solidFill>
                  <a:prstClr val="black"/>
                </a:solidFill>
                <a:latin typeface="Corbel" panose="020B0503020204020204"/>
              </a:rPr>
              <a:pPr defTabSz="685800">
                <a:defRPr/>
              </a:pPr>
              <a:t>30</a:t>
            </a:fld>
            <a:endParaRPr lang="tr-TR" dirty="0">
              <a:solidFill>
                <a:prstClr val="black"/>
              </a:solidFill>
              <a:latin typeface="Corbel" panose="020B0503020204020204"/>
            </a:endParaRPr>
          </a:p>
        </p:txBody>
      </p:sp>
      <p:graphicFrame>
        <p:nvGraphicFramePr>
          <p:cNvPr id="4" name="3 Tablo"/>
          <p:cNvGraphicFramePr>
            <a:graphicFrameLocks noGrp="1"/>
          </p:cNvGraphicFramePr>
          <p:nvPr>
            <p:extLst>
              <p:ext uri="{D42A27DB-BD31-4B8C-83A1-F6EECF244321}">
                <p14:modId xmlns:p14="http://schemas.microsoft.com/office/powerpoint/2010/main" val="1370625600"/>
              </p:ext>
            </p:extLst>
          </p:nvPr>
        </p:nvGraphicFramePr>
        <p:xfrm>
          <a:off x="0" y="265846"/>
          <a:ext cx="6804757" cy="4860002"/>
        </p:xfrm>
        <a:graphic>
          <a:graphicData uri="http://schemas.openxmlformats.org/drawingml/2006/table">
            <a:tbl>
              <a:tblPr/>
              <a:tblGrid>
                <a:gridCol w="2804777">
                  <a:extLst>
                    <a:ext uri="{9D8B030D-6E8A-4147-A177-3AD203B41FA5}">
                      <a16:colId xmlns:a16="http://schemas.microsoft.com/office/drawing/2014/main" val="20000"/>
                    </a:ext>
                  </a:extLst>
                </a:gridCol>
                <a:gridCol w="999995">
                  <a:extLst>
                    <a:ext uri="{9D8B030D-6E8A-4147-A177-3AD203B41FA5}">
                      <a16:colId xmlns:a16="http://schemas.microsoft.com/office/drawing/2014/main" val="20002"/>
                    </a:ext>
                  </a:extLst>
                </a:gridCol>
                <a:gridCol w="999995">
                  <a:extLst>
                    <a:ext uri="{9D8B030D-6E8A-4147-A177-3AD203B41FA5}">
                      <a16:colId xmlns:a16="http://schemas.microsoft.com/office/drawing/2014/main" val="20003"/>
                    </a:ext>
                  </a:extLst>
                </a:gridCol>
                <a:gridCol w="999995">
                  <a:extLst>
                    <a:ext uri="{9D8B030D-6E8A-4147-A177-3AD203B41FA5}">
                      <a16:colId xmlns:a16="http://schemas.microsoft.com/office/drawing/2014/main" val="20004"/>
                    </a:ext>
                  </a:extLst>
                </a:gridCol>
                <a:gridCol w="999995">
                  <a:extLst>
                    <a:ext uri="{9D8B030D-6E8A-4147-A177-3AD203B41FA5}">
                      <a16:colId xmlns:a16="http://schemas.microsoft.com/office/drawing/2014/main" val="2801467038"/>
                    </a:ext>
                  </a:extLst>
                </a:gridCol>
              </a:tblGrid>
              <a:tr h="862516">
                <a:tc>
                  <a:txBody>
                    <a:bodyPr/>
                    <a:lstStyle/>
                    <a:p>
                      <a:pPr algn="ctr" fontAlgn="b"/>
                      <a:r>
                        <a:rPr lang="tr-TR" sz="1100" b="1" i="0" u="none" strike="noStrike" dirty="0" smtClean="0">
                          <a:solidFill>
                            <a:srgbClr val="000099"/>
                          </a:solidFill>
                          <a:latin typeface="Bookman Old Style" pitchFamily="18" charset="0"/>
                          <a:cs typeface="Arial" pitchFamily="34" charset="0"/>
                        </a:rPr>
                        <a:t>SOSYAL </a:t>
                      </a:r>
                      <a:r>
                        <a:rPr lang="tr-TR" sz="1100" b="1" i="0" u="none" strike="noStrike" dirty="0">
                          <a:solidFill>
                            <a:srgbClr val="000099"/>
                          </a:solidFill>
                          <a:latin typeface="Bookman Old Style" pitchFamily="18" charset="0"/>
                          <a:cs typeface="Arial" pitchFamily="34" charset="0"/>
                        </a:rPr>
                        <a:t>HİZMET</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smtClean="0">
                          <a:solidFill>
                            <a:srgbClr val="000099"/>
                          </a:solidFill>
                          <a:latin typeface="Bookman Old Style" pitchFamily="18" charset="0"/>
                          <a:cs typeface="Arial" pitchFamily="34" charset="0"/>
                        </a:rPr>
                        <a:t>2015</a:t>
                      </a:r>
                      <a:r>
                        <a:rPr lang="tr-TR" sz="1100" b="1" i="0" u="none" strike="noStrike" baseline="0" dirty="0" smtClean="0">
                          <a:solidFill>
                            <a:srgbClr val="000099"/>
                          </a:solidFill>
                          <a:latin typeface="Bookman Old Style" pitchFamily="18" charset="0"/>
                          <a:cs typeface="Arial" pitchFamily="34" charset="0"/>
                        </a:rPr>
                        <a:t>  </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tr-TR" sz="1100" b="1" i="0" u="none" strike="noStrike" kern="1200" dirty="0" smtClean="0">
                          <a:solidFill>
                            <a:srgbClr val="000099"/>
                          </a:solidFill>
                          <a:latin typeface="Bookman Old Style" pitchFamily="18" charset="0"/>
                          <a:ea typeface="+mn-ea"/>
                          <a:cs typeface="Arial" pitchFamily="34" charset="0"/>
                        </a:rPr>
                        <a:t>2016</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tr-TR" sz="1100" b="1" i="0" u="none" strike="noStrike" kern="1200" dirty="0" smtClean="0">
                          <a:solidFill>
                            <a:srgbClr val="000099"/>
                          </a:solidFill>
                          <a:latin typeface="Bookman Old Style" pitchFamily="18" charset="0"/>
                          <a:ea typeface="+mn-ea"/>
                          <a:cs typeface="Arial" pitchFamily="34" charset="0"/>
                        </a:rPr>
                        <a:t>2017 </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tr-TR" sz="1100" b="1" i="0" u="none" strike="noStrike" kern="1200" dirty="0" smtClean="0">
                          <a:solidFill>
                            <a:srgbClr val="000099"/>
                          </a:solidFill>
                          <a:latin typeface="Bookman Old Style" pitchFamily="18" charset="0"/>
                          <a:ea typeface="+mn-ea"/>
                          <a:cs typeface="Arial" pitchFamily="34" charset="0"/>
                        </a:rPr>
                        <a:t>2018</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649670">
                <a:tc>
                  <a:txBody>
                    <a:bodyPr/>
                    <a:lstStyle/>
                    <a:p>
                      <a:pPr algn="l" fontAlgn="b"/>
                      <a:r>
                        <a:rPr lang="tr-TR" sz="900" b="1" i="0" u="none" strike="noStrike" dirty="0" smtClean="0">
                          <a:solidFill>
                            <a:schemeClr val="tx1"/>
                          </a:solidFill>
                          <a:latin typeface="Bookman Old Style" pitchFamily="18" charset="0"/>
                          <a:cs typeface="Arial" pitchFamily="34" charset="0"/>
                        </a:rPr>
                        <a:t>Huzurevlerinde Kalan</a:t>
                      </a:r>
                      <a:r>
                        <a:rPr lang="tr-TR" sz="900" b="1" i="0" u="none" strike="noStrike" baseline="0" dirty="0" smtClean="0">
                          <a:solidFill>
                            <a:schemeClr val="tx1"/>
                          </a:solidFill>
                          <a:latin typeface="Bookman Old Style" pitchFamily="18" charset="0"/>
                          <a:cs typeface="Arial" pitchFamily="34" charset="0"/>
                        </a:rPr>
                        <a:t> (Darülaceze dahil edilmiştir)</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800" b="1" i="0" u="none" strike="noStrike" dirty="0" smtClean="0">
                          <a:solidFill>
                            <a:schemeClr val="tx1"/>
                          </a:solidFill>
                          <a:latin typeface="Bookman Old Style" pitchFamily="18" charset="0"/>
                          <a:cs typeface="Arial" pitchFamily="34" charset="0"/>
                        </a:rPr>
                        <a:t>6.642</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tr-TR" sz="800" b="1" i="0" u="none" strike="noStrike" kern="1200" dirty="0" smtClean="0">
                        <a:solidFill>
                          <a:schemeClr val="tx1"/>
                        </a:solidFill>
                        <a:latin typeface="Bookman Old Style" pitchFamily="18" charset="0"/>
                        <a:ea typeface="+mn-ea"/>
                        <a:cs typeface="Arial" pitchFamily="34" charset="0"/>
                      </a:endParaRPr>
                    </a:p>
                    <a:p>
                      <a:pPr marL="0" algn="ctr" defTabSz="914400" rtl="0" eaLnBrk="1" latinLnBrk="0" hangingPunct="1"/>
                      <a:r>
                        <a:rPr lang="tr-TR" sz="800" b="1" i="0" u="none" strike="noStrike" kern="1200" dirty="0" smtClean="0">
                          <a:solidFill>
                            <a:schemeClr val="tx1"/>
                          </a:solidFill>
                          <a:latin typeface="Bookman Old Style" pitchFamily="18" charset="0"/>
                          <a:ea typeface="+mn-ea"/>
                          <a:cs typeface="Arial" pitchFamily="34" charset="0"/>
                        </a:rPr>
                        <a:t>7.063</a:t>
                      </a:r>
                    </a:p>
                    <a:p>
                      <a:pPr marL="0" algn="ctr" defTabSz="914400" rtl="0" eaLnBrk="1" latinLnBrk="0" hangingPunct="1"/>
                      <a:endParaRPr lang="tr-TR" sz="8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7.095</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rgbClr val="002060"/>
                          </a:solidFill>
                          <a:latin typeface="Bookman Old Style" pitchFamily="18" charset="0"/>
                          <a:ea typeface="+mn-ea"/>
                          <a:cs typeface="Arial" pitchFamily="34" charset="0"/>
                        </a:rPr>
                        <a:t>7.348</a:t>
                      </a:r>
                      <a:endParaRPr lang="tr-TR" sz="8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8371">
                <a:tc>
                  <a:txBody>
                    <a:bodyPr/>
                    <a:lstStyle/>
                    <a:p>
                      <a:pPr algn="l" fontAlgn="b"/>
                      <a:r>
                        <a:rPr lang="tr-TR" sz="900" b="1" i="0" u="none" strike="noStrike" dirty="0" smtClean="0">
                          <a:solidFill>
                            <a:schemeClr val="tx1"/>
                          </a:solidFill>
                          <a:latin typeface="Bookman Old Style" pitchFamily="18" charset="0"/>
                          <a:cs typeface="Arial" pitchFamily="34" charset="0"/>
                        </a:rPr>
                        <a:t>Çocuk Evlerinde Kalan (Fiili</a:t>
                      </a:r>
                      <a:r>
                        <a:rPr lang="tr-TR" sz="900" b="1" i="0" u="none" strike="noStrike" baseline="0" dirty="0" smtClean="0">
                          <a:solidFill>
                            <a:schemeClr val="tx1"/>
                          </a:solidFill>
                          <a:latin typeface="Bookman Old Style" pitchFamily="18" charset="0"/>
                          <a:cs typeface="Arial" pitchFamily="34" charset="0"/>
                        </a:rPr>
                        <a:t> olarak kalan)</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latin typeface="Bookman Old Style" pitchFamily="18" charset="0"/>
                          <a:cs typeface="Arial" pitchFamily="34" charset="0"/>
                        </a:rPr>
                        <a:t>993</a:t>
                      </a:r>
                      <a:endParaRPr lang="tr-TR" sz="8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903</a:t>
                      </a:r>
                      <a:endParaRPr lang="tr-TR" sz="8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683</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rgbClr val="002060"/>
                          </a:solidFill>
                          <a:latin typeface="Bookman Old Style" pitchFamily="18" charset="0"/>
                          <a:ea typeface="+mn-ea"/>
                          <a:cs typeface="Arial" pitchFamily="34" charset="0"/>
                        </a:rPr>
                        <a:t>1.003</a:t>
                      </a:r>
                      <a:endParaRPr lang="tr-TR" sz="8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5761">
                <a:tc>
                  <a:txBody>
                    <a:bodyPr/>
                    <a:lstStyle/>
                    <a:p>
                      <a:pPr algn="l" fontAlgn="b"/>
                      <a:r>
                        <a:rPr lang="tr-TR" sz="900" b="1" i="0" u="none" strike="noStrike" dirty="0" smtClean="0">
                          <a:solidFill>
                            <a:schemeClr val="tx1"/>
                          </a:solidFill>
                          <a:latin typeface="Bookman Old Style" pitchFamily="18" charset="0"/>
                          <a:cs typeface="Arial" pitchFamily="34" charset="0"/>
                        </a:rPr>
                        <a:t>Kadın Konuk Evlerinde Kalan</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800" b="1" kern="1200" dirty="0" smtClean="0">
                          <a:solidFill>
                            <a:schemeClr val="tx1"/>
                          </a:solidFill>
                          <a:latin typeface="Bookman Old Style" pitchFamily="18" charset="0"/>
                          <a:ea typeface="+mn-ea"/>
                          <a:cs typeface="+mn-cs"/>
                        </a:rPr>
                        <a:t>6.667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tr-TR" sz="800" b="1" kern="1200" dirty="0" smtClean="0">
                          <a:solidFill>
                            <a:schemeClr val="tx1"/>
                          </a:solidFill>
                          <a:latin typeface="Bookman Old Style" pitchFamily="18" charset="0"/>
                          <a:ea typeface="+mn-ea"/>
                          <a:cs typeface="+mn-cs"/>
                        </a:rPr>
                        <a:t>8.025</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7.995</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rgbClr val="002060"/>
                          </a:solidFill>
                          <a:latin typeface="Bookman Old Style" pitchFamily="18" charset="0"/>
                          <a:ea typeface="+mn-ea"/>
                          <a:cs typeface="Arial" pitchFamily="34" charset="0"/>
                        </a:rPr>
                        <a:t>4.464</a:t>
                      </a:r>
                      <a:endParaRPr lang="tr-TR" sz="8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5203">
                <a:tc>
                  <a:txBody>
                    <a:bodyPr/>
                    <a:lstStyle/>
                    <a:p>
                      <a:pPr algn="l" fontAlgn="b"/>
                      <a:r>
                        <a:rPr lang="tr-TR" sz="900" b="1" i="0" u="none" strike="noStrike" dirty="0" smtClean="0">
                          <a:solidFill>
                            <a:schemeClr val="tx1"/>
                          </a:solidFill>
                          <a:latin typeface="Bookman Old Style" pitchFamily="18" charset="0"/>
                          <a:cs typeface="Arial" pitchFamily="34" charset="0"/>
                        </a:rPr>
                        <a:t>Engelli Rehabilitasyon Merkezlerinden  Hizmet Alan (Umut</a:t>
                      </a:r>
                      <a:r>
                        <a:rPr lang="tr-TR" sz="900" b="1" i="0" u="none" strike="noStrike" baseline="0" dirty="0" smtClean="0">
                          <a:solidFill>
                            <a:schemeClr val="tx1"/>
                          </a:solidFill>
                          <a:latin typeface="Bookman Old Style" pitchFamily="18" charset="0"/>
                          <a:cs typeface="Arial" pitchFamily="34" charset="0"/>
                        </a:rPr>
                        <a:t> evleri dahil edilmiştir)</a:t>
                      </a:r>
                      <a:endParaRPr lang="tr-TR" sz="900" b="1" i="0" u="none" strike="noStrike" dirty="0" smtClean="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400</a:t>
                      </a:r>
                      <a:endParaRPr lang="tr-TR" sz="8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363</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376</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rgbClr val="002060"/>
                          </a:solidFill>
                          <a:latin typeface="Bookman Old Style" pitchFamily="18" charset="0"/>
                          <a:ea typeface="+mn-ea"/>
                          <a:cs typeface="Arial" pitchFamily="34" charset="0"/>
                        </a:rPr>
                        <a:t>383</a:t>
                      </a:r>
                      <a:endParaRPr lang="tr-TR" sz="8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5203">
                <a:tc>
                  <a:txBody>
                    <a:bodyPr/>
                    <a:lstStyle/>
                    <a:p>
                      <a:pPr algn="l" fontAlgn="b"/>
                      <a:r>
                        <a:rPr lang="tr-TR" sz="900" b="1" i="0" u="none" strike="noStrike" dirty="0" smtClean="0">
                          <a:solidFill>
                            <a:schemeClr val="tx1"/>
                          </a:solidFill>
                          <a:latin typeface="Bookman Old Style" pitchFamily="18" charset="0"/>
                          <a:cs typeface="Arial" pitchFamily="34" charset="0"/>
                        </a:rPr>
                        <a:t>Özürlü Evde Bakım Ücreti Alan </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52.313</a:t>
                      </a:r>
                      <a:endParaRPr lang="tr-TR" sz="8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55.307</a:t>
                      </a:r>
                      <a:endParaRPr lang="tr-TR" sz="800" b="1" i="0" u="none" strike="noStrike" kern="1200" dirty="0">
                        <a:solidFill>
                          <a:schemeClr val="tx1"/>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57.848</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rgbClr val="002060"/>
                          </a:solidFill>
                          <a:latin typeface="Bookman Old Style" pitchFamily="18" charset="0"/>
                          <a:ea typeface="+mn-ea"/>
                          <a:cs typeface="Arial" pitchFamily="34" charset="0"/>
                        </a:rPr>
                        <a:t>59.109</a:t>
                      </a:r>
                      <a:endParaRPr lang="tr-TR" sz="8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18075">
                <a:tc>
                  <a:txBody>
                    <a:bodyPr/>
                    <a:lstStyle/>
                    <a:p>
                      <a:pPr marL="0" algn="l" defTabSz="914400" rtl="0" eaLnBrk="1" fontAlgn="b" latinLnBrk="0" hangingPunct="1">
                        <a:lnSpc>
                          <a:spcPct val="115000"/>
                        </a:lnSpc>
                        <a:spcAft>
                          <a:spcPts val="0"/>
                        </a:spcAft>
                      </a:pPr>
                      <a:r>
                        <a:rPr lang="tr-TR" sz="900" b="1" i="0" u="none" strike="noStrike" kern="1200" dirty="0" smtClean="0">
                          <a:solidFill>
                            <a:schemeClr val="tx1"/>
                          </a:solidFill>
                          <a:latin typeface="Bookman Old Style" pitchFamily="18" charset="0"/>
                          <a:ea typeface="+mn-ea"/>
                          <a:cs typeface="Arial" pitchFamily="34" charset="0"/>
                        </a:rPr>
                        <a:t>Şiddet Nedeniyle 6284 Sayılı Yasa Kapsamında Alınan Tedbir Kararları</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800" b="1" i="0" u="none" strike="noStrike" kern="1200" dirty="0" smtClean="0">
                          <a:solidFill>
                            <a:schemeClr val="tx1"/>
                          </a:solidFill>
                          <a:latin typeface="Bookman Old Style" pitchFamily="18" charset="0"/>
                          <a:ea typeface="+mn-ea"/>
                          <a:cs typeface="Arial" pitchFamily="34" charset="0"/>
                        </a:rPr>
                        <a:t>14.162</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17.287</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33.640</a:t>
                      </a:r>
                      <a:endParaRPr lang="tr-TR" sz="8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rgbClr val="002060"/>
                          </a:solidFill>
                          <a:latin typeface="Bookman Old Style" pitchFamily="18" charset="0"/>
                          <a:ea typeface="+mn-ea"/>
                          <a:cs typeface="Arial" pitchFamily="34" charset="0"/>
                        </a:rPr>
                        <a:t>17.233</a:t>
                      </a:r>
                      <a:endParaRPr lang="tr-TR" sz="8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5203">
                <a:tc>
                  <a:txBody>
                    <a:bodyPr/>
                    <a:lstStyle/>
                    <a:p>
                      <a:pPr algn="l" fontAlgn="b"/>
                      <a:r>
                        <a:rPr lang="tr-TR" sz="900" b="1" i="0" u="none" strike="noStrike" dirty="0" smtClean="0">
                          <a:solidFill>
                            <a:schemeClr val="tx1"/>
                          </a:solidFill>
                          <a:latin typeface="Bookman Old Style" pitchFamily="18" charset="0"/>
                          <a:cs typeface="Arial" pitchFamily="34" charset="0"/>
                        </a:rPr>
                        <a:t>Sosyal</a:t>
                      </a:r>
                      <a:r>
                        <a:rPr lang="tr-TR" sz="900" b="1" i="0" u="none" strike="noStrike" baseline="0" dirty="0" smtClean="0">
                          <a:solidFill>
                            <a:schemeClr val="tx1"/>
                          </a:solidFill>
                          <a:latin typeface="Bookman Old Style" pitchFamily="18" charset="0"/>
                          <a:cs typeface="Arial" pitchFamily="34" charset="0"/>
                        </a:rPr>
                        <a:t> Hizmet Yardımından Faydalanan Kişi Sayısı</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800" b="1" i="0" u="none" strike="noStrike" kern="1200" dirty="0" smtClean="0">
                          <a:solidFill>
                            <a:schemeClr val="tx1"/>
                          </a:solidFill>
                          <a:latin typeface="Bookman Old Style" pitchFamily="18" charset="0"/>
                          <a:ea typeface="+mn-ea"/>
                          <a:cs typeface="Arial" pitchFamily="34" charset="0"/>
                        </a:rPr>
                        <a:t>7.541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18.964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chemeClr val="tx1"/>
                          </a:solidFill>
                          <a:latin typeface="Bookman Old Style" pitchFamily="18" charset="0"/>
                          <a:ea typeface="+mn-ea"/>
                          <a:cs typeface="Arial" pitchFamily="34" charset="0"/>
                        </a:rPr>
                        <a:t>29.149</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800" b="1" i="0" u="none" strike="noStrike" kern="1200" dirty="0" smtClean="0">
                          <a:solidFill>
                            <a:srgbClr val="002060"/>
                          </a:solidFill>
                          <a:latin typeface="Bookman Old Style" pitchFamily="18" charset="0"/>
                          <a:ea typeface="+mn-ea"/>
                          <a:cs typeface="Arial" pitchFamily="34" charset="0"/>
                        </a:rPr>
                        <a:t>447.554</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47101633"/>
              </p:ext>
            </p:extLst>
          </p:nvPr>
        </p:nvGraphicFramePr>
        <p:xfrm>
          <a:off x="0" y="5209235"/>
          <a:ext cx="6858000" cy="4030301"/>
        </p:xfrm>
        <a:graphic>
          <a:graphicData uri="http://schemas.openxmlformats.org/drawingml/2006/table">
            <a:tbl>
              <a:tblPr firstRow="1" bandRow="1">
                <a:tableStyleId>{5C22544A-7EE6-4342-B048-85BDC9FD1C3A}</a:tableStyleId>
              </a:tblPr>
              <a:tblGrid>
                <a:gridCol w="5200650">
                  <a:extLst>
                    <a:ext uri="{9D8B030D-6E8A-4147-A177-3AD203B41FA5}">
                      <a16:colId xmlns:a16="http://schemas.microsoft.com/office/drawing/2014/main" val="20000"/>
                    </a:ext>
                  </a:extLst>
                </a:gridCol>
                <a:gridCol w="1657350">
                  <a:extLst>
                    <a:ext uri="{9D8B030D-6E8A-4147-A177-3AD203B41FA5}">
                      <a16:colId xmlns:a16="http://schemas.microsoft.com/office/drawing/2014/main" val="20001"/>
                    </a:ext>
                  </a:extLst>
                </a:gridCol>
              </a:tblGrid>
              <a:tr h="366391">
                <a:tc>
                  <a:txBody>
                    <a:bodyPr/>
                    <a:lstStyle/>
                    <a:p>
                      <a:pPr marL="0" algn="ctr" defTabSz="914400" rtl="0" eaLnBrk="1" fontAlgn="b" latinLnBrk="0" hangingPunct="1"/>
                      <a:r>
                        <a:rPr lang="tr-TR" sz="1100" b="1" i="0" u="none" strike="noStrike" kern="1200" dirty="0" smtClean="0">
                          <a:solidFill>
                            <a:srgbClr val="000099"/>
                          </a:solidFill>
                          <a:latin typeface="Bookman Old Style" pitchFamily="18" charset="0"/>
                          <a:ea typeface="+mn-ea"/>
                          <a:cs typeface="Arial" pitchFamily="34" charset="0"/>
                        </a:rPr>
                        <a:t>ŞEHİT</a:t>
                      </a:r>
                      <a:r>
                        <a:rPr lang="tr-TR" sz="1100" b="1" i="0" u="none" strike="noStrike" kern="1200" baseline="0" dirty="0" smtClean="0">
                          <a:solidFill>
                            <a:srgbClr val="000099"/>
                          </a:solidFill>
                          <a:latin typeface="Bookman Old Style" pitchFamily="18" charset="0"/>
                          <a:ea typeface="+mn-ea"/>
                          <a:cs typeface="Arial" pitchFamily="34" charset="0"/>
                        </a:rPr>
                        <a:t> VE GAZİ HİZMETLERİ</a:t>
                      </a:r>
                      <a:endParaRPr lang="tr-TR" sz="1100" b="1" i="0" u="none" strike="noStrike" kern="1200" dirty="0">
                        <a:solidFill>
                          <a:srgbClr val="000099"/>
                        </a:solidFill>
                        <a:latin typeface="Bookman Old Style" pitchFamily="18" charset="0"/>
                        <a:ea typeface="+mn-ea"/>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lang="tr-TR" sz="1100" b="1" i="0" u="none" strike="noStrike" kern="1200" dirty="0" smtClean="0">
                          <a:solidFill>
                            <a:srgbClr val="000099"/>
                          </a:solidFill>
                          <a:latin typeface="Bookman Old Style" pitchFamily="18" charset="0"/>
                          <a:ea typeface="+mn-ea"/>
                          <a:cs typeface="Arial" pitchFamily="34" charset="0"/>
                        </a:rPr>
                        <a:t>2019</a:t>
                      </a:r>
                      <a:endParaRPr lang="tr-TR" sz="1100" b="1" i="0" u="none" strike="noStrike" kern="1200" dirty="0">
                        <a:solidFill>
                          <a:srgbClr val="000099"/>
                        </a:solidFill>
                        <a:latin typeface="Bookman Old Style" pitchFamily="18" charset="0"/>
                        <a:ea typeface="+mn-ea"/>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66391">
                <a:tc>
                  <a:txBody>
                    <a:bodyPr/>
                    <a:lstStyle/>
                    <a:p>
                      <a:pPr marL="0" algn="l" defTabSz="914400" rtl="0" eaLnBrk="1" fontAlgn="b" latinLnBrk="0" hangingPunct="1"/>
                      <a:r>
                        <a:rPr lang="tr-TR" sz="900" b="1" i="0" u="none" strike="noStrike" kern="1200" dirty="0" smtClean="0">
                          <a:solidFill>
                            <a:schemeClr val="tx1"/>
                          </a:solidFill>
                          <a:latin typeface="Bookman Old Style" pitchFamily="18" charset="0"/>
                          <a:ea typeface="+mn-ea"/>
                          <a:cs typeface="Arial" pitchFamily="34" charset="0"/>
                        </a:rPr>
                        <a:t>TSK  ŞEHİT</a:t>
                      </a: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900" b="1" i="0" u="none" strike="noStrike" kern="1200" dirty="0" smtClean="0">
                          <a:solidFill>
                            <a:srgbClr val="002060"/>
                          </a:solidFill>
                          <a:latin typeface="Bookman Old Style" pitchFamily="18" charset="0"/>
                          <a:ea typeface="+mn-ea"/>
                          <a:cs typeface="Arial" pitchFamily="34" charset="0"/>
                        </a:rPr>
                        <a:t>1.149</a:t>
                      </a:r>
                      <a:endParaRPr lang="tr-TR" sz="9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6391">
                <a:tc>
                  <a:txBody>
                    <a:bodyPr/>
                    <a:lstStyle/>
                    <a:p>
                      <a:pPr marL="0" algn="l" defTabSz="914400" rtl="0" eaLnBrk="1" fontAlgn="b" latinLnBrk="0" hangingPunct="1"/>
                      <a:r>
                        <a:rPr lang="tr-TR" sz="900" b="1" i="0" u="none" strike="noStrike" kern="1200" dirty="0" smtClean="0">
                          <a:solidFill>
                            <a:schemeClr val="tx1"/>
                          </a:solidFill>
                          <a:latin typeface="Bookman Old Style" pitchFamily="18" charset="0"/>
                          <a:ea typeface="+mn-ea"/>
                          <a:cs typeface="Arial" pitchFamily="34" charset="0"/>
                        </a:rPr>
                        <a:t>EMNİYET  ŞEHİT</a:t>
                      </a: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900" b="1" i="0" u="none" strike="noStrike" kern="1200" dirty="0" smtClean="0">
                          <a:solidFill>
                            <a:srgbClr val="002060"/>
                          </a:solidFill>
                          <a:latin typeface="Bookman Old Style" pitchFamily="18" charset="0"/>
                          <a:ea typeface="+mn-ea"/>
                          <a:cs typeface="Arial" pitchFamily="34" charset="0"/>
                        </a:rPr>
                        <a:t>259</a:t>
                      </a:r>
                      <a:endParaRPr lang="tr-TR" sz="9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639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TSK  GAZİ</a:t>
                      </a: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900" b="1" i="0" u="none" strike="noStrike" kern="1200" dirty="0" smtClean="0">
                          <a:solidFill>
                            <a:srgbClr val="002060"/>
                          </a:solidFill>
                          <a:latin typeface="Bookman Old Style" pitchFamily="18" charset="0"/>
                          <a:ea typeface="+mn-ea"/>
                          <a:cs typeface="Arial" pitchFamily="34" charset="0"/>
                        </a:rPr>
                        <a:t>995</a:t>
                      </a:r>
                      <a:endParaRPr lang="tr-TR" sz="9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639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EMNİYET GAZİ</a:t>
                      </a: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900" b="1" i="0" u="none" strike="noStrike" kern="1200" dirty="0" smtClean="0">
                          <a:solidFill>
                            <a:srgbClr val="002060"/>
                          </a:solidFill>
                          <a:latin typeface="Bookman Old Style" pitchFamily="18" charset="0"/>
                          <a:ea typeface="+mn-ea"/>
                          <a:cs typeface="Arial" pitchFamily="34" charset="0"/>
                        </a:rPr>
                        <a:t>147</a:t>
                      </a:r>
                      <a:endParaRPr lang="tr-TR" sz="9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639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Yardım Alan Gazi Sayısı (TSK+EMNİYET)</a:t>
                      </a: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900" b="1" i="0" u="none" strike="noStrike" kern="1200" dirty="0" smtClean="0">
                          <a:solidFill>
                            <a:srgbClr val="002060"/>
                          </a:solidFill>
                          <a:latin typeface="Bookman Old Style" pitchFamily="18" charset="0"/>
                          <a:ea typeface="+mn-ea"/>
                          <a:cs typeface="Arial" pitchFamily="34" charset="0"/>
                        </a:rPr>
                        <a:t>199</a:t>
                      </a:r>
                      <a:endParaRPr lang="tr-TR" sz="9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7114363"/>
                  </a:ext>
                </a:extLst>
              </a:tr>
              <a:tr h="36639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Yardım Alan Şehit Ailesi Sayısı (TSK+EMNİYET)</a:t>
                      </a: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900" b="1" i="0" u="none" strike="noStrike" kern="1200" dirty="0" smtClean="0">
                          <a:solidFill>
                            <a:srgbClr val="002060"/>
                          </a:solidFill>
                          <a:latin typeface="Bookman Old Style" pitchFamily="18" charset="0"/>
                          <a:ea typeface="+mn-ea"/>
                          <a:cs typeface="Arial" pitchFamily="34" charset="0"/>
                        </a:rPr>
                        <a:t>238</a:t>
                      </a:r>
                      <a:endParaRPr lang="tr-TR" sz="9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42381548"/>
                  </a:ext>
                </a:extLst>
              </a:tr>
              <a:tr h="36639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Sosyo-</a:t>
                      </a:r>
                      <a:r>
                        <a:rPr lang="tr-TR" sz="900" b="1" i="0" u="none" strike="noStrike" baseline="0" dirty="0" smtClean="0">
                          <a:solidFill>
                            <a:schemeClr val="tx1"/>
                          </a:solidFill>
                          <a:latin typeface="Bookman Old Style" pitchFamily="18" charset="0"/>
                          <a:cs typeface="Arial" pitchFamily="34" charset="0"/>
                        </a:rPr>
                        <a:t>Ekonomik Destek (SED) Bağlanan 15 Temmuz Gazi Sayısı</a:t>
                      </a:r>
                      <a:endParaRPr lang="tr-TR" sz="900" b="1" i="0" u="none" strike="noStrike" dirty="0" smtClean="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900" b="1" i="0" u="none" strike="noStrike" kern="1200" dirty="0" smtClean="0">
                          <a:solidFill>
                            <a:srgbClr val="002060"/>
                          </a:solidFill>
                          <a:latin typeface="Bookman Old Style" pitchFamily="18" charset="0"/>
                          <a:ea typeface="+mn-ea"/>
                          <a:cs typeface="Arial" pitchFamily="34" charset="0"/>
                        </a:rPr>
                        <a:t>998</a:t>
                      </a:r>
                      <a:endParaRPr lang="tr-TR" sz="9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126480"/>
                  </a:ext>
                </a:extLst>
              </a:tr>
              <a:tr h="36639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Sosyo-Ekonomik  Destek (SED) Bağlanan</a:t>
                      </a:r>
                      <a:r>
                        <a:rPr lang="tr-TR" sz="900" b="1" i="0" u="none" strike="noStrike" baseline="0" dirty="0" smtClean="0">
                          <a:solidFill>
                            <a:schemeClr val="tx1"/>
                          </a:solidFill>
                          <a:latin typeface="Bookman Old Style" pitchFamily="18" charset="0"/>
                          <a:cs typeface="Arial" pitchFamily="34" charset="0"/>
                        </a:rPr>
                        <a:t> 15 Temmuz Şehit Ailesi Sayısı</a:t>
                      </a:r>
                      <a:endParaRPr lang="tr-TR" sz="900" b="1" i="0" u="none" strike="noStrike" dirty="0" smtClean="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900" b="1" i="0" u="none" strike="noStrike" kern="1200" dirty="0" smtClean="0">
                          <a:solidFill>
                            <a:srgbClr val="002060"/>
                          </a:solidFill>
                          <a:latin typeface="Bookman Old Style" pitchFamily="18" charset="0"/>
                          <a:ea typeface="+mn-ea"/>
                          <a:cs typeface="Arial" pitchFamily="34" charset="0"/>
                        </a:rPr>
                        <a:t>69</a:t>
                      </a:r>
                      <a:endParaRPr lang="tr-TR" sz="9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7910627"/>
                  </a:ext>
                </a:extLst>
              </a:tr>
              <a:tr h="36639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baseline="0" dirty="0" smtClean="0">
                          <a:solidFill>
                            <a:schemeClr val="tx1"/>
                          </a:solidFill>
                          <a:latin typeface="Bookman Old Style" pitchFamily="18" charset="0"/>
                          <a:cs typeface="Arial" pitchFamily="34" charset="0"/>
                        </a:rPr>
                        <a:t>15 Temmuz Gazi Sayısı</a:t>
                      </a:r>
                      <a:endParaRPr lang="tr-TR" sz="900" b="1" i="0" u="none" strike="noStrike" dirty="0" smtClean="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900" b="1" i="0" u="none" strike="noStrike" kern="1200" dirty="0" smtClean="0">
                          <a:solidFill>
                            <a:srgbClr val="002060"/>
                          </a:solidFill>
                          <a:latin typeface="Bookman Old Style" pitchFamily="18" charset="0"/>
                          <a:ea typeface="+mn-ea"/>
                          <a:cs typeface="Arial" pitchFamily="34" charset="0"/>
                        </a:rPr>
                        <a:t>1.063</a:t>
                      </a:r>
                      <a:endParaRPr lang="tr-TR" sz="9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639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baseline="0" dirty="0" smtClean="0">
                          <a:solidFill>
                            <a:schemeClr val="tx1"/>
                          </a:solidFill>
                          <a:latin typeface="Bookman Old Style" pitchFamily="18" charset="0"/>
                          <a:cs typeface="Arial" pitchFamily="34" charset="0"/>
                        </a:rPr>
                        <a:t>15 Temmuz Şehit Sayısı</a:t>
                      </a:r>
                      <a:endParaRPr lang="tr-TR" sz="900" b="1" i="0" u="none" strike="noStrike" dirty="0" smtClean="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900" b="1" i="0" u="none" strike="noStrike" kern="1200" dirty="0" smtClean="0">
                          <a:solidFill>
                            <a:srgbClr val="002060"/>
                          </a:solidFill>
                          <a:latin typeface="Bookman Old Style" pitchFamily="18" charset="0"/>
                          <a:ea typeface="+mn-ea"/>
                          <a:cs typeface="Arial" pitchFamily="34" charset="0"/>
                        </a:rPr>
                        <a:t>92</a:t>
                      </a:r>
                      <a:endParaRPr lang="tr-TR" sz="900" b="1" i="0" u="none" strike="noStrike" kern="1200" dirty="0">
                        <a:solidFill>
                          <a:srgbClr val="00206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76213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a:xfrm>
            <a:off x="6535476" y="7270255"/>
            <a:ext cx="310112" cy="273844"/>
          </a:xfrm>
        </p:spPr>
        <p:txBody>
          <a:bodyPr/>
          <a:lstStyle/>
          <a:p>
            <a:pPr defTabSz="685800">
              <a:defRPr/>
            </a:pPr>
            <a:fld id="{82626210-5366-45F4-BC6E-F1B03AFD798B}" type="slidenum">
              <a:rPr lang="tr-TR">
                <a:solidFill>
                  <a:prstClr val="black">
                    <a:tint val="75000"/>
                  </a:prstClr>
                </a:solidFill>
                <a:latin typeface="Corbel" panose="020B0503020204020204"/>
              </a:rPr>
              <a:pPr defTabSz="685800">
                <a:defRPr/>
              </a:pPr>
              <a:t>31</a:t>
            </a:fld>
            <a:endParaRPr lang="tr-TR" dirty="0">
              <a:solidFill>
                <a:prstClr val="black">
                  <a:tint val="75000"/>
                </a:prstClr>
              </a:solidFill>
              <a:latin typeface="Corbel" panose="020B0503020204020204"/>
            </a:endParaRPr>
          </a:p>
        </p:txBody>
      </p:sp>
      <p:sp>
        <p:nvSpPr>
          <p:cNvPr id="2" name="1 Başlık"/>
          <p:cNvSpPr>
            <a:spLocks noGrp="1"/>
          </p:cNvSpPr>
          <p:nvPr>
            <p:ph type="title" idx="4294967295"/>
          </p:nvPr>
        </p:nvSpPr>
        <p:spPr>
          <a:xfrm>
            <a:off x="0" y="162253"/>
            <a:ext cx="6858000" cy="378042"/>
          </a:xfrm>
        </p:spPr>
        <p:txBody>
          <a:bodyPr>
            <a:noAutofit/>
          </a:bodyPr>
          <a:lstStyle/>
          <a:p>
            <a:pPr eaLnBrk="1" hangingPunct="1"/>
            <a:r>
              <a:rPr lang="tr-TR" sz="1650" b="1" dirty="0">
                <a:solidFill>
                  <a:srgbClr val="FF0000"/>
                </a:solidFill>
                <a:latin typeface="Bookman Old Style" pitchFamily="18" charset="0"/>
                <a:cs typeface="Arial" pitchFamily="34" charset="0"/>
              </a:rPr>
              <a:t/>
            </a:r>
            <a:br>
              <a:rPr lang="tr-TR" sz="1650" b="1" dirty="0">
                <a:solidFill>
                  <a:srgbClr val="FF0000"/>
                </a:solidFill>
                <a:latin typeface="Bookman Old Style" pitchFamily="18" charset="0"/>
                <a:cs typeface="Arial" pitchFamily="34" charset="0"/>
              </a:rPr>
            </a:br>
            <a:r>
              <a:rPr lang="tr-TR" sz="1650" b="1" dirty="0">
                <a:solidFill>
                  <a:srgbClr val="FF0000"/>
                </a:solidFill>
                <a:latin typeface="Bookman Old Style" pitchFamily="18" charset="0"/>
                <a:cs typeface="Arial" pitchFamily="34" charset="0"/>
              </a:rPr>
              <a:t>TARİHİ DEĞERE SAHİP YERLER</a:t>
            </a:r>
            <a:r>
              <a:rPr lang="tr-TR" sz="1500" b="1" dirty="0">
                <a:solidFill>
                  <a:srgbClr val="FF0000"/>
                </a:solidFill>
                <a:latin typeface="Bookman Old Style" pitchFamily="18" charset="0"/>
                <a:cs typeface="Arial" pitchFamily="34" charset="0"/>
              </a:rPr>
              <a:t/>
            </a:r>
            <a:br>
              <a:rPr lang="tr-TR" sz="1500" b="1" dirty="0">
                <a:solidFill>
                  <a:srgbClr val="FF0000"/>
                </a:solidFill>
                <a:latin typeface="Bookman Old Style" pitchFamily="18" charset="0"/>
                <a:cs typeface="Arial" pitchFamily="34" charset="0"/>
              </a:rPr>
            </a:br>
            <a:endParaRPr lang="tr-TR" sz="1500" b="1" dirty="0">
              <a:solidFill>
                <a:srgbClr val="FF0000"/>
              </a:solidFill>
              <a:latin typeface="Bookman Old Style" pitchFamily="18" charset="0"/>
              <a:cs typeface="Arial" pitchFamily="34" charset="0"/>
            </a:endParaRPr>
          </a:p>
        </p:txBody>
      </p:sp>
      <p:graphicFrame>
        <p:nvGraphicFramePr>
          <p:cNvPr id="5" name="4 Tablo"/>
          <p:cNvGraphicFramePr>
            <a:graphicFrameLocks noGrp="1"/>
          </p:cNvGraphicFramePr>
          <p:nvPr>
            <p:extLst>
              <p:ext uri="{D42A27DB-BD31-4B8C-83A1-F6EECF244321}">
                <p14:modId xmlns:p14="http://schemas.microsoft.com/office/powerpoint/2010/main" val="2310958698"/>
              </p:ext>
            </p:extLst>
          </p:nvPr>
        </p:nvGraphicFramePr>
        <p:xfrm>
          <a:off x="0" y="672692"/>
          <a:ext cx="6845588" cy="3066794"/>
        </p:xfrm>
        <a:graphic>
          <a:graphicData uri="http://schemas.openxmlformats.org/drawingml/2006/table">
            <a:tbl>
              <a:tblPr/>
              <a:tblGrid>
                <a:gridCol w="1621324">
                  <a:extLst>
                    <a:ext uri="{9D8B030D-6E8A-4147-A177-3AD203B41FA5}">
                      <a16:colId xmlns:a16="http://schemas.microsoft.com/office/drawing/2014/main" val="20000"/>
                    </a:ext>
                  </a:extLst>
                </a:gridCol>
                <a:gridCol w="5224264">
                  <a:extLst>
                    <a:ext uri="{9D8B030D-6E8A-4147-A177-3AD203B41FA5}">
                      <a16:colId xmlns:a16="http://schemas.microsoft.com/office/drawing/2014/main" val="20001"/>
                    </a:ext>
                  </a:extLst>
                </a:gridCol>
              </a:tblGrid>
              <a:tr h="28376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rgbClr val="000099"/>
                          </a:solidFill>
                          <a:effectLst/>
                          <a:latin typeface="Bookman Old Style" pitchFamily="18" charset="0"/>
                          <a:ea typeface="+mn-ea"/>
                          <a:cs typeface="Arial" pitchFamily="34" charset="0"/>
                        </a:rPr>
                        <a:t>TÜRÜ</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rgbClr val="000099"/>
                          </a:solidFill>
                          <a:effectLst/>
                          <a:latin typeface="Bookman Old Style" pitchFamily="18" charset="0"/>
                          <a:ea typeface="+mn-ea"/>
                          <a:cs typeface="Arial" pitchFamily="34" charset="0"/>
                        </a:rPr>
                        <a:t>SAYISI</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283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SARAY</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28</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3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MEDRESE</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90</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83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MÜZE</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91</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(Kültür ve Turizm Bakanlığı’na bağlı 19)</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3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CAMİ</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517</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3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KİLİSE</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164</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3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SİNEGOG</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19</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83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TÜRBE</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199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(Kültür ve Turizm Bakanlığı’na bağlı 120)</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3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ÇEŞME</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595</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3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HAMAM</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93</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
        <p:nvSpPr>
          <p:cNvPr id="7" name="1 Başlık"/>
          <p:cNvSpPr txBox="1">
            <a:spLocks/>
          </p:cNvSpPr>
          <p:nvPr/>
        </p:nvSpPr>
        <p:spPr>
          <a:xfrm>
            <a:off x="-167468" y="3871883"/>
            <a:ext cx="6858000" cy="258395"/>
          </a:xfrm>
          <a:prstGeom prst="rect">
            <a:avLst/>
          </a:prstGeom>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050" b="1" dirty="0" smtClean="0">
                <a:solidFill>
                  <a:srgbClr val="FF0000"/>
                </a:solidFill>
                <a:latin typeface="Bookman Old Style" pitchFamily="18" charset="0"/>
                <a:cs typeface="Arial" pitchFamily="34" charset="0"/>
              </a:rPr>
              <a:t>İLDEKİ BAZI KÜLTÜREL DEĞERLER</a:t>
            </a:r>
            <a:endParaRPr lang="tr-TR" sz="1050" dirty="0">
              <a:solidFill>
                <a:srgbClr val="FF0000"/>
              </a:solidFill>
              <a:latin typeface="Bookman Old Style" pitchFamily="18" charset="0"/>
              <a:cs typeface="Arial" pitchFamily="34" charset="0"/>
            </a:endParaRPr>
          </a:p>
        </p:txBody>
      </p:sp>
      <p:graphicFrame>
        <p:nvGraphicFramePr>
          <p:cNvPr id="8" name="4 Tablo"/>
          <p:cNvGraphicFramePr>
            <a:graphicFrameLocks noGrp="1"/>
          </p:cNvGraphicFramePr>
          <p:nvPr>
            <p:extLst>
              <p:ext uri="{D42A27DB-BD31-4B8C-83A1-F6EECF244321}">
                <p14:modId xmlns:p14="http://schemas.microsoft.com/office/powerpoint/2010/main" val="1302335759"/>
              </p:ext>
            </p:extLst>
          </p:nvPr>
        </p:nvGraphicFramePr>
        <p:xfrm>
          <a:off x="0" y="4368816"/>
          <a:ext cx="6858000" cy="4775184"/>
        </p:xfrm>
        <a:graphic>
          <a:graphicData uri="http://schemas.openxmlformats.org/drawingml/2006/table">
            <a:tbl>
              <a:tblPr/>
              <a:tblGrid>
                <a:gridCol w="3978219">
                  <a:extLst>
                    <a:ext uri="{9D8B030D-6E8A-4147-A177-3AD203B41FA5}">
                      <a16:colId xmlns:a16="http://schemas.microsoft.com/office/drawing/2014/main" val="20000"/>
                    </a:ext>
                  </a:extLst>
                </a:gridCol>
                <a:gridCol w="2879781">
                  <a:extLst>
                    <a:ext uri="{9D8B030D-6E8A-4147-A177-3AD203B41FA5}">
                      <a16:colId xmlns:a16="http://schemas.microsoft.com/office/drawing/2014/main" val="20001"/>
                    </a:ext>
                  </a:extLst>
                </a:gridCol>
              </a:tblGrid>
              <a:tr h="30229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900" b="1" i="0" u="none" strike="noStrike" kern="1200" cap="none" normalizeH="0" baseline="0" dirty="0" smtClean="0">
                          <a:ln>
                            <a:noFill/>
                          </a:ln>
                          <a:solidFill>
                            <a:srgbClr val="000099"/>
                          </a:solidFill>
                          <a:effectLst/>
                          <a:latin typeface="Bookman Old Style" pitchFamily="18" charset="0"/>
                          <a:ea typeface="+mn-ea"/>
                          <a:cs typeface="Arial" pitchFamily="34" charset="0"/>
                        </a:rPr>
                        <a:t>KÜLTÜREL KURUM</a:t>
                      </a:r>
                    </a:p>
                  </a:txBody>
                  <a:tcPr marL="33338" marR="33338" marT="27000" marB="2700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900" b="1" i="0" u="none" strike="noStrike" kern="1200" cap="none" normalizeH="0" baseline="0" dirty="0" smtClean="0">
                          <a:ln>
                            <a:noFill/>
                          </a:ln>
                          <a:solidFill>
                            <a:srgbClr val="000099"/>
                          </a:solidFill>
                          <a:effectLst/>
                          <a:latin typeface="Bookman Old Style" pitchFamily="18" charset="0"/>
                          <a:ea typeface="+mn-ea"/>
                          <a:cs typeface="Arial" pitchFamily="34" charset="0"/>
                        </a:rPr>
                        <a:t>SAYISI</a:t>
                      </a:r>
                    </a:p>
                  </a:txBody>
                  <a:tcPr marL="33338" marR="33338" marT="27000" marB="2700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53512">
                <a:tc>
                  <a:txBody>
                    <a:bodyPr/>
                    <a:lstStyle/>
                    <a:p>
                      <a:pPr>
                        <a:spcAft>
                          <a:spcPts val="0"/>
                        </a:spcAft>
                      </a:pPr>
                      <a:r>
                        <a:rPr lang="tr-TR" sz="900" b="1" dirty="0">
                          <a:solidFill>
                            <a:schemeClr val="tx1"/>
                          </a:solidFill>
                          <a:latin typeface="Bookman Old Style" pitchFamily="18" charset="0"/>
                          <a:ea typeface="Times New Roman"/>
                          <a:cs typeface="Arial" pitchFamily="34" charset="0"/>
                        </a:rPr>
                        <a:t>KÜTÜPHANE</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482 </a:t>
                      </a:r>
                    </a:p>
                    <a:p>
                      <a:pPr algn="just">
                        <a:spcAft>
                          <a:spcPts val="0"/>
                        </a:spcAft>
                      </a:pPr>
                      <a:r>
                        <a:rPr lang="tr-TR" sz="900" b="1" dirty="0" smtClean="0">
                          <a:solidFill>
                            <a:schemeClr val="tx1"/>
                          </a:solidFill>
                          <a:latin typeface="Bookman Old Style" pitchFamily="18" charset="0"/>
                          <a:ea typeface="Times New Roman"/>
                          <a:cs typeface="Arial" pitchFamily="34" charset="0"/>
                        </a:rPr>
                        <a:t>(Kültür ve Turizm Bakanlığına </a:t>
                      </a:r>
                      <a:r>
                        <a:rPr lang="tr-TR" sz="900" b="1" dirty="0">
                          <a:solidFill>
                            <a:schemeClr val="tx1"/>
                          </a:solidFill>
                          <a:latin typeface="Bookman Old Style" pitchFamily="18" charset="0"/>
                          <a:ea typeface="Times New Roman"/>
                          <a:cs typeface="Arial" pitchFamily="34" charset="0"/>
                        </a:rPr>
                        <a:t>Bağlı: </a:t>
                      </a:r>
                      <a:r>
                        <a:rPr lang="tr-TR" sz="900" b="1" dirty="0" smtClean="0">
                          <a:solidFill>
                            <a:schemeClr val="tx1"/>
                          </a:solidFill>
                          <a:latin typeface="Bookman Old Style" pitchFamily="18" charset="0"/>
                          <a:ea typeface="Times New Roman"/>
                          <a:cs typeface="Arial" pitchFamily="34" charset="0"/>
                        </a:rPr>
                        <a:t>41)</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05016">
                <a:tc>
                  <a:txBody>
                    <a:bodyPr/>
                    <a:lstStyle/>
                    <a:p>
                      <a:pPr>
                        <a:spcAft>
                          <a:spcPts val="0"/>
                        </a:spcAft>
                      </a:pPr>
                      <a:r>
                        <a:rPr lang="tr-TR" sz="900" b="1" dirty="0">
                          <a:solidFill>
                            <a:schemeClr val="tx1"/>
                          </a:solidFill>
                          <a:latin typeface="Bookman Old Style" pitchFamily="18" charset="0"/>
                          <a:ea typeface="Times New Roman"/>
                          <a:cs typeface="Arial" pitchFamily="34" charset="0"/>
                        </a:rPr>
                        <a:t>KÜLTÜR MERKEZİ</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154 </a:t>
                      </a:r>
                    </a:p>
                    <a:p>
                      <a:pPr algn="ctr">
                        <a:spcAft>
                          <a:spcPts val="0"/>
                        </a:spcAft>
                      </a:pPr>
                      <a:r>
                        <a:rPr lang="tr-TR" sz="900" b="1" dirty="0" smtClean="0">
                          <a:solidFill>
                            <a:schemeClr val="tx1"/>
                          </a:solidFill>
                          <a:latin typeface="Bookman Old Style" pitchFamily="18" charset="0"/>
                          <a:ea typeface="Times New Roman"/>
                          <a:cs typeface="Arial" pitchFamily="34" charset="0"/>
                        </a:rPr>
                        <a:t>(İBB:</a:t>
                      </a:r>
                      <a:r>
                        <a:rPr lang="tr-TR" sz="900" b="1" baseline="0" dirty="0" smtClean="0">
                          <a:solidFill>
                            <a:schemeClr val="tx1"/>
                          </a:solidFill>
                          <a:latin typeface="Bookman Old Style" pitchFamily="18" charset="0"/>
                          <a:ea typeface="Times New Roman"/>
                          <a:cs typeface="Arial" pitchFamily="34" charset="0"/>
                        </a:rPr>
                        <a:t> 16, Kült. ve Tur. Bak. Bağlı: 1, İlçe Bel.:118, Diğer:19)</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1173">
                <a:tc>
                  <a:txBody>
                    <a:bodyPr/>
                    <a:lstStyle/>
                    <a:p>
                      <a:pPr>
                        <a:spcAft>
                          <a:spcPts val="0"/>
                        </a:spcAft>
                      </a:pPr>
                      <a:r>
                        <a:rPr lang="tr-TR" sz="900" b="1" dirty="0">
                          <a:solidFill>
                            <a:schemeClr val="tx1"/>
                          </a:solidFill>
                          <a:latin typeface="Bookman Old Style" pitchFamily="18" charset="0"/>
                          <a:ea typeface="Times New Roman"/>
                          <a:cs typeface="Arial" pitchFamily="34" charset="0"/>
                        </a:rPr>
                        <a:t>FUAR VE KONGRE </a:t>
                      </a:r>
                      <a:r>
                        <a:rPr lang="tr-TR" sz="900" b="1" dirty="0" smtClean="0">
                          <a:solidFill>
                            <a:schemeClr val="tx1"/>
                          </a:solidFill>
                          <a:latin typeface="Bookman Old Style" pitchFamily="18" charset="0"/>
                          <a:ea typeface="Times New Roman"/>
                          <a:cs typeface="Arial" pitchFamily="34" charset="0"/>
                        </a:rPr>
                        <a:t>MERKEZİ</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9 ( 5 Fuar merkezi, 4 kongre merkezi, oteller hariç)</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67748">
                <a:tc>
                  <a:txBody>
                    <a:bodyPr/>
                    <a:lstStyle/>
                    <a:p>
                      <a:pPr>
                        <a:spcAft>
                          <a:spcPts val="0"/>
                        </a:spcAft>
                      </a:pPr>
                      <a:r>
                        <a:rPr lang="tr-TR" sz="900" b="1" dirty="0">
                          <a:solidFill>
                            <a:schemeClr val="tx1"/>
                          </a:solidFill>
                          <a:latin typeface="Bookman Old Style" pitchFamily="18" charset="0"/>
                          <a:ea typeface="Times New Roman"/>
                          <a:cs typeface="Arial" pitchFamily="34" charset="0"/>
                        </a:rPr>
                        <a:t>KONSER SALONU VE GÖSTERİ </a:t>
                      </a:r>
                      <a:r>
                        <a:rPr lang="tr-TR" sz="900" b="1" dirty="0" smtClean="0">
                          <a:solidFill>
                            <a:schemeClr val="tx1"/>
                          </a:solidFill>
                          <a:latin typeface="Bookman Old Style" pitchFamily="18" charset="0"/>
                          <a:ea typeface="Times New Roman"/>
                          <a:cs typeface="Arial" pitchFamily="34" charset="0"/>
                        </a:rPr>
                        <a:t>MERKEZİ</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71</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72065">
                <a:tc>
                  <a:txBody>
                    <a:bodyPr/>
                    <a:lstStyle/>
                    <a:p>
                      <a:pPr>
                        <a:spcAft>
                          <a:spcPts val="0"/>
                        </a:spcAft>
                      </a:pPr>
                      <a:r>
                        <a:rPr lang="tr-TR" sz="900" b="1" dirty="0" smtClean="0">
                          <a:solidFill>
                            <a:schemeClr val="tx1"/>
                          </a:solidFill>
                          <a:latin typeface="Bookman Old Style" pitchFamily="18" charset="0"/>
                          <a:ea typeface="Times New Roman"/>
                          <a:cs typeface="Arial" pitchFamily="34" charset="0"/>
                        </a:rPr>
                        <a:t>SİNEMA(Salon)</a:t>
                      </a:r>
                      <a:r>
                        <a:rPr lang="tr-TR" sz="900" b="1" baseline="0" dirty="0" smtClean="0">
                          <a:solidFill>
                            <a:schemeClr val="tx1"/>
                          </a:solidFill>
                          <a:latin typeface="Bookman Old Style" pitchFamily="18" charset="0"/>
                          <a:ea typeface="Times New Roman"/>
                          <a:cs typeface="Arial" pitchFamily="34" charset="0"/>
                        </a:rPr>
                        <a:t>*</a:t>
                      </a:r>
                      <a:endParaRPr lang="tr-TR" sz="900" b="1" baseline="30000"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900" b="1" dirty="0" smtClean="0">
                          <a:solidFill>
                            <a:srgbClr val="002060"/>
                          </a:solidFill>
                          <a:latin typeface="Bookman Old Style" pitchFamily="18" charset="0"/>
                          <a:ea typeface="Times New Roman"/>
                          <a:cs typeface="Arial" pitchFamily="34" charset="0"/>
                        </a:rPr>
                        <a:t>825 (2018-HAZİRAN)</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72065">
                <a:tc>
                  <a:txBody>
                    <a:bodyPr/>
                    <a:lstStyle/>
                    <a:p>
                      <a:pPr>
                        <a:spcAft>
                          <a:spcPts val="0"/>
                        </a:spcAft>
                      </a:pPr>
                      <a:r>
                        <a:rPr lang="tr-TR" sz="900" b="1" dirty="0" smtClean="0">
                          <a:solidFill>
                            <a:schemeClr val="tx1"/>
                          </a:solidFill>
                          <a:latin typeface="Bookman Old Style" pitchFamily="18" charset="0"/>
                          <a:ea typeface="Times New Roman"/>
                          <a:cs typeface="Arial" pitchFamily="34" charset="0"/>
                        </a:rPr>
                        <a:t>TİYATRO</a:t>
                      </a:r>
                      <a:r>
                        <a:rPr lang="tr-TR" sz="900" b="1" baseline="0" dirty="0" smtClean="0">
                          <a:solidFill>
                            <a:schemeClr val="tx1"/>
                          </a:solidFill>
                          <a:latin typeface="Bookman Old Style" pitchFamily="18" charset="0"/>
                          <a:ea typeface="Times New Roman"/>
                          <a:cs typeface="Arial" pitchFamily="34" charset="0"/>
                        </a:rPr>
                        <a:t> (Devlet + Özel sahne)*</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900" b="1" dirty="0" smtClean="0">
                          <a:solidFill>
                            <a:srgbClr val="002060"/>
                          </a:solidFill>
                          <a:latin typeface="Bookman Old Style" pitchFamily="18" charset="0"/>
                          <a:ea typeface="Times New Roman"/>
                          <a:cs typeface="Arial" pitchFamily="34" charset="0"/>
                        </a:rPr>
                        <a:t>201 (2018-HAZİRAN)</a:t>
                      </a:r>
                      <a:endParaRPr lang="tr-TR" sz="900" b="1" baseline="0" dirty="0" smtClean="0">
                        <a:solidFill>
                          <a:srgbClr val="002060"/>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72065">
                <a:tc>
                  <a:txBody>
                    <a:bodyPr/>
                    <a:lstStyle/>
                    <a:p>
                      <a:pPr>
                        <a:spcAft>
                          <a:spcPts val="0"/>
                        </a:spcAft>
                      </a:pPr>
                      <a:r>
                        <a:rPr lang="tr-TR" sz="900" b="1" dirty="0">
                          <a:solidFill>
                            <a:schemeClr val="tx1"/>
                          </a:solidFill>
                          <a:latin typeface="Bookman Old Style" pitchFamily="18" charset="0"/>
                          <a:ea typeface="Times New Roman"/>
                          <a:cs typeface="Arial" pitchFamily="34" charset="0"/>
                        </a:rPr>
                        <a:t>SANAT </a:t>
                      </a:r>
                      <a:r>
                        <a:rPr lang="tr-TR" sz="900" b="1" dirty="0" smtClean="0">
                          <a:solidFill>
                            <a:schemeClr val="tx1"/>
                          </a:solidFill>
                          <a:latin typeface="Bookman Old Style" pitchFamily="18" charset="0"/>
                          <a:ea typeface="Times New Roman"/>
                          <a:cs typeface="Arial" pitchFamily="34" charset="0"/>
                        </a:rPr>
                        <a:t>GALERİLERİ –ETKİNLİĞİ</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231</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72065">
                <a:tc>
                  <a:txBody>
                    <a:bodyPr/>
                    <a:lstStyle/>
                    <a:p>
                      <a:pPr>
                        <a:spcAft>
                          <a:spcPts val="0"/>
                        </a:spcAft>
                      </a:pPr>
                      <a:r>
                        <a:rPr lang="tr-TR" sz="900" b="1" dirty="0" smtClean="0">
                          <a:solidFill>
                            <a:schemeClr val="tx1"/>
                          </a:solidFill>
                          <a:latin typeface="Bookman Old Style" pitchFamily="18" charset="0"/>
                          <a:ea typeface="Times New Roman"/>
                          <a:cs typeface="Arial" pitchFamily="34" charset="0"/>
                        </a:rPr>
                        <a:t>MATBAA</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771</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72065">
                <a:tc>
                  <a:txBody>
                    <a:bodyPr/>
                    <a:lstStyle/>
                    <a:p>
                      <a:pPr>
                        <a:spcAft>
                          <a:spcPts val="0"/>
                        </a:spcAft>
                      </a:pPr>
                      <a:r>
                        <a:rPr lang="tr-TR" sz="900" b="1" dirty="0">
                          <a:solidFill>
                            <a:schemeClr val="tx1"/>
                          </a:solidFill>
                          <a:latin typeface="Bookman Old Style" pitchFamily="18" charset="0"/>
                          <a:ea typeface="Times New Roman"/>
                          <a:cs typeface="Arial" pitchFamily="34" charset="0"/>
                        </a:rPr>
                        <a:t>ULUSAL </a:t>
                      </a:r>
                      <a:r>
                        <a:rPr lang="tr-TR" sz="900" b="1" dirty="0" smtClean="0">
                          <a:solidFill>
                            <a:schemeClr val="tx1"/>
                          </a:solidFill>
                          <a:latin typeface="Bookman Old Style" pitchFamily="18" charset="0"/>
                          <a:ea typeface="Times New Roman"/>
                          <a:cs typeface="Arial" pitchFamily="34" charset="0"/>
                        </a:rPr>
                        <a:t>GAZETE*</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40</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72065">
                <a:tc>
                  <a:txBody>
                    <a:bodyPr/>
                    <a:lstStyle/>
                    <a:p>
                      <a:pPr>
                        <a:spcAft>
                          <a:spcPts val="0"/>
                        </a:spcAft>
                      </a:pPr>
                      <a:r>
                        <a:rPr lang="tr-TR" sz="900" b="1" dirty="0" smtClean="0">
                          <a:solidFill>
                            <a:schemeClr val="tx1"/>
                          </a:solidFill>
                          <a:latin typeface="Bookman Old Style" pitchFamily="18" charset="0"/>
                          <a:ea typeface="Times New Roman"/>
                          <a:cs typeface="Arial" pitchFamily="34" charset="0"/>
                        </a:rPr>
                        <a:t>YEREL</a:t>
                      </a:r>
                      <a:r>
                        <a:rPr lang="tr-TR" sz="900" b="1" baseline="0" dirty="0" smtClean="0">
                          <a:solidFill>
                            <a:schemeClr val="tx1"/>
                          </a:solidFill>
                          <a:latin typeface="Bookman Old Style" pitchFamily="18" charset="0"/>
                          <a:ea typeface="Times New Roman"/>
                          <a:cs typeface="Arial" pitchFamily="34" charset="0"/>
                        </a:rPr>
                        <a:t> GAZETE *</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194</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505016">
                <a:tc>
                  <a:txBody>
                    <a:bodyPr/>
                    <a:lstStyle/>
                    <a:p>
                      <a:pPr>
                        <a:spcAft>
                          <a:spcPts val="0"/>
                        </a:spcAft>
                      </a:pPr>
                      <a:r>
                        <a:rPr lang="tr-TR" sz="900" b="1" dirty="0">
                          <a:solidFill>
                            <a:schemeClr val="tx1"/>
                          </a:solidFill>
                          <a:latin typeface="Bookman Old Style" pitchFamily="18" charset="0"/>
                          <a:ea typeface="Times New Roman"/>
                          <a:cs typeface="Arial" pitchFamily="34" charset="0"/>
                        </a:rPr>
                        <a:t>TELEVİZYON </a:t>
                      </a:r>
                      <a:r>
                        <a:rPr lang="tr-TR" sz="900" b="1" dirty="0" smtClean="0">
                          <a:solidFill>
                            <a:schemeClr val="tx1"/>
                          </a:solidFill>
                          <a:latin typeface="Bookman Old Style" pitchFamily="18" charset="0"/>
                          <a:ea typeface="Times New Roman"/>
                          <a:cs typeface="Arial" pitchFamily="34" charset="0"/>
                        </a:rPr>
                        <a:t>KANALI*</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b="1" dirty="0" smtClean="0">
                          <a:solidFill>
                            <a:schemeClr val="tx1"/>
                          </a:solidFill>
                          <a:latin typeface="Bookman Old Style" pitchFamily="18" charset="0"/>
                          <a:ea typeface="Times New Roman"/>
                          <a:cs typeface="Arial" pitchFamily="34" charset="0"/>
                        </a:rPr>
                        <a:t>594</a:t>
                      </a:r>
                    </a:p>
                    <a:p>
                      <a:pPr marL="0" marR="0" indent="0" algn="ctr" defTabSz="914400" rtl="0" eaLnBrk="1" fontAlgn="auto" latinLnBrk="0" hangingPunct="1">
                        <a:lnSpc>
                          <a:spcPct val="100000"/>
                        </a:lnSpc>
                        <a:spcBef>
                          <a:spcPts val="0"/>
                        </a:spcBef>
                        <a:spcAft>
                          <a:spcPts val="0"/>
                        </a:spcAft>
                        <a:buClrTx/>
                        <a:buSzTx/>
                        <a:buFontTx/>
                        <a:buNone/>
                        <a:tabLst/>
                        <a:defRPr/>
                      </a:pPr>
                      <a:r>
                        <a:rPr lang="tr-TR" sz="900" b="1" dirty="0" smtClean="0">
                          <a:solidFill>
                            <a:schemeClr val="tx1"/>
                          </a:solidFill>
                          <a:latin typeface="Bookman Old Style" pitchFamily="18" charset="0"/>
                          <a:ea typeface="Times New Roman"/>
                          <a:cs typeface="Arial" pitchFamily="34" charset="0"/>
                        </a:rPr>
                        <a:t>(Karasal</a:t>
                      </a:r>
                      <a:r>
                        <a:rPr lang="tr-TR" sz="900" b="1" baseline="0" dirty="0" smtClean="0">
                          <a:solidFill>
                            <a:schemeClr val="tx1"/>
                          </a:solidFill>
                          <a:latin typeface="Bookman Old Style" pitchFamily="18" charset="0"/>
                          <a:ea typeface="Times New Roman"/>
                          <a:cs typeface="Arial" pitchFamily="34" charset="0"/>
                        </a:rPr>
                        <a:t> TV: 199, Uydu TV: 280, Kablo TV: 115)</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89190">
                <a:tc>
                  <a:txBody>
                    <a:bodyPr/>
                    <a:lstStyle/>
                    <a:p>
                      <a:pPr>
                        <a:spcAft>
                          <a:spcPts val="0"/>
                        </a:spcAft>
                      </a:pPr>
                      <a:r>
                        <a:rPr lang="tr-TR" sz="900" b="1" dirty="0">
                          <a:solidFill>
                            <a:schemeClr val="tx1"/>
                          </a:solidFill>
                          <a:latin typeface="Bookman Old Style" pitchFamily="18" charset="0"/>
                          <a:ea typeface="Times New Roman"/>
                          <a:cs typeface="Arial" pitchFamily="34" charset="0"/>
                        </a:rPr>
                        <a:t>RADYO </a:t>
                      </a:r>
                      <a:r>
                        <a:rPr lang="tr-TR" sz="900" b="1" dirty="0" smtClean="0">
                          <a:solidFill>
                            <a:schemeClr val="tx1"/>
                          </a:solidFill>
                          <a:latin typeface="Bookman Old Style" pitchFamily="18" charset="0"/>
                          <a:ea typeface="Times New Roman"/>
                          <a:cs typeface="Arial" pitchFamily="34" charset="0"/>
                        </a:rPr>
                        <a:t>KANALI*</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218 (Karasal</a:t>
                      </a:r>
                      <a:r>
                        <a:rPr lang="tr-TR" sz="900" b="1" baseline="0" dirty="0" smtClean="0">
                          <a:solidFill>
                            <a:schemeClr val="tx1"/>
                          </a:solidFill>
                          <a:latin typeface="Bookman Old Style" pitchFamily="18" charset="0"/>
                          <a:ea typeface="Times New Roman"/>
                          <a:cs typeface="Arial" pitchFamily="34" charset="0"/>
                        </a:rPr>
                        <a:t> Radyo: 117, Uydu Radyo: 95, Kablo Radyo: 6)</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448845">
                <a:tc>
                  <a:txBody>
                    <a:bodyPr/>
                    <a:lstStyle/>
                    <a:p>
                      <a:pPr>
                        <a:spcAft>
                          <a:spcPts val="0"/>
                        </a:spcAft>
                      </a:pPr>
                      <a:r>
                        <a:rPr lang="tr-TR" sz="900" b="1" dirty="0" smtClean="0">
                          <a:solidFill>
                            <a:schemeClr val="tx1"/>
                          </a:solidFill>
                          <a:latin typeface="Bookman Old Style" pitchFamily="18" charset="0"/>
                          <a:ea typeface="Times New Roman"/>
                          <a:cs typeface="Arial" pitchFamily="34" charset="0"/>
                        </a:rPr>
                        <a:t>YAZILI YAYIN (kitap ,dergi,</a:t>
                      </a:r>
                      <a:r>
                        <a:rPr lang="tr-TR" sz="900" b="1" baseline="0" dirty="0" smtClean="0">
                          <a:solidFill>
                            <a:schemeClr val="tx1"/>
                          </a:solidFill>
                          <a:latin typeface="Bookman Old Style" pitchFamily="18" charset="0"/>
                          <a:ea typeface="Times New Roman"/>
                          <a:cs typeface="Arial" pitchFamily="34" charset="0"/>
                        </a:rPr>
                        <a:t> gazete)</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Kitap:43.430, Süreli Yayın(1742 çeşit dergi ve gazete):44.504, E-Yayın:1.054</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9" name="Metin kutusu 8"/>
          <p:cNvSpPr txBox="1"/>
          <p:nvPr/>
        </p:nvSpPr>
        <p:spPr>
          <a:xfrm>
            <a:off x="-46145" y="9234202"/>
            <a:ext cx="6615354" cy="507831"/>
          </a:xfrm>
          <a:prstGeom prst="rect">
            <a:avLst/>
          </a:prstGeom>
          <a:noFill/>
        </p:spPr>
        <p:txBody>
          <a:bodyPr wrap="square" rtlCol="0">
            <a:spAutoFit/>
          </a:bodyPr>
          <a:lstStyle/>
          <a:p>
            <a:pPr algn="just" defTabSz="685800"/>
            <a:r>
              <a:rPr lang="tr-TR" sz="675" dirty="0">
                <a:solidFill>
                  <a:prstClr val="black"/>
                </a:solidFill>
                <a:latin typeface="Bookman Old Style" panose="02050604050505020204" pitchFamily="18" charset="0"/>
              </a:rPr>
              <a:t>* TÜİK tarafından açıklanan 2017 yılı Sinema ve Tiyatro verileri kullanılmıştır. 2018 verileri henüz açıklanmamıştır.</a:t>
            </a:r>
          </a:p>
          <a:p>
            <a:pPr algn="just" defTabSz="685800"/>
            <a:r>
              <a:rPr lang="tr-TR" sz="675" dirty="0">
                <a:solidFill>
                  <a:prstClr val="black"/>
                </a:solidFill>
                <a:latin typeface="Bookman Old Style" panose="02050604050505020204" pitchFamily="18" charset="0"/>
              </a:rPr>
              <a:t>* 27 Temmuz 2016 tarih ve 668 sayılı «Olağanüstü Hal Kapsamında Alınması Gereken Tedbirler ile Bazı Kurum ve Kuruluşlara Dair </a:t>
            </a:r>
          </a:p>
          <a:p>
            <a:pPr algn="just" defTabSz="685800"/>
            <a:r>
              <a:rPr lang="tr-TR" sz="675" dirty="0">
                <a:solidFill>
                  <a:prstClr val="black"/>
                </a:solidFill>
                <a:latin typeface="Bookman Old Style" panose="02050604050505020204" pitchFamily="18" charset="0"/>
              </a:rPr>
              <a:t>Düzenleme Yapılması Hakkında Kanun Hükmünde Kararname« ile akabinde çıkarılan diğer  kararnamelerle kapatılan ulusal ve yerel gazeteler ile televizyon ve radyo kanalları toplamdan çıkarılmıştır.</a:t>
            </a:r>
          </a:p>
        </p:txBody>
      </p:sp>
    </p:spTree>
    <p:extLst>
      <p:ext uri="{BB962C8B-B14F-4D97-AF65-F5344CB8AC3E}">
        <p14:creationId xmlns:p14="http://schemas.microsoft.com/office/powerpoint/2010/main" val="3200530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a:xfrm>
            <a:off x="6345324" y="7167248"/>
            <a:ext cx="378042" cy="255111"/>
          </a:xfrm>
        </p:spPr>
        <p:txBody>
          <a:bodyPr/>
          <a:lstStyle/>
          <a:p>
            <a:pPr defTabSz="685800">
              <a:defRPr/>
            </a:pPr>
            <a:fld id="{E06E88B7-6B2C-4399-8784-70E0D150FBB7}" type="slidenum">
              <a:rPr lang="tr-TR">
                <a:solidFill>
                  <a:prstClr val="black">
                    <a:tint val="75000"/>
                  </a:prstClr>
                </a:solidFill>
                <a:latin typeface="Corbel" panose="020B0503020204020204"/>
              </a:rPr>
              <a:pPr defTabSz="685800">
                <a:defRPr/>
              </a:pPr>
              <a:t>32</a:t>
            </a:fld>
            <a:endParaRPr lang="tr-TR">
              <a:solidFill>
                <a:prstClr val="black">
                  <a:tint val="75000"/>
                </a:prstClr>
              </a:solidFill>
              <a:latin typeface="Corbel" panose="020B0503020204020204"/>
            </a:endParaRPr>
          </a:p>
        </p:txBody>
      </p:sp>
      <p:sp>
        <p:nvSpPr>
          <p:cNvPr id="2" name="1 Başlık"/>
          <p:cNvSpPr>
            <a:spLocks noGrp="1"/>
          </p:cNvSpPr>
          <p:nvPr>
            <p:ph type="title" idx="4294967295"/>
          </p:nvPr>
        </p:nvSpPr>
        <p:spPr>
          <a:xfrm>
            <a:off x="0" y="139950"/>
            <a:ext cx="6857999" cy="411862"/>
          </a:xfrm>
        </p:spPr>
        <p:txBody>
          <a:bodyPr>
            <a:normAutofit/>
          </a:bodyPr>
          <a:lstStyle/>
          <a:p>
            <a:pPr eaLnBrk="1" hangingPunct="1"/>
            <a:r>
              <a:rPr lang="tr-TR" sz="1500" b="1" dirty="0">
                <a:solidFill>
                  <a:srgbClr val="FF0000"/>
                </a:solidFill>
                <a:latin typeface="Bookman Old Style" pitchFamily="18" charset="0"/>
                <a:cs typeface="Arial" pitchFamily="34" charset="0"/>
              </a:rPr>
              <a:t>MÜZE ZİYARETÇİ SAYISI</a:t>
            </a:r>
            <a:endParaRPr lang="tr-TR" sz="1500" dirty="0">
              <a:solidFill>
                <a:srgbClr val="FF0000"/>
              </a:solidFill>
              <a:latin typeface="Bookman Old Style" pitchFamily="18" charset="0"/>
              <a:cs typeface="Arial" pitchFamily="34" charset="0"/>
            </a:endParaRPr>
          </a:p>
        </p:txBody>
      </p:sp>
      <p:graphicFrame>
        <p:nvGraphicFramePr>
          <p:cNvPr id="5" name="4 Tablo"/>
          <p:cNvGraphicFramePr>
            <a:graphicFrameLocks noGrp="1"/>
          </p:cNvGraphicFramePr>
          <p:nvPr>
            <p:extLst>
              <p:ext uri="{D42A27DB-BD31-4B8C-83A1-F6EECF244321}">
                <p14:modId xmlns:p14="http://schemas.microsoft.com/office/powerpoint/2010/main" val="367385733"/>
              </p:ext>
            </p:extLst>
          </p:nvPr>
        </p:nvGraphicFramePr>
        <p:xfrm>
          <a:off x="82686" y="551812"/>
          <a:ext cx="6857999" cy="4221450"/>
        </p:xfrm>
        <a:graphic>
          <a:graphicData uri="http://schemas.openxmlformats.org/drawingml/2006/table">
            <a:tbl>
              <a:tblPr/>
              <a:tblGrid>
                <a:gridCol w="3162447">
                  <a:extLst>
                    <a:ext uri="{9D8B030D-6E8A-4147-A177-3AD203B41FA5}">
                      <a16:colId xmlns:a16="http://schemas.microsoft.com/office/drawing/2014/main" val="20000"/>
                    </a:ext>
                  </a:extLst>
                </a:gridCol>
                <a:gridCol w="1641872">
                  <a:extLst>
                    <a:ext uri="{9D8B030D-6E8A-4147-A177-3AD203B41FA5}">
                      <a16:colId xmlns:a16="http://schemas.microsoft.com/office/drawing/2014/main" val="20001"/>
                    </a:ext>
                  </a:extLst>
                </a:gridCol>
                <a:gridCol w="2053680">
                  <a:extLst>
                    <a:ext uri="{9D8B030D-6E8A-4147-A177-3AD203B41FA5}">
                      <a16:colId xmlns:a16="http://schemas.microsoft.com/office/drawing/2014/main" val="20002"/>
                    </a:ext>
                  </a:extLst>
                </a:gridCol>
              </a:tblGrid>
              <a:tr h="270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MÜZENİN ADI</a:t>
                      </a: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2017</a:t>
                      </a: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2018</a:t>
                      </a: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270000">
                <a:tc>
                  <a:txBody>
                    <a:bodyPr/>
                    <a:lstStyle/>
                    <a:p>
                      <a:pPr marL="0" algn="l" defTabSz="914400" rtl="0" eaLnBrk="1" latinLnBrk="0" hangingPunct="1">
                        <a:spcAft>
                          <a:spcPts val="0"/>
                        </a:spcAft>
                      </a:pPr>
                      <a:r>
                        <a:rPr lang="tr-TR" sz="1100" b="1" kern="1200" dirty="0" smtClean="0">
                          <a:solidFill>
                            <a:schemeClr val="tx1"/>
                          </a:solidFill>
                          <a:latin typeface="Bookman Old Style" pitchFamily="18" charset="0"/>
                          <a:ea typeface="Times New Roman"/>
                          <a:cs typeface="Arial" pitchFamily="34" charset="0"/>
                        </a:rPr>
                        <a:t>ARKEOLOJİ MÜZESİ</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305.552</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325.975</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70000">
                <a:tc>
                  <a:txBody>
                    <a:bodyPr/>
                    <a:lstStyle/>
                    <a:p>
                      <a:pPr marL="0" algn="l" defTabSz="914400" rtl="0" eaLnBrk="1" latinLnBrk="0" hangingPunct="1">
                        <a:spcAft>
                          <a:spcPts val="0"/>
                        </a:spcAft>
                      </a:pPr>
                      <a:r>
                        <a:rPr lang="tr-TR" sz="1100" b="1" kern="1200" dirty="0" smtClean="0">
                          <a:solidFill>
                            <a:schemeClr val="tx1"/>
                          </a:solidFill>
                          <a:latin typeface="Bookman Old Style" pitchFamily="18" charset="0"/>
                          <a:ea typeface="Times New Roman"/>
                          <a:cs typeface="Arial" pitchFamily="34" charset="0"/>
                        </a:rPr>
                        <a:t>AYASOFYA MÜZESİ</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lang="tr-TR" sz="1100" b="1" kern="1200" dirty="0">
                          <a:solidFill>
                            <a:schemeClr val="tx1"/>
                          </a:solidFill>
                          <a:latin typeface="Bookman Old Style" pitchFamily="18" charset="0"/>
                          <a:ea typeface="Times New Roman"/>
                          <a:cs typeface="Arial" pitchFamily="34" charset="0"/>
                        </a:rPr>
                        <a:t>1.903.191</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lang="tr-TR" sz="1100" b="1" kern="1200" dirty="0" smtClean="0">
                          <a:solidFill>
                            <a:schemeClr val="tx1"/>
                          </a:solidFill>
                          <a:latin typeface="Bookman Old Style" pitchFamily="18" charset="0"/>
                          <a:ea typeface="Times New Roman"/>
                          <a:cs typeface="Arial" pitchFamily="34" charset="0"/>
                        </a:rPr>
                        <a:t>3.042.885</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0000">
                <a:tc>
                  <a:txBody>
                    <a:bodyPr/>
                    <a:lstStyle/>
                    <a:p>
                      <a:pPr marL="0" algn="l" defTabSz="914400" rtl="0" eaLnBrk="1" latinLnBrk="0" hangingPunct="1">
                        <a:spcAft>
                          <a:spcPts val="0"/>
                        </a:spcAft>
                      </a:pPr>
                      <a:r>
                        <a:rPr lang="tr-TR" sz="1100" b="1" kern="1200" dirty="0" smtClean="0">
                          <a:solidFill>
                            <a:schemeClr val="tx1"/>
                          </a:solidFill>
                          <a:latin typeface="Bookman Old Style" pitchFamily="18" charset="0"/>
                          <a:ea typeface="Times New Roman"/>
                          <a:cs typeface="Arial" pitchFamily="34" charset="0"/>
                        </a:rPr>
                        <a:t>KARİYE MÜZESİ</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57.661</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111.607</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70000">
                <a:tc>
                  <a:txBody>
                    <a:bodyPr/>
                    <a:lstStyle/>
                    <a:p>
                      <a:pPr marL="0" algn="l" defTabSz="914400" rtl="0" eaLnBrk="1" latinLnBrk="0" hangingPunct="1">
                        <a:spcAft>
                          <a:spcPts val="0"/>
                        </a:spcAft>
                      </a:pPr>
                      <a:r>
                        <a:rPr lang="tr-TR" sz="1100" b="1" kern="1200" dirty="0" smtClean="0">
                          <a:solidFill>
                            <a:schemeClr val="tx1"/>
                          </a:solidFill>
                          <a:latin typeface="Bookman Old Style" pitchFamily="18" charset="0"/>
                          <a:ea typeface="Times New Roman"/>
                          <a:cs typeface="Arial" pitchFamily="34" charset="0"/>
                        </a:rPr>
                        <a:t>İSLAM BİLİM VE TEKNOLOJİ M.</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50.702</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110.564</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70000">
                <a:tc>
                  <a:txBody>
                    <a:bodyPr/>
                    <a:lstStyle/>
                    <a:p>
                      <a:pPr marL="0" algn="l" defTabSz="914400" rtl="0" eaLnBrk="1" latinLnBrk="0" hangingPunct="1">
                        <a:spcAft>
                          <a:spcPts val="0"/>
                        </a:spcAft>
                      </a:pPr>
                      <a:r>
                        <a:rPr lang="tr-TR" sz="1100" b="1" kern="1200" dirty="0" smtClean="0">
                          <a:solidFill>
                            <a:schemeClr val="tx1"/>
                          </a:solidFill>
                          <a:latin typeface="Bookman Old Style" pitchFamily="18" charset="0"/>
                          <a:ea typeface="Times New Roman"/>
                          <a:cs typeface="Arial" pitchFamily="34" charset="0"/>
                        </a:rPr>
                        <a:t>BÜYÜK SARAY MOZAİKLERİ M.</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37.917</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51.877</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70000">
                <a:tc>
                  <a:txBody>
                    <a:bodyPr/>
                    <a:lstStyle/>
                    <a:p>
                      <a:pPr marL="0" algn="l" defTabSz="914400" rtl="0" eaLnBrk="1" latinLnBrk="0" hangingPunct="1">
                        <a:spcAft>
                          <a:spcPts val="0"/>
                        </a:spcAft>
                      </a:pPr>
                      <a:r>
                        <a:rPr lang="tr-TR" sz="1100" b="1" kern="1200" dirty="0" smtClean="0">
                          <a:solidFill>
                            <a:schemeClr val="tx1"/>
                          </a:solidFill>
                          <a:latin typeface="Bookman Old Style" pitchFamily="18" charset="0"/>
                          <a:ea typeface="Times New Roman"/>
                          <a:cs typeface="Arial" pitchFamily="34" charset="0"/>
                        </a:rPr>
                        <a:t>FETHİYE MÜZESİ</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7.754</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4.024*</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70000">
                <a:tc>
                  <a:txBody>
                    <a:bodyPr/>
                    <a:lstStyle/>
                    <a:p>
                      <a:pPr marL="0" algn="l" defTabSz="914400" rtl="0" eaLnBrk="1" latinLnBrk="0" hangingPunct="1">
                        <a:spcAft>
                          <a:spcPts val="0"/>
                        </a:spcAft>
                      </a:pPr>
                      <a:r>
                        <a:rPr lang="tr-TR" sz="1100" b="1" kern="1200" dirty="0" smtClean="0">
                          <a:solidFill>
                            <a:schemeClr val="tx1"/>
                          </a:solidFill>
                          <a:latin typeface="Bookman Old Style" pitchFamily="18" charset="0"/>
                          <a:ea typeface="Times New Roman"/>
                          <a:cs typeface="Arial" pitchFamily="34" charset="0"/>
                        </a:rPr>
                        <a:t>TOPKAPI SARAYI MÜZESİ</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1.943.969</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2.834.714</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70000">
                <a:tc>
                  <a:txBody>
                    <a:bodyPr/>
                    <a:lstStyle/>
                    <a:p>
                      <a:pPr marL="0" algn="l" defTabSz="914400" rtl="0" eaLnBrk="1" latinLnBrk="0" hangingPunct="1">
                        <a:spcAft>
                          <a:spcPts val="0"/>
                        </a:spcAft>
                      </a:pPr>
                      <a:r>
                        <a:rPr lang="tr-TR" sz="1100" b="1" kern="1200" dirty="0" smtClean="0">
                          <a:solidFill>
                            <a:schemeClr val="tx1"/>
                          </a:solidFill>
                          <a:latin typeface="Bookman Old Style" pitchFamily="18" charset="0"/>
                          <a:ea typeface="Times New Roman"/>
                          <a:cs typeface="Arial" pitchFamily="34" charset="0"/>
                        </a:rPr>
                        <a:t>GALATA MEVLEVİHANESİ M.</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lang="tr-TR" sz="1100" b="1" kern="1200" dirty="0">
                          <a:solidFill>
                            <a:schemeClr val="tx1"/>
                          </a:solidFill>
                          <a:latin typeface="Bookman Old Style" pitchFamily="18" charset="0"/>
                          <a:ea typeface="Times New Roman"/>
                          <a:cs typeface="Arial" pitchFamily="34" charset="0"/>
                        </a:rPr>
                        <a:t>37.990</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lang="tr-TR" sz="1100" b="1" kern="1200" dirty="0" smtClean="0">
                          <a:solidFill>
                            <a:schemeClr val="tx1"/>
                          </a:solidFill>
                          <a:latin typeface="Bookman Old Style" pitchFamily="18" charset="0"/>
                          <a:ea typeface="Times New Roman"/>
                          <a:cs typeface="Arial" pitchFamily="34" charset="0"/>
                        </a:rPr>
                        <a:t>70.231</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7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TÜRK VE İSLAM ESERLERİ M.</a:t>
                      </a:r>
                      <a:r>
                        <a:rPr lang="tr-TR" sz="1100" b="1" dirty="0" smtClean="0">
                          <a:solidFill>
                            <a:schemeClr val="tx1"/>
                          </a:solidFill>
                          <a:latin typeface="Bookman Old Style" pitchFamily="18" charset="0"/>
                          <a:ea typeface="Times New Roman"/>
                          <a:cs typeface="Arial" pitchFamily="34" charset="0"/>
                        </a:rPr>
                        <a:t> </a:t>
                      </a:r>
                      <a:endParaRPr lang="tr-TR" sz="1100" b="1" kern="1200" dirty="0" smtClean="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111.622</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215.653</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70000">
                <a:tc>
                  <a:txBody>
                    <a:bodyPr/>
                    <a:lstStyle/>
                    <a:p>
                      <a:pPr marL="0" algn="l" defTabSz="914400" rtl="0" eaLnBrk="1" latinLnBrk="0" hangingPunct="1">
                        <a:spcAft>
                          <a:spcPts val="0"/>
                        </a:spcAft>
                      </a:pPr>
                      <a:r>
                        <a:rPr lang="tr-TR" sz="1100" b="1" kern="1200" dirty="0" smtClean="0">
                          <a:solidFill>
                            <a:schemeClr val="tx1"/>
                          </a:solidFill>
                          <a:latin typeface="Bookman Old Style" pitchFamily="18" charset="0"/>
                          <a:ea typeface="Times New Roman"/>
                          <a:cs typeface="Arial" pitchFamily="34" charset="0"/>
                        </a:rPr>
                        <a:t>HİSARLAR MÜZESİ</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lang="tr-TR" sz="1100" b="1" kern="1200" dirty="0">
                          <a:solidFill>
                            <a:schemeClr val="tx1"/>
                          </a:solidFill>
                          <a:latin typeface="Bookman Old Style" pitchFamily="18" charset="0"/>
                          <a:ea typeface="Times New Roman"/>
                          <a:cs typeface="Arial" pitchFamily="34" charset="0"/>
                        </a:rPr>
                        <a:t>54.473</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lang="tr-TR" sz="1100" b="1" kern="1200" dirty="0" smtClean="0">
                          <a:solidFill>
                            <a:schemeClr val="tx1"/>
                          </a:solidFill>
                          <a:latin typeface="Bookman Old Style" pitchFamily="18" charset="0"/>
                          <a:ea typeface="Times New Roman"/>
                          <a:cs typeface="Arial" pitchFamily="34" charset="0"/>
                        </a:rPr>
                        <a:t>94.804</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70000">
                <a:tc>
                  <a:txBody>
                    <a:bodyPr/>
                    <a:lstStyle/>
                    <a:p>
                      <a:pPr marL="0" algn="l" defTabSz="914400" rtl="0" eaLnBrk="1" latinLnBrk="0" hangingPunct="1">
                        <a:spcAft>
                          <a:spcPts val="0"/>
                        </a:spcAft>
                      </a:pPr>
                      <a:r>
                        <a:rPr lang="tr-TR" sz="1100" b="1" kern="1200" dirty="0" smtClean="0">
                          <a:solidFill>
                            <a:schemeClr val="tx1"/>
                          </a:solidFill>
                          <a:latin typeface="Bookman Old Style" pitchFamily="18" charset="0"/>
                          <a:ea typeface="Times New Roman"/>
                          <a:cs typeface="Arial" pitchFamily="34" charset="0"/>
                        </a:rPr>
                        <a:t>ADAM MİCKİEWİCZ MÜZESİ</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262</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1.992</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70000">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TOPKAPI SARAYI (HAREM BÖL.)</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351.253</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569.767</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70000">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AYA</a:t>
                      </a:r>
                      <a:r>
                        <a:rPr lang="tr-TR" sz="1100" b="1" kern="1200" baseline="0" dirty="0" smtClean="0">
                          <a:solidFill>
                            <a:schemeClr val="tx1"/>
                          </a:solidFill>
                          <a:latin typeface="Bookman Old Style" pitchFamily="18" charset="0"/>
                          <a:ea typeface="Times New Roman"/>
                          <a:cs typeface="Arial" pitchFamily="34" charset="0"/>
                        </a:rPr>
                        <a:t> İRİNİ MÜZESİ</a:t>
                      </a:r>
                      <a:endParaRPr lang="tr-TR" sz="1100" b="1" kern="1200" dirty="0" smtClean="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49.408</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100" b="1" kern="1200" dirty="0" smtClean="0">
                          <a:solidFill>
                            <a:schemeClr val="tx1"/>
                          </a:solidFill>
                          <a:latin typeface="Bookman Old Style" pitchFamily="18" charset="0"/>
                          <a:ea typeface="Times New Roman"/>
                          <a:cs typeface="Arial" pitchFamily="34" charset="0"/>
                        </a:rPr>
                        <a:t>76.908</a:t>
                      </a:r>
                      <a:endParaRPr lang="tr-TR" sz="1100" b="1" kern="1200" dirty="0">
                        <a:solidFill>
                          <a:schemeClr val="tx1"/>
                        </a:solidFill>
                        <a:latin typeface="Bookman Old Style" pitchFamily="18" charset="0"/>
                        <a:ea typeface="Times New Roman"/>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70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FF0000"/>
                          </a:solidFill>
                          <a:effectLst/>
                          <a:latin typeface="Bookman Old Style" pitchFamily="18" charset="0"/>
                          <a:ea typeface="+mn-ea"/>
                          <a:cs typeface="Arial" pitchFamily="34" charset="0"/>
                        </a:rPr>
                        <a:t>TOPLAM</a:t>
                      </a: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FF0000"/>
                          </a:solidFill>
                          <a:effectLst/>
                          <a:latin typeface="Bookman Old Style" pitchFamily="18" charset="0"/>
                          <a:ea typeface="+mn-ea"/>
                          <a:cs typeface="Arial" pitchFamily="34" charset="0"/>
                        </a:rPr>
                        <a:t>4.911.754</a:t>
                      </a:r>
                      <a:endParaRPr kumimoji="0" lang="tr-TR" sz="1100" b="1" i="0" u="none" strike="noStrike" kern="1200" cap="none" normalizeH="0" baseline="0" dirty="0">
                        <a:ln>
                          <a:noFill/>
                        </a:ln>
                        <a:solidFill>
                          <a:srgbClr val="FF0000"/>
                        </a:solidFill>
                        <a:effectLst/>
                        <a:latin typeface="Bookman Old Style" pitchFamily="18" charset="0"/>
                        <a:ea typeface="+mn-ea"/>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FF0000"/>
                          </a:solidFill>
                          <a:effectLst/>
                          <a:latin typeface="Bookman Old Style" pitchFamily="18" charset="0"/>
                          <a:ea typeface="+mn-ea"/>
                          <a:cs typeface="Arial" pitchFamily="34" charset="0"/>
                        </a:rPr>
                        <a:t>7.511.001</a:t>
                      </a:r>
                      <a:endParaRPr kumimoji="0" lang="tr-TR" sz="1100" b="1" i="0" u="none" strike="noStrike" kern="1200" cap="none" normalizeH="0" baseline="0" dirty="0">
                        <a:ln>
                          <a:noFill/>
                        </a:ln>
                        <a:solidFill>
                          <a:srgbClr val="FF0000"/>
                        </a:solidFill>
                        <a:effectLst/>
                        <a:latin typeface="Bookman Old Style" pitchFamily="18" charset="0"/>
                        <a:ea typeface="+mn-ea"/>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13"/>
                  </a:ext>
                </a:extLst>
              </a:tr>
              <a:tr h="1714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Bookman Old Style" pitchFamily="18" charset="0"/>
                        <a:cs typeface="Times New Roman" pitchFamily="18" charset="0"/>
                      </a:endParaRPr>
                    </a:p>
                  </a:txBody>
                  <a:tcPr marL="31675" marR="31675" marT="0" marB="0" anchor="b" horzOverflow="overflow">
                    <a:lnL>
                      <a:noFill/>
                    </a:lnL>
                    <a:lnR>
                      <a:noFill/>
                    </a:lnR>
                    <a:lnT w="19050" cap="flat" cmpd="sng" algn="ctr">
                      <a:solidFill>
                        <a:schemeClr val="tx2">
                          <a:lumMod val="50000"/>
                        </a:schemeClr>
                      </a:solidFill>
                      <a:prstDash val="solid"/>
                      <a:round/>
                      <a:headEnd type="none" w="med" len="med"/>
                      <a:tailEnd type="none" w="med" len="med"/>
                    </a:lnT>
                    <a:lnB>
                      <a:noFill/>
                    </a:lnB>
                    <a:lnTlToBr>
                      <a:noFill/>
                    </a:lnTlToBr>
                    <a:lnBlToTr>
                      <a:noFill/>
                    </a:lnBlToTr>
                    <a:noFill/>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10014"/>
                  </a:ext>
                </a:extLst>
              </a:tr>
            </a:tbl>
          </a:graphicData>
        </a:graphic>
      </p:graphicFrame>
      <p:sp>
        <p:nvSpPr>
          <p:cNvPr id="3" name="Metin kutusu 2"/>
          <p:cNvSpPr txBox="1"/>
          <p:nvPr/>
        </p:nvSpPr>
        <p:spPr>
          <a:xfrm>
            <a:off x="0" y="4663616"/>
            <a:ext cx="5979316" cy="219291"/>
          </a:xfrm>
          <a:prstGeom prst="rect">
            <a:avLst/>
          </a:prstGeom>
          <a:noFill/>
        </p:spPr>
        <p:txBody>
          <a:bodyPr wrap="square" rtlCol="0">
            <a:spAutoFit/>
          </a:bodyPr>
          <a:lstStyle/>
          <a:p>
            <a:pPr marL="128588" indent="-128588" defTabSz="685800">
              <a:buFont typeface="Arial" panose="020B0604020202020204" pitchFamily="34" charset="0"/>
              <a:buChar char="•"/>
            </a:pPr>
            <a:r>
              <a:rPr lang="tr-TR" sz="825" dirty="0">
                <a:solidFill>
                  <a:prstClr val="black"/>
                </a:solidFill>
                <a:latin typeface="Bookman Old Style" panose="02050604050505020204" pitchFamily="18" charset="0"/>
              </a:rPr>
              <a:t>Mayıs-Aralık dönemi restorasyon çalışması yapılmıştır.</a:t>
            </a:r>
          </a:p>
        </p:txBody>
      </p:sp>
      <p:sp>
        <p:nvSpPr>
          <p:cNvPr id="7" name="Metin kutusu 6"/>
          <p:cNvSpPr txBox="1"/>
          <p:nvPr/>
        </p:nvSpPr>
        <p:spPr>
          <a:xfrm>
            <a:off x="-323654" y="5000458"/>
            <a:ext cx="6857999" cy="369332"/>
          </a:xfrm>
          <a:prstGeom prst="rect">
            <a:avLst/>
          </a:prstGeom>
          <a:noFill/>
        </p:spPr>
        <p:txBody>
          <a:bodyPr wrap="square" rtlCol="0">
            <a:spAutoFit/>
          </a:bodyPr>
          <a:lstStyle/>
          <a:p>
            <a:pPr algn="ctr" defTabSz="685800"/>
            <a:r>
              <a:rPr lang="tr-TR" b="1" dirty="0">
                <a:solidFill>
                  <a:srgbClr val="FF0000"/>
                </a:solidFill>
                <a:latin typeface="Bookman Old Style" panose="02050604050505020204" pitchFamily="18" charset="0"/>
              </a:rPr>
              <a:t>TURİZME  İLİŞKİN  BİLGİLER</a:t>
            </a:r>
          </a:p>
        </p:txBody>
      </p:sp>
      <p:graphicFrame>
        <p:nvGraphicFramePr>
          <p:cNvPr id="8" name="4 Tablo"/>
          <p:cNvGraphicFramePr>
            <a:graphicFrameLocks noGrp="1"/>
          </p:cNvGraphicFramePr>
          <p:nvPr>
            <p:extLst>
              <p:ext uri="{D42A27DB-BD31-4B8C-83A1-F6EECF244321}">
                <p14:modId xmlns:p14="http://schemas.microsoft.com/office/powerpoint/2010/main" val="1469184206"/>
              </p:ext>
            </p:extLst>
          </p:nvPr>
        </p:nvGraphicFramePr>
        <p:xfrm>
          <a:off x="82685" y="5596986"/>
          <a:ext cx="6858000" cy="2700000"/>
        </p:xfrm>
        <a:graphic>
          <a:graphicData uri="http://schemas.openxmlformats.org/drawingml/2006/table">
            <a:tbl>
              <a:tblPr/>
              <a:tblGrid>
                <a:gridCol w="4977020">
                  <a:extLst>
                    <a:ext uri="{9D8B030D-6E8A-4147-A177-3AD203B41FA5}">
                      <a16:colId xmlns:a16="http://schemas.microsoft.com/office/drawing/2014/main" val="20000"/>
                    </a:ext>
                  </a:extLst>
                </a:gridCol>
                <a:gridCol w="1880980">
                  <a:extLst>
                    <a:ext uri="{9D8B030D-6E8A-4147-A177-3AD203B41FA5}">
                      <a16:colId xmlns:a16="http://schemas.microsoft.com/office/drawing/2014/main" val="20001"/>
                    </a:ext>
                  </a:extLst>
                </a:gridCol>
              </a:tblGrid>
              <a:tr h="540000">
                <a:tc>
                  <a:txBody>
                    <a:bodyPr/>
                    <a:lstStyle/>
                    <a:p>
                      <a:pPr algn="just" fontAlgn="b"/>
                      <a:endParaRPr lang="tr-TR" sz="1100" b="1" i="0" u="none" strike="noStrike" dirty="0" smtClean="0">
                        <a:solidFill>
                          <a:srgbClr val="000099"/>
                        </a:solidFill>
                        <a:latin typeface="Bookman Old Style" pitchFamily="18" charset="0"/>
                        <a:cs typeface="Arial" pitchFamily="34" charset="0"/>
                      </a:endParaRPr>
                    </a:p>
                    <a:p>
                      <a:pPr algn="ctr" fontAlgn="b"/>
                      <a:r>
                        <a:rPr lang="tr-TR" sz="1100" b="1" i="0" u="none" strike="noStrike" dirty="0" smtClean="0">
                          <a:solidFill>
                            <a:srgbClr val="000099"/>
                          </a:solidFill>
                          <a:latin typeface="Bookman Old Style" pitchFamily="18" charset="0"/>
                          <a:cs typeface="Arial" pitchFamily="34" charset="0"/>
                        </a:rPr>
                        <a:t>TURİZM   </a:t>
                      </a:r>
                    </a:p>
                    <a:p>
                      <a:pPr algn="just" fontAlgn="b"/>
                      <a:endParaRPr lang="tr-TR" sz="1100" b="1" i="0" u="none" strike="noStrike" dirty="0">
                        <a:solidFill>
                          <a:srgbClr val="000099"/>
                        </a:solidFill>
                        <a:latin typeface="Bookman Old Style" pitchFamily="18" charset="0"/>
                        <a:cs typeface="Arial" pitchFamily="34" charset="0"/>
                      </a:endParaRPr>
                    </a:p>
                  </a:txBody>
                  <a:tcPr marL="6724" marR="6724" marT="672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100" b="1" i="0" u="none" strike="noStrike" kern="1200" dirty="0" smtClean="0">
                        <a:solidFill>
                          <a:srgbClr val="000099"/>
                        </a:solidFill>
                        <a:latin typeface="Bookman Old Style" pitchFamily="18" charset="0"/>
                        <a:ea typeface="+mn-ea"/>
                        <a:cs typeface="Arial" pitchFamily="34" charset="0"/>
                      </a:endParaRPr>
                    </a:p>
                    <a:p>
                      <a:pPr marL="0" marR="0" lvl="0" indent="0" algn="ctr" defTabSz="914400" rtl="0" eaLnBrk="1" fontAlgn="b" latinLnBrk="0" hangingPunct="1">
                        <a:lnSpc>
                          <a:spcPct val="100000"/>
                        </a:lnSpc>
                        <a:spcBef>
                          <a:spcPct val="0"/>
                        </a:spcBef>
                        <a:spcAft>
                          <a:spcPct val="0"/>
                        </a:spcAft>
                        <a:buClrTx/>
                        <a:buSzTx/>
                        <a:buFontTx/>
                        <a:buNone/>
                        <a:tabLst/>
                        <a:defRPr/>
                      </a:pPr>
                      <a:r>
                        <a:rPr lang="tr-TR" sz="1100" b="1" i="0" u="none" strike="noStrike" kern="1200" dirty="0" smtClean="0">
                          <a:solidFill>
                            <a:srgbClr val="000099"/>
                          </a:solidFill>
                          <a:latin typeface="Bookman Old Style" pitchFamily="18" charset="0"/>
                          <a:ea typeface="+mn-ea"/>
                          <a:cs typeface="Arial" pitchFamily="34" charset="0"/>
                        </a:rPr>
                        <a:t>2018</a:t>
                      </a:r>
                    </a:p>
                    <a:p>
                      <a:pPr marL="0" marR="0" lvl="0" indent="0" algn="ctr" defTabSz="914400" rtl="0" eaLnBrk="1" fontAlgn="b" latinLnBrk="0" hangingPunct="1">
                        <a:lnSpc>
                          <a:spcPct val="100000"/>
                        </a:lnSpc>
                        <a:spcBef>
                          <a:spcPct val="0"/>
                        </a:spcBef>
                        <a:spcAft>
                          <a:spcPct val="0"/>
                        </a:spcAft>
                        <a:buClrTx/>
                        <a:buSzTx/>
                        <a:buFontTx/>
                        <a:buNone/>
                        <a:tabLst/>
                        <a:defRPr/>
                      </a:pPr>
                      <a:endParaRPr lang="tr-TR" sz="1100" b="1" i="0" u="none" strike="noStrike" kern="1200" baseline="0" dirty="0" smtClean="0">
                        <a:solidFill>
                          <a:srgbClr val="000099"/>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40000">
                <a:tc>
                  <a:txBody>
                    <a:bodyPr/>
                    <a:lstStyle/>
                    <a:p>
                      <a:pPr algn="l" fontAlgn="b"/>
                      <a:r>
                        <a:rPr lang="tr-TR" sz="1100" b="1" i="0" u="none" strike="noStrike" dirty="0">
                          <a:solidFill>
                            <a:schemeClr val="tx1"/>
                          </a:solidFill>
                          <a:latin typeface="Bookman Old Style" pitchFamily="18" charset="0"/>
                          <a:cs typeface="Arial" pitchFamily="34" charset="0"/>
                        </a:rPr>
                        <a:t>TURİZM </a:t>
                      </a:r>
                      <a:r>
                        <a:rPr lang="tr-TR" sz="1100" b="1" i="0" u="none" strike="noStrike" dirty="0" smtClean="0">
                          <a:solidFill>
                            <a:schemeClr val="tx1"/>
                          </a:solidFill>
                          <a:latin typeface="Bookman Old Style" pitchFamily="18" charset="0"/>
                          <a:cs typeface="Arial" pitchFamily="34" charset="0"/>
                        </a:rPr>
                        <a:t>İŞLETME BELGELİ KONAKLAMA TESİSİ YATAK SAYISI</a:t>
                      </a:r>
                      <a:endParaRPr lang="tr-TR" sz="11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lang="tr-TR" sz="1100" b="1" i="0" u="none" strike="noStrike" kern="1200" dirty="0" smtClean="0">
                          <a:solidFill>
                            <a:schemeClr val="tx1"/>
                          </a:solidFill>
                          <a:latin typeface="Bookman Old Style" pitchFamily="18" charset="0"/>
                          <a:ea typeface="+mn-ea"/>
                          <a:cs typeface="+mn-cs"/>
                        </a:rPr>
                        <a:t>114.699</a:t>
                      </a: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tr-TR" sz="1100" b="1" i="0" u="none" strike="noStrike" cap="none" normalizeH="0" baseline="0" dirty="0" smtClean="0">
                          <a:ln>
                            <a:noFill/>
                          </a:ln>
                          <a:solidFill>
                            <a:schemeClr val="tx1"/>
                          </a:solidFill>
                          <a:effectLst/>
                          <a:latin typeface="Bookman Old Style" pitchFamily="18" charset="0"/>
                          <a:cs typeface="Times New Roman" pitchFamily="18" charset="0"/>
                        </a:rPr>
                        <a:t>BELEDİYE BELGELİ TESİS YATAK SAYISI</a:t>
                      </a:r>
                      <a:endParaRPr lang="tr-TR" sz="11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100" b="1" i="0" u="none" strike="noStrike" kern="1200" dirty="0" smtClean="0">
                          <a:solidFill>
                            <a:schemeClr val="tx1"/>
                          </a:solidFill>
                          <a:latin typeface="Bookman Old Style" pitchFamily="18" charset="0"/>
                          <a:ea typeface="+mn-ea"/>
                          <a:cs typeface="+mn-cs"/>
                        </a:rPr>
                        <a:t>69.320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40000">
                <a:tc>
                  <a:txBody>
                    <a:bodyPr/>
                    <a:lstStyle/>
                    <a:p>
                      <a:pPr algn="l" fontAlgn="b"/>
                      <a:r>
                        <a:rPr lang="tr-TR" sz="1100" b="1" i="0" u="none" strike="noStrike" dirty="0" smtClean="0">
                          <a:solidFill>
                            <a:schemeClr val="tx1"/>
                          </a:solidFill>
                          <a:latin typeface="Bookman Old Style" pitchFamily="18" charset="0"/>
                          <a:cs typeface="Arial" pitchFamily="34" charset="0"/>
                        </a:rPr>
                        <a:t>İNŞAAT YATIRIM BELGELİ KONAKLAMA </a:t>
                      </a:r>
                      <a:r>
                        <a:rPr lang="tr-TR" sz="1100" b="1" i="0" u="none" strike="noStrike" dirty="0">
                          <a:solidFill>
                            <a:schemeClr val="tx1"/>
                          </a:solidFill>
                          <a:latin typeface="Bookman Old Style" pitchFamily="18" charset="0"/>
                          <a:cs typeface="Arial" pitchFamily="34" charset="0"/>
                        </a:rPr>
                        <a:t>TESİSİ  YATAK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100" b="1" i="0" u="none" strike="noStrike" kern="1200" dirty="0" smtClean="0">
                          <a:solidFill>
                            <a:schemeClr val="tx1"/>
                          </a:solidFill>
                          <a:latin typeface="Bookman Old Style" pitchFamily="18" charset="0"/>
                          <a:ea typeface="+mn-ea"/>
                          <a:cs typeface="+mn-cs"/>
                        </a:rPr>
                        <a:t>27.161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0000">
                <a:tc>
                  <a:txBody>
                    <a:bodyPr/>
                    <a:lstStyle/>
                    <a:p>
                      <a:pPr algn="l" fontAlgn="b"/>
                      <a:r>
                        <a:rPr lang="tr-TR" sz="1100" b="1" i="0" u="none" strike="noStrike" dirty="0">
                          <a:solidFill>
                            <a:schemeClr val="tx1"/>
                          </a:solidFill>
                          <a:latin typeface="Bookman Old Style" pitchFamily="18" charset="0"/>
                          <a:cs typeface="Arial" pitchFamily="34" charset="0"/>
                        </a:rPr>
                        <a:t>TURİST </a:t>
                      </a:r>
                      <a:r>
                        <a:rPr lang="tr-TR" sz="1100" b="1" i="0" u="none" strike="noStrike" dirty="0" smtClean="0">
                          <a:solidFill>
                            <a:schemeClr val="tx1"/>
                          </a:solidFill>
                          <a:latin typeface="Bookman Old Style" pitchFamily="18" charset="0"/>
                          <a:cs typeface="Arial" pitchFamily="34" charset="0"/>
                        </a:rPr>
                        <a:t>SAYISI </a:t>
                      </a:r>
                      <a:endParaRPr lang="tr-TR" sz="11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indent="0" algn="ctr" defTabSz="914400" rtl="0" eaLnBrk="1" fontAlgn="ctr" latinLnBrk="0" hangingPunct="1">
                        <a:spcAft>
                          <a:spcPts val="0"/>
                        </a:spcAft>
                        <a:tabLst/>
                      </a:pPr>
                      <a:r>
                        <a:rPr lang="tr-TR" sz="1100" b="1" i="0" u="none" strike="noStrike" kern="1200" dirty="0" smtClean="0">
                          <a:solidFill>
                            <a:schemeClr val="tx1"/>
                          </a:solidFill>
                          <a:latin typeface="Bookman Old Style" pitchFamily="18" charset="0"/>
                          <a:ea typeface="+mn-ea"/>
                          <a:cs typeface="+mn-cs"/>
                        </a:rPr>
                        <a:t>13.433.101</a:t>
                      </a:r>
                      <a:endParaRPr lang="tr-TR" sz="1100" b="1" i="0" u="none" strike="noStrike" kern="1200" dirty="0">
                        <a:solidFill>
                          <a:schemeClr val="tx1"/>
                        </a:solidFill>
                        <a:latin typeface="Bookman Old Style" pitchFamily="18" charset="0"/>
                        <a:ea typeface="+mn-ea"/>
                        <a:cs typeface="+mn-cs"/>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3990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
          <p:cNvGraphicFramePr>
            <a:graphicFrameLocks noGrp="1"/>
          </p:cNvGraphicFramePr>
          <p:nvPr>
            <p:ph idx="1"/>
            <p:extLst>
              <p:ext uri="{D42A27DB-BD31-4B8C-83A1-F6EECF244321}">
                <p14:modId xmlns:p14="http://schemas.microsoft.com/office/powerpoint/2010/main" val="2836409661"/>
              </p:ext>
            </p:extLst>
          </p:nvPr>
        </p:nvGraphicFramePr>
        <p:xfrm>
          <a:off x="136478" y="161443"/>
          <a:ext cx="6523628" cy="4050000"/>
        </p:xfrm>
        <a:graphic>
          <a:graphicData uri="http://schemas.openxmlformats.org/drawingml/2006/table">
            <a:tbl>
              <a:tblPr/>
              <a:tblGrid>
                <a:gridCol w="3528241">
                  <a:extLst>
                    <a:ext uri="{9D8B030D-6E8A-4147-A177-3AD203B41FA5}">
                      <a16:colId xmlns:a16="http://schemas.microsoft.com/office/drawing/2014/main" val="20000"/>
                    </a:ext>
                  </a:extLst>
                </a:gridCol>
                <a:gridCol w="1065026">
                  <a:extLst>
                    <a:ext uri="{9D8B030D-6E8A-4147-A177-3AD203B41FA5}">
                      <a16:colId xmlns:a16="http://schemas.microsoft.com/office/drawing/2014/main" val="20001"/>
                    </a:ext>
                  </a:extLst>
                </a:gridCol>
                <a:gridCol w="1930361">
                  <a:extLst>
                    <a:ext uri="{9D8B030D-6E8A-4147-A177-3AD203B41FA5}">
                      <a16:colId xmlns:a16="http://schemas.microsoft.com/office/drawing/2014/main" val="20002"/>
                    </a:ext>
                  </a:extLst>
                </a:gridCol>
              </a:tblGrid>
              <a:tr h="81000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rgbClr val="FF0000"/>
                          </a:solidFill>
                          <a:effectLst/>
                          <a:latin typeface="Bookman Old Style" pitchFamily="18" charset="0"/>
                          <a:ea typeface="+mn-ea"/>
                          <a:cs typeface="+mn-cs"/>
                        </a:rPr>
                        <a:t>DİĞER TESİSLER</a:t>
                      </a:r>
                    </a:p>
                  </a:txBody>
                  <a:tcPr marL="68580" marR="68580" marT="34290" marB="34290" anchor="ctr" anchorCtr="1"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81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rgbClr val="000099"/>
                          </a:solidFill>
                          <a:effectLst/>
                          <a:latin typeface="Bookman Old Style" pitchFamily="18" charset="0"/>
                        </a:rPr>
                        <a:t> TESİS TÜRÜ</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rgbClr val="000099"/>
                          </a:solidFill>
                          <a:effectLst/>
                          <a:latin typeface="Bookman Old Style" pitchFamily="18" charset="0"/>
                        </a:rPr>
                        <a:t>SAYI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rgbClr val="000099"/>
                          </a:solidFill>
                          <a:effectLst/>
                          <a:latin typeface="Bookman Old Style" pitchFamily="18" charset="0"/>
                        </a:rPr>
                        <a:t>KAPASİTE</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81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rPr>
                        <a:t>TURİZM İŞLETME  BELGELİ YEME İÇME TESİSİ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rPr>
                        <a:t>717</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Bookman Old Style" pitchFamily="18" charset="0"/>
                          <a:ea typeface="+mn-ea"/>
                          <a:cs typeface="+mn-cs"/>
                        </a:rPr>
                        <a:t>115.505</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1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400" b="1" i="0" u="none" strike="noStrike" cap="none" normalizeH="0" baseline="0" dirty="0" smtClean="0">
                          <a:ln>
                            <a:noFill/>
                          </a:ln>
                          <a:solidFill>
                            <a:schemeClr val="tx1"/>
                          </a:solidFill>
                          <a:effectLst/>
                          <a:latin typeface="Bookman Old Style" pitchFamily="18" charset="0"/>
                        </a:rPr>
                        <a:t>TURİZM YATIRIM BELGELİ KONAKLAMA TESİSİ  (*)</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rPr>
                        <a:t>160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spcAft>
                          <a:spcPts val="0"/>
                        </a:spcAft>
                      </a:pPr>
                      <a:r>
                        <a:rPr lang="tr-TR" sz="1400" b="1" i="0" u="none" strike="noStrike" kern="1200" dirty="0" smtClean="0">
                          <a:solidFill>
                            <a:schemeClr val="tx1"/>
                          </a:solidFill>
                          <a:latin typeface="Bookman Old Style" pitchFamily="18" charset="0"/>
                          <a:ea typeface="+mn-ea"/>
                          <a:cs typeface="+mn-cs"/>
                        </a:rPr>
                        <a:t>27.161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1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400" b="1" i="0" u="none" strike="noStrike" cap="none" normalizeH="0" baseline="0" dirty="0" smtClean="0">
                          <a:ln>
                            <a:noFill/>
                          </a:ln>
                          <a:solidFill>
                            <a:schemeClr val="tx1"/>
                          </a:solidFill>
                          <a:effectLst/>
                          <a:latin typeface="Bookman Old Style" pitchFamily="18" charset="0"/>
                        </a:rPr>
                        <a:t>TURİZM YATIRIM BELGELİ YEME-İÇME TESİSİ   (*)</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Bookman Old Style" pitchFamily="18" charset="0"/>
                          <a:ea typeface="+mn-ea"/>
                          <a:cs typeface="+mn-cs"/>
                        </a:rPr>
                        <a:t>20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ts val="0"/>
                        </a:spcAft>
                        <a:buClrTx/>
                        <a:buSzTx/>
                        <a:buFontTx/>
                        <a:buNone/>
                        <a:tabLst/>
                      </a:pPr>
                      <a:r>
                        <a:rPr lang="tr-TR" sz="1400" b="1" i="0" u="none" strike="noStrike" kern="1200" dirty="0" smtClean="0">
                          <a:solidFill>
                            <a:schemeClr val="tx1"/>
                          </a:solidFill>
                          <a:latin typeface="Bookman Old Style" pitchFamily="18" charset="0"/>
                          <a:ea typeface="+mn-ea"/>
                          <a:cs typeface="+mn-cs"/>
                        </a:rPr>
                        <a:t>3.401</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9" name="8 Slayt Numarası Yer Tutucusu"/>
          <p:cNvSpPr>
            <a:spLocks noGrp="1"/>
          </p:cNvSpPr>
          <p:nvPr>
            <p:ph type="sldNum" sz="quarter" idx="12"/>
          </p:nvPr>
        </p:nvSpPr>
        <p:spPr>
          <a:xfrm>
            <a:off x="6443323" y="7230771"/>
            <a:ext cx="320875" cy="273844"/>
          </a:xfrm>
        </p:spPr>
        <p:txBody>
          <a:bodyPr/>
          <a:lstStyle/>
          <a:p>
            <a:pPr defTabSz="685800">
              <a:defRPr/>
            </a:pPr>
            <a:fld id="{BEE3D433-3F03-495C-8003-EF62BD6B52EE}" type="slidenum">
              <a:rPr lang="tr-TR">
                <a:solidFill>
                  <a:prstClr val="black">
                    <a:tint val="75000"/>
                  </a:prstClr>
                </a:solidFill>
                <a:latin typeface="Corbel" panose="020B0503020204020204"/>
              </a:rPr>
              <a:pPr defTabSz="685800">
                <a:defRPr/>
              </a:pPr>
              <a:t>33</a:t>
            </a:fld>
            <a:endParaRPr lang="tr-TR">
              <a:solidFill>
                <a:prstClr val="black">
                  <a:tint val="75000"/>
                </a:prstClr>
              </a:solidFill>
              <a:latin typeface="Corbel" panose="020B0503020204020204"/>
            </a:endParaRPr>
          </a:p>
        </p:txBody>
      </p:sp>
      <p:sp>
        <p:nvSpPr>
          <p:cNvPr id="7" name="6 Dikdörtgen"/>
          <p:cNvSpPr/>
          <p:nvPr/>
        </p:nvSpPr>
        <p:spPr>
          <a:xfrm>
            <a:off x="136478" y="4211443"/>
            <a:ext cx="6847612" cy="207749"/>
          </a:xfrm>
          <a:prstGeom prst="rect">
            <a:avLst/>
          </a:prstGeom>
        </p:spPr>
        <p:txBody>
          <a:bodyPr wrap="square">
            <a:spAutoFit/>
          </a:bodyPr>
          <a:lstStyle/>
          <a:p>
            <a:pPr algn="just" defTabSz="685800">
              <a:defRPr/>
            </a:pPr>
            <a:r>
              <a:rPr lang="tr-TR" sz="750" b="1" dirty="0">
                <a:solidFill>
                  <a:prstClr val="black"/>
                </a:solidFill>
                <a:latin typeface="Bookman Old Style" panose="02050604050505020204" pitchFamily="18" charset="0"/>
              </a:rPr>
              <a:t>(*) Yatırım belgeli tesisler inşa-yapım aşamasında olan tesislerdir.</a:t>
            </a:r>
            <a:endParaRPr lang="tr-TR" sz="750" dirty="0">
              <a:solidFill>
                <a:prstClr val="black"/>
              </a:solidFill>
              <a:latin typeface="Bookman Old Style" pitchFamily="18" charset="0"/>
            </a:endParaRPr>
          </a:p>
        </p:txBody>
      </p:sp>
      <p:sp>
        <p:nvSpPr>
          <p:cNvPr id="2" name="Dikdörtgen 1"/>
          <p:cNvSpPr/>
          <p:nvPr/>
        </p:nvSpPr>
        <p:spPr>
          <a:xfrm>
            <a:off x="85867" y="4633737"/>
            <a:ext cx="6948834" cy="507831"/>
          </a:xfrm>
          <a:prstGeom prst="rect">
            <a:avLst/>
          </a:prstGeom>
        </p:spPr>
        <p:txBody>
          <a:bodyPr wrap="square">
            <a:spAutoFit/>
          </a:bodyPr>
          <a:lstStyle/>
          <a:p>
            <a:pPr algn="just" defTabSz="685800">
              <a:defRPr/>
            </a:pPr>
            <a:r>
              <a:rPr lang="tr-TR" sz="1350" b="1" dirty="0">
                <a:solidFill>
                  <a:prstClr val="black"/>
                </a:solidFill>
                <a:latin typeface="Bookman Old Style" pitchFamily="18" charset="0"/>
              </a:rPr>
              <a:t>Ayrıca, İstanbul Büyükşehir Belediyesine bağlı 12.705 kişi kapasiteli 18 adet sosyal tesis bulunmaktadır.          </a:t>
            </a:r>
            <a:endParaRPr lang="tr-TR" sz="1350" dirty="0">
              <a:solidFill>
                <a:prstClr val="black"/>
              </a:solidFill>
              <a:latin typeface="Bookman Old Style" pitchFamily="18" charset="0"/>
            </a:endParaRPr>
          </a:p>
        </p:txBody>
      </p:sp>
    </p:spTree>
    <p:extLst>
      <p:ext uri="{BB962C8B-B14F-4D97-AF65-F5344CB8AC3E}">
        <p14:creationId xmlns:p14="http://schemas.microsoft.com/office/powerpoint/2010/main" val="1737731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7 Slayt Numarası Yer Tutucusu"/>
          <p:cNvSpPr>
            <a:spLocks noGrp="1"/>
          </p:cNvSpPr>
          <p:nvPr>
            <p:ph type="sldNum" sz="quarter" idx="12"/>
          </p:nvPr>
        </p:nvSpPr>
        <p:spPr>
          <a:xfrm>
            <a:off x="6453336" y="7329264"/>
            <a:ext cx="378042" cy="273844"/>
          </a:xfrm>
        </p:spPr>
        <p:txBody>
          <a:bodyPr/>
          <a:lstStyle/>
          <a:p>
            <a:pPr defTabSz="685800">
              <a:defRPr/>
            </a:pPr>
            <a:fld id="{C88064B8-9AC5-43F3-B063-E99E2F904AC6}" type="slidenum">
              <a:rPr lang="tr-TR">
                <a:solidFill>
                  <a:prstClr val="black">
                    <a:tint val="75000"/>
                  </a:prstClr>
                </a:solidFill>
                <a:latin typeface="Corbel" panose="020B0503020204020204"/>
              </a:rPr>
              <a:pPr defTabSz="685800">
                <a:defRPr/>
              </a:pPr>
              <a:t>34</a:t>
            </a:fld>
            <a:endParaRPr lang="tr-TR" dirty="0">
              <a:solidFill>
                <a:prstClr val="black">
                  <a:tint val="75000"/>
                </a:prstClr>
              </a:solidFill>
              <a:latin typeface="Corbel" panose="020B0503020204020204"/>
            </a:endParaRPr>
          </a:p>
        </p:txBody>
      </p:sp>
      <p:sp>
        <p:nvSpPr>
          <p:cNvPr id="2" name="1 Başlık"/>
          <p:cNvSpPr>
            <a:spLocks noGrp="1"/>
          </p:cNvSpPr>
          <p:nvPr>
            <p:ph type="title" idx="4294967295"/>
          </p:nvPr>
        </p:nvSpPr>
        <p:spPr>
          <a:xfrm>
            <a:off x="1" y="204662"/>
            <a:ext cx="6858000" cy="323851"/>
          </a:xfrm>
        </p:spPr>
        <p:txBody>
          <a:bodyPr/>
          <a:lstStyle/>
          <a:p>
            <a:pPr eaLnBrk="1" hangingPunct="1"/>
            <a:r>
              <a:rPr lang="tr-TR" sz="1500" b="1" dirty="0">
                <a:solidFill>
                  <a:srgbClr val="FF0000"/>
                </a:solidFill>
                <a:latin typeface="Bookman Old Style" pitchFamily="18" charset="0"/>
                <a:cs typeface="Arial" pitchFamily="34" charset="0"/>
              </a:rPr>
              <a:t>SPOR İLE İLGİLİ  GÖSTERGELER</a:t>
            </a:r>
          </a:p>
        </p:txBody>
      </p:sp>
      <p:graphicFrame>
        <p:nvGraphicFramePr>
          <p:cNvPr id="5" name="4 Tablo"/>
          <p:cNvGraphicFramePr>
            <a:graphicFrameLocks noGrp="1"/>
          </p:cNvGraphicFramePr>
          <p:nvPr>
            <p:extLst>
              <p:ext uri="{D42A27DB-BD31-4B8C-83A1-F6EECF244321}">
                <p14:modId xmlns:p14="http://schemas.microsoft.com/office/powerpoint/2010/main" val="2658719758"/>
              </p:ext>
            </p:extLst>
          </p:nvPr>
        </p:nvGraphicFramePr>
        <p:xfrm>
          <a:off x="0" y="1843811"/>
          <a:ext cx="6858002" cy="810000"/>
        </p:xfrm>
        <a:graphic>
          <a:graphicData uri="http://schemas.openxmlformats.org/drawingml/2006/table">
            <a:tbl>
              <a:tblPr/>
              <a:tblGrid>
                <a:gridCol w="3248528">
                  <a:extLst>
                    <a:ext uri="{9D8B030D-6E8A-4147-A177-3AD203B41FA5}">
                      <a16:colId xmlns:a16="http://schemas.microsoft.com/office/drawing/2014/main" val="20000"/>
                    </a:ext>
                  </a:extLst>
                </a:gridCol>
                <a:gridCol w="1894973">
                  <a:extLst>
                    <a:ext uri="{9D8B030D-6E8A-4147-A177-3AD203B41FA5}">
                      <a16:colId xmlns:a16="http://schemas.microsoft.com/office/drawing/2014/main" val="20001"/>
                    </a:ext>
                  </a:extLst>
                </a:gridCol>
                <a:gridCol w="1714501">
                  <a:extLst>
                    <a:ext uri="{9D8B030D-6E8A-4147-A177-3AD203B41FA5}">
                      <a16:colId xmlns:a16="http://schemas.microsoft.com/office/drawing/2014/main" val="20002"/>
                    </a:ext>
                  </a:extLst>
                </a:gridCol>
              </a:tblGrid>
              <a:tr h="27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Bookman Old Style" pitchFamily="18" charset="0"/>
                        <a:cs typeface="Arial" pitchFamily="34" charset="0"/>
                      </a:endParaRP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TÜRKİYE</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İSTANBUL</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270000">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LİSANSLI SPORCU SAYISI</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100" b="1" i="0" u="none" strike="noStrike" kern="1200" dirty="0" smtClean="0">
                          <a:solidFill>
                            <a:schemeClr val="tx1"/>
                          </a:solidFill>
                          <a:effectLst/>
                          <a:latin typeface="Bookman Old Style" pitchFamily="18" charset="0"/>
                          <a:ea typeface="+mn-ea"/>
                          <a:cs typeface="Arial" pitchFamily="34" charset="0"/>
                        </a:rPr>
                        <a:t>4.907.955</a:t>
                      </a:r>
                      <a:endParaRPr lang="tr-TR" sz="1100" b="1" i="0" u="none" strike="noStrike" kern="1200" dirty="0" smtClean="0">
                        <a:solidFill>
                          <a:schemeClr val="tx1"/>
                        </a:solidFill>
                        <a:latin typeface="Bookman Old Style" pitchFamily="18" charset="0"/>
                        <a:ea typeface="+mn-ea"/>
                        <a:cs typeface="Arial" pitchFamily="34" charset="0"/>
                      </a:endParaRP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r>
                        <a:rPr lang="tr-TR" sz="1100" b="1" dirty="0" smtClean="0">
                          <a:solidFill>
                            <a:schemeClr val="tx1"/>
                          </a:solidFill>
                          <a:latin typeface="Bookman Old Style" pitchFamily="18" charset="0"/>
                        </a:rPr>
                        <a:t>655.252</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70000">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FAAL S</a:t>
                      </a:r>
                      <a:r>
                        <a:rPr kumimoji="0" lang="en-US" sz="1100" b="1" i="0" u="none" strike="noStrike" cap="none" normalizeH="0" baseline="0" dirty="0" smtClean="0">
                          <a:ln>
                            <a:noFill/>
                          </a:ln>
                          <a:solidFill>
                            <a:schemeClr val="tx1"/>
                          </a:solidFill>
                          <a:effectLst/>
                          <a:latin typeface="Bookman Old Style" pitchFamily="18" charset="0"/>
                          <a:cs typeface="Arial" pitchFamily="34" charset="0"/>
                        </a:rPr>
                        <a:t>PORCU SAYISI</a:t>
                      </a:r>
                      <a:endParaRPr kumimoji="0" lang="tr-TR" sz="1100" b="1" i="0" u="none" strike="noStrike" cap="none" normalizeH="0" baseline="0" dirty="0" smtClean="0">
                        <a:ln>
                          <a:noFill/>
                        </a:ln>
                        <a:solidFill>
                          <a:schemeClr val="tx1"/>
                        </a:solidFill>
                        <a:effectLst/>
                        <a:latin typeface="Bookman Old Style" pitchFamily="18" charset="0"/>
                        <a:cs typeface="Arial" pitchFamily="34" charset="0"/>
                      </a:endParaRP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tr-TR" sz="1100" b="1" i="0" u="none" strike="noStrike" kern="1200" dirty="0" smtClean="0">
                          <a:solidFill>
                            <a:schemeClr val="tx1"/>
                          </a:solidFill>
                          <a:latin typeface="Bookman Old Style" pitchFamily="18" charset="0"/>
                          <a:ea typeface="+mn-ea"/>
                          <a:cs typeface="Arial" pitchFamily="34" charset="0"/>
                        </a:rPr>
                        <a:t>695.698</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tr-TR" sz="1100" b="1" i="0" u="none" strike="noStrike" kern="1200" dirty="0" smtClean="0">
                          <a:solidFill>
                            <a:schemeClr val="tx1"/>
                          </a:solidFill>
                          <a:latin typeface="Bookman Old Style" pitchFamily="18" charset="0"/>
                          <a:ea typeface="+mn-ea"/>
                          <a:cs typeface="Arial" pitchFamily="34" charset="0"/>
                        </a:rPr>
                        <a:t>141.949</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6" name="5 Tablo"/>
          <p:cNvGraphicFramePr>
            <a:graphicFrameLocks noGrp="1"/>
          </p:cNvGraphicFramePr>
          <p:nvPr>
            <p:extLst>
              <p:ext uri="{D42A27DB-BD31-4B8C-83A1-F6EECF244321}">
                <p14:modId xmlns:p14="http://schemas.microsoft.com/office/powerpoint/2010/main" val="4279510527"/>
              </p:ext>
            </p:extLst>
          </p:nvPr>
        </p:nvGraphicFramePr>
        <p:xfrm>
          <a:off x="0" y="2738218"/>
          <a:ext cx="3240000" cy="1363980"/>
        </p:xfrm>
        <a:graphic>
          <a:graphicData uri="http://schemas.openxmlformats.org/drawingml/2006/table">
            <a:tbl>
              <a:tblPr/>
              <a:tblGrid>
                <a:gridCol w="1890000">
                  <a:extLst>
                    <a:ext uri="{9D8B030D-6E8A-4147-A177-3AD203B41FA5}">
                      <a16:colId xmlns:a16="http://schemas.microsoft.com/office/drawing/2014/main" val="20000"/>
                    </a:ext>
                  </a:extLst>
                </a:gridCol>
                <a:gridCol w="1350000">
                  <a:extLst>
                    <a:ext uri="{9D8B030D-6E8A-4147-A177-3AD203B41FA5}">
                      <a16:colId xmlns:a16="http://schemas.microsoft.com/office/drawing/2014/main" val="20001"/>
                    </a:ext>
                  </a:extLst>
                </a:gridCol>
              </a:tblGrid>
              <a:tr h="171450">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LİG TÜRÜ</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SAYI</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SPOR TOTO SÜPER LİG</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100" b="1" i="0" u="none" strike="noStrike" kern="1200" dirty="0" smtClean="0">
                          <a:solidFill>
                            <a:schemeClr val="tx1"/>
                          </a:solidFill>
                          <a:latin typeface="Bookman Old Style" pitchFamily="18" charset="0"/>
                          <a:ea typeface="+mn-ea"/>
                          <a:cs typeface="Arial" pitchFamily="34" charset="0"/>
                        </a:rPr>
                        <a:t>5</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PTT 1. LİG</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100" b="1" i="0" u="none" strike="noStrike" kern="1200" dirty="0" smtClean="0">
                          <a:solidFill>
                            <a:schemeClr val="tx1"/>
                          </a:solidFill>
                          <a:latin typeface="Bookman Old Style" pitchFamily="18" charset="0"/>
                          <a:ea typeface="+mn-ea"/>
                          <a:cs typeface="Arial" pitchFamily="34" charset="0"/>
                        </a:rPr>
                        <a:t>2</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TFF 2. LİG</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100" b="1" i="0" u="none" strike="noStrike" kern="1200" dirty="0" smtClean="0">
                          <a:solidFill>
                            <a:schemeClr val="tx1"/>
                          </a:solidFill>
                          <a:latin typeface="Bookman Old Style" pitchFamily="18" charset="0"/>
                          <a:ea typeface="+mn-ea"/>
                          <a:cs typeface="Arial" pitchFamily="34" charset="0"/>
                        </a:rPr>
                        <a:t>8</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7145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TFF 3. LİG</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100" b="1" i="0" u="none" strike="noStrike" kern="1200" dirty="0" smtClean="0">
                          <a:solidFill>
                            <a:schemeClr val="tx1"/>
                          </a:solidFill>
                          <a:latin typeface="Bookman Old Style" pitchFamily="18" charset="0"/>
                          <a:ea typeface="+mn-ea"/>
                          <a:cs typeface="Arial" pitchFamily="34" charset="0"/>
                        </a:rPr>
                        <a:t>9</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7145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BAL (Bölgesel Amatör Lig)</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100" b="1" i="0" u="none" strike="noStrike" kern="1200" dirty="0" smtClean="0">
                          <a:solidFill>
                            <a:schemeClr val="tx1"/>
                          </a:solidFill>
                          <a:latin typeface="Bookman Old Style" pitchFamily="18" charset="0"/>
                          <a:ea typeface="+mn-ea"/>
                          <a:cs typeface="Arial" pitchFamily="34" charset="0"/>
                        </a:rPr>
                        <a:t>12</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7145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TOPLAM</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36</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7" name="6 Tablo"/>
          <p:cNvGraphicFramePr>
            <a:graphicFrameLocks noGrp="1"/>
          </p:cNvGraphicFramePr>
          <p:nvPr>
            <p:extLst>
              <p:ext uri="{D42A27DB-BD31-4B8C-83A1-F6EECF244321}">
                <p14:modId xmlns:p14="http://schemas.microsoft.com/office/powerpoint/2010/main" val="2413368803"/>
              </p:ext>
            </p:extLst>
          </p:nvPr>
        </p:nvGraphicFramePr>
        <p:xfrm>
          <a:off x="0" y="4225286"/>
          <a:ext cx="3240000" cy="1200150"/>
        </p:xfrm>
        <a:graphic>
          <a:graphicData uri="http://schemas.openxmlformats.org/drawingml/2006/table">
            <a:tbl>
              <a:tblPr/>
              <a:tblGrid>
                <a:gridCol w="1890000">
                  <a:extLst>
                    <a:ext uri="{9D8B030D-6E8A-4147-A177-3AD203B41FA5}">
                      <a16:colId xmlns:a16="http://schemas.microsoft.com/office/drawing/2014/main" val="20000"/>
                    </a:ext>
                  </a:extLst>
                </a:gridCol>
                <a:gridCol w="1350000">
                  <a:extLst>
                    <a:ext uri="{9D8B030D-6E8A-4147-A177-3AD203B41FA5}">
                      <a16:colId xmlns:a16="http://schemas.microsoft.com/office/drawing/2014/main" val="20001"/>
                    </a:ext>
                  </a:extLst>
                </a:gridCol>
              </a:tblGrid>
              <a:tr h="171450">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KULÜP TÜRÜ</a:t>
                      </a:r>
                    </a:p>
                  </a:txBody>
                  <a:tcPr marL="32654" marR="3265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İSTANBUL</a:t>
                      </a:r>
                    </a:p>
                  </a:txBody>
                  <a:tcPr marL="32654" marR="3265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SPOR KULÜBÜ</a:t>
                      </a:r>
                    </a:p>
                  </a:txBody>
                  <a:tcPr marL="32654" marR="32654" marT="0" marB="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1.790</a:t>
                      </a:r>
                    </a:p>
                  </a:txBody>
                  <a:tcPr marL="32654" marR="3265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İHTİSAS KULÜBÜ</a:t>
                      </a:r>
                    </a:p>
                  </a:txBody>
                  <a:tcPr marL="32654" marR="32654" marT="0" marB="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53</a:t>
                      </a:r>
                    </a:p>
                  </a:txBody>
                  <a:tcPr marL="32654" marR="3265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MÜESSESE KULÜBÜ</a:t>
                      </a:r>
                    </a:p>
                  </a:txBody>
                  <a:tcPr marL="32654" marR="32654" marT="0" marB="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36</a:t>
                      </a:r>
                    </a:p>
                  </a:txBody>
                  <a:tcPr marL="32654" marR="3265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ASKERİ KULÜP </a:t>
                      </a:r>
                    </a:p>
                  </a:txBody>
                  <a:tcPr marL="32654" marR="32654" marT="0" marB="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0</a:t>
                      </a:r>
                    </a:p>
                  </a:txBody>
                  <a:tcPr marL="32654" marR="3265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DİĞER (OKUL KULÜBÜ)</a:t>
                      </a:r>
                    </a:p>
                  </a:txBody>
                  <a:tcPr marL="32654" marR="32654" marT="0" marB="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116</a:t>
                      </a:r>
                    </a:p>
                  </a:txBody>
                  <a:tcPr marL="32654" marR="3265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7145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TOPLAM</a:t>
                      </a:r>
                    </a:p>
                  </a:txBody>
                  <a:tcPr marL="32654" marR="32654" marT="0" marB="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1.995</a:t>
                      </a:r>
                    </a:p>
                  </a:txBody>
                  <a:tcPr marL="32654" marR="3265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9" name="8 Tablo"/>
          <p:cNvGraphicFramePr>
            <a:graphicFrameLocks noGrp="1"/>
          </p:cNvGraphicFramePr>
          <p:nvPr>
            <p:extLst>
              <p:ext uri="{D42A27DB-BD31-4B8C-83A1-F6EECF244321}">
                <p14:modId xmlns:p14="http://schemas.microsoft.com/office/powerpoint/2010/main" val="2783601957"/>
              </p:ext>
            </p:extLst>
          </p:nvPr>
        </p:nvGraphicFramePr>
        <p:xfrm>
          <a:off x="0" y="646162"/>
          <a:ext cx="6858001" cy="1080000"/>
        </p:xfrm>
        <a:graphic>
          <a:graphicData uri="http://schemas.openxmlformats.org/drawingml/2006/table">
            <a:tbl>
              <a:tblPr/>
              <a:tblGrid>
                <a:gridCol w="4163057">
                  <a:extLst>
                    <a:ext uri="{9D8B030D-6E8A-4147-A177-3AD203B41FA5}">
                      <a16:colId xmlns:a16="http://schemas.microsoft.com/office/drawing/2014/main" val="20000"/>
                    </a:ext>
                  </a:extLst>
                </a:gridCol>
                <a:gridCol w="829070">
                  <a:extLst>
                    <a:ext uri="{9D8B030D-6E8A-4147-A177-3AD203B41FA5}">
                      <a16:colId xmlns:a16="http://schemas.microsoft.com/office/drawing/2014/main" val="20002"/>
                    </a:ext>
                  </a:extLst>
                </a:gridCol>
                <a:gridCol w="754624">
                  <a:extLst>
                    <a:ext uri="{9D8B030D-6E8A-4147-A177-3AD203B41FA5}">
                      <a16:colId xmlns:a16="http://schemas.microsoft.com/office/drawing/2014/main" val="20003"/>
                    </a:ext>
                  </a:extLst>
                </a:gridCol>
                <a:gridCol w="1111250">
                  <a:extLst>
                    <a:ext uri="{9D8B030D-6E8A-4147-A177-3AD203B41FA5}">
                      <a16:colId xmlns:a16="http://schemas.microsoft.com/office/drawing/2014/main" val="20004"/>
                    </a:ext>
                  </a:extLst>
                </a:gridCol>
              </a:tblGrid>
              <a:tr h="270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SPOR</a:t>
                      </a: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2016 </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2017</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2018</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0"/>
                  </a:ext>
                </a:extLst>
              </a:tr>
              <a:tr h="270000">
                <a:tc>
                  <a:txBody>
                    <a:bodyPr/>
                    <a:lstStyle/>
                    <a:p>
                      <a:pPr algn="just" fontAlgn="b"/>
                      <a:r>
                        <a:rPr lang="tr-TR" sz="1100" b="1" i="0" u="none" strike="noStrike" dirty="0">
                          <a:solidFill>
                            <a:schemeClr val="tx1"/>
                          </a:solidFill>
                          <a:effectLst/>
                          <a:latin typeface="Bookman Old Style" pitchFamily="18" charset="0"/>
                          <a:cs typeface="Arial" pitchFamily="34" charset="0"/>
                        </a:rPr>
                        <a:t>LİSANSLI SPORCU </a:t>
                      </a:r>
                      <a:r>
                        <a:rPr lang="tr-TR" sz="1100" b="1" i="0" u="none" strike="noStrike" dirty="0" smtClean="0">
                          <a:solidFill>
                            <a:schemeClr val="tx1"/>
                          </a:solidFill>
                          <a:effectLst/>
                          <a:latin typeface="Bookman Old Style" pitchFamily="18" charset="0"/>
                          <a:cs typeface="Arial" pitchFamily="34" charset="0"/>
                        </a:rPr>
                        <a:t>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100" b="1" dirty="0" smtClean="0">
                          <a:solidFill>
                            <a:schemeClr val="tx1"/>
                          </a:solidFill>
                          <a:latin typeface="Bookman Old Style" pitchFamily="18" charset="0"/>
                        </a:rPr>
                        <a:t>506.955</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100" b="1" dirty="0" smtClean="0">
                          <a:solidFill>
                            <a:schemeClr val="tx1"/>
                          </a:solidFill>
                          <a:latin typeface="Bookman Old Style" pitchFamily="18" charset="0"/>
                        </a:rPr>
                        <a:t>580.430</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100" b="1" dirty="0" smtClean="0">
                          <a:solidFill>
                            <a:schemeClr val="tx1"/>
                          </a:solidFill>
                          <a:latin typeface="Bookman Old Style" pitchFamily="18" charset="0"/>
                        </a:rPr>
                        <a:t>655.252</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0000">
                <a:tc>
                  <a:txBody>
                    <a:bodyPr/>
                    <a:lstStyle/>
                    <a:p>
                      <a:pPr algn="just" fontAlgn="b"/>
                      <a:r>
                        <a:rPr lang="tr-TR" sz="1100" b="1" i="0" u="none" strike="noStrike" dirty="0">
                          <a:solidFill>
                            <a:schemeClr val="tx1"/>
                          </a:solidFill>
                          <a:effectLst/>
                          <a:latin typeface="Bookman Old Style" pitchFamily="18" charset="0"/>
                          <a:cs typeface="Arial" pitchFamily="34" charset="0"/>
                        </a:rPr>
                        <a:t>GENÇLİK MERKEZİ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100" b="1" dirty="0" smtClean="0">
                          <a:solidFill>
                            <a:schemeClr val="tx1"/>
                          </a:solidFill>
                          <a:latin typeface="Bookman Old Style" pitchFamily="18" charset="0"/>
                        </a:rPr>
                        <a:t>4</a:t>
                      </a:r>
                      <a:endParaRPr lang="tr-TR" sz="1100" b="1" dirty="0">
                        <a:solidFill>
                          <a:schemeClr val="tx1"/>
                        </a:solidFill>
                        <a:latin typeface="Bookman Old Style" pitchFamily="18"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100" b="1" dirty="0" smtClean="0">
                          <a:solidFill>
                            <a:schemeClr val="tx1"/>
                          </a:solidFill>
                          <a:latin typeface="Bookman Old Style" pitchFamily="18" charset="0"/>
                        </a:rPr>
                        <a:t>5</a:t>
                      </a:r>
                      <a:endParaRPr lang="tr-TR" sz="1100" b="1" dirty="0">
                        <a:solidFill>
                          <a:schemeClr val="tx1"/>
                        </a:solidFill>
                        <a:latin typeface="Bookman Old Style" pitchFamily="18"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100" b="1" dirty="0" smtClean="0">
                          <a:solidFill>
                            <a:schemeClr val="tx1"/>
                          </a:solidFill>
                          <a:latin typeface="Bookman Old Style" pitchFamily="18" charset="0"/>
                        </a:rPr>
                        <a:t>6</a:t>
                      </a:r>
                      <a:endParaRPr lang="tr-TR" sz="1100" b="1" dirty="0">
                        <a:solidFill>
                          <a:schemeClr val="tx1"/>
                        </a:solidFill>
                        <a:latin typeface="Bookman Old Style" pitchFamily="18"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0000">
                <a:tc>
                  <a:txBody>
                    <a:bodyPr/>
                    <a:lstStyle/>
                    <a:p>
                      <a:pPr algn="just" fontAlgn="b"/>
                      <a:r>
                        <a:rPr lang="tr-TR" sz="1100" b="1" i="0" u="none" strike="noStrike" dirty="0">
                          <a:solidFill>
                            <a:schemeClr val="tx1"/>
                          </a:solidFill>
                          <a:effectLst/>
                          <a:latin typeface="Bookman Old Style" pitchFamily="18" charset="0"/>
                          <a:cs typeface="Arial" pitchFamily="34" charset="0"/>
                        </a:rPr>
                        <a:t>GENÇLİK </a:t>
                      </a:r>
                      <a:r>
                        <a:rPr lang="tr-TR" sz="1100" b="1" i="0" u="none" strike="noStrike" dirty="0" smtClean="0">
                          <a:solidFill>
                            <a:schemeClr val="tx1"/>
                          </a:solidFill>
                          <a:effectLst/>
                          <a:latin typeface="Bookman Old Style" pitchFamily="18" charset="0"/>
                          <a:cs typeface="Arial" pitchFamily="34" charset="0"/>
                        </a:rPr>
                        <a:t>MERKEZİ LİDER/ </a:t>
                      </a:r>
                      <a:r>
                        <a:rPr lang="tr-TR" sz="1100" b="1" i="0" u="none" strike="noStrike" dirty="0">
                          <a:solidFill>
                            <a:schemeClr val="tx1"/>
                          </a:solidFill>
                          <a:effectLst/>
                          <a:latin typeface="Bookman Old Style" pitchFamily="18" charset="0"/>
                          <a:cs typeface="Arial" pitchFamily="34" charset="0"/>
                        </a:rPr>
                        <a:t>NOKTA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100" b="1" dirty="0" smtClean="0">
                          <a:solidFill>
                            <a:schemeClr val="tx1"/>
                          </a:solidFill>
                          <a:latin typeface="Bookman Old Style" pitchFamily="18" charset="0"/>
                        </a:rPr>
                        <a:t>32</a:t>
                      </a:r>
                      <a:endParaRPr lang="tr-TR" sz="1100" b="1" dirty="0">
                        <a:solidFill>
                          <a:schemeClr val="tx1"/>
                        </a:solidFill>
                        <a:latin typeface="Bookman Old Style" pitchFamily="18"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100" b="1" dirty="0" smtClean="0">
                          <a:solidFill>
                            <a:schemeClr val="tx1"/>
                          </a:solidFill>
                          <a:latin typeface="Bookman Old Style" pitchFamily="18" charset="0"/>
                        </a:rPr>
                        <a:t>26</a:t>
                      </a:r>
                      <a:endParaRPr lang="tr-TR" sz="1100" b="1" dirty="0">
                        <a:solidFill>
                          <a:schemeClr val="tx1"/>
                        </a:solidFill>
                        <a:latin typeface="Bookman Old Style" pitchFamily="18"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100" b="1" dirty="0" smtClean="0">
                          <a:solidFill>
                            <a:schemeClr val="tx1"/>
                          </a:solidFill>
                          <a:latin typeface="Bookman Old Style" pitchFamily="18" charset="0"/>
                        </a:rPr>
                        <a:t>26</a:t>
                      </a:r>
                      <a:endParaRPr lang="tr-TR" sz="1100" b="1" dirty="0">
                        <a:solidFill>
                          <a:schemeClr val="tx1"/>
                        </a:solidFill>
                        <a:latin typeface="Bookman Old Style" pitchFamily="18"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0" name="Chart 5">
            <a:extLst>
              <a:ext uri="{FF2B5EF4-FFF2-40B4-BE49-F238E27FC236}">
                <a16:creationId xmlns:a16="http://schemas.microsoft.com/office/drawing/2014/main" id="{DF3AA6E9-D73F-428E-9B72-D40A971BC8A4}"/>
              </a:ext>
            </a:extLst>
          </p:cNvPr>
          <p:cNvGraphicFramePr/>
          <p:nvPr>
            <p:extLst>
              <p:ext uri="{D42A27DB-BD31-4B8C-83A1-F6EECF244321}">
                <p14:modId xmlns:p14="http://schemas.microsoft.com/office/powerpoint/2010/main" val="1754580634"/>
              </p:ext>
            </p:extLst>
          </p:nvPr>
        </p:nvGraphicFramePr>
        <p:xfrm>
          <a:off x="3429000" y="2771460"/>
          <a:ext cx="3151078" cy="2549528"/>
        </p:xfrm>
        <a:graphic>
          <a:graphicData uri="http://schemas.openxmlformats.org/drawingml/2006/chart">
            <c:chart xmlns:c="http://schemas.openxmlformats.org/drawingml/2006/chart" xmlns:r="http://schemas.openxmlformats.org/officeDocument/2006/relationships" r:id="rId2"/>
          </a:graphicData>
        </a:graphic>
      </p:graphicFrame>
      <p:sp>
        <p:nvSpPr>
          <p:cNvPr id="11" name="1 Başlık"/>
          <p:cNvSpPr txBox="1">
            <a:spLocks/>
          </p:cNvSpPr>
          <p:nvPr/>
        </p:nvSpPr>
        <p:spPr>
          <a:xfrm>
            <a:off x="-541009" y="5438637"/>
            <a:ext cx="6858000" cy="485775"/>
          </a:xfrm>
          <a:prstGeom prst="rect">
            <a:avLst/>
          </a:prstGeom>
          <a:effectLst/>
        </p:spPr>
        <p:txBody>
          <a:bodyPr vert="horz" lIns="91440" tIns="45720" rIns="91440" bIns="45720" rtlCol="0" anchor="ctr">
            <a:no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400" b="1" dirty="0" smtClean="0">
                <a:solidFill>
                  <a:srgbClr val="FF0000"/>
                </a:solidFill>
                <a:latin typeface="Bookman Old Style" pitchFamily="18" charset="0"/>
                <a:cs typeface="Arial" pitchFamily="34" charset="0"/>
              </a:rPr>
              <a:t/>
            </a:r>
            <a:br>
              <a:rPr lang="tr-TR" sz="1400" b="1" dirty="0" smtClean="0">
                <a:solidFill>
                  <a:srgbClr val="FF0000"/>
                </a:solidFill>
                <a:latin typeface="Bookman Old Style" pitchFamily="18" charset="0"/>
                <a:cs typeface="Arial" pitchFamily="34" charset="0"/>
              </a:rPr>
            </a:br>
            <a:r>
              <a:rPr lang="tr-TR" sz="1400" b="1" dirty="0" smtClean="0">
                <a:solidFill>
                  <a:srgbClr val="FF0000"/>
                </a:solidFill>
                <a:latin typeface="Bookman Old Style" pitchFamily="18" charset="0"/>
                <a:cs typeface="Arial" pitchFamily="34" charset="0"/>
              </a:rPr>
              <a:t>İLDEKİ STADYUM KAPASİTELERİ</a:t>
            </a:r>
            <a:r>
              <a:rPr lang="tr-TR" sz="1400" dirty="0" smtClean="0">
                <a:solidFill>
                  <a:srgbClr val="FF0000"/>
                </a:solidFill>
                <a:latin typeface="Bookman Old Style" pitchFamily="18" charset="0"/>
                <a:cs typeface="Arial" pitchFamily="34" charset="0"/>
              </a:rPr>
              <a:t/>
            </a:r>
            <a:br>
              <a:rPr lang="tr-TR" sz="1400" dirty="0" smtClean="0">
                <a:solidFill>
                  <a:srgbClr val="FF0000"/>
                </a:solidFill>
                <a:latin typeface="Bookman Old Style" pitchFamily="18" charset="0"/>
                <a:cs typeface="Arial" pitchFamily="34" charset="0"/>
              </a:rPr>
            </a:br>
            <a:endParaRPr lang="tr-TR" sz="1400" dirty="0">
              <a:solidFill>
                <a:srgbClr val="FF0000"/>
              </a:solidFill>
              <a:latin typeface="Bookman Old Style" pitchFamily="18" charset="0"/>
              <a:cs typeface="Arial" pitchFamily="34" charset="0"/>
            </a:endParaRPr>
          </a:p>
        </p:txBody>
      </p:sp>
      <p:graphicFrame>
        <p:nvGraphicFramePr>
          <p:cNvPr id="12" name="4 Tablo"/>
          <p:cNvGraphicFramePr>
            <a:graphicFrameLocks noGrp="1"/>
          </p:cNvGraphicFramePr>
          <p:nvPr>
            <p:extLst>
              <p:ext uri="{D42A27DB-BD31-4B8C-83A1-F6EECF244321}">
                <p14:modId xmlns:p14="http://schemas.microsoft.com/office/powerpoint/2010/main" val="1434170021"/>
              </p:ext>
            </p:extLst>
          </p:nvPr>
        </p:nvGraphicFramePr>
        <p:xfrm>
          <a:off x="178455" y="5919363"/>
          <a:ext cx="6501090" cy="3506589"/>
        </p:xfrm>
        <a:graphic>
          <a:graphicData uri="http://schemas.openxmlformats.org/drawingml/2006/table">
            <a:tbl>
              <a:tblPr/>
              <a:tblGrid>
                <a:gridCol w="3250198">
                  <a:extLst>
                    <a:ext uri="{9D8B030D-6E8A-4147-A177-3AD203B41FA5}">
                      <a16:colId xmlns:a16="http://schemas.microsoft.com/office/drawing/2014/main" val="20000"/>
                    </a:ext>
                  </a:extLst>
                </a:gridCol>
                <a:gridCol w="1625446">
                  <a:extLst>
                    <a:ext uri="{9D8B030D-6E8A-4147-A177-3AD203B41FA5}">
                      <a16:colId xmlns:a16="http://schemas.microsoft.com/office/drawing/2014/main" val="20001"/>
                    </a:ext>
                  </a:extLst>
                </a:gridCol>
                <a:gridCol w="1625446">
                  <a:extLst>
                    <a:ext uri="{9D8B030D-6E8A-4147-A177-3AD203B41FA5}">
                      <a16:colId xmlns:a16="http://schemas.microsoft.com/office/drawing/2014/main" val="20002"/>
                    </a:ext>
                  </a:extLst>
                </a:gridCol>
              </a:tblGrid>
              <a:tr h="3896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STADYUM  ADI</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YERİ</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SEYİRCİ KAPASİTESİ</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89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ATATÜRK OLİMPİYAT STADYUMU</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K.ÇEKMECE</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76.092</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89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ŞÜKRÜ SARAÇOĞLU STADYUMU-FENERBAHÇE</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KADIKÖY</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50.509</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89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TÜRK TELEKOM  STADYUMU-GALATASARAY</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ŞİŞLİ</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52.600</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89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VODAFONE PARK (BEŞİKTAŞ)</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BEŞİKTAŞ</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41.903</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89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RECEP TAYİP ERDOĞAN STADYUMU</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BEYOĞLU</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14.234</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89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MALTEPE HASAN POLAT STADYUMU</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MALTEPE</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5.000</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89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BAŞAKŞEHİR FATİH TERİM STADYUMU</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BAŞAKŞEHİR</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17.300</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89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TOPLAM</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rgbClr val="000099"/>
                          </a:solidFill>
                          <a:effectLst/>
                          <a:latin typeface="Bookman Old Style" pitchFamily="18" charset="0"/>
                          <a:ea typeface="+mn-ea"/>
                          <a:cs typeface="Arial" pitchFamily="34" charset="0"/>
                        </a:rPr>
                        <a:t>7</a:t>
                      </a:r>
                      <a:endParaRPr kumimoji="0" lang="tr-TR" sz="12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rgbClr val="000099"/>
                          </a:solidFill>
                          <a:effectLst/>
                          <a:latin typeface="Bookman Old Style" pitchFamily="18" charset="0"/>
                          <a:ea typeface="+mn-ea"/>
                          <a:cs typeface="Arial" pitchFamily="34" charset="0"/>
                        </a:rPr>
                        <a:t>257.638</a:t>
                      </a:r>
                    </a:p>
                  </a:txBody>
                  <a:tcPr marL="33338" marR="33338"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9508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2511676"/>
              </p:ext>
            </p:extLst>
          </p:nvPr>
        </p:nvGraphicFramePr>
        <p:xfrm>
          <a:off x="-1" y="327552"/>
          <a:ext cx="6701052" cy="8884687"/>
        </p:xfrm>
        <a:graphic>
          <a:graphicData uri="http://schemas.openxmlformats.org/drawingml/2006/table">
            <a:tbl>
              <a:tblPr firstRow="1" bandRow="1">
                <a:tableStyleId>{2D5ABB26-0587-4C30-8999-92F81FD0307C}</a:tableStyleId>
              </a:tblPr>
              <a:tblGrid>
                <a:gridCol w="1043606">
                  <a:extLst>
                    <a:ext uri="{9D8B030D-6E8A-4147-A177-3AD203B41FA5}">
                      <a16:colId xmlns:a16="http://schemas.microsoft.com/office/drawing/2014/main" val="20000"/>
                    </a:ext>
                  </a:extLst>
                </a:gridCol>
                <a:gridCol w="481839">
                  <a:extLst>
                    <a:ext uri="{9D8B030D-6E8A-4147-A177-3AD203B41FA5}">
                      <a16:colId xmlns:a16="http://schemas.microsoft.com/office/drawing/2014/main" val="20001"/>
                    </a:ext>
                  </a:extLst>
                </a:gridCol>
                <a:gridCol w="616695">
                  <a:extLst>
                    <a:ext uri="{9D8B030D-6E8A-4147-A177-3AD203B41FA5}">
                      <a16:colId xmlns:a16="http://schemas.microsoft.com/office/drawing/2014/main" val="20002"/>
                    </a:ext>
                  </a:extLst>
                </a:gridCol>
                <a:gridCol w="561442">
                  <a:extLst>
                    <a:ext uri="{9D8B030D-6E8A-4147-A177-3AD203B41FA5}">
                      <a16:colId xmlns:a16="http://schemas.microsoft.com/office/drawing/2014/main" val="20003"/>
                    </a:ext>
                  </a:extLst>
                </a:gridCol>
                <a:gridCol w="686597">
                  <a:extLst>
                    <a:ext uri="{9D8B030D-6E8A-4147-A177-3AD203B41FA5}">
                      <a16:colId xmlns:a16="http://schemas.microsoft.com/office/drawing/2014/main" val="20004"/>
                    </a:ext>
                  </a:extLst>
                </a:gridCol>
                <a:gridCol w="450678">
                  <a:extLst>
                    <a:ext uri="{9D8B030D-6E8A-4147-A177-3AD203B41FA5}">
                      <a16:colId xmlns:a16="http://schemas.microsoft.com/office/drawing/2014/main" val="20005"/>
                    </a:ext>
                  </a:extLst>
                </a:gridCol>
                <a:gridCol w="706689">
                  <a:extLst>
                    <a:ext uri="{9D8B030D-6E8A-4147-A177-3AD203B41FA5}">
                      <a16:colId xmlns:a16="http://schemas.microsoft.com/office/drawing/2014/main" val="20006"/>
                    </a:ext>
                  </a:extLst>
                </a:gridCol>
                <a:gridCol w="471127">
                  <a:extLst>
                    <a:ext uri="{9D8B030D-6E8A-4147-A177-3AD203B41FA5}">
                      <a16:colId xmlns:a16="http://schemas.microsoft.com/office/drawing/2014/main" val="20007"/>
                    </a:ext>
                  </a:extLst>
                </a:gridCol>
                <a:gridCol w="647798">
                  <a:extLst>
                    <a:ext uri="{9D8B030D-6E8A-4147-A177-3AD203B41FA5}">
                      <a16:colId xmlns:a16="http://schemas.microsoft.com/office/drawing/2014/main" val="20008"/>
                    </a:ext>
                  </a:extLst>
                </a:gridCol>
                <a:gridCol w="422293">
                  <a:extLst>
                    <a:ext uri="{9D8B030D-6E8A-4147-A177-3AD203B41FA5}">
                      <a16:colId xmlns:a16="http://schemas.microsoft.com/office/drawing/2014/main" val="20009"/>
                    </a:ext>
                  </a:extLst>
                </a:gridCol>
                <a:gridCol w="612288">
                  <a:extLst>
                    <a:ext uri="{9D8B030D-6E8A-4147-A177-3AD203B41FA5}">
                      <a16:colId xmlns:a16="http://schemas.microsoft.com/office/drawing/2014/main" val="20010"/>
                    </a:ext>
                  </a:extLst>
                </a:gridCol>
              </a:tblGrid>
              <a:tr h="567146">
                <a:tc gridSpan="11">
                  <a:txBody>
                    <a:bodyPr/>
                    <a:lstStyle/>
                    <a:p>
                      <a:pPr algn="ctr"/>
                      <a:r>
                        <a:rPr lang="tr-TR" sz="1500" b="1" dirty="0" smtClean="0">
                          <a:solidFill>
                            <a:srgbClr val="FF0000"/>
                          </a:solidFill>
                          <a:latin typeface="Bookman Old Style" pitchFamily="18" charset="0"/>
                          <a:cs typeface="Arial" pitchFamily="34" charset="0"/>
                        </a:rPr>
                        <a:t>İLDEKİ</a:t>
                      </a:r>
                      <a:r>
                        <a:rPr lang="tr-TR" sz="1500" b="1" baseline="0" dirty="0" smtClean="0">
                          <a:solidFill>
                            <a:srgbClr val="FF0000"/>
                          </a:solidFill>
                          <a:latin typeface="Bookman Old Style" pitchFamily="18" charset="0"/>
                          <a:cs typeface="Arial" pitchFamily="34" charset="0"/>
                        </a:rPr>
                        <a:t> SPOR TESİSLERİ</a:t>
                      </a:r>
                      <a:endParaRPr lang="tr-TR" sz="1500" b="1" dirty="0">
                        <a:solidFill>
                          <a:srgbClr val="FF0000"/>
                        </a:solidFill>
                        <a:latin typeface="Bookman Old Style" pitchFamily="18" charset="0"/>
                        <a:cs typeface="Arial" pitchFamily="34" charset="0"/>
                      </a:endParaRPr>
                    </a:p>
                  </a:txBody>
                  <a:tcPr marL="68580" marR="68580" marT="34290" marB="34290">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10000"/>
                  </a:ext>
                </a:extLst>
              </a:tr>
              <a:tr h="3926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800" b="1" dirty="0" smtClean="0">
                        <a:solidFill>
                          <a:srgbClr val="000099"/>
                        </a:solidFill>
                        <a:latin typeface="Bookman Old Style" pitchFamily="18"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900" b="1" dirty="0" smtClean="0">
                          <a:solidFill>
                            <a:srgbClr val="000099"/>
                          </a:solidFill>
                          <a:latin typeface="Bookman Old Style" pitchFamily="18" charset="0"/>
                          <a:cs typeface="Arial" pitchFamily="34" charset="0"/>
                        </a:rPr>
                        <a:t>TESİS TÜRÜ</a:t>
                      </a: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gridSpan="8">
                  <a:txBody>
                    <a:bodyPr/>
                    <a:lstStyle/>
                    <a:p>
                      <a:pPr algn="ctr"/>
                      <a:r>
                        <a:rPr lang="tr-TR" sz="900" b="1" dirty="0" smtClean="0">
                          <a:solidFill>
                            <a:srgbClr val="FF0000"/>
                          </a:solidFill>
                          <a:latin typeface="Bookman Old Style" pitchFamily="18" charset="0"/>
                          <a:cs typeface="Arial" pitchFamily="34" charset="0"/>
                        </a:rPr>
                        <a:t>MÜLKİYET DURUMU</a:t>
                      </a:r>
                      <a:endParaRPr lang="tr-TR" sz="900" b="1" dirty="0">
                        <a:solidFill>
                          <a:srgbClr val="FF0000"/>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a:r>
                        <a:rPr lang="tr-TR" sz="900" b="1" dirty="0" smtClean="0">
                          <a:solidFill>
                            <a:srgbClr val="000099"/>
                          </a:solidFill>
                          <a:latin typeface="Bookman Old Style" pitchFamily="18" charset="0"/>
                          <a:cs typeface="Arial" pitchFamily="34" charset="0"/>
                        </a:rPr>
                        <a:t>TOPLAM</a:t>
                      </a:r>
                      <a:endParaRPr lang="tr-TR" sz="9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rowSpan="2"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52737">
                <a:tc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800" b="1" dirty="0" smtClean="0">
                          <a:solidFill>
                            <a:srgbClr val="000099"/>
                          </a:solidFill>
                          <a:latin typeface="Bookman Old Style" pitchFamily="18" charset="0"/>
                          <a:cs typeface="Arial" pitchFamily="34" charset="0"/>
                        </a:rPr>
                        <a:t>GHSM</a:t>
                      </a:r>
                      <a:endParaRPr lang="tr-TR" sz="8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800" b="1" dirty="0" smtClean="0">
                          <a:solidFill>
                            <a:srgbClr val="000099"/>
                          </a:solidFill>
                          <a:latin typeface="Bookman Old Style" pitchFamily="18" charset="0"/>
                          <a:cs typeface="Arial" pitchFamily="34" charset="0"/>
                        </a:rPr>
                        <a:t>BELEDİYELER</a:t>
                      </a:r>
                      <a:endParaRPr lang="tr-TR" sz="8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800" b="1" dirty="0" smtClean="0">
                          <a:solidFill>
                            <a:srgbClr val="000099"/>
                          </a:solidFill>
                          <a:latin typeface="Bookman Old Style" pitchFamily="18" charset="0"/>
                          <a:cs typeface="Arial" pitchFamily="34" charset="0"/>
                        </a:rPr>
                        <a:t>DİĞER</a:t>
                      </a:r>
                      <a:r>
                        <a:rPr lang="tr-TR" sz="800" b="1" baseline="0" dirty="0" smtClean="0">
                          <a:solidFill>
                            <a:srgbClr val="000099"/>
                          </a:solidFill>
                          <a:latin typeface="Bookman Old Style" pitchFamily="18" charset="0"/>
                          <a:cs typeface="Arial" pitchFamily="34" charset="0"/>
                        </a:rPr>
                        <a:t> KAMU KURUMLARI</a:t>
                      </a:r>
                      <a:endParaRPr lang="tr-TR" sz="8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pPr algn="ct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800" b="1" dirty="0" smtClean="0">
                          <a:solidFill>
                            <a:srgbClr val="000099"/>
                          </a:solidFill>
                          <a:latin typeface="Bookman Old Style" pitchFamily="18" charset="0"/>
                          <a:cs typeface="Arial" pitchFamily="34" charset="0"/>
                        </a:rPr>
                        <a:t>ÖZEL</a:t>
                      </a:r>
                      <a:endParaRPr lang="tr-TR" sz="8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5386">
                <a:tc vMerge="1">
                  <a:txBody>
                    <a:bodyPr/>
                    <a:lstStyle/>
                    <a:p>
                      <a:endParaRPr lang="tr-TR" sz="800" b="0" dirty="0">
                        <a:solidFill>
                          <a:schemeClr val="tx1"/>
                        </a:solidFill>
                        <a:latin typeface="Bookman Old Style" pitchFamily="18" charset="0"/>
                        <a:cs typeface="Times New Roman" pitchFamily="18" charset="0"/>
                      </a:endParaRPr>
                    </a:p>
                  </a:txBody>
                  <a:tcPr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r>
                        <a:rPr lang="tr-TR" sz="600" b="1" dirty="0" smtClean="0">
                          <a:solidFill>
                            <a:srgbClr val="000099"/>
                          </a:solidFill>
                          <a:latin typeface="Bookman Old Style" pitchFamily="18" charset="0"/>
                          <a:cs typeface="Arial" pitchFamily="34" charset="0"/>
                        </a:rPr>
                        <a:t>ADET</a:t>
                      </a:r>
                      <a:endParaRPr lang="tr-TR" sz="6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600" b="1" dirty="0" smtClean="0">
                          <a:solidFill>
                            <a:srgbClr val="000099"/>
                          </a:solidFill>
                          <a:latin typeface="Bookman Old Style" pitchFamily="18" charset="0"/>
                          <a:cs typeface="Arial" pitchFamily="34" charset="0"/>
                        </a:rPr>
                        <a:t>KAPASİTE</a:t>
                      </a:r>
                      <a:endParaRPr lang="tr-TR" sz="6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600" b="1" dirty="0" smtClean="0">
                          <a:solidFill>
                            <a:srgbClr val="000099"/>
                          </a:solidFill>
                          <a:latin typeface="Bookman Old Style" pitchFamily="18" charset="0"/>
                          <a:cs typeface="Arial" pitchFamily="34" charset="0"/>
                        </a:rPr>
                        <a:t>ADET</a:t>
                      </a:r>
                      <a:endParaRPr lang="tr-TR" sz="6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600" b="1" dirty="0" smtClean="0">
                          <a:solidFill>
                            <a:srgbClr val="000099"/>
                          </a:solidFill>
                          <a:latin typeface="Bookman Old Style" pitchFamily="18" charset="0"/>
                          <a:cs typeface="Arial" pitchFamily="34" charset="0"/>
                        </a:rPr>
                        <a:t>KAPASİTE</a:t>
                      </a:r>
                      <a:endParaRPr lang="tr-TR" sz="6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600" b="1" dirty="0" smtClean="0">
                          <a:solidFill>
                            <a:srgbClr val="000099"/>
                          </a:solidFill>
                          <a:latin typeface="Bookman Old Style" pitchFamily="18" charset="0"/>
                          <a:cs typeface="Arial" pitchFamily="34" charset="0"/>
                        </a:rPr>
                        <a:t>ADET</a:t>
                      </a:r>
                      <a:endParaRPr lang="tr-TR" sz="6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600" b="1" dirty="0" smtClean="0">
                          <a:solidFill>
                            <a:srgbClr val="000099"/>
                          </a:solidFill>
                          <a:latin typeface="Bookman Old Style" pitchFamily="18" charset="0"/>
                          <a:cs typeface="Arial" pitchFamily="34" charset="0"/>
                        </a:rPr>
                        <a:t>KAPASİTE</a:t>
                      </a:r>
                      <a:endParaRPr lang="tr-TR" sz="6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600" b="1" dirty="0" smtClean="0">
                          <a:solidFill>
                            <a:srgbClr val="000099"/>
                          </a:solidFill>
                          <a:latin typeface="Bookman Old Style" pitchFamily="18" charset="0"/>
                          <a:cs typeface="Arial" pitchFamily="34" charset="0"/>
                        </a:rPr>
                        <a:t>ADET</a:t>
                      </a:r>
                      <a:endParaRPr lang="tr-TR" sz="6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600" b="1" dirty="0" smtClean="0">
                          <a:solidFill>
                            <a:srgbClr val="000099"/>
                          </a:solidFill>
                          <a:latin typeface="Bookman Old Style" pitchFamily="18" charset="0"/>
                          <a:cs typeface="Arial" pitchFamily="34" charset="0"/>
                        </a:rPr>
                        <a:t>KAPASİTE</a:t>
                      </a:r>
                      <a:endParaRPr lang="tr-TR" sz="6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600" b="1" dirty="0" smtClean="0">
                          <a:solidFill>
                            <a:srgbClr val="000099"/>
                          </a:solidFill>
                          <a:latin typeface="Bookman Old Style" pitchFamily="18" charset="0"/>
                          <a:cs typeface="Arial" pitchFamily="34" charset="0"/>
                        </a:rPr>
                        <a:t>ADET</a:t>
                      </a:r>
                      <a:endParaRPr lang="tr-TR" sz="6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tr-TR" sz="600" b="1" dirty="0" smtClean="0">
                          <a:solidFill>
                            <a:srgbClr val="000099"/>
                          </a:solidFill>
                          <a:latin typeface="Bookman Old Style" pitchFamily="18" charset="0"/>
                          <a:cs typeface="Arial" pitchFamily="34" charset="0"/>
                        </a:rPr>
                        <a:t>KAPASİTE</a:t>
                      </a:r>
                      <a:endParaRPr lang="tr-TR" sz="600" b="1" dirty="0">
                        <a:solidFill>
                          <a:srgbClr val="000099"/>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5022">
                <a:tc>
                  <a:txBody>
                    <a:bodyPr/>
                    <a:lstStyle/>
                    <a:p>
                      <a:r>
                        <a:rPr lang="tr-TR" sz="700" b="1" dirty="0" smtClean="0">
                          <a:solidFill>
                            <a:schemeClr val="tx1"/>
                          </a:solidFill>
                          <a:latin typeface="Bookman Old Style" pitchFamily="18" charset="0"/>
                          <a:cs typeface="Arial" pitchFamily="34" charset="0"/>
                        </a:rPr>
                        <a:t>ÇİM YÜZEYLİ STAD</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198.001</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18.450</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3.850</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12.700</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233.001</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5022">
                <a:tc>
                  <a:txBody>
                    <a:bodyPr/>
                    <a:lstStyle/>
                    <a:p>
                      <a:r>
                        <a:rPr lang="tr-TR" sz="700" b="1" dirty="0" smtClean="0">
                          <a:solidFill>
                            <a:schemeClr val="tx1"/>
                          </a:solidFill>
                          <a:latin typeface="Bookman Old Style" pitchFamily="18" charset="0"/>
                          <a:cs typeface="Arial" pitchFamily="34" charset="0"/>
                        </a:rPr>
                        <a:t>STADYUM</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257.638</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36.200</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11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293.838</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22862">
                <a:tc>
                  <a:txBody>
                    <a:bodyPr/>
                    <a:lstStyle/>
                    <a:p>
                      <a:r>
                        <a:rPr lang="tr-TR" sz="700" b="1" dirty="0" smtClean="0">
                          <a:solidFill>
                            <a:schemeClr val="tx1"/>
                          </a:solidFill>
                          <a:latin typeface="Bookman Old Style" pitchFamily="18" charset="0"/>
                          <a:cs typeface="Arial" pitchFamily="34" charset="0"/>
                        </a:rPr>
                        <a:t>TOPRAK YÜZEYLİ STAD</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25022">
                <a:tc>
                  <a:txBody>
                    <a:bodyPr/>
                    <a:lstStyle/>
                    <a:p>
                      <a:r>
                        <a:rPr lang="tr-TR" sz="700" b="1" dirty="0" smtClean="0">
                          <a:solidFill>
                            <a:schemeClr val="tx1"/>
                          </a:solidFill>
                          <a:latin typeface="Bookman Old Style" pitchFamily="18" charset="0"/>
                          <a:cs typeface="Arial" pitchFamily="34" charset="0"/>
                        </a:rPr>
                        <a:t>SEMT SAHASI    </a:t>
                      </a: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22862">
                <a:tc>
                  <a:txBody>
                    <a:bodyPr/>
                    <a:lstStyle/>
                    <a:p>
                      <a:r>
                        <a:rPr lang="tr-TR" sz="700" b="1" dirty="0" smtClean="0">
                          <a:solidFill>
                            <a:schemeClr val="tx1"/>
                          </a:solidFill>
                          <a:latin typeface="Bookman Old Style" pitchFamily="18" charset="0"/>
                          <a:cs typeface="Arial" pitchFamily="34" charset="0"/>
                        </a:rPr>
                        <a:t>SENTETİK ÇİM YÜZEYLİ SAHA</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23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22.319</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66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80.090</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11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21.050</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10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9.100</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110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132.559</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25022">
                <a:tc>
                  <a:txBody>
                    <a:bodyPr/>
                    <a:lstStyle/>
                    <a:p>
                      <a:r>
                        <a:rPr lang="tr-TR" sz="700" b="1" dirty="0" smtClean="0">
                          <a:solidFill>
                            <a:schemeClr val="tx1"/>
                          </a:solidFill>
                          <a:latin typeface="Bookman Old Style" pitchFamily="18" charset="0"/>
                          <a:cs typeface="Arial" pitchFamily="34" charset="0"/>
                        </a:rPr>
                        <a:t>SPOR SALONU </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33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56.442</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42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42.231</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6.100</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Arial Tur" panose="020B0604020202020204" pitchFamily="34" charset="0"/>
                        </a:rPr>
                        <a:t>1.216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90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125.111</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25022">
                <a:tc>
                  <a:txBody>
                    <a:bodyPr/>
                    <a:lstStyle/>
                    <a:p>
                      <a:r>
                        <a:rPr lang="tr-TR" sz="700" b="1" dirty="0" smtClean="0">
                          <a:solidFill>
                            <a:schemeClr val="tx1"/>
                          </a:solidFill>
                          <a:latin typeface="Bookman Old Style" pitchFamily="18" charset="0"/>
                          <a:cs typeface="Arial" pitchFamily="34" charset="0"/>
                        </a:rPr>
                        <a:t>YÜZME</a:t>
                      </a:r>
                      <a:r>
                        <a:rPr lang="tr-TR" sz="700" b="1" baseline="0" dirty="0" smtClean="0">
                          <a:solidFill>
                            <a:schemeClr val="tx1"/>
                          </a:solidFill>
                          <a:latin typeface="Bookman Old Style" pitchFamily="18" charset="0"/>
                          <a:cs typeface="Arial" pitchFamily="34" charset="0"/>
                        </a:rPr>
                        <a:t> HAVUZU </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14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4.003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38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10.211</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1.050</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Arial Tur" panose="020B0604020202020204" pitchFamily="34" charset="0"/>
                        </a:rPr>
                        <a:t>87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58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15.614</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522862">
                <a:tc>
                  <a:txBody>
                    <a:bodyPr/>
                    <a:lstStyle/>
                    <a:p>
                      <a:r>
                        <a:rPr lang="tr-TR" sz="700" b="1" dirty="0" smtClean="0">
                          <a:solidFill>
                            <a:schemeClr val="tx1"/>
                          </a:solidFill>
                          <a:latin typeface="Bookman Old Style" pitchFamily="18" charset="0"/>
                          <a:cs typeface="Arial" pitchFamily="34" charset="0"/>
                        </a:rPr>
                        <a:t>KAMP EĞİTİM MERKEZİ</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310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Arial Tur" panose="020B060402020202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310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25022">
                <a:tc>
                  <a:txBody>
                    <a:bodyPr/>
                    <a:lstStyle/>
                    <a:p>
                      <a:r>
                        <a:rPr lang="tr-TR" sz="700" b="1" dirty="0" smtClean="0">
                          <a:solidFill>
                            <a:schemeClr val="tx1"/>
                          </a:solidFill>
                          <a:latin typeface="Bookman Old Style" pitchFamily="18" charset="0"/>
                          <a:cs typeface="Arial" pitchFamily="34" charset="0"/>
                        </a:rPr>
                        <a:t>ATLETİZM PİSTİ</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87.459</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29.770</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8.100</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Arial Tur" panose="020B060402020202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12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125.329</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25022">
                <a:tc>
                  <a:txBody>
                    <a:bodyPr/>
                    <a:lstStyle/>
                    <a:p>
                      <a:r>
                        <a:rPr lang="tr-TR" sz="700" b="1" dirty="0" smtClean="0">
                          <a:solidFill>
                            <a:schemeClr val="tx1"/>
                          </a:solidFill>
                          <a:latin typeface="Bookman Old Style" pitchFamily="18" charset="0"/>
                          <a:cs typeface="Arial" pitchFamily="34" charset="0"/>
                        </a:rPr>
                        <a:t>GENÇLİK MERKEZİ</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Arial Tur" panose="020B060402020202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1200" b="0" i="0" u="none" strike="noStrike">
                          <a:effectLst/>
                          <a:latin typeface="Arial Tur" panose="020B060402020202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Arial Tur" panose="020B0604020202020204" pitchFamily="34" charset="0"/>
                        </a:rPr>
                        <a:t>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1200" b="0" i="0" u="none" strike="noStrike">
                          <a:effectLst/>
                          <a:latin typeface="Arial Tur" panose="020B060402020202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Arial Tur" panose="020B0604020202020204" pitchFamily="34"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1200" b="0" i="0" u="none" strike="noStrike" dirty="0">
                          <a:effectLst/>
                          <a:latin typeface="Arial Tur" panose="020B060402020202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1200" b="0" i="0" u="none" strike="noStrike">
                          <a:effectLst/>
                          <a:latin typeface="Arial Tur" panose="020B060402020202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Arial Tur" panose="020B060402020202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Arial Tur" panose="020B0604020202020204" pitchFamily="34" charset="0"/>
                        </a:rPr>
                        <a:t>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Arial Tur" panose="020B0604020202020204" pitchFamily="34" charset="0"/>
                        </a:rPr>
                        <a:t>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25022">
                <a:tc>
                  <a:txBody>
                    <a:bodyPr/>
                    <a:lstStyle/>
                    <a:p>
                      <a:r>
                        <a:rPr lang="tr-TR" sz="700" b="1" dirty="0" smtClean="0">
                          <a:solidFill>
                            <a:schemeClr val="tx1"/>
                          </a:solidFill>
                          <a:latin typeface="Bookman Old Style" pitchFamily="18" charset="0"/>
                          <a:cs typeface="Arial" pitchFamily="34" charset="0"/>
                        </a:rPr>
                        <a:t>BUZ  PİSTİ</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750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Arial Tur" panose="020B0604020202020204" pitchFamily="34" charset="0"/>
                        </a:rPr>
                        <a:t>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750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25022">
                <a:tc>
                  <a:txBody>
                    <a:bodyPr/>
                    <a:lstStyle/>
                    <a:p>
                      <a:r>
                        <a:rPr lang="tr-TR" sz="700" b="1" dirty="0" smtClean="0">
                          <a:solidFill>
                            <a:schemeClr val="tx1"/>
                          </a:solidFill>
                          <a:latin typeface="Bookman Old Style" pitchFamily="18" charset="0"/>
                          <a:cs typeface="Arial" pitchFamily="34" charset="0"/>
                        </a:rPr>
                        <a:t>ATIŞ</a:t>
                      </a:r>
                      <a:r>
                        <a:rPr lang="tr-TR" sz="700" b="1" baseline="0" dirty="0" smtClean="0">
                          <a:solidFill>
                            <a:schemeClr val="tx1"/>
                          </a:solidFill>
                          <a:latin typeface="Bookman Old Style" pitchFamily="18" charset="0"/>
                          <a:cs typeface="Arial" pitchFamily="34" charset="0"/>
                        </a:rPr>
                        <a:t>  POLİGONU</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200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endParaRPr lang="tr-TR" sz="1200" b="0" i="0" u="none" strike="noStrike">
                        <a:effectLst/>
                        <a:latin typeface="Arial Tur" panose="020B060402020202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200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522862">
                <a:tc>
                  <a:txBody>
                    <a:bodyPr/>
                    <a:lstStyle/>
                    <a:p>
                      <a:r>
                        <a:rPr lang="tr-TR" sz="700" b="1" dirty="0" smtClean="0">
                          <a:solidFill>
                            <a:schemeClr val="tx1"/>
                          </a:solidFill>
                          <a:latin typeface="Bookman Old Style" pitchFamily="18" charset="0"/>
                          <a:cs typeface="Arial" pitchFamily="34" charset="0"/>
                        </a:rPr>
                        <a:t>BİNİCİLİK  TESİSLERİ</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Arial Tur" panose="020B0604020202020204" pitchFamily="34" charset="0"/>
                        </a:rPr>
                        <a:t>10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25022">
                <a:tc>
                  <a:txBody>
                    <a:bodyPr/>
                    <a:lstStyle/>
                    <a:p>
                      <a:r>
                        <a:rPr lang="tr-TR" sz="700" b="1" dirty="0" smtClean="0">
                          <a:solidFill>
                            <a:schemeClr val="tx1"/>
                          </a:solidFill>
                          <a:latin typeface="Bookman Old Style" pitchFamily="18" charset="0"/>
                          <a:cs typeface="Arial" pitchFamily="34" charset="0"/>
                        </a:rPr>
                        <a:t>TENİS TESİSLERİ</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500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12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1.750</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Arial Tur" panose="020B0604020202020204" pitchFamily="34" charset="0"/>
                        </a:rPr>
                        <a:t>38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18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10.400</a:t>
                      </a:r>
                      <a:endParaRPr lang="tr-TR" sz="1200" b="0" i="0" u="none" strike="noStrike" dirty="0">
                        <a:solidFill>
                          <a:srgbClr val="000000"/>
                        </a:solidFill>
                        <a:effectLst/>
                        <a:latin typeface="Calibri" panose="020F0502020204030204"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25022">
                <a:tc>
                  <a:txBody>
                    <a:bodyPr/>
                    <a:lstStyle/>
                    <a:p>
                      <a:r>
                        <a:rPr lang="tr-TR" sz="700" b="1" dirty="0" smtClean="0">
                          <a:solidFill>
                            <a:schemeClr val="tx1"/>
                          </a:solidFill>
                          <a:latin typeface="Bookman Old Style" pitchFamily="18" charset="0"/>
                          <a:cs typeface="Arial" pitchFamily="34" charset="0"/>
                        </a:rPr>
                        <a:t>GOLF SAHASI</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Arial Tur" panose="020B060402020202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25022">
                <a:tc>
                  <a:txBody>
                    <a:bodyPr/>
                    <a:lstStyle/>
                    <a:p>
                      <a:r>
                        <a:rPr lang="tr-TR" sz="700" b="1" dirty="0" smtClean="0">
                          <a:solidFill>
                            <a:schemeClr val="tx1"/>
                          </a:solidFill>
                          <a:latin typeface="Bookman Old Style" pitchFamily="18" charset="0"/>
                          <a:cs typeface="Arial" pitchFamily="34" charset="0"/>
                        </a:rPr>
                        <a:t>LOKAL</a:t>
                      </a:r>
                      <a:r>
                        <a:rPr lang="tr-TR" sz="700" b="1" baseline="0" dirty="0" smtClean="0">
                          <a:solidFill>
                            <a:schemeClr val="tx1"/>
                          </a:solidFill>
                          <a:latin typeface="Bookman Old Style" pitchFamily="18" charset="0"/>
                          <a:cs typeface="Arial" pitchFamily="34" charset="0"/>
                        </a:rPr>
                        <a:t> BİNALARI</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Arial Tur" panose="020B060402020202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25022">
                <a:tc>
                  <a:txBody>
                    <a:bodyPr/>
                    <a:lstStyle/>
                    <a:p>
                      <a:r>
                        <a:rPr lang="tr-TR" sz="700" b="1" dirty="0" smtClean="0">
                          <a:solidFill>
                            <a:schemeClr val="tx1"/>
                          </a:solidFill>
                          <a:latin typeface="Bookman Old Style" pitchFamily="18" charset="0"/>
                          <a:cs typeface="Arial" pitchFamily="34" charset="0"/>
                        </a:rPr>
                        <a:t>BOWLİNG</a:t>
                      </a:r>
                      <a:r>
                        <a:rPr lang="tr-TR" sz="700" b="1" baseline="0" dirty="0" smtClean="0">
                          <a:solidFill>
                            <a:schemeClr val="tx1"/>
                          </a:solidFill>
                          <a:latin typeface="Bookman Old Style" pitchFamily="18" charset="0"/>
                          <a:cs typeface="Arial" pitchFamily="34" charset="0"/>
                        </a:rPr>
                        <a:t> SALONU</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Arial Tur" panose="020B0604020202020204" pitchFamily="34" charset="0"/>
                        </a:rPr>
                        <a:t>25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25022">
                <a:tc>
                  <a:txBody>
                    <a:bodyPr/>
                    <a:lstStyle/>
                    <a:p>
                      <a:r>
                        <a:rPr lang="tr-TR" sz="700" b="1" dirty="0" smtClean="0">
                          <a:solidFill>
                            <a:schemeClr val="tx1"/>
                          </a:solidFill>
                          <a:latin typeface="Bookman Old Style" pitchFamily="18" charset="0"/>
                          <a:cs typeface="Arial" pitchFamily="34" charset="0"/>
                        </a:rPr>
                        <a:t>BİLARDO SALONU</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Arial Tur" panose="020B0604020202020204" pitchFamily="34" charset="0"/>
                        </a:rPr>
                        <a:t>129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25022">
                <a:tc>
                  <a:txBody>
                    <a:bodyPr/>
                    <a:lstStyle/>
                    <a:p>
                      <a:r>
                        <a:rPr lang="tr-TR" sz="700" b="1" dirty="0" smtClean="0">
                          <a:solidFill>
                            <a:schemeClr val="tx1"/>
                          </a:solidFill>
                          <a:latin typeface="Bookman Old Style" pitchFamily="18" charset="0"/>
                          <a:cs typeface="Arial" pitchFamily="34" charset="0"/>
                        </a:rPr>
                        <a:t>HOBİ KARTİNG </a:t>
                      </a:r>
                      <a:endParaRPr lang="tr-TR" sz="700" b="1" dirty="0">
                        <a:solidFill>
                          <a:schemeClr val="tx1"/>
                        </a:solidFill>
                        <a:latin typeface="Bookman Old Style" pitchFamily="18" charset="0"/>
                        <a:cs typeface="Arial" pitchFamily="34" charset="0"/>
                      </a:endParaRPr>
                    </a:p>
                  </a:txBody>
                  <a:tcPr marL="68580" marR="68580" marT="34290" marB="3429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 -</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Arial Tur" panose="020B0604020202020204" pitchFamily="34" charset="0"/>
                        </a:rPr>
                        <a:t>16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bl>
          </a:graphicData>
        </a:graphic>
      </p:graphicFrame>
      <p:sp>
        <p:nvSpPr>
          <p:cNvPr id="5" name="4 Slayt Numarası Yer Tutucusu"/>
          <p:cNvSpPr>
            <a:spLocks noGrp="1"/>
          </p:cNvSpPr>
          <p:nvPr>
            <p:ph type="sldNum" sz="quarter" idx="12"/>
          </p:nvPr>
        </p:nvSpPr>
        <p:spPr>
          <a:xfrm>
            <a:off x="6237312" y="7329264"/>
            <a:ext cx="620688" cy="195487"/>
          </a:xfrm>
        </p:spPr>
        <p:txBody>
          <a:bodyPr/>
          <a:lstStyle/>
          <a:p>
            <a:pPr defTabSz="685800">
              <a:defRPr/>
            </a:pPr>
            <a:fld id="{22AAB43E-2702-4B4C-BDD9-8F87BB2F97A1}" type="slidenum">
              <a:rPr lang="tr-TR" sz="825">
                <a:solidFill>
                  <a:prstClr val="black">
                    <a:tint val="75000"/>
                  </a:prstClr>
                </a:solidFill>
                <a:latin typeface="Corbel" panose="020B0503020204020204"/>
              </a:rPr>
              <a:pPr defTabSz="685800">
                <a:defRPr/>
              </a:pPr>
              <a:t>35</a:t>
            </a:fld>
            <a:endParaRPr lang="tr-TR" sz="825" dirty="0">
              <a:solidFill>
                <a:prstClr val="black">
                  <a:tint val="75000"/>
                </a:prstClr>
              </a:solidFill>
              <a:latin typeface="Corbel" panose="020B0503020204020204"/>
            </a:endParaRPr>
          </a:p>
        </p:txBody>
      </p:sp>
    </p:spTree>
    <p:extLst>
      <p:ext uri="{BB962C8B-B14F-4D97-AF65-F5344CB8AC3E}">
        <p14:creationId xmlns:p14="http://schemas.microsoft.com/office/powerpoint/2010/main" val="172303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191069" y="236045"/>
            <a:ext cx="6858000" cy="215503"/>
          </a:xfrm>
          <a:prstGeom prst="rect">
            <a:avLst/>
          </a:prstGeom>
        </p:spPr>
        <p:txBody>
          <a:bodyPr vert="horz" lIns="68580" tIns="34290" rIns="68580" bIns="34290" rtlCol="0" anchor="ctr">
            <a:noAutofit/>
          </a:bodyPr>
          <a:lstStyle/>
          <a:p>
            <a:pPr algn="ctr" defTabSz="685800">
              <a:spcBef>
                <a:spcPct val="0"/>
              </a:spcBef>
              <a:defRPr/>
            </a:pPr>
            <a:endParaRPr lang="tr-TR" sz="1350" b="1" dirty="0">
              <a:solidFill>
                <a:srgbClr val="FF0000"/>
              </a:solidFill>
              <a:latin typeface="Bookman Old Style" pitchFamily="18" charset="0"/>
              <a:cs typeface="Arial" pitchFamily="34" charset="0"/>
            </a:endParaRPr>
          </a:p>
          <a:p>
            <a:pPr algn="ctr" defTabSz="685800">
              <a:spcBef>
                <a:spcPct val="0"/>
              </a:spcBef>
              <a:defRPr/>
            </a:pPr>
            <a:r>
              <a:rPr lang="tr-TR" sz="1350" b="1" dirty="0">
                <a:solidFill>
                  <a:srgbClr val="FF0000"/>
                </a:solidFill>
                <a:latin typeface="Bookman Old Style" pitchFamily="18" charset="0"/>
                <a:cs typeface="Arial" pitchFamily="34" charset="0"/>
              </a:rPr>
              <a:t>BRANŞLARA GÖRE FAALİYET GÖSTEREN KULÜP SAYISI</a:t>
            </a:r>
            <a:br>
              <a:rPr lang="tr-TR" sz="1350" b="1" dirty="0">
                <a:solidFill>
                  <a:srgbClr val="FF0000"/>
                </a:solidFill>
                <a:latin typeface="Bookman Old Style" pitchFamily="18" charset="0"/>
                <a:cs typeface="Arial" pitchFamily="34" charset="0"/>
              </a:rPr>
            </a:br>
            <a:endParaRPr lang="tr-TR" sz="1350" b="1" dirty="0">
              <a:solidFill>
                <a:srgbClr val="FF0000"/>
              </a:solidFill>
              <a:latin typeface="Bookman Old Style" pitchFamily="18" charset="0"/>
              <a:cs typeface="Arial" pitchFamily="34" charset="0"/>
            </a:endParaRPr>
          </a:p>
        </p:txBody>
      </p:sp>
      <p:sp>
        <p:nvSpPr>
          <p:cNvPr id="4" name="3 Slayt Numarası Yer Tutucusu"/>
          <p:cNvSpPr>
            <a:spLocks noGrp="1"/>
          </p:cNvSpPr>
          <p:nvPr>
            <p:ph type="sldNum" sz="quarter" idx="12"/>
          </p:nvPr>
        </p:nvSpPr>
        <p:spPr>
          <a:xfrm>
            <a:off x="5103186" y="7314530"/>
            <a:ext cx="1754814" cy="162017"/>
          </a:xfrm>
        </p:spPr>
        <p:txBody>
          <a:bodyPr/>
          <a:lstStyle/>
          <a:p>
            <a:pPr defTabSz="685800">
              <a:defRPr/>
            </a:pPr>
            <a:fld id="{F302176B-0E47-46AC-8F43-DAB4B8A37D06}" type="slidenum">
              <a:rPr lang="tr-TR">
                <a:solidFill>
                  <a:prstClr val="black">
                    <a:tint val="75000"/>
                  </a:prstClr>
                </a:solidFill>
                <a:latin typeface="Corbel" panose="020B0503020204020204"/>
              </a:rPr>
              <a:pPr defTabSz="685800">
                <a:defRPr/>
              </a:pPr>
              <a:t>36</a:t>
            </a:fld>
            <a:endParaRPr lang="tr-TR">
              <a:solidFill>
                <a:prstClr val="black">
                  <a:tint val="75000"/>
                </a:prstClr>
              </a:solidFill>
              <a:latin typeface="Corbel" panose="020B0503020204020204"/>
            </a:endParaRPr>
          </a:p>
        </p:txBody>
      </p:sp>
      <p:graphicFrame>
        <p:nvGraphicFramePr>
          <p:cNvPr id="5" name="Tablo 4"/>
          <p:cNvGraphicFramePr>
            <a:graphicFrameLocks noGrp="1"/>
          </p:cNvGraphicFramePr>
          <p:nvPr>
            <p:extLst>
              <p:ext uri="{D42A27DB-BD31-4B8C-83A1-F6EECF244321}">
                <p14:modId xmlns:p14="http://schemas.microsoft.com/office/powerpoint/2010/main" val="1199908681"/>
              </p:ext>
            </p:extLst>
          </p:nvPr>
        </p:nvGraphicFramePr>
        <p:xfrm>
          <a:off x="13581" y="614142"/>
          <a:ext cx="6844421" cy="8748234"/>
        </p:xfrm>
        <a:graphic>
          <a:graphicData uri="http://schemas.openxmlformats.org/drawingml/2006/table">
            <a:tbl>
              <a:tblPr>
                <a:tableStyleId>{5C22544A-7EE6-4342-B048-85BDC9FD1C3A}</a:tableStyleId>
              </a:tblPr>
              <a:tblGrid>
                <a:gridCol w="392713">
                  <a:extLst>
                    <a:ext uri="{9D8B030D-6E8A-4147-A177-3AD203B41FA5}">
                      <a16:colId xmlns:a16="http://schemas.microsoft.com/office/drawing/2014/main" val="171064415"/>
                    </a:ext>
                  </a:extLst>
                </a:gridCol>
                <a:gridCol w="2356275">
                  <a:extLst>
                    <a:ext uri="{9D8B030D-6E8A-4147-A177-3AD203B41FA5}">
                      <a16:colId xmlns:a16="http://schemas.microsoft.com/office/drawing/2014/main" val="418867574"/>
                    </a:ext>
                  </a:extLst>
                </a:gridCol>
                <a:gridCol w="785425">
                  <a:extLst>
                    <a:ext uri="{9D8B030D-6E8A-4147-A177-3AD203B41FA5}">
                      <a16:colId xmlns:a16="http://schemas.microsoft.com/office/drawing/2014/main" val="1884236884"/>
                    </a:ext>
                  </a:extLst>
                </a:gridCol>
                <a:gridCol w="380087">
                  <a:extLst>
                    <a:ext uri="{9D8B030D-6E8A-4147-A177-3AD203B41FA5}">
                      <a16:colId xmlns:a16="http://schemas.microsoft.com/office/drawing/2014/main" val="2624112250"/>
                    </a:ext>
                  </a:extLst>
                </a:gridCol>
                <a:gridCol w="1953281">
                  <a:extLst>
                    <a:ext uri="{9D8B030D-6E8A-4147-A177-3AD203B41FA5}">
                      <a16:colId xmlns:a16="http://schemas.microsoft.com/office/drawing/2014/main" val="3015052654"/>
                    </a:ext>
                  </a:extLst>
                </a:gridCol>
                <a:gridCol w="976640">
                  <a:extLst>
                    <a:ext uri="{9D8B030D-6E8A-4147-A177-3AD203B41FA5}">
                      <a16:colId xmlns:a16="http://schemas.microsoft.com/office/drawing/2014/main" val="4156586173"/>
                    </a:ext>
                  </a:extLst>
                </a:gridCol>
              </a:tblGrid>
              <a:tr h="4693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rPr>
                        <a:t>S/N</a:t>
                      </a: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rPr>
                        <a:t>BRANŞ </a:t>
                      </a: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rPr>
                        <a:t>ADET</a:t>
                      </a: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rPr>
                        <a:t>S/N</a:t>
                      </a: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rPr>
                        <a:t>BRANŞ </a:t>
                      </a: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rPr>
                        <a:t>ADET</a:t>
                      </a: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53545746"/>
                  </a:ext>
                </a:extLst>
              </a:tr>
              <a:tr h="275101">
                <a:tc>
                  <a:txBody>
                    <a:bodyPr/>
                    <a:lstStyle/>
                    <a:p>
                      <a:pPr algn="ctr" fontAlgn="b"/>
                      <a:r>
                        <a:rPr lang="tr-TR" sz="800" u="none" strike="noStrike" dirty="0">
                          <a:effectLst/>
                          <a:latin typeface="Bookman Old Style" panose="02050604050505020204" pitchFamily="18" charset="0"/>
                        </a:rPr>
                        <a:t>1</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FUTBOL </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effectLst/>
                          <a:latin typeface="Bookman Old Style" panose="02050604050505020204" pitchFamily="18" charset="0"/>
                        </a:rPr>
                        <a:t>662</a:t>
                      </a:r>
                      <a:endParaRPr lang="tr-TR" sz="800" b="1" i="0" u="none" strike="noStrike" dirty="0">
                        <a:solidFill>
                          <a:schemeClr val="tx1"/>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31</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JUDO</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62</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99637738"/>
                  </a:ext>
                </a:extLst>
              </a:tr>
              <a:tr h="275101">
                <a:tc>
                  <a:txBody>
                    <a:bodyPr/>
                    <a:lstStyle/>
                    <a:p>
                      <a:pPr algn="ctr" fontAlgn="b"/>
                      <a:r>
                        <a:rPr lang="tr-TR" sz="800" u="none" strike="noStrike" dirty="0">
                          <a:effectLst/>
                          <a:latin typeface="Bookman Old Style" panose="02050604050505020204" pitchFamily="18" charset="0"/>
                        </a:rPr>
                        <a:t>2</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ATICILIK - AVCILIK</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a:effectLst/>
                          <a:latin typeface="Bookman Old Style" panose="02050604050505020204" pitchFamily="18" charset="0"/>
                        </a:rPr>
                        <a:t>27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a:effectLst/>
                          <a:latin typeface="Bookman Old Style" panose="02050604050505020204" pitchFamily="18" charset="0"/>
                        </a:rPr>
                        <a:t>32</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KANO</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a:effectLst/>
                          <a:latin typeface="Bookman Old Style" panose="02050604050505020204" pitchFamily="18" charset="0"/>
                        </a:rPr>
                        <a:t>11</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7485131"/>
                  </a:ext>
                </a:extLst>
              </a:tr>
              <a:tr h="275101">
                <a:tc>
                  <a:txBody>
                    <a:bodyPr/>
                    <a:lstStyle/>
                    <a:p>
                      <a:pPr algn="ctr" fontAlgn="b"/>
                      <a:r>
                        <a:rPr lang="tr-TR" sz="800" u="none" strike="noStrike" dirty="0">
                          <a:effectLst/>
                          <a:latin typeface="Bookman Old Style" panose="02050604050505020204" pitchFamily="18" charset="0"/>
                        </a:rPr>
                        <a:t>3</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ATLETİZM</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203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a:effectLst/>
                          <a:latin typeface="Bookman Old Style" panose="02050604050505020204" pitchFamily="18" charset="0"/>
                        </a:rPr>
                        <a:t>33</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KARATE</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248</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4282723"/>
                  </a:ext>
                </a:extLst>
              </a:tr>
              <a:tr h="275101">
                <a:tc>
                  <a:txBody>
                    <a:bodyPr/>
                    <a:lstStyle/>
                    <a:p>
                      <a:pPr algn="ctr" fontAlgn="b"/>
                      <a:r>
                        <a:rPr lang="tr-TR" sz="800" u="none" strike="noStrike" dirty="0">
                          <a:effectLst/>
                          <a:latin typeface="Bookman Old Style" panose="02050604050505020204" pitchFamily="18" charset="0"/>
                        </a:rPr>
                        <a:t>4</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BADMİNTON</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47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a:effectLst/>
                          <a:latin typeface="Bookman Old Style" panose="02050604050505020204" pitchFamily="18" charset="0"/>
                        </a:rPr>
                        <a:t>34</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KAYAK</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12</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05758883"/>
                  </a:ext>
                </a:extLst>
              </a:tr>
              <a:tr h="275101">
                <a:tc>
                  <a:txBody>
                    <a:bodyPr/>
                    <a:lstStyle/>
                    <a:p>
                      <a:pPr algn="ctr" fontAlgn="b"/>
                      <a:r>
                        <a:rPr lang="tr-TR" sz="800" u="none" strike="noStrike" dirty="0">
                          <a:effectLst/>
                          <a:latin typeface="Bookman Old Style" panose="02050604050505020204" pitchFamily="18" charset="0"/>
                        </a:rPr>
                        <a:t>5</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BASKETBOL  </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586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a:effectLst/>
                          <a:latin typeface="Bookman Old Style" panose="02050604050505020204" pitchFamily="18" charset="0"/>
                        </a:rPr>
                        <a:t>35</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KİCKBOKS  </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309</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1089552"/>
                  </a:ext>
                </a:extLst>
              </a:tr>
              <a:tr h="275101">
                <a:tc>
                  <a:txBody>
                    <a:bodyPr/>
                    <a:lstStyle/>
                    <a:p>
                      <a:pPr algn="ctr" fontAlgn="b"/>
                      <a:r>
                        <a:rPr lang="tr-TR" sz="800" u="none" strike="noStrike" dirty="0">
                          <a:effectLst/>
                          <a:latin typeface="Bookman Old Style" panose="02050604050505020204" pitchFamily="18" charset="0"/>
                        </a:rPr>
                        <a:t>6</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BEDENSEL ENGELLİLER</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61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a:effectLst/>
                          <a:latin typeface="Bookman Old Style" panose="02050604050505020204" pitchFamily="18" charset="0"/>
                        </a:rPr>
                        <a:t>36</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KIZAK </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8</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62499015"/>
                  </a:ext>
                </a:extLst>
              </a:tr>
              <a:tr h="275101">
                <a:tc>
                  <a:txBody>
                    <a:bodyPr/>
                    <a:lstStyle/>
                    <a:p>
                      <a:pPr algn="ctr" fontAlgn="b"/>
                      <a:r>
                        <a:rPr lang="tr-TR" sz="800" u="none" strike="noStrike" dirty="0">
                          <a:effectLst/>
                          <a:latin typeface="Bookman Old Style" panose="02050604050505020204" pitchFamily="18" charset="0"/>
                        </a:rPr>
                        <a:t>7</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BİLARDO</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11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a:effectLst/>
                          <a:latin typeface="Bookman Old Style" panose="02050604050505020204" pitchFamily="18" charset="0"/>
                        </a:rPr>
                        <a:t>37</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KÜREK</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22</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41110036"/>
                  </a:ext>
                </a:extLst>
              </a:tr>
              <a:tr h="275101">
                <a:tc>
                  <a:txBody>
                    <a:bodyPr/>
                    <a:lstStyle/>
                    <a:p>
                      <a:pPr algn="ctr" fontAlgn="b"/>
                      <a:r>
                        <a:rPr lang="tr-TR" sz="800" u="none" strike="noStrike">
                          <a:effectLst/>
                          <a:latin typeface="Bookman Old Style" panose="02050604050505020204" pitchFamily="18" charset="0"/>
                        </a:rPr>
                        <a:t>8</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BİNİCİLİK</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a:effectLst/>
                          <a:latin typeface="Bookman Old Style" panose="02050604050505020204" pitchFamily="18" charset="0"/>
                        </a:rPr>
                        <a:t>20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38</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MASA TENİSİ</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129</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70927478"/>
                  </a:ext>
                </a:extLst>
              </a:tr>
              <a:tr h="275101">
                <a:tc>
                  <a:txBody>
                    <a:bodyPr/>
                    <a:lstStyle/>
                    <a:p>
                      <a:pPr algn="ctr" fontAlgn="b"/>
                      <a:r>
                        <a:rPr lang="tr-TR" sz="800" u="none" strike="noStrike" dirty="0">
                          <a:effectLst/>
                          <a:latin typeface="Bookman Old Style" panose="02050604050505020204" pitchFamily="18" charset="0"/>
                        </a:rPr>
                        <a:t>9</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BİSİKLET</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33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a:effectLst/>
                          <a:latin typeface="Bookman Old Style" panose="02050604050505020204" pitchFamily="18" charset="0"/>
                        </a:rPr>
                        <a:t>39</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MODERN PENTATLON</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6</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4333192"/>
                  </a:ext>
                </a:extLst>
              </a:tr>
              <a:tr h="275101">
                <a:tc>
                  <a:txBody>
                    <a:bodyPr/>
                    <a:lstStyle/>
                    <a:p>
                      <a:pPr algn="ctr" fontAlgn="b"/>
                      <a:r>
                        <a:rPr lang="tr-TR" sz="800" u="none" strike="noStrike" dirty="0">
                          <a:effectLst/>
                          <a:latin typeface="Bookman Old Style" panose="02050604050505020204" pitchFamily="18" charset="0"/>
                        </a:rPr>
                        <a:t>10</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BOCCE - BOWLİNG - DART</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18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40</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MOTOSİKLET</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18</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13812077"/>
                  </a:ext>
                </a:extLst>
              </a:tr>
              <a:tr h="275101">
                <a:tc>
                  <a:txBody>
                    <a:bodyPr/>
                    <a:lstStyle/>
                    <a:p>
                      <a:pPr algn="ctr" fontAlgn="b"/>
                      <a:r>
                        <a:rPr lang="tr-TR" sz="800" u="none" strike="noStrike">
                          <a:effectLst/>
                          <a:latin typeface="Bookman Old Style" panose="02050604050505020204" pitchFamily="18" charset="0"/>
                        </a:rPr>
                        <a:t>11</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BOKS</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202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41</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MUAY-THAİ</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206</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26873959"/>
                  </a:ext>
                </a:extLst>
              </a:tr>
              <a:tr h="275101">
                <a:tc>
                  <a:txBody>
                    <a:bodyPr/>
                    <a:lstStyle/>
                    <a:p>
                      <a:pPr algn="ctr" fontAlgn="b"/>
                      <a:r>
                        <a:rPr lang="tr-TR" sz="800" u="none" strike="noStrike">
                          <a:effectLst/>
                          <a:latin typeface="Bookman Old Style" panose="02050604050505020204" pitchFamily="18" charset="0"/>
                        </a:rPr>
                        <a:t>12</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BRİÇ</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40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42</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OKÇULUK</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53</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330319"/>
                  </a:ext>
                </a:extLst>
              </a:tr>
              <a:tr h="275101">
                <a:tc>
                  <a:txBody>
                    <a:bodyPr/>
                    <a:lstStyle/>
                    <a:p>
                      <a:pPr algn="ctr" fontAlgn="b"/>
                      <a:r>
                        <a:rPr lang="tr-TR" sz="800" u="none" strike="noStrike" dirty="0">
                          <a:effectLst/>
                          <a:latin typeface="Bookman Old Style" panose="02050604050505020204" pitchFamily="18" charset="0"/>
                        </a:rPr>
                        <a:t>13</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BUZ  HOKEYİ</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13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43</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ORYANTRİNG</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12</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9765985"/>
                  </a:ext>
                </a:extLst>
              </a:tr>
              <a:tr h="275101">
                <a:tc>
                  <a:txBody>
                    <a:bodyPr/>
                    <a:lstStyle/>
                    <a:p>
                      <a:pPr algn="ctr" fontAlgn="b"/>
                      <a:r>
                        <a:rPr lang="tr-TR" sz="800" u="none" strike="noStrike" dirty="0">
                          <a:effectLst/>
                          <a:latin typeface="Bookman Old Style" panose="02050604050505020204" pitchFamily="18" charset="0"/>
                        </a:rPr>
                        <a:t>14</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BUZ PATENİ</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a:effectLst/>
                          <a:latin typeface="Bookman Old Style" panose="02050604050505020204" pitchFamily="18" charset="0"/>
                        </a:rPr>
                        <a:t>16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44</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OTOMOBİL SPORLARI</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16</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76371515"/>
                  </a:ext>
                </a:extLst>
              </a:tr>
              <a:tr h="275101">
                <a:tc>
                  <a:txBody>
                    <a:bodyPr/>
                    <a:lstStyle/>
                    <a:p>
                      <a:pPr algn="ctr" fontAlgn="b"/>
                      <a:r>
                        <a:rPr lang="tr-TR" sz="800" u="none" strike="noStrike" dirty="0">
                          <a:effectLst/>
                          <a:latin typeface="Bookman Old Style" panose="02050604050505020204" pitchFamily="18" charset="0"/>
                        </a:rPr>
                        <a:t>15</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CİMNASTİK</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93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45</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ÖZEL SPORCULAR</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64</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90254915"/>
                  </a:ext>
                </a:extLst>
              </a:tr>
              <a:tr h="275101">
                <a:tc>
                  <a:txBody>
                    <a:bodyPr/>
                    <a:lstStyle/>
                    <a:p>
                      <a:pPr algn="ctr" fontAlgn="b"/>
                      <a:r>
                        <a:rPr lang="tr-TR" sz="800" u="none" strike="noStrike">
                          <a:effectLst/>
                          <a:latin typeface="Bookman Old Style" panose="02050604050505020204" pitchFamily="18" charset="0"/>
                        </a:rPr>
                        <a:t>16</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solidFill>
                            <a:schemeClr val="tx1"/>
                          </a:solidFill>
                          <a:effectLst/>
                          <a:latin typeface="Bookman Old Style" panose="02050604050505020204" pitchFamily="18" charset="0"/>
                        </a:rPr>
                        <a:t>DAĞCILIK</a:t>
                      </a:r>
                      <a:endParaRPr lang="tr-TR" sz="800" b="1" i="0" u="none" strike="noStrike" dirty="0">
                        <a:solidFill>
                          <a:schemeClr val="tx1"/>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13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46</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RAGBİ </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33</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79276784"/>
                  </a:ext>
                </a:extLst>
              </a:tr>
              <a:tr h="275101">
                <a:tc>
                  <a:txBody>
                    <a:bodyPr/>
                    <a:lstStyle/>
                    <a:p>
                      <a:pPr algn="ctr" fontAlgn="b"/>
                      <a:r>
                        <a:rPr lang="tr-TR" sz="800" u="none" strike="noStrike">
                          <a:effectLst/>
                          <a:latin typeface="Bookman Old Style" panose="02050604050505020204" pitchFamily="18" charset="0"/>
                        </a:rPr>
                        <a:t>17</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solidFill>
                            <a:schemeClr val="tx1"/>
                          </a:solidFill>
                          <a:effectLst/>
                          <a:latin typeface="Bookman Old Style" panose="02050604050505020204" pitchFamily="18" charset="0"/>
                        </a:rPr>
                        <a:t>DANS</a:t>
                      </a:r>
                      <a:endParaRPr lang="tr-TR" sz="800" b="1" i="0" u="none" strike="noStrike" dirty="0">
                        <a:solidFill>
                          <a:schemeClr val="tx1"/>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27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47</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SATRANÇ</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120</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132251"/>
                  </a:ext>
                </a:extLst>
              </a:tr>
              <a:tr h="275101">
                <a:tc>
                  <a:txBody>
                    <a:bodyPr/>
                    <a:lstStyle/>
                    <a:p>
                      <a:pPr algn="ctr" fontAlgn="b"/>
                      <a:r>
                        <a:rPr lang="tr-TR" sz="800" u="none" strike="noStrike" dirty="0">
                          <a:effectLst/>
                          <a:latin typeface="Bookman Old Style" panose="02050604050505020204" pitchFamily="18" charset="0"/>
                        </a:rPr>
                        <a:t>18</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solidFill>
                            <a:schemeClr val="tx1"/>
                          </a:solidFill>
                          <a:effectLst/>
                          <a:latin typeface="Bookman Old Style" panose="02050604050505020204" pitchFamily="18" charset="0"/>
                        </a:rPr>
                        <a:t>ESKRİM</a:t>
                      </a:r>
                      <a:endParaRPr lang="tr-TR" sz="800" b="1" i="0" u="none" strike="noStrike" dirty="0">
                        <a:solidFill>
                          <a:schemeClr val="tx1"/>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26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48</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SUTOPU</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16</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5361477"/>
                  </a:ext>
                </a:extLst>
              </a:tr>
              <a:tr h="275101">
                <a:tc>
                  <a:txBody>
                    <a:bodyPr/>
                    <a:lstStyle/>
                    <a:p>
                      <a:pPr algn="ctr" fontAlgn="b"/>
                      <a:r>
                        <a:rPr lang="tr-TR" sz="800" u="none" strike="noStrike">
                          <a:effectLst/>
                          <a:latin typeface="Bookman Old Style" panose="02050604050505020204" pitchFamily="18" charset="0"/>
                        </a:rPr>
                        <a:t>19</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solidFill>
                            <a:schemeClr val="tx1"/>
                          </a:solidFill>
                          <a:effectLst/>
                          <a:latin typeface="Bookman Old Style" panose="02050604050505020204" pitchFamily="18" charset="0"/>
                        </a:rPr>
                        <a:t>GELENEKSEL SPORLAR</a:t>
                      </a:r>
                      <a:endParaRPr lang="tr-TR" sz="800" b="1" i="0" u="none" strike="noStrike" dirty="0">
                        <a:solidFill>
                          <a:schemeClr val="tx1"/>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a:effectLst/>
                          <a:latin typeface="Bookman Old Style" panose="02050604050505020204" pitchFamily="18" charset="0"/>
                        </a:rPr>
                        <a:t>49</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SUALTI SPORLARI </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79</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1526177"/>
                  </a:ext>
                </a:extLst>
              </a:tr>
              <a:tr h="275101">
                <a:tc>
                  <a:txBody>
                    <a:bodyPr/>
                    <a:lstStyle/>
                    <a:p>
                      <a:pPr algn="ctr" fontAlgn="b"/>
                      <a:r>
                        <a:rPr lang="tr-TR" sz="800" u="none" strike="noStrike" dirty="0">
                          <a:effectLst/>
                          <a:latin typeface="Bookman Old Style" panose="02050604050505020204" pitchFamily="18" charset="0"/>
                        </a:rPr>
                        <a:t>20</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solidFill>
                            <a:schemeClr val="tx1"/>
                          </a:solidFill>
                          <a:effectLst/>
                          <a:latin typeface="Bookman Old Style" panose="02050604050505020204" pitchFamily="18" charset="0"/>
                        </a:rPr>
                        <a:t>GELİŞMEKTE OLAN SPOR BRANŞLARI</a:t>
                      </a:r>
                      <a:endParaRPr lang="tr-TR" sz="800" b="1" i="0" u="none" strike="noStrike" dirty="0">
                        <a:solidFill>
                          <a:schemeClr val="tx1"/>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50</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TAEKWON-DO</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a:effectLst/>
                          <a:latin typeface="Bookman Old Style" panose="02050604050505020204" pitchFamily="18" charset="0"/>
                        </a:rPr>
                        <a:t>228</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3403838"/>
                  </a:ext>
                </a:extLst>
              </a:tr>
              <a:tr h="275101">
                <a:tc>
                  <a:txBody>
                    <a:bodyPr/>
                    <a:lstStyle/>
                    <a:p>
                      <a:pPr algn="ctr" fontAlgn="b"/>
                      <a:r>
                        <a:rPr lang="tr-TR" sz="800" u="none" strike="noStrike" dirty="0">
                          <a:effectLst/>
                          <a:latin typeface="Bookman Old Style" panose="02050604050505020204" pitchFamily="18" charset="0"/>
                        </a:rPr>
                        <a:t>21</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solidFill>
                            <a:schemeClr val="tx1"/>
                          </a:solidFill>
                          <a:effectLst/>
                          <a:latin typeface="Bookman Old Style" panose="02050604050505020204" pitchFamily="18" charset="0"/>
                        </a:rPr>
                        <a:t>GOLF</a:t>
                      </a:r>
                      <a:endParaRPr lang="tr-TR" sz="800" b="1" i="0" u="none" strike="noStrike" dirty="0">
                        <a:solidFill>
                          <a:schemeClr val="tx1"/>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51</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TENİS </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97</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9378604"/>
                  </a:ext>
                </a:extLst>
              </a:tr>
              <a:tr h="275101">
                <a:tc>
                  <a:txBody>
                    <a:bodyPr/>
                    <a:lstStyle/>
                    <a:p>
                      <a:pPr algn="ctr" fontAlgn="b"/>
                      <a:r>
                        <a:rPr lang="tr-TR" sz="800" u="none" strike="noStrike" dirty="0">
                          <a:effectLst/>
                          <a:latin typeface="Bookman Old Style" panose="02050604050505020204" pitchFamily="18" charset="0"/>
                        </a:rPr>
                        <a:t>22</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solidFill>
                            <a:schemeClr val="tx1"/>
                          </a:solidFill>
                          <a:effectLst/>
                          <a:latin typeface="Bookman Old Style" panose="02050604050505020204" pitchFamily="18" charset="0"/>
                        </a:rPr>
                        <a:t>GÖRME ENGELLİLER</a:t>
                      </a:r>
                      <a:endParaRPr lang="tr-TR" sz="800" b="1" i="0" u="none" strike="noStrike" dirty="0">
                        <a:solidFill>
                          <a:schemeClr val="tx1"/>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a:effectLst/>
                          <a:latin typeface="Bookman Old Style" panose="02050604050505020204" pitchFamily="18" charset="0"/>
                        </a:rPr>
                        <a:t>47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52</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TRİATLON</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26</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7786457"/>
                  </a:ext>
                </a:extLst>
              </a:tr>
              <a:tr h="275101">
                <a:tc>
                  <a:txBody>
                    <a:bodyPr/>
                    <a:lstStyle/>
                    <a:p>
                      <a:pPr algn="ctr" fontAlgn="b"/>
                      <a:r>
                        <a:rPr lang="tr-TR" sz="800" u="none" strike="noStrike" dirty="0">
                          <a:effectLst/>
                          <a:latin typeface="Bookman Old Style" panose="02050604050505020204" pitchFamily="18" charset="0"/>
                        </a:rPr>
                        <a:t>23</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solidFill>
                            <a:schemeClr val="tx1"/>
                          </a:solidFill>
                          <a:effectLst/>
                          <a:latin typeface="Bookman Old Style" panose="02050604050505020204" pitchFamily="18" charset="0"/>
                        </a:rPr>
                        <a:t>GÜREŞ</a:t>
                      </a:r>
                      <a:endParaRPr lang="tr-TR" sz="800" b="1" i="0" u="none" strike="noStrike" dirty="0">
                        <a:solidFill>
                          <a:schemeClr val="tx1"/>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11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53</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VOLEYBOL </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280</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041409"/>
                  </a:ext>
                </a:extLst>
              </a:tr>
              <a:tr h="275101">
                <a:tc>
                  <a:txBody>
                    <a:bodyPr/>
                    <a:lstStyle/>
                    <a:p>
                      <a:pPr algn="ctr" fontAlgn="b"/>
                      <a:r>
                        <a:rPr lang="tr-TR" sz="800" u="none" strike="noStrike" dirty="0">
                          <a:effectLst/>
                          <a:latin typeface="Bookman Old Style" panose="02050604050505020204" pitchFamily="18" charset="0"/>
                        </a:rPr>
                        <a:t>24</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solidFill>
                            <a:schemeClr val="tx1"/>
                          </a:solidFill>
                          <a:effectLst/>
                          <a:latin typeface="Bookman Old Style" panose="02050604050505020204" pitchFamily="18" charset="0"/>
                        </a:rPr>
                        <a:t>HALK OYUNLARI</a:t>
                      </a:r>
                      <a:endParaRPr lang="tr-TR" sz="800" b="1" i="0" u="none" strike="noStrike" dirty="0">
                        <a:solidFill>
                          <a:schemeClr val="tx1"/>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a:effectLst/>
                          <a:latin typeface="Bookman Old Style" panose="02050604050505020204" pitchFamily="18" charset="0"/>
                        </a:rPr>
                        <a:t>20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54</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VÜCUT GELİŞTİRME,FİTNESS</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120</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3338252"/>
                  </a:ext>
                </a:extLst>
              </a:tr>
              <a:tr h="275101">
                <a:tc>
                  <a:txBody>
                    <a:bodyPr/>
                    <a:lstStyle/>
                    <a:p>
                      <a:pPr algn="ctr" fontAlgn="b"/>
                      <a:r>
                        <a:rPr lang="tr-TR" sz="800" u="none" strike="noStrike" dirty="0">
                          <a:effectLst/>
                          <a:latin typeface="Bookman Old Style" panose="02050604050505020204" pitchFamily="18" charset="0"/>
                        </a:rPr>
                        <a:t>25</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solidFill>
                            <a:schemeClr val="tx1"/>
                          </a:solidFill>
                          <a:effectLst/>
                          <a:latin typeface="Bookman Old Style" panose="02050604050505020204" pitchFamily="18" charset="0"/>
                        </a:rPr>
                        <a:t>HALTER</a:t>
                      </a:r>
                      <a:endParaRPr lang="tr-TR" sz="800" b="1" i="0" u="none" strike="noStrike" dirty="0">
                        <a:solidFill>
                          <a:schemeClr val="tx1"/>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86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55</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WUSHU</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243</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262803"/>
                  </a:ext>
                </a:extLst>
              </a:tr>
              <a:tr h="275101">
                <a:tc>
                  <a:txBody>
                    <a:bodyPr/>
                    <a:lstStyle/>
                    <a:p>
                      <a:pPr algn="ctr" fontAlgn="b"/>
                      <a:r>
                        <a:rPr lang="tr-TR" sz="800" u="none" strike="noStrike" dirty="0">
                          <a:effectLst/>
                          <a:latin typeface="Bookman Old Style" panose="02050604050505020204" pitchFamily="18" charset="0"/>
                        </a:rPr>
                        <a:t>26</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HERKES İÇİN SPOR</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102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56</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YELKEN</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43</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7943521"/>
                  </a:ext>
                </a:extLst>
              </a:tr>
              <a:tr h="275101">
                <a:tc>
                  <a:txBody>
                    <a:bodyPr/>
                    <a:lstStyle/>
                    <a:p>
                      <a:pPr algn="ctr" fontAlgn="b"/>
                      <a:r>
                        <a:rPr lang="tr-TR" sz="800" u="none" strike="noStrike">
                          <a:effectLst/>
                          <a:latin typeface="Bookman Old Style" panose="02050604050505020204" pitchFamily="18" charset="0"/>
                        </a:rPr>
                        <a:t>27</a:t>
                      </a:r>
                      <a:endParaRPr lang="tr-TR" sz="800" b="1" i="0" u="none" strike="noStrike">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HOKEY</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11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u="none" strike="noStrike" dirty="0">
                          <a:effectLst/>
                          <a:latin typeface="Bookman Old Style" panose="02050604050505020204" pitchFamily="18" charset="0"/>
                        </a:rPr>
                        <a:t>57</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YÜZME</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a:effectLst/>
                          <a:latin typeface="Bookman Old Style" panose="02050604050505020204" pitchFamily="18" charset="0"/>
                        </a:rPr>
                        <a:t>214</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12721523"/>
                  </a:ext>
                </a:extLst>
              </a:tr>
              <a:tr h="289332">
                <a:tc>
                  <a:txBody>
                    <a:bodyPr/>
                    <a:lstStyle/>
                    <a:p>
                      <a:pPr algn="ctr" fontAlgn="b"/>
                      <a:r>
                        <a:rPr lang="tr-TR" sz="800" u="none" strike="noStrike" dirty="0">
                          <a:effectLst/>
                          <a:latin typeface="Bookman Old Style" panose="02050604050505020204" pitchFamily="18" charset="0"/>
                        </a:rPr>
                        <a:t>28</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HENTBOL </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15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endParaRPr lang="tr-TR" sz="800" dirty="0">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endParaRPr lang="tr-TR" sz="800" dirty="0">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0072504"/>
                  </a:ext>
                </a:extLst>
              </a:tr>
              <a:tr h="301084">
                <a:tc>
                  <a:txBody>
                    <a:bodyPr/>
                    <a:lstStyle/>
                    <a:p>
                      <a:pPr algn="ctr" fontAlgn="b"/>
                      <a:r>
                        <a:rPr lang="tr-TR" sz="800" u="none" strike="noStrike" dirty="0">
                          <a:effectLst/>
                          <a:latin typeface="Bookman Old Style" panose="02050604050505020204" pitchFamily="18" charset="0"/>
                        </a:rPr>
                        <a:t>29</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İŞİTME ENGELLİLER</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effectLst/>
                          <a:latin typeface="Bookman Old Style" panose="02050604050505020204" pitchFamily="18" charset="0"/>
                        </a:rPr>
                        <a:t>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endParaRPr lang="tr-TR" sz="800" dirty="0">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endParaRPr lang="tr-TR" sz="800" dirty="0">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6581143"/>
                  </a:ext>
                </a:extLst>
              </a:tr>
              <a:tr h="260764">
                <a:tc>
                  <a:txBody>
                    <a:bodyPr/>
                    <a:lstStyle/>
                    <a:p>
                      <a:pPr algn="ctr" fontAlgn="b"/>
                      <a:r>
                        <a:rPr lang="tr-TR" sz="800" u="none" strike="noStrike" dirty="0">
                          <a:effectLst/>
                          <a:latin typeface="Bookman Old Style" panose="02050604050505020204" pitchFamily="18" charset="0"/>
                        </a:rPr>
                        <a:t>30</a:t>
                      </a:r>
                      <a:endParaRPr lang="tr-TR" sz="800" b="1" i="0" u="none" strike="noStrike" dirty="0">
                        <a:solidFill>
                          <a:srgbClr val="0000FF"/>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l" fontAlgn="ctr"/>
                      <a:r>
                        <a:rPr lang="tr-TR" sz="800" u="none" strike="noStrike" dirty="0">
                          <a:effectLst/>
                          <a:latin typeface="Bookman Old Style" panose="02050604050505020204" pitchFamily="18" charset="0"/>
                        </a:rPr>
                        <a:t>İZCİLİK</a:t>
                      </a:r>
                      <a:endParaRPr lang="tr-TR" sz="800" b="1" i="0" u="none" strike="noStrike" dirty="0">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800" b="1" i="0" u="none" strike="noStrike" dirty="0" smtClean="0">
                          <a:solidFill>
                            <a:schemeClr val="tx1"/>
                          </a:solidFill>
                          <a:effectLst/>
                          <a:latin typeface="Bookman Old Style" panose="02050604050505020204" pitchFamily="18" charset="0"/>
                        </a:rPr>
                        <a:t>63</a:t>
                      </a:r>
                      <a:endParaRPr lang="tr-TR" sz="800" b="1" i="0" u="none" strike="noStrike" dirty="0">
                        <a:solidFill>
                          <a:schemeClr val="tx1"/>
                        </a:solidFill>
                        <a:effectLst/>
                        <a:latin typeface="Bookman Old Style" panose="02050604050505020204" pitchFamily="18"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gridSpan="2">
                  <a:txBody>
                    <a:bodyPr/>
                    <a:lstStyle/>
                    <a:p>
                      <a:pPr algn="ctr" fontAlgn="ctr"/>
                      <a:r>
                        <a:rPr kumimoji="0" lang="tr-TR" sz="800" b="1" i="0" u="none" strike="noStrike" kern="1200" cap="none" normalizeH="0" baseline="0" dirty="0">
                          <a:ln>
                            <a:noFill/>
                          </a:ln>
                          <a:solidFill>
                            <a:srgbClr val="000099"/>
                          </a:solidFill>
                          <a:effectLst/>
                          <a:latin typeface="Bookman Old Style" pitchFamily="18" charset="0"/>
                          <a:ea typeface="+mn-ea"/>
                          <a:cs typeface="Arial" pitchFamily="34" charset="0"/>
                        </a:rPr>
                        <a:t>GENEL TOPLAM </a:t>
                      </a: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a:txBody>
                    <a:bodyPr/>
                    <a:lstStyle/>
                    <a:p>
                      <a:pPr algn="ctr" fontAlgn="b"/>
                      <a:r>
                        <a:rPr kumimoji="0" lang="tr-TR" sz="800" b="1" i="0" u="none" strike="noStrike" kern="1200" cap="none" normalizeH="0" baseline="0" dirty="0" smtClean="0">
                          <a:ln>
                            <a:noFill/>
                          </a:ln>
                          <a:solidFill>
                            <a:srgbClr val="000099"/>
                          </a:solidFill>
                          <a:effectLst/>
                          <a:latin typeface="Bookman Old Style" pitchFamily="18" charset="0"/>
                          <a:ea typeface="+mn-ea"/>
                          <a:cs typeface="Arial" pitchFamily="34" charset="0"/>
                        </a:rPr>
                        <a:t>5.256</a:t>
                      </a:r>
                      <a:endParaRPr kumimoji="0" lang="tr-TR" sz="8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4118" marR="4118" marT="4118"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39350599"/>
                  </a:ext>
                </a:extLst>
              </a:tr>
            </a:tbl>
          </a:graphicData>
        </a:graphic>
      </p:graphicFrame>
    </p:spTree>
    <p:extLst>
      <p:ext uri="{BB962C8B-B14F-4D97-AF65-F5344CB8AC3E}">
        <p14:creationId xmlns:p14="http://schemas.microsoft.com/office/powerpoint/2010/main" val="415125505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
          <p:cNvGraphicFramePr>
            <a:graphicFrameLocks noGrp="1"/>
          </p:cNvGraphicFramePr>
          <p:nvPr>
            <p:extLst>
              <p:ext uri="{D42A27DB-BD31-4B8C-83A1-F6EECF244321}">
                <p14:modId xmlns:p14="http://schemas.microsoft.com/office/powerpoint/2010/main" val="1391716497"/>
              </p:ext>
            </p:extLst>
          </p:nvPr>
        </p:nvGraphicFramePr>
        <p:xfrm>
          <a:off x="122830" y="153596"/>
          <a:ext cx="6605516" cy="2503352"/>
        </p:xfrm>
        <a:graphic>
          <a:graphicData uri="http://schemas.openxmlformats.org/drawingml/2006/table">
            <a:tbl>
              <a:tblPr/>
              <a:tblGrid>
                <a:gridCol w="3331110">
                  <a:extLst>
                    <a:ext uri="{9D8B030D-6E8A-4147-A177-3AD203B41FA5}">
                      <a16:colId xmlns:a16="http://schemas.microsoft.com/office/drawing/2014/main" val="20000"/>
                    </a:ext>
                  </a:extLst>
                </a:gridCol>
                <a:gridCol w="1778537">
                  <a:extLst>
                    <a:ext uri="{9D8B030D-6E8A-4147-A177-3AD203B41FA5}">
                      <a16:colId xmlns:a16="http://schemas.microsoft.com/office/drawing/2014/main" val="20001"/>
                    </a:ext>
                  </a:extLst>
                </a:gridCol>
                <a:gridCol w="1495869">
                  <a:extLst>
                    <a:ext uri="{9D8B030D-6E8A-4147-A177-3AD203B41FA5}">
                      <a16:colId xmlns:a16="http://schemas.microsoft.com/office/drawing/2014/main" val="20002"/>
                    </a:ext>
                  </a:extLst>
                </a:gridCol>
              </a:tblGrid>
              <a:tr h="40453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FF0000"/>
                          </a:solidFill>
                          <a:effectLst/>
                          <a:latin typeface="Bookman Old Style" pitchFamily="18" charset="0"/>
                          <a:cs typeface="Arial" pitchFamily="34" charset="0"/>
                        </a:rPr>
                        <a:t>İMALAT  SANAYİSİNDE ÇALIŞANLAR</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9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000099"/>
                          </a:solidFill>
                          <a:effectLst/>
                          <a:latin typeface="Bookman Old Style" pitchFamily="18" charset="0"/>
                          <a:cs typeface="Arial" pitchFamily="34" charset="0"/>
                        </a:rPr>
                        <a:t>SANAYİ KURULUŞU</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000099"/>
                          </a:solidFill>
                          <a:effectLst/>
                          <a:latin typeface="Bookman Old Style" pitchFamily="18" charset="0"/>
                          <a:cs typeface="Arial" pitchFamily="34" charset="0"/>
                        </a:rPr>
                        <a:t>FİRMA SAYISI</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rgbClr val="000099"/>
                          </a:solidFill>
                          <a:effectLst/>
                          <a:latin typeface="Bookman Old Style" pitchFamily="18" charset="0"/>
                          <a:cs typeface="Arial" pitchFamily="34" charset="0"/>
                        </a:rPr>
                        <a:t>ÇALIŞAN</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481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Bookman Old Style" pitchFamily="18" charset="0"/>
                          <a:cs typeface="Arial" pitchFamily="34" charset="0"/>
                        </a:rPr>
                        <a:t>İSO Üyesi  Sanayi Kuruluşu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a:r>
                        <a:rPr lang="tr-TR" sz="1500" b="1" dirty="0" smtClean="0">
                          <a:solidFill>
                            <a:schemeClr val="tx1"/>
                          </a:solidFill>
                          <a:latin typeface="Bookman Old Style" panose="02050604050505020204" pitchFamily="18" charset="0"/>
                        </a:rPr>
                        <a:t>14.585</a:t>
                      </a:r>
                      <a:endParaRPr lang="tr-TR" sz="1500" b="1" dirty="0">
                        <a:solidFill>
                          <a:schemeClr val="tx1"/>
                        </a:solidFill>
                        <a:latin typeface="Bookman Old Style" panose="02050604050505020204" pitchFamily="18"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Bookman Old Style" pitchFamily="18" charset="0"/>
                          <a:cs typeface="Arial" pitchFamily="34" charset="0"/>
                        </a:rPr>
                        <a:t>956.511</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864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Bookman Old Style" pitchFamily="18" charset="0"/>
                          <a:cs typeface="Arial" pitchFamily="34" charset="0"/>
                        </a:rPr>
                        <a:t>Organize Sanayi Bölgesi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Bookman Old Style" pitchFamily="18" charset="0"/>
                          <a:cs typeface="Arial" pitchFamily="34" charset="0"/>
                        </a:rPr>
                        <a:t>28.361</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500" b="1" i="0" u="none" strike="noStrike" dirty="0" smtClean="0">
                          <a:solidFill>
                            <a:schemeClr val="tx1"/>
                          </a:solidFill>
                          <a:latin typeface="Bookman Old Style" pitchFamily="18" charset="0"/>
                          <a:cs typeface="Arial" pitchFamily="34" charset="0"/>
                        </a:rPr>
                        <a:t>357.478</a:t>
                      </a:r>
                      <a:endParaRPr lang="tr-TR" sz="1500" b="1" i="0" u="none" strike="noStrike" dirty="0">
                        <a:solidFill>
                          <a:schemeClr val="tx1"/>
                        </a:solidFill>
                        <a:latin typeface="Bookman Old Style" pitchFamily="18"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391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Bookman Old Style" pitchFamily="18" charset="0"/>
                          <a:cs typeface="Arial" pitchFamily="34" charset="0"/>
                        </a:rPr>
                        <a:t>Küçük Sanayi Sitesi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500" b="1" i="0" u="none" strike="noStrike" kern="1200" dirty="0" smtClean="0">
                          <a:solidFill>
                            <a:schemeClr val="tx1"/>
                          </a:solidFill>
                          <a:latin typeface="Bookman Old Style" pitchFamily="18" charset="0"/>
                          <a:ea typeface="+mn-ea"/>
                          <a:cs typeface="Arial" pitchFamily="34" charset="0"/>
                        </a:rPr>
                        <a:t>6.298</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500" b="1" i="0" u="none" strike="noStrike" kern="1200" dirty="0" smtClean="0">
                          <a:solidFill>
                            <a:schemeClr val="tx1"/>
                          </a:solidFill>
                          <a:latin typeface="Bookman Old Style" pitchFamily="18" charset="0"/>
                          <a:ea typeface="+mn-ea"/>
                          <a:cs typeface="Arial" pitchFamily="34" charset="0"/>
                        </a:rPr>
                        <a:t>39.269</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8" name="7 Slayt Numarası Yer Tutucusu"/>
          <p:cNvSpPr>
            <a:spLocks noGrp="1"/>
          </p:cNvSpPr>
          <p:nvPr>
            <p:ph type="sldNum" sz="quarter" idx="12"/>
          </p:nvPr>
        </p:nvSpPr>
        <p:spPr>
          <a:xfrm>
            <a:off x="6236567" y="7113240"/>
            <a:ext cx="320875" cy="273844"/>
          </a:xfrm>
        </p:spPr>
        <p:txBody>
          <a:bodyPr/>
          <a:lstStyle/>
          <a:p>
            <a:pPr defTabSz="685800">
              <a:defRPr/>
            </a:pPr>
            <a:fld id="{AB8A9044-8CDD-465A-8DAD-C4D6D10B4998}" type="slidenum">
              <a:rPr lang="tr-TR">
                <a:solidFill>
                  <a:prstClr val="black"/>
                </a:solidFill>
                <a:latin typeface="Corbel" panose="020B0503020204020204"/>
              </a:rPr>
              <a:pPr defTabSz="685800">
                <a:defRPr/>
              </a:pPr>
              <a:t>37</a:t>
            </a:fld>
            <a:endParaRPr lang="tr-TR" dirty="0">
              <a:solidFill>
                <a:prstClr val="black"/>
              </a:solidFill>
              <a:latin typeface="Corbel" panose="020B0503020204020204"/>
            </a:endParaRPr>
          </a:p>
        </p:txBody>
      </p:sp>
      <p:graphicFrame>
        <p:nvGraphicFramePr>
          <p:cNvPr id="6" name="Group 84"/>
          <p:cNvGraphicFramePr>
            <a:graphicFrameLocks noGrp="1"/>
          </p:cNvGraphicFramePr>
          <p:nvPr>
            <p:ph idx="4294967295"/>
            <p:extLst>
              <p:ext uri="{D42A27DB-BD31-4B8C-83A1-F6EECF244321}">
                <p14:modId xmlns:p14="http://schemas.microsoft.com/office/powerpoint/2010/main" val="11045548"/>
              </p:ext>
            </p:extLst>
          </p:nvPr>
        </p:nvGraphicFramePr>
        <p:xfrm>
          <a:off x="122829" y="2831626"/>
          <a:ext cx="6605518" cy="6094013"/>
        </p:xfrm>
        <a:graphic>
          <a:graphicData uri="http://schemas.openxmlformats.org/drawingml/2006/table">
            <a:tbl>
              <a:tblPr/>
              <a:tblGrid>
                <a:gridCol w="504870">
                  <a:extLst>
                    <a:ext uri="{9D8B030D-6E8A-4147-A177-3AD203B41FA5}">
                      <a16:colId xmlns:a16="http://schemas.microsoft.com/office/drawing/2014/main" val="20000"/>
                    </a:ext>
                  </a:extLst>
                </a:gridCol>
                <a:gridCol w="1439769">
                  <a:extLst>
                    <a:ext uri="{9D8B030D-6E8A-4147-A177-3AD203B41FA5}">
                      <a16:colId xmlns:a16="http://schemas.microsoft.com/office/drawing/2014/main" val="20001"/>
                    </a:ext>
                  </a:extLst>
                </a:gridCol>
                <a:gridCol w="1242408">
                  <a:extLst>
                    <a:ext uri="{9D8B030D-6E8A-4147-A177-3AD203B41FA5}">
                      <a16:colId xmlns:a16="http://schemas.microsoft.com/office/drawing/2014/main" val="20002"/>
                    </a:ext>
                  </a:extLst>
                </a:gridCol>
                <a:gridCol w="918301">
                  <a:extLst>
                    <a:ext uri="{9D8B030D-6E8A-4147-A177-3AD203B41FA5}">
                      <a16:colId xmlns:a16="http://schemas.microsoft.com/office/drawing/2014/main" val="20003"/>
                    </a:ext>
                  </a:extLst>
                </a:gridCol>
                <a:gridCol w="1026336">
                  <a:extLst>
                    <a:ext uri="{9D8B030D-6E8A-4147-A177-3AD203B41FA5}">
                      <a16:colId xmlns:a16="http://schemas.microsoft.com/office/drawing/2014/main" val="20004"/>
                    </a:ext>
                  </a:extLst>
                </a:gridCol>
                <a:gridCol w="648213">
                  <a:extLst>
                    <a:ext uri="{9D8B030D-6E8A-4147-A177-3AD203B41FA5}">
                      <a16:colId xmlns:a16="http://schemas.microsoft.com/office/drawing/2014/main" val="20005"/>
                    </a:ext>
                  </a:extLst>
                </a:gridCol>
                <a:gridCol w="825621">
                  <a:extLst>
                    <a:ext uri="{9D8B030D-6E8A-4147-A177-3AD203B41FA5}">
                      <a16:colId xmlns:a16="http://schemas.microsoft.com/office/drawing/2014/main" val="20006"/>
                    </a:ext>
                  </a:extLst>
                </a:gridCol>
              </a:tblGrid>
              <a:tr h="507492">
                <a:tc gridSpan="7">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800" b="1" i="0" u="none" strike="noStrike" cap="none" normalizeH="0" baseline="0" dirty="0" smtClean="0">
                          <a:ln>
                            <a:noFill/>
                          </a:ln>
                          <a:solidFill>
                            <a:srgbClr val="FF0000"/>
                          </a:solidFill>
                          <a:effectLst/>
                          <a:latin typeface="Bookman Old Style" pitchFamily="18" charset="0"/>
                          <a:cs typeface="Arial" pitchFamily="34" charset="0"/>
                        </a:rPr>
                        <a:t> ORGANİZE SANAYİ  BÖLGELERİ</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2400" b="1" i="0" u="none" strike="noStrike" cap="none" normalizeH="0" baseline="0" dirty="0" smtClean="0">
                        <a:ln>
                          <a:noFill/>
                        </a:ln>
                        <a:solidFill>
                          <a:srgbClr val="FF0000"/>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35961">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SIRA NO</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ADI</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YERİ</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KURULUŞ YILI</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ALANI</a:t>
                      </a:r>
                    </a:p>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(M²)</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FAAL FİRMA SAYISI</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ÇALIŞAN SAYISI</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562167">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1</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Dudullu</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Ümraniye</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2000</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2.650.000</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2.306</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32.089</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35206">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İkitelli </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K.Çekmece</a:t>
                      </a:r>
                    </a:p>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Başakşehir</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2001</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7.000.000</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kern="1200" cap="none" normalizeH="0" baseline="0" dirty="0" smtClean="0">
                          <a:ln>
                            <a:noFill/>
                          </a:ln>
                          <a:solidFill>
                            <a:schemeClr val="tx1"/>
                          </a:solidFill>
                          <a:effectLst/>
                          <a:latin typeface="Bookman Old Style" pitchFamily="18" charset="0"/>
                          <a:ea typeface="+mn-ea"/>
                          <a:cs typeface="Arial" pitchFamily="34" charset="0"/>
                        </a:rPr>
                        <a:t>23.779</a:t>
                      </a:r>
                      <a:endParaRPr kumimoji="0" lang="tr-TR" sz="11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kern="1200" cap="none" normalizeH="0" baseline="0" dirty="0" smtClean="0">
                          <a:ln>
                            <a:noFill/>
                          </a:ln>
                          <a:solidFill>
                            <a:schemeClr val="tx1"/>
                          </a:solidFill>
                          <a:effectLst/>
                          <a:latin typeface="Bookman Old Style" pitchFamily="18" charset="0"/>
                          <a:ea typeface="+mn-ea"/>
                          <a:cs typeface="Arial" pitchFamily="34" charset="0"/>
                        </a:rPr>
                        <a:t>240.000</a:t>
                      </a:r>
                      <a:endParaRPr kumimoji="0" lang="tr-TR" sz="11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8866">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3</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Tuzla Org. San.</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Tuzla</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2000</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610.517</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120</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5.800</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8866">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4</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İST. Birlik </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Tuzla</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2000</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511.750</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83</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3.639</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8866">
                <a:tc>
                  <a:txBody>
                    <a:bodyPr/>
                    <a:lstStyle/>
                    <a:p>
                      <a:pPr algn="ctr"/>
                      <a:r>
                        <a:rPr lang="tr-TR" sz="1100" b="1" dirty="0" smtClean="0">
                          <a:solidFill>
                            <a:schemeClr val="tx1"/>
                          </a:solidFill>
                          <a:latin typeface="Bookman Old Style" pitchFamily="18" charset="0"/>
                          <a:cs typeface="Arial" pitchFamily="34" charset="0"/>
                        </a:rPr>
                        <a:t>5</a:t>
                      </a:r>
                      <a:endParaRPr lang="tr-TR" sz="1100" b="1" dirty="0">
                        <a:solidFill>
                          <a:schemeClr val="tx1"/>
                        </a:solidFill>
                        <a:latin typeface="Bookman Old Style" pitchFamily="18" charset="0"/>
                        <a:cs typeface="Arial" pitchFamily="34" charset="0"/>
                      </a:endParaRP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l"/>
                      <a:r>
                        <a:rPr lang="tr-TR" sz="1100" b="1" dirty="0" smtClean="0">
                          <a:solidFill>
                            <a:schemeClr val="tx1"/>
                          </a:solidFill>
                          <a:latin typeface="Bookman Old Style" pitchFamily="18" charset="0"/>
                          <a:cs typeface="Arial" pitchFamily="34" charset="0"/>
                        </a:rPr>
                        <a:t>Anadolu</a:t>
                      </a:r>
                      <a:r>
                        <a:rPr lang="tr-TR" sz="1100" b="1" baseline="0" dirty="0" smtClean="0">
                          <a:solidFill>
                            <a:schemeClr val="tx1"/>
                          </a:solidFill>
                          <a:latin typeface="Bookman Old Style" pitchFamily="18" charset="0"/>
                          <a:cs typeface="Arial" pitchFamily="34" charset="0"/>
                        </a:rPr>
                        <a:t> Yakası</a:t>
                      </a:r>
                      <a:endParaRPr lang="tr-TR" sz="1100" b="1" dirty="0">
                        <a:solidFill>
                          <a:schemeClr val="tx1"/>
                        </a:solidFill>
                        <a:latin typeface="Bookman Old Style" pitchFamily="18" charset="0"/>
                        <a:cs typeface="Arial" pitchFamily="34" charset="0"/>
                      </a:endParaRP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Tuzla</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2000</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790.451</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146</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8.400</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8866">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6</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Kimya Sanayi</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Tuzla</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2001</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742.208</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152</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5.950</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58866">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7</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Deri Sanayi</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Tuzla</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2000</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7.422.276</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825</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40.000</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58866">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8</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Beylikdüzü </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B.Çekmece</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2002</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Bookman Old Style" pitchFamily="18" charset="0"/>
                          <a:cs typeface="Arial" pitchFamily="34" charset="0"/>
                        </a:rPr>
                        <a:t>1.529.557</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950</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dirty="0" smtClean="0">
                          <a:solidFill>
                            <a:schemeClr val="tx1"/>
                          </a:solidFill>
                          <a:latin typeface="Bookman Old Style" pitchFamily="18" charset="0"/>
                          <a:cs typeface="Arial" pitchFamily="34" charset="0"/>
                        </a:rPr>
                        <a:t>21.600</a:t>
                      </a:r>
                      <a:endParaRPr lang="tr-TR" sz="1100" b="1" i="0" u="none" strike="noStrike" dirty="0">
                        <a:solidFill>
                          <a:schemeClr val="tx1"/>
                        </a:solidFill>
                        <a:latin typeface="Bookman Old Style" pitchFamily="18" charset="0"/>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99991">
                <a:tc gridSpan="5">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TOPLAM</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smtClean="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smtClean="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smtClean="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smtClean="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28.361</a:t>
                      </a: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357.478</a:t>
                      </a: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3659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5193248" y="7339174"/>
            <a:ext cx="1465920" cy="147098"/>
          </a:xfrm>
        </p:spPr>
        <p:txBody>
          <a:bodyPr/>
          <a:lstStyle/>
          <a:p>
            <a:pPr defTabSz="685800">
              <a:defRPr/>
            </a:pPr>
            <a:fld id="{1903CF18-68E0-422B-A18D-8CF6E88794C5}" type="slidenum">
              <a:rPr lang="tr-TR">
                <a:solidFill>
                  <a:prstClr val="black"/>
                </a:solidFill>
                <a:latin typeface="Corbel" panose="020B0503020204020204"/>
              </a:rPr>
              <a:pPr defTabSz="685800">
                <a:defRPr/>
              </a:pPr>
              <a:t>38</a:t>
            </a:fld>
            <a:endParaRPr lang="tr-TR">
              <a:solidFill>
                <a:prstClr val="black"/>
              </a:solidFill>
              <a:latin typeface="Corbel" panose="020B0503020204020204"/>
            </a:endParaRPr>
          </a:p>
        </p:txBody>
      </p:sp>
      <p:graphicFrame>
        <p:nvGraphicFramePr>
          <p:cNvPr id="43100" name="Group 92"/>
          <p:cNvGraphicFramePr>
            <a:graphicFrameLocks noGrp="1"/>
          </p:cNvGraphicFramePr>
          <p:nvPr>
            <p:ph idx="4294967295"/>
            <p:extLst>
              <p:ext uri="{D42A27DB-BD31-4B8C-83A1-F6EECF244321}">
                <p14:modId xmlns:p14="http://schemas.microsoft.com/office/powerpoint/2010/main" val="2933818160"/>
              </p:ext>
            </p:extLst>
          </p:nvPr>
        </p:nvGraphicFramePr>
        <p:xfrm>
          <a:off x="1" y="491315"/>
          <a:ext cx="6857999" cy="8939287"/>
        </p:xfrm>
        <a:graphic>
          <a:graphicData uri="http://schemas.openxmlformats.org/drawingml/2006/table">
            <a:tbl>
              <a:tblPr/>
              <a:tblGrid>
                <a:gridCol w="471116">
                  <a:extLst>
                    <a:ext uri="{9D8B030D-6E8A-4147-A177-3AD203B41FA5}">
                      <a16:colId xmlns:a16="http://schemas.microsoft.com/office/drawing/2014/main" val="20000"/>
                    </a:ext>
                  </a:extLst>
                </a:gridCol>
                <a:gridCol w="1700345">
                  <a:extLst>
                    <a:ext uri="{9D8B030D-6E8A-4147-A177-3AD203B41FA5}">
                      <a16:colId xmlns:a16="http://schemas.microsoft.com/office/drawing/2014/main" val="20001"/>
                    </a:ext>
                  </a:extLst>
                </a:gridCol>
                <a:gridCol w="1371449">
                  <a:extLst>
                    <a:ext uri="{9D8B030D-6E8A-4147-A177-3AD203B41FA5}">
                      <a16:colId xmlns:a16="http://schemas.microsoft.com/office/drawing/2014/main" val="20002"/>
                    </a:ext>
                  </a:extLst>
                </a:gridCol>
                <a:gridCol w="940331">
                  <a:extLst>
                    <a:ext uri="{9D8B030D-6E8A-4147-A177-3AD203B41FA5}">
                      <a16:colId xmlns:a16="http://schemas.microsoft.com/office/drawing/2014/main" val="20003"/>
                    </a:ext>
                  </a:extLst>
                </a:gridCol>
                <a:gridCol w="831123">
                  <a:extLst>
                    <a:ext uri="{9D8B030D-6E8A-4147-A177-3AD203B41FA5}">
                      <a16:colId xmlns:a16="http://schemas.microsoft.com/office/drawing/2014/main" val="20004"/>
                    </a:ext>
                  </a:extLst>
                </a:gridCol>
                <a:gridCol w="685724">
                  <a:extLst>
                    <a:ext uri="{9D8B030D-6E8A-4147-A177-3AD203B41FA5}">
                      <a16:colId xmlns:a16="http://schemas.microsoft.com/office/drawing/2014/main" val="20005"/>
                    </a:ext>
                  </a:extLst>
                </a:gridCol>
                <a:gridCol w="857911">
                  <a:extLst>
                    <a:ext uri="{9D8B030D-6E8A-4147-A177-3AD203B41FA5}">
                      <a16:colId xmlns:a16="http://schemas.microsoft.com/office/drawing/2014/main" val="20006"/>
                    </a:ext>
                  </a:extLst>
                </a:gridCol>
              </a:tblGrid>
              <a:tr h="705580">
                <a:tc gridSpan="7">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defRPr/>
                      </a:pPr>
                      <a:r>
                        <a:rPr lang="tr-TR" sz="1800" b="1" dirty="0" smtClean="0">
                          <a:solidFill>
                            <a:srgbClr val="FF0000"/>
                          </a:solidFill>
                          <a:latin typeface="Bookman Old Style" pitchFamily="18" charset="0"/>
                          <a:cs typeface="Arial" pitchFamily="34" charset="0"/>
                        </a:rPr>
                        <a:t> KÜÇÜK  SANAYİ  SİTELERİ </a:t>
                      </a:r>
                      <a:endParaRPr kumimoji="0" lang="tr-TR" sz="1800" b="1" i="0" u="none" strike="noStrike" cap="none" normalizeH="0" baseline="0" dirty="0" smtClean="0">
                        <a:ln>
                          <a:noFill/>
                        </a:ln>
                        <a:solidFill>
                          <a:srgbClr val="000099"/>
                        </a:solidFill>
                        <a:effectLst/>
                        <a:latin typeface="Bookman Old Style" pitchFamily="18" charset="0"/>
                        <a:cs typeface="Arial" pitchFamily="34" charset="0"/>
                      </a:endParaRP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smtClean="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smtClean="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smtClean="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smtClean="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smtClean="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smtClean="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1210367">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cap="none" normalizeH="0" baseline="0" dirty="0" smtClean="0">
                          <a:ln>
                            <a:noFill/>
                          </a:ln>
                          <a:solidFill>
                            <a:srgbClr val="000099"/>
                          </a:solidFill>
                          <a:effectLst/>
                          <a:latin typeface="Bookman Old Style" pitchFamily="18" charset="0"/>
                          <a:cs typeface="Arial" pitchFamily="34" charset="0"/>
                        </a:rPr>
                        <a:t>SIRA NO</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cap="none" normalizeH="0" baseline="0" dirty="0" smtClean="0">
                          <a:ln>
                            <a:noFill/>
                          </a:ln>
                          <a:solidFill>
                            <a:srgbClr val="000099"/>
                          </a:solidFill>
                          <a:effectLst/>
                          <a:latin typeface="Bookman Old Style" pitchFamily="18" charset="0"/>
                          <a:cs typeface="Arial" pitchFamily="34" charset="0"/>
                        </a:rPr>
                        <a:t>ADI</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cap="none" normalizeH="0" baseline="0" dirty="0" smtClean="0">
                          <a:ln>
                            <a:noFill/>
                          </a:ln>
                          <a:solidFill>
                            <a:srgbClr val="000099"/>
                          </a:solidFill>
                          <a:effectLst/>
                          <a:latin typeface="Bookman Old Style" pitchFamily="18" charset="0"/>
                          <a:cs typeface="Arial" pitchFamily="34" charset="0"/>
                        </a:rPr>
                        <a:t>YERİ</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cap="none" normalizeH="0" baseline="0" dirty="0" smtClean="0">
                          <a:ln>
                            <a:noFill/>
                          </a:ln>
                          <a:solidFill>
                            <a:srgbClr val="000099"/>
                          </a:solidFill>
                          <a:effectLst/>
                          <a:latin typeface="Bookman Old Style" pitchFamily="18" charset="0"/>
                          <a:cs typeface="Arial" pitchFamily="34" charset="0"/>
                        </a:rPr>
                        <a:t>KURULUŞ YILI</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cap="none" normalizeH="0" baseline="0" dirty="0" smtClean="0">
                          <a:ln>
                            <a:noFill/>
                          </a:ln>
                          <a:solidFill>
                            <a:srgbClr val="000099"/>
                          </a:solidFill>
                          <a:effectLst/>
                          <a:latin typeface="Bookman Old Style" pitchFamily="18" charset="0"/>
                          <a:cs typeface="Arial" pitchFamily="34" charset="0"/>
                        </a:rPr>
                        <a:t>ALANI</a:t>
                      </a:r>
                    </a:p>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cap="none" normalizeH="0" baseline="0" dirty="0" smtClean="0">
                          <a:ln>
                            <a:noFill/>
                          </a:ln>
                          <a:solidFill>
                            <a:srgbClr val="000099"/>
                          </a:solidFill>
                          <a:effectLst/>
                          <a:latin typeface="Bookman Old Style" pitchFamily="18" charset="0"/>
                          <a:cs typeface="Arial" pitchFamily="34" charset="0"/>
                        </a:rPr>
                        <a:t>(M²)</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cap="none" normalizeH="0" baseline="0" dirty="0" smtClean="0">
                          <a:ln>
                            <a:noFill/>
                          </a:ln>
                          <a:solidFill>
                            <a:srgbClr val="000099"/>
                          </a:solidFill>
                          <a:effectLst/>
                          <a:latin typeface="Bookman Old Style" pitchFamily="18" charset="0"/>
                          <a:cs typeface="Arial" pitchFamily="34" charset="0"/>
                        </a:rPr>
                        <a:t>FAAL FİRMA SAYISI</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cap="none" normalizeH="0" baseline="0" dirty="0" smtClean="0">
                          <a:ln>
                            <a:noFill/>
                          </a:ln>
                          <a:solidFill>
                            <a:srgbClr val="000099"/>
                          </a:solidFill>
                          <a:effectLst/>
                          <a:latin typeface="Bookman Old Style" pitchFamily="18" charset="0"/>
                          <a:cs typeface="Arial" pitchFamily="34" charset="0"/>
                        </a:rPr>
                        <a:t>ÇALIŞAN SAYISI</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627474">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1</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İmes KSS</a:t>
                      </a: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Ümraniye</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1971</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650.000</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1.051</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7.800</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27474">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2</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Modoko </a:t>
                      </a: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KSS.</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Ümraniye</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1969</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150.000</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299</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1.465</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92988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3</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Kadosan Oto San. </a:t>
                      </a: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KSS.</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Ümraniye</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1974</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150.000</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680</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a:solidFill>
                            <a:schemeClr val="tx1"/>
                          </a:solidFill>
                          <a:effectLst/>
                          <a:latin typeface="Bookman Old Style"/>
                        </a:rPr>
                        <a:t>2.658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089355">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4</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Oto Tamircileri Ve Benzerleri KSS</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Şişli</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1967</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360.000</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2.714</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10.087</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27474">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5</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Birlik </a:t>
                      </a: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KSS.</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Büyükçekmece</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1975</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234.400</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507</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2.360</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27474">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6</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Doğu </a:t>
                      </a: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KSS.</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Bağcılar</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1970</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106.000</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300</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10.000</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622245">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7</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Evren Oto KSS</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Esenyurt</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1973</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194.000</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511</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4.088</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622245">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8</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Silivri </a:t>
                      </a: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KSS</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Silivri</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1984</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65.000</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141</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710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622245">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9</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Şile </a:t>
                      </a: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KSS.</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Şile</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rPr>
                        <a:t>1989</a:t>
                      </a: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10.000</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4086" marR="4086" marT="4086"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95</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000" b="1" i="0" u="none" strike="noStrike" dirty="0" smtClean="0">
                          <a:solidFill>
                            <a:schemeClr val="tx1"/>
                          </a:solidFill>
                          <a:effectLst/>
                          <a:latin typeface="Bookman Old Style"/>
                        </a:rPr>
                        <a:t>101</a:t>
                      </a:r>
                      <a:endParaRPr lang="tr-TR" sz="1000" b="1" i="0" u="none" strike="noStrike" dirty="0">
                        <a:solidFill>
                          <a:schemeClr val="tx1"/>
                        </a:solidFill>
                        <a:effectLst/>
                        <a:latin typeface="Bookman Old Style"/>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627474">
                <a:tc gridSpan="5">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TOPLAM</a:t>
                      </a:r>
                    </a:p>
                  </a:txBody>
                  <a:tcPr marL="61193" marR="61193" marT="30595" marB="30595"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smtClean="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smtClean="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smtClean="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smtClean="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6.298</a:t>
                      </a: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39.269</a:t>
                      </a: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11"/>
                  </a:ext>
                </a:extLst>
              </a:tr>
            </a:tbl>
          </a:graphicData>
        </a:graphic>
      </p:graphicFrame>
      <p:sp>
        <p:nvSpPr>
          <p:cNvPr id="44145" name="Rectangle 92" descr="Mor örgü"/>
          <p:cNvSpPr>
            <a:spLocks noRot="1" noChangeArrowheads="1"/>
          </p:cNvSpPr>
          <p:nvPr/>
        </p:nvSpPr>
        <p:spPr bwMode="auto">
          <a:xfrm>
            <a:off x="150021" y="2522733"/>
            <a:ext cx="6509147" cy="324055"/>
          </a:xfrm>
          <a:prstGeom prst="rect">
            <a:avLst/>
          </a:prstGeom>
          <a:noFill/>
          <a:ln w="9525">
            <a:noFill/>
            <a:miter lim="800000"/>
            <a:headEnd/>
            <a:tailEnd/>
          </a:ln>
        </p:spPr>
        <p:txBody>
          <a:bodyPr lIns="71819" tIns="35909" rIns="71819" bIns="35909" anchor="ctr"/>
          <a:lstStyle/>
          <a:p>
            <a:pPr algn="ctr" defTabSz="717947" fontAlgn="base">
              <a:spcBef>
                <a:spcPct val="50000"/>
              </a:spcBef>
              <a:spcAft>
                <a:spcPct val="0"/>
              </a:spcAft>
            </a:pPr>
            <a:endParaRPr lang="tr-TR" b="1" dirty="0">
              <a:solidFill>
                <a:srgbClr val="FF0000"/>
              </a:solidFill>
              <a:latin typeface="Bookman Old Style" pitchFamily="18" charset="0"/>
              <a:cs typeface="Arial" pitchFamily="34" charset="0"/>
            </a:endParaRPr>
          </a:p>
        </p:txBody>
      </p:sp>
    </p:spTree>
    <p:extLst>
      <p:ext uri="{BB962C8B-B14F-4D97-AF65-F5344CB8AC3E}">
        <p14:creationId xmlns:p14="http://schemas.microsoft.com/office/powerpoint/2010/main" val="33384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3" name="Group 3"/>
          <p:cNvGraphicFramePr>
            <a:graphicFrameLocks noGrp="1"/>
          </p:cNvGraphicFramePr>
          <p:nvPr>
            <p:ph sz="half" idx="2"/>
            <p:extLst>
              <p:ext uri="{D42A27DB-BD31-4B8C-83A1-F6EECF244321}">
                <p14:modId xmlns:p14="http://schemas.microsoft.com/office/powerpoint/2010/main" val="1582603216"/>
              </p:ext>
            </p:extLst>
          </p:nvPr>
        </p:nvGraphicFramePr>
        <p:xfrm>
          <a:off x="80628" y="211258"/>
          <a:ext cx="6620424" cy="3506411"/>
        </p:xfrm>
        <a:graphic>
          <a:graphicData uri="http://schemas.openxmlformats.org/drawingml/2006/table">
            <a:tbl>
              <a:tblPr/>
              <a:tblGrid>
                <a:gridCol w="2923981">
                  <a:extLst>
                    <a:ext uri="{9D8B030D-6E8A-4147-A177-3AD203B41FA5}">
                      <a16:colId xmlns:a16="http://schemas.microsoft.com/office/drawing/2014/main" val="20000"/>
                    </a:ext>
                  </a:extLst>
                </a:gridCol>
                <a:gridCol w="1996530">
                  <a:extLst>
                    <a:ext uri="{9D8B030D-6E8A-4147-A177-3AD203B41FA5}">
                      <a16:colId xmlns:a16="http://schemas.microsoft.com/office/drawing/2014/main" val="20001"/>
                    </a:ext>
                  </a:extLst>
                </a:gridCol>
                <a:gridCol w="1699913">
                  <a:extLst>
                    <a:ext uri="{9D8B030D-6E8A-4147-A177-3AD203B41FA5}">
                      <a16:colId xmlns:a16="http://schemas.microsoft.com/office/drawing/2014/main" val="20002"/>
                    </a:ext>
                  </a:extLst>
                </a:gridCol>
              </a:tblGrid>
              <a:tr h="72068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99"/>
                          </a:solidFill>
                          <a:effectLst/>
                          <a:latin typeface="Bookman Old Style" pitchFamily="18" charset="0"/>
                        </a:rPr>
                        <a:t>      </a:t>
                      </a:r>
                      <a:r>
                        <a:rPr kumimoji="0" lang="tr-TR" sz="1800" b="1" i="0" u="none" strike="noStrike" kern="1200" cap="none" normalizeH="0" baseline="0" dirty="0" smtClean="0">
                          <a:ln>
                            <a:noFill/>
                          </a:ln>
                          <a:solidFill>
                            <a:srgbClr val="FF0000"/>
                          </a:solidFill>
                          <a:effectLst/>
                          <a:latin typeface="Bookman Old Style" pitchFamily="18" charset="0"/>
                          <a:ea typeface="+mn-ea"/>
                          <a:cs typeface="Arial" pitchFamily="34" charset="0"/>
                        </a:rPr>
                        <a:t>İL ARAZİSİNİN DAĞILIMI         (Ha)</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99"/>
                          </a:solidFill>
                          <a:effectLst/>
                          <a:latin typeface="Bookman Old Style" pitchFamily="18" charset="0"/>
                        </a:rPr>
                        <a:t>   %</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810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İL YÜZÖLÇÜMÜ</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lang="tr-TR" sz="1400" b="1" kern="1200" dirty="0" smtClean="0">
                          <a:solidFill>
                            <a:schemeClr val="tx1"/>
                          </a:solidFill>
                          <a:latin typeface="Bookman Old Style" pitchFamily="18" charset="0"/>
                          <a:ea typeface="+mn-ea"/>
                          <a:cs typeface="+mn-cs"/>
                        </a:rPr>
                        <a:t>546.078</a:t>
                      </a:r>
                      <a:r>
                        <a:rPr lang="tr-TR" sz="1400" b="1" kern="1200" baseline="0" dirty="0" smtClean="0">
                          <a:solidFill>
                            <a:schemeClr val="tx1"/>
                          </a:solidFill>
                          <a:latin typeface="Bookman Old Style" pitchFamily="18" charset="0"/>
                          <a:ea typeface="+mn-ea"/>
                          <a:cs typeface="+mn-cs"/>
                        </a:rPr>
                        <a:t> </a:t>
                      </a:r>
                      <a:r>
                        <a:rPr lang="tr-TR" sz="1400" b="1" kern="1200" dirty="0" smtClean="0">
                          <a:solidFill>
                            <a:schemeClr val="tx1"/>
                          </a:solidFill>
                          <a:latin typeface="Bookman Old Style" pitchFamily="18" charset="0"/>
                          <a:ea typeface="+mn-ea"/>
                          <a:cs typeface="+mn-cs"/>
                        </a:rPr>
                        <a:t>(ha) (5.461 km²)</a:t>
                      </a:r>
                    </a:p>
                    <a:p>
                      <a:pPr marL="0" marR="0" lvl="0" indent="0" algn="ctr" defTabSz="914400" rtl="0" eaLnBrk="1" fontAlgn="base" latinLnBrk="0" hangingPunct="1">
                        <a:lnSpc>
                          <a:spcPct val="100000"/>
                        </a:lnSpc>
                        <a:spcBef>
                          <a:spcPts val="0"/>
                        </a:spcBef>
                        <a:spcAft>
                          <a:spcPct val="0"/>
                        </a:spcAft>
                        <a:buClrTx/>
                        <a:buSzTx/>
                        <a:buFontTx/>
                        <a:buNone/>
                        <a:tabLst/>
                      </a:pPr>
                      <a:r>
                        <a:rPr lang="tr-TR" sz="800" b="1" kern="1200" dirty="0" smtClean="0">
                          <a:solidFill>
                            <a:schemeClr val="tx1"/>
                          </a:solidFill>
                          <a:latin typeface="Bookman Old Style" pitchFamily="18" charset="0"/>
                          <a:ea typeface="+mn-ea"/>
                          <a:cs typeface="+mn-cs"/>
                        </a:rPr>
                        <a:t>(gerçek alan)</a:t>
                      </a:r>
                    </a:p>
                    <a:p>
                      <a:pPr marL="0" marR="0" lvl="0" indent="0" algn="ctr" defTabSz="914400" rtl="0" eaLnBrk="1" fontAlgn="base" latinLnBrk="0" hangingPunct="1">
                        <a:lnSpc>
                          <a:spcPct val="100000"/>
                        </a:lnSpc>
                        <a:spcBef>
                          <a:spcPts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Bookman Old Style" pitchFamily="18" charset="0"/>
                          <a:ea typeface="+mn-ea"/>
                          <a:cs typeface="Arial" pitchFamily="34" charset="0"/>
                        </a:rPr>
                        <a:t>5.196 km² </a:t>
                      </a: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 </a:t>
                      </a: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 </a:t>
                      </a: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tr-TR" sz="800" b="1" i="0" u="none" strike="noStrike" kern="1200" cap="none" normalizeH="0" baseline="0" dirty="0" smtClean="0">
                          <a:ln>
                            <a:noFill/>
                          </a:ln>
                          <a:solidFill>
                            <a:schemeClr val="tx1"/>
                          </a:solidFill>
                          <a:effectLst/>
                          <a:latin typeface="Bookman Old Style" pitchFamily="18" charset="0"/>
                          <a:ea typeface="+mn-ea"/>
                          <a:cs typeface="Arial" pitchFamily="34" charset="0"/>
                        </a:rPr>
                        <a:t>(izdüşüm alan)</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Bookman Old Style" pitchFamily="18" charset="0"/>
                          <a:ea typeface="+mn-ea"/>
                          <a:cs typeface="Arial" pitchFamily="34" charset="0"/>
                        </a:rPr>
                        <a:t>100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2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TARIM ALANI*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tr-TR" sz="1400" b="1" kern="1200" dirty="0" smtClean="0">
                          <a:solidFill>
                            <a:schemeClr val="tx1"/>
                          </a:solidFill>
                          <a:latin typeface="Bookman Old Style" pitchFamily="18" charset="0"/>
                          <a:ea typeface="+mn-ea"/>
                          <a:cs typeface="+mn-cs"/>
                        </a:rPr>
                        <a:t>98.607</a:t>
                      </a:r>
                      <a:endPar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kern="1200" dirty="0" smtClean="0">
                          <a:solidFill>
                            <a:schemeClr val="tx1"/>
                          </a:solidFill>
                          <a:latin typeface="Bookman Old Style" pitchFamily="18" charset="0"/>
                          <a:ea typeface="+mn-ea"/>
                          <a:cs typeface="+mn-cs"/>
                        </a:rPr>
                        <a:t>18,05</a:t>
                      </a:r>
                      <a:endParaRPr lang="tr-TR" sz="1400" b="1"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2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ÇAYIR-MERA ALANI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Bookman Old Style" pitchFamily="18" charset="0"/>
                          <a:ea typeface="+mn-ea"/>
                          <a:cs typeface="Arial" pitchFamily="34" charset="0"/>
                        </a:rPr>
                        <a:t>6.183</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kern="1200" dirty="0" smtClean="0">
                          <a:solidFill>
                            <a:schemeClr val="tx1"/>
                          </a:solidFill>
                          <a:latin typeface="Bookman Old Style" pitchFamily="18" charset="0"/>
                          <a:ea typeface="+mn-ea"/>
                          <a:cs typeface="+mn-cs"/>
                        </a:rPr>
                        <a:t>1,10</a:t>
                      </a:r>
                      <a:endParaRPr lang="tr-TR" sz="1400" b="1"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575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ORMAN VE FUNDALIK ALAN</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Bookman Old Style" pitchFamily="18" charset="0"/>
                          <a:ea typeface="+mn-ea"/>
                          <a:cs typeface="Arial" pitchFamily="34" charset="0"/>
                        </a:rPr>
                        <a:t>238.030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kern="1200" dirty="0" smtClean="0">
                          <a:solidFill>
                            <a:schemeClr val="tx1"/>
                          </a:solidFill>
                          <a:latin typeface="Bookman Old Style" pitchFamily="18" charset="0"/>
                          <a:ea typeface="+mn-ea"/>
                          <a:cs typeface="+mn-cs"/>
                        </a:rPr>
                        <a:t>43,50</a:t>
                      </a:r>
                      <a:endParaRPr lang="tr-TR" sz="1400" b="1"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711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SANAYİ VE YERLEŞİM ALANI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191.520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kern="1200" dirty="0" smtClean="0">
                          <a:solidFill>
                            <a:schemeClr val="tx1"/>
                          </a:solidFill>
                          <a:latin typeface="Bookman Old Style" pitchFamily="18" charset="0"/>
                          <a:ea typeface="+mn-ea"/>
                          <a:cs typeface="+mn-cs"/>
                        </a:rPr>
                        <a:t>35,21</a:t>
                      </a:r>
                      <a:endParaRPr lang="tr-TR" sz="1400" b="1"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0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GÖL VE BARAJ ALANI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11.738</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kern="1200" dirty="0" smtClean="0">
                          <a:solidFill>
                            <a:schemeClr val="tx1"/>
                          </a:solidFill>
                          <a:latin typeface="Bookman Old Style" pitchFamily="18" charset="0"/>
                          <a:ea typeface="+mn-ea"/>
                          <a:cs typeface="+mn-cs"/>
                        </a:rPr>
                        <a:t>2,14</a:t>
                      </a:r>
                      <a:endParaRPr lang="tr-TR" sz="1400" b="1"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6" name="5 Slayt Numarası Yer Tutucusu"/>
          <p:cNvSpPr>
            <a:spLocks noGrp="1"/>
          </p:cNvSpPr>
          <p:nvPr>
            <p:ph type="sldNum" sz="quarter" idx="12"/>
          </p:nvPr>
        </p:nvSpPr>
        <p:spPr/>
        <p:txBody>
          <a:bodyPr/>
          <a:lstStyle/>
          <a:p>
            <a:pPr defTabSz="685800">
              <a:defRPr/>
            </a:pPr>
            <a:fld id="{C089C445-8E04-4698-AC69-52C02D741D40}" type="slidenum">
              <a:rPr lang="tr-TR">
                <a:solidFill>
                  <a:prstClr val="black">
                    <a:tint val="75000"/>
                  </a:prstClr>
                </a:solidFill>
                <a:latin typeface="Corbel" panose="020B0503020204020204"/>
              </a:rPr>
              <a:pPr defTabSz="685800">
                <a:defRPr/>
              </a:pPr>
              <a:t>39</a:t>
            </a:fld>
            <a:endParaRPr lang="tr-TR" dirty="0">
              <a:solidFill>
                <a:prstClr val="black">
                  <a:tint val="75000"/>
                </a:prstClr>
              </a:solidFill>
              <a:latin typeface="Corbel" panose="020B0503020204020204"/>
            </a:endParaRPr>
          </a:p>
        </p:txBody>
      </p:sp>
      <p:sp>
        <p:nvSpPr>
          <p:cNvPr id="8" name="7 Metin kutusu"/>
          <p:cNvSpPr txBox="1"/>
          <p:nvPr/>
        </p:nvSpPr>
        <p:spPr>
          <a:xfrm>
            <a:off x="0" y="3717669"/>
            <a:ext cx="6048672" cy="219291"/>
          </a:xfrm>
          <a:prstGeom prst="rect">
            <a:avLst/>
          </a:prstGeom>
          <a:noFill/>
        </p:spPr>
        <p:txBody>
          <a:bodyPr wrap="square" rtlCol="0">
            <a:spAutoFit/>
          </a:bodyPr>
          <a:lstStyle/>
          <a:p>
            <a:pPr defTabSz="685800"/>
            <a:r>
              <a:rPr lang="tr-TR" sz="825" dirty="0">
                <a:solidFill>
                  <a:prstClr val="black"/>
                </a:solidFill>
                <a:latin typeface="Bookman Old Style" pitchFamily="18" charset="0"/>
              </a:rPr>
              <a:t>* </a:t>
            </a:r>
            <a:r>
              <a:rPr lang="tr-TR" sz="825" b="1" dirty="0">
                <a:solidFill>
                  <a:prstClr val="black"/>
                </a:solidFill>
                <a:latin typeface="Bookman Old Style" pitchFamily="18" charset="0"/>
              </a:rPr>
              <a:t>Tarım alanı; ekiliş yapılan, yapılmayan ve tarım alanı vasfında olup kullanılmayan alanlar toplamıdır.</a:t>
            </a:r>
            <a:endParaRPr lang="tr-TR" sz="825" b="1" dirty="0">
              <a:solidFill>
                <a:prstClr val="black"/>
              </a:solidFill>
              <a:latin typeface="Bookman Old Style" pitchFamily="18" charset="0"/>
              <a:cs typeface="Arial" pitchFamily="34" charset="0"/>
            </a:endParaRPr>
          </a:p>
        </p:txBody>
      </p:sp>
      <p:graphicFrame>
        <p:nvGraphicFramePr>
          <p:cNvPr id="5" name="4 Tablo"/>
          <p:cNvGraphicFramePr>
            <a:graphicFrameLocks noGrp="1"/>
          </p:cNvGraphicFramePr>
          <p:nvPr>
            <p:extLst>
              <p:ext uri="{D42A27DB-BD31-4B8C-83A1-F6EECF244321}">
                <p14:modId xmlns:p14="http://schemas.microsoft.com/office/powerpoint/2010/main" val="2619864706"/>
              </p:ext>
            </p:extLst>
          </p:nvPr>
        </p:nvGraphicFramePr>
        <p:xfrm>
          <a:off x="80629" y="3936960"/>
          <a:ext cx="6620424" cy="3057800"/>
        </p:xfrm>
        <a:graphic>
          <a:graphicData uri="http://schemas.openxmlformats.org/drawingml/2006/table">
            <a:tbl>
              <a:tblPr/>
              <a:tblGrid>
                <a:gridCol w="4024179">
                  <a:extLst>
                    <a:ext uri="{9D8B030D-6E8A-4147-A177-3AD203B41FA5}">
                      <a16:colId xmlns:a16="http://schemas.microsoft.com/office/drawing/2014/main" val="20000"/>
                    </a:ext>
                  </a:extLst>
                </a:gridCol>
                <a:gridCol w="2596245">
                  <a:extLst>
                    <a:ext uri="{9D8B030D-6E8A-4147-A177-3AD203B41FA5}">
                      <a16:colId xmlns:a16="http://schemas.microsoft.com/office/drawing/2014/main" val="20001"/>
                    </a:ext>
                  </a:extLst>
                </a:gridCol>
              </a:tblGrid>
              <a:tr h="30578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tr-TR" sz="1400" b="1" i="0" u="none" strike="noStrike" kern="1200" cap="none" normalizeH="0" baseline="0" dirty="0" smtClean="0">
                          <a:ln>
                            <a:noFill/>
                          </a:ln>
                          <a:solidFill>
                            <a:srgbClr val="FF0000"/>
                          </a:solidFill>
                          <a:effectLst/>
                          <a:latin typeface="Bookman Old Style" pitchFamily="18" charset="0"/>
                          <a:ea typeface="+mn-ea"/>
                          <a:cs typeface="Arial" pitchFamily="34" charset="0"/>
                        </a:rPr>
                        <a:t>TARIM ARAZİSİ ALANI (Ha)</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305780">
                <a:tc>
                  <a:txBody>
                    <a:bodyPr/>
                    <a:lstStyle/>
                    <a:p>
                      <a:pPr algn="l" fontAlgn="b"/>
                      <a:r>
                        <a:rPr lang="tr-TR" sz="900" b="1" i="0" u="none" strike="noStrike" dirty="0" smtClean="0">
                          <a:solidFill>
                            <a:srgbClr val="000099"/>
                          </a:solidFill>
                          <a:latin typeface="Bookman Old Style" pitchFamily="18" charset="0"/>
                          <a:cs typeface="Arial" pitchFamily="34" charset="0"/>
                        </a:rPr>
                        <a:t>TARIM ARAZİSİ TÜRÜ (Ha)</a:t>
                      </a:r>
                      <a:endParaRPr lang="tr-TR" sz="9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900" b="1" i="0" u="none" strike="noStrike" dirty="0" smtClean="0">
                          <a:solidFill>
                            <a:srgbClr val="000099"/>
                          </a:solidFill>
                          <a:latin typeface="Bookman Old Style" pitchFamily="18" charset="0"/>
                          <a:cs typeface="Arial" pitchFamily="34" charset="0"/>
                        </a:rPr>
                        <a:t>2018</a:t>
                      </a:r>
                      <a:endParaRPr lang="tr-TR" sz="9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305780">
                <a:tc>
                  <a:txBody>
                    <a:bodyPr/>
                    <a:lstStyle/>
                    <a:p>
                      <a:pPr algn="just" fontAlgn="b"/>
                      <a:r>
                        <a:rPr lang="tr-TR" sz="900" b="1" i="0" u="none" strike="noStrike" dirty="0" smtClean="0">
                          <a:solidFill>
                            <a:schemeClr val="tx1"/>
                          </a:solidFill>
                          <a:latin typeface="Bookman Old Style" pitchFamily="18" charset="0"/>
                          <a:cs typeface="Arial" pitchFamily="34" charset="0"/>
                        </a:rPr>
                        <a:t>MUTLAK TARIM ARAZİSİ</a:t>
                      </a:r>
                      <a:endParaRPr lang="tr-TR" sz="900" b="1" i="0" u="none" strike="noStrike" baseline="0" dirty="0" smtClean="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79.270</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5780">
                <a:tc>
                  <a:txBody>
                    <a:bodyPr/>
                    <a:lstStyle/>
                    <a:p>
                      <a:pPr algn="l" fontAlgn="b"/>
                      <a:r>
                        <a:rPr lang="tr-TR" sz="900" b="1" i="0" u="none" strike="noStrike" dirty="0" smtClean="0">
                          <a:solidFill>
                            <a:schemeClr val="tx1"/>
                          </a:solidFill>
                          <a:latin typeface="Bookman Old Style" pitchFamily="18" charset="0"/>
                          <a:cs typeface="Arial" pitchFamily="34" charset="0"/>
                        </a:rPr>
                        <a:t>MARİJİNAL</a:t>
                      </a:r>
                      <a:r>
                        <a:rPr lang="tr-TR" sz="900" b="1" i="0" u="none" strike="noStrike" baseline="0" dirty="0" smtClean="0">
                          <a:solidFill>
                            <a:schemeClr val="tx1"/>
                          </a:solidFill>
                          <a:latin typeface="Bookman Old Style" pitchFamily="18" charset="0"/>
                          <a:cs typeface="Arial" pitchFamily="34" charset="0"/>
                        </a:rPr>
                        <a:t> TARIM ARAZİSİ</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15.544</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5780">
                <a:tc>
                  <a:txBody>
                    <a:bodyPr/>
                    <a:lstStyle/>
                    <a:p>
                      <a:pPr algn="l" fontAlgn="b"/>
                      <a:r>
                        <a:rPr lang="tr-TR" sz="900" b="1" i="0" u="none" strike="noStrike" dirty="0" smtClean="0">
                          <a:solidFill>
                            <a:schemeClr val="tx1"/>
                          </a:solidFill>
                          <a:latin typeface="Bookman Old Style" pitchFamily="18" charset="0"/>
                          <a:cs typeface="Arial" pitchFamily="34" charset="0"/>
                        </a:rPr>
                        <a:t>ÖZEL ÜRÜN ARAZİSİ</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1.062</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5780">
                <a:tc>
                  <a:txBody>
                    <a:bodyPr/>
                    <a:lstStyle/>
                    <a:p>
                      <a:pPr algn="l" fontAlgn="b"/>
                      <a:r>
                        <a:rPr lang="tr-TR" sz="900" b="1" i="0" u="none" strike="noStrike" dirty="0" smtClean="0">
                          <a:solidFill>
                            <a:schemeClr val="tx1"/>
                          </a:solidFill>
                          <a:latin typeface="Bookman Old Style" pitchFamily="18" charset="0"/>
                          <a:cs typeface="Arial" pitchFamily="34" charset="0"/>
                        </a:rPr>
                        <a:t>DİKİLİ TARIM ARAZİSİ</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2.596</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05780">
                <a:tc>
                  <a:txBody>
                    <a:bodyPr/>
                    <a:lstStyle/>
                    <a:p>
                      <a:pPr algn="l" fontAlgn="b"/>
                      <a:r>
                        <a:rPr lang="tr-TR" sz="900" b="1" i="0" u="none" strike="noStrike" dirty="0" smtClean="0">
                          <a:solidFill>
                            <a:schemeClr val="tx1"/>
                          </a:solidFill>
                          <a:latin typeface="Bookman Old Style" pitchFamily="18" charset="0"/>
                          <a:cs typeface="Arial" pitchFamily="34" charset="0"/>
                        </a:rPr>
                        <a:t>SERA</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136</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5780">
                <a:tc>
                  <a:txBody>
                    <a:bodyPr/>
                    <a:lstStyle/>
                    <a:p>
                      <a:pPr algn="l" fontAlgn="b"/>
                      <a:r>
                        <a:rPr lang="tr-TR" sz="900" b="1" i="0" u="none" strike="noStrike" dirty="0" smtClean="0">
                          <a:solidFill>
                            <a:schemeClr val="tx1"/>
                          </a:solidFill>
                          <a:latin typeface="Bookman Old Style" pitchFamily="18" charset="0"/>
                          <a:cs typeface="Arial" pitchFamily="34" charset="0"/>
                        </a:rPr>
                        <a:t>TARIM ALANI (TOPLAM)</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900" b="1" dirty="0" smtClean="0">
                          <a:solidFill>
                            <a:srgbClr val="FF0000"/>
                          </a:solidFill>
                          <a:latin typeface="Bookman Old Style" pitchFamily="18" charset="0"/>
                          <a:ea typeface="Times New Roman"/>
                          <a:cs typeface="Arial" pitchFamily="34" charset="0"/>
                        </a:rPr>
                        <a:t>98.608</a:t>
                      </a:r>
                      <a:endParaRPr lang="tr-TR" sz="900" b="1" dirty="0">
                        <a:solidFill>
                          <a:srgbClr val="FF0000"/>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8"/>
                  </a:ext>
                </a:extLst>
              </a:tr>
              <a:tr h="305780">
                <a:tc>
                  <a:txBody>
                    <a:bodyPr/>
                    <a:lstStyle/>
                    <a:p>
                      <a:pPr algn="l" fontAlgn="b"/>
                      <a:r>
                        <a:rPr lang="tr-TR" sz="900" b="1" i="0" u="none" strike="noStrike" dirty="0" smtClean="0">
                          <a:solidFill>
                            <a:schemeClr val="tx1"/>
                          </a:solidFill>
                          <a:latin typeface="Bookman Old Style" pitchFamily="18" charset="0"/>
                          <a:cs typeface="Arial" pitchFamily="34" charset="0"/>
                        </a:rPr>
                        <a:t>ÇAYIR VE MERA</a:t>
                      </a:r>
                      <a:r>
                        <a:rPr lang="tr-TR" sz="900" b="1" i="0" u="none" strike="noStrike" baseline="0" dirty="0" smtClean="0">
                          <a:solidFill>
                            <a:schemeClr val="tx1"/>
                          </a:solidFill>
                          <a:latin typeface="Bookman Old Style" pitchFamily="18" charset="0"/>
                          <a:cs typeface="Arial" pitchFamily="34" charset="0"/>
                        </a:rPr>
                        <a:t> ALANI</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6.183</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05780">
                <a:tc>
                  <a:txBody>
                    <a:bodyPr/>
                    <a:lstStyle/>
                    <a:p>
                      <a:pPr algn="l" fontAlgn="b"/>
                      <a:r>
                        <a:rPr lang="tr-TR" sz="900" b="1" i="0" u="none" strike="noStrike" dirty="0" smtClean="0">
                          <a:solidFill>
                            <a:schemeClr val="tx1"/>
                          </a:solidFill>
                          <a:latin typeface="Bookman Old Style" pitchFamily="18" charset="0"/>
                          <a:cs typeface="Arial" pitchFamily="34" charset="0"/>
                        </a:rPr>
                        <a:t>TOPLAM</a:t>
                      </a:r>
                      <a:r>
                        <a:rPr lang="tr-TR" sz="900" b="1" i="0" u="none" strike="noStrike" baseline="0" dirty="0" smtClean="0">
                          <a:solidFill>
                            <a:schemeClr val="tx1"/>
                          </a:solidFill>
                          <a:latin typeface="Bookman Old Style" pitchFamily="18" charset="0"/>
                          <a:cs typeface="Arial" pitchFamily="34" charset="0"/>
                        </a:rPr>
                        <a:t> TARIM ARAZİSİ</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104.791</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0"/>
                  </a:ext>
                </a:extLst>
              </a:tr>
            </a:tbl>
          </a:graphicData>
        </a:graphic>
      </p:graphicFrame>
      <p:graphicFrame>
        <p:nvGraphicFramePr>
          <p:cNvPr id="7" name="Group 3"/>
          <p:cNvGraphicFramePr>
            <a:graphicFrameLocks/>
          </p:cNvGraphicFramePr>
          <p:nvPr>
            <p:extLst>
              <p:ext uri="{D42A27DB-BD31-4B8C-83A1-F6EECF244321}">
                <p14:modId xmlns:p14="http://schemas.microsoft.com/office/powerpoint/2010/main" val="3550711307"/>
              </p:ext>
            </p:extLst>
          </p:nvPr>
        </p:nvGraphicFramePr>
        <p:xfrm>
          <a:off x="80628" y="7106131"/>
          <a:ext cx="6620424" cy="1891639"/>
        </p:xfrm>
        <a:graphic>
          <a:graphicData uri="http://schemas.openxmlformats.org/drawingml/2006/table">
            <a:tbl>
              <a:tblPr/>
              <a:tblGrid>
                <a:gridCol w="4100647">
                  <a:extLst>
                    <a:ext uri="{9D8B030D-6E8A-4147-A177-3AD203B41FA5}">
                      <a16:colId xmlns:a16="http://schemas.microsoft.com/office/drawing/2014/main" val="20000"/>
                    </a:ext>
                  </a:extLst>
                </a:gridCol>
                <a:gridCol w="2519777">
                  <a:extLst>
                    <a:ext uri="{9D8B030D-6E8A-4147-A177-3AD203B41FA5}">
                      <a16:colId xmlns:a16="http://schemas.microsoft.com/office/drawing/2014/main" val="20001"/>
                    </a:ext>
                  </a:extLst>
                </a:gridCol>
              </a:tblGrid>
              <a:tr h="31838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rgbClr val="FF0000"/>
                          </a:solidFill>
                          <a:effectLst/>
                          <a:latin typeface="Bookman Old Style" pitchFamily="18" charset="0"/>
                          <a:ea typeface="+mn-ea"/>
                          <a:cs typeface="Arial" pitchFamily="34" charset="0"/>
                        </a:rPr>
                        <a:t>TARIMSAL AMAÇLI KOOPERATİFLER</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29700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900" b="1" i="0" u="none" strike="noStrike" kern="1200" dirty="0" smtClean="0">
                          <a:solidFill>
                            <a:srgbClr val="000099"/>
                          </a:solidFill>
                          <a:latin typeface="Bookman Old Style" pitchFamily="18" charset="0"/>
                          <a:ea typeface="+mn-ea"/>
                          <a:cs typeface="Arial" pitchFamily="34" charset="0"/>
                        </a:rPr>
                        <a:t>KOOPARATİF TÜRÜ</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tr-TR" sz="900" b="1" i="0" u="none" strike="noStrike" kern="1200" dirty="0" smtClean="0">
                          <a:solidFill>
                            <a:srgbClr val="000099"/>
                          </a:solidFill>
                          <a:latin typeface="Bookman Old Style" pitchFamily="18" charset="0"/>
                          <a:ea typeface="+mn-ea"/>
                          <a:cs typeface="Arial" pitchFamily="34" charset="0"/>
                        </a:rPr>
                        <a:t>2018</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38525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900" b="1" i="0" u="none" strike="noStrike" cap="none" normalizeH="0" baseline="0" dirty="0" smtClean="0">
                          <a:ln>
                            <a:noFill/>
                          </a:ln>
                          <a:solidFill>
                            <a:schemeClr val="tx1"/>
                          </a:solidFill>
                          <a:effectLst/>
                          <a:latin typeface="Bookman Old Style" pitchFamily="18" charset="0"/>
                          <a:cs typeface="Arial" pitchFamily="34" charset="0"/>
                        </a:rPr>
                        <a:t>TARIMSAL KALKINMA KOOPERATİFİ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Bookman Old Style" pitchFamily="18" charset="0"/>
                          <a:cs typeface="Arial" pitchFamily="34" charset="0"/>
                        </a:rPr>
                        <a:t>33</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7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cs typeface="Arial" pitchFamily="34" charset="0"/>
                        </a:rPr>
                        <a:t>SU ÜRÜNLERİ KOOPERATİFİ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Bookman Old Style" pitchFamily="18" charset="0"/>
                          <a:cs typeface="Arial" pitchFamily="34" charset="0"/>
                        </a:rPr>
                        <a:t>49</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7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cs typeface="Arial" pitchFamily="34" charset="0"/>
                        </a:rPr>
                        <a:t>SULAMA KOOPERATİFİ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Bookman Old Style" pitchFamily="18" charset="0"/>
                          <a:cs typeface="Arial" pitchFamily="34" charset="0"/>
                        </a:rPr>
                        <a:t>6</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7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TOPLAM</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900" b="1" i="0" u="none" strike="noStrike" kern="1200" cap="none" normalizeH="0" baseline="0" dirty="0" smtClean="0">
                          <a:ln>
                            <a:noFill/>
                          </a:ln>
                          <a:solidFill>
                            <a:schemeClr val="tx1"/>
                          </a:solidFill>
                          <a:effectLst/>
                          <a:latin typeface="Bookman Old Style" pitchFamily="18" charset="0"/>
                          <a:ea typeface="+mn-ea"/>
                          <a:cs typeface="Arial" pitchFamily="34" charset="0"/>
                        </a:rPr>
                        <a:t>88</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022151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3045247588"/>
              </p:ext>
            </p:extLst>
          </p:nvPr>
        </p:nvGraphicFramePr>
        <p:xfrm>
          <a:off x="0" y="395769"/>
          <a:ext cx="6858002" cy="9376018"/>
        </p:xfrm>
        <a:graphic>
          <a:graphicData uri="http://schemas.openxmlformats.org/drawingml/2006/table">
            <a:tbl>
              <a:tblPr/>
              <a:tblGrid>
                <a:gridCol w="971549">
                  <a:extLst>
                    <a:ext uri="{9D8B030D-6E8A-4147-A177-3AD203B41FA5}">
                      <a16:colId xmlns:a16="http://schemas.microsoft.com/office/drawing/2014/main" val="20000"/>
                    </a:ext>
                  </a:extLst>
                </a:gridCol>
                <a:gridCol w="785461">
                  <a:extLst>
                    <a:ext uri="{9D8B030D-6E8A-4147-A177-3AD203B41FA5}">
                      <a16:colId xmlns:a16="http://schemas.microsoft.com/office/drawing/2014/main" val="20001"/>
                    </a:ext>
                  </a:extLst>
                </a:gridCol>
                <a:gridCol w="793487">
                  <a:extLst>
                    <a:ext uri="{9D8B030D-6E8A-4147-A177-3AD203B41FA5}">
                      <a16:colId xmlns:a16="http://schemas.microsoft.com/office/drawing/2014/main" val="20002"/>
                    </a:ext>
                  </a:extLst>
                </a:gridCol>
                <a:gridCol w="906842">
                  <a:extLst>
                    <a:ext uri="{9D8B030D-6E8A-4147-A177-3AD203B41FA5}">
                      <a16:colId xmlns:a16="http://schemas.microsoft.com/office/drawing/2014/main" val="20003"/>
                    </a:ext>
                  </a:extLst>
                </a:gridCol>
                <a:gridCol w="793487">
                  <a:extLst>
                    <a:ext uri="{9D8B030D-6E8A-4147-A177-3AD203B41FA5}">
                      <a16:colId xmlns:a16="http://schemas.microsoft.com/office/drawing/2014/main" val="20004"/>
                    </a:ext>
                  </a:extLst>
                </a:gridCol>
                <a:gridCol w="850166">
                  <a:extLst>
                    <a:ext uri="{9D8B030D-6E8A-4147-A177-3AD203B41FA5}">
                      <a16:colId xmlns:a16="http://schemas.microsoft.com/office/drawing/2014/main" val="20005"/>
                    </a:ext>
                  </a:extLst>
                </a:gridCol>
                <a:gridCol w="777295">
                  <a:extLst>
                    <a:ext uri="{9D8B030D-6E8A-4147-A177-3AD203B41FA5}">
                      <a16:colId xmlns:a16="http://schemas.microsoft.com/office/drawing/2014/main" val="20006"/>
                    </a:ext>
                  </a:extLst>
                </a:gridCol>
                <a:gridCol w="979715">
                  <a:extLst>
                    <a:ext uri="{9D8B030D-6E8A-4147-A177-3AD203B41FA5}">
                      <a16:colId xmlns:a16="http://schemas.microsoft.com/office/drawing/2014/main" val="20007"/>
                    </a:ext>
                  </a:extLst>
                </a:gridCol>
              </a:tblGrid>
              <a:tr h="46638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700" b="1" i="0" u="none" strike="noStrike" cap="none" normalizeH="0" baseline="0" dirty="0" smtClean="0">
                          <a:ln>
                            <a:noFill/>
                          </a:ln>
                          <a:solidFill>
                            <a:srgbClr val="000099"/>
                          </a:solidFill>
                          <a:effectLst/>
                          <a:latin typeface="Bookman Old Style" pitchFamily="18" charset="0"/>
                          <a:cs typeface="Arial" pitchFamily="34" charset="0"/>
                        </a:rPr>
                        <a:t>İLÇE ADI</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700" b="1" i="0" u="none" strike="noStrike" cap="none" normalizeH="0" baseline="0" dirty="0" smtClean="0">
                          <a:ln>
                            <a:noFill/>
                          </a:ln>
                          <a:solidFill>
                            <a:srgbClr val="000099"/>
                          </a:solidFill>
                          <a:effectLst/>
                          <a:latin typeface="Bookman Old Style" pitchFamily="18" charset="0"/>
                          <a:cs typeface="Arial" pitchFamily="34" charset="0"/>
                        </a:rPr>
                        <a:t>2000 GNS Nüfusu</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700" b="1" i="0" u="none" strike="noStrike" cap="none" normalizeH="0" baseline="0" dirty="0" smtClean="0">
                          <a:ln>
                            <a:noFill/>
                          </a:ln>
                          <a:solidFill>
                            <a:srgbClr val="000099"/>
                          </a:solidFill>
                          <a:effectLst/>
                          <a:latin typeface="Bookman Old Style" pitchFamily="18" charset="0"/>
                          <a:cs typeface="Arial" pitchFamily="34" charset="0"/>
                        </a:rPr>
                        <a:t>2009  ADNKS</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700" b="1" i="0" u="none" strike="noStrike" cap="none" normalizeH="0" baseline="0" dirty="0" smtClean="0">
                          <a:ln>
                            <a:noFill/>
                          </a:ln>
                          <a:solidFill>
                            <a:srgbClr val="000099"/>
                          </a:solidFill>
                          <a:effectLst/>
                          <a:latin typeface="Bookman Old Style" pitchFamily="18" charset="0"/>
                          <a:cs typeface="Arial" pitchFamily="34" charset="0"/>
                        </a:rPr>
                        <a:t>2010 ADNKS</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700" b="1" i="0" u="none" strike="noStrike" cap="none" normalizeH="0" baseline="0" dirty="0" smtClean="0">
                          <a:ln>
                            <a:noFill/>
                          </a:ln>
                          <a:solidFill>
                            <a:srgbClr val="000099"/>
                          </a:solidFill>
                          <a:effectLst/>
                          <a:latin typeface="Bookman Old Style" pitchFamily="18" charset="0"/>
                          <a:cs typeface="Arial" pitchFamily="34" charset="0"/>
                        </a:rPr>
                        <a:t>2011 ADNKS</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700" b="1" i="0" u="none" strike="noStrike" cap="none" normalizeH="0" baseline="0" dirty="0" smtClean="0">
                          <a:ln>
                            <a:noFill/>
                          </a:ln>
                          <a:solidFill>
                            <a:srgbClr val="000099"/>
                          </a:solidFill>
                          <a:effectLst/>
                          <a:latin typeface="Bookman Old Style" pitchFamily="18" charset="0"/>
                          <a:cs typeface="Arial" pitchFamily="34" charset="0"/>
                        </a:rPr>
                        <a:t>2016 ADNKS</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700" b="1" i="0" u="none" strike="noStrike" cap="none" normalizeH="0" baseline="0" dirty="0" smtClean="0">
                          <a:ln>
                            <a:noFill/>
                          </a:ln>
                          <a:solidFill>
                            <a:srgbClr val="000099"/>
                          </a:solidFill>
                          <a:effectLst/>
                          <a:latin typeface="Bookman Old Style" pitchFamily="18" charset="0"/>
                          <a:cs typeface="Arial" pitchFamily="34" charset="0"/>
                        </a:rPr>
                        <a:t>2017 ADNKS</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700" b="1" i="0" u="none" strike="noStrike" cap="none" normalizeH="0" baseline="0" dirty="0" smtClean="0">
                          <a:ln>
                            <a:noFill/>
                          </a:ln>
                          <a:solidFill>
                            <a:srgbClr val="000099"/>
                          </a:solidFill>
                          <a:effectLst/>
                          <a:latin typeface="Bookman Old Style" pitchFamily="18" charset="0"/>
                          <a:cs typeface="Arial" pitchFamily="34" charset="0"/>
                        </a:rPr>
                        <a:t>2018 ADNKS</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Adalar</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17.760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14.341</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14.221</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13.883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14.478</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14.907</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16.119</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Avcılar</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233.749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348.635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364.682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383.736</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430.770</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435.372</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435.625</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Bağcılar</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556.519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724.268</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738.809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746.650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751.510</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748.483</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734.369</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Bahçelievler</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478.623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576.799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590.063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600.900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598.097</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598.454</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594.053</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Bakırköy</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208.398</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218.352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219.145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220.663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222.437</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222.370</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222.668</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Bayrampaşa</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246.006</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269.425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269.481</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269.709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273.148</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274.179</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271.073</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Beşiktaş</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190.813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185.054</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184.390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187.053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189.356</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185.447</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181.074</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Beykoz  </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210.832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244.137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246.136</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247.284</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250.410</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251.087</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246.700</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Beyoğlu</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231.900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244.516</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248.084</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248.206</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238.762</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238.762</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smtClean="0">
                          <a:ln>
                            <a:noFill/>
                          </a:ln>
                          <a:solidFill>
                            <a:schemeClr val="tx1"/>
                          </a:solidFill>
                          <a:effectLst/>
                          <a:latin typeface="Bookman Old Style" pitchFamily="18" charset="0"/>
                          <a:ea typeface="+mn-ea"/>
                          <a:cs typeface="Arial" pitchFamily="34" charset="0"/>
                        </a:rPr>
                        <a:t>230.526</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B.çekmece</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384.089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171.222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182.017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192.843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237.185</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243.474</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247.736</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Çatalca</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81.589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63.277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62.001</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63.379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68.935</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69.057</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72.966</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Eminönü(**)</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55.635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Esenler</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380.709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459.980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461.072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461.382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457.231</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454.569</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444.561</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Eyüp Sultan</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255.912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331.548</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338.329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345.790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377.650</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381.114</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383.909</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Fatih</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403.508</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433.796</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431.147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429.351</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417.285</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433.873</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436.539</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Gaziosmanpaşa</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752.389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461.230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474.259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482.553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499.766</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497.957</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487.046</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Güngören</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272.950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311.672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309.624</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309.135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298.509</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296.967</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289.331</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Kadıköy </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663.299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529.191</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532.835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531.997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452.302</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451.453</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458.638</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Kağıthane</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345.239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413.797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416.515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419.865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439.685</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442.694</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437.026</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Kartal </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407.865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426.680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432.199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440.887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459.298</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463.433</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461.155</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Küçükçekmece</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594.524</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674.795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695.988</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711.112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766.609</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770.393</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770.317</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Maltepe</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355.384</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427.041</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438.257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452.099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490.151</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497.586</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497.034</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Pendik</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389.657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562.122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585.196</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609.535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691.681</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698.260</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693.599</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Sarıyer </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242.543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278.527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280.802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287.309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342.753</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344.876</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342.503</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Silivri</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108.155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134.660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138.797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144.781</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170.523</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180.524</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187.621</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Sultanbeyli</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175.700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286.622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291.063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298.143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324.709</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329.985</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327.798</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Şile</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32.447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28.325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28.119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28.847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34.241</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35.131</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36.516</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Şişli</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270.674</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316.058</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317.337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320.763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272.803</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274.196</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274.289</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Tuzla </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123.225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181.658</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185.819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197.230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242.232</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252.923</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255.468</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9"/>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Ümraniye </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605.855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573.265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603.431</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631.603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694.158</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699.901</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690.193</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0"/>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Üsküdar</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495.118</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524.379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526.947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532.182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535.537</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533.570</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529.145</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1"/>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Zeytinburnu</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247.669</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290.147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292.430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293.228</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287.897</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287.378</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284.935</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2"/>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Arnavutköy  (*)</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175.871</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188.011</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198.230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247.507</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261.655</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270.549</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3"/>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Ataşehir(*)</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361.615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375.208</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387.502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422.513</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423.372</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416.318</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4"/>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Başakşehir(*)</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226.387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248.467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284.488</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369.810</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396.729</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427.835</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5"/>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Beylikdüzü(*)</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193.972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204.873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218.120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297.420</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314.670</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331.525</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6"/>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Çekmeköy(*)</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154.103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168.438</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183.013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239.611</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248.859</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smtClean="0">
                          <a:ln>
                            <a:noFill/>
                          </a:ln>
                          <a:solidFill>
                            <a:schemeClr val="tx1"/>
                          </a:solidFill>
                          <a:effectLst/>
                          <a:latin typeface="Bookman Old Style" pitchFamily="18" charset="0"/>
                          <a:ea typeface="+mn-ea"/>
                          <a:cs typeface="Arial" pitchFamily="34" charset="0"/>
                        </a:rPr>
                        <a:t>251.937</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Esenyurt(*)</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403.895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446.777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500.027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795.010</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846.492</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891.120</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8"/>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Sancaktepe(*)</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241.233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256.442</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267.537</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377.047</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402.391</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414.143</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9"/>
                  </a:ext>
                </a:extLst>
              </a:tr>
              <a:tr h="217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Sultangazi(*)</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452.563</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468.274</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chemeClr val="tx1"/>
                          </a:solidFill>
                          <a:effectLst/>
                          <a:latin typeface="Bookman Old Style" pitchFamily="18" charset="0"/>
                          <a:cs typeface="Arial" pitchFamily="34" charset="0"/>
                        </a:rPr>
                        <a:t>483.225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rPr>
                        <a:t>525.090</a:t>
                      </a: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528.514</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kern="1200" cap="none" normalizeH="0" baseline="0" dirty="0" smtClean="0">
                          <a:ln>
                            <a:noFill/>
                          </a:ln>
                          <a:solidFill>
                            <a:schemeClr val="tx1"/>
                          </a:solidFill>
                          <a:effectLst/>
                          <a:latin typeface="Bookman Old Style" pitchFamily="18" charset="0"/>
                          <a:ea typeface="+mn-ea"/>
                          <a:cs typeface="Arial" pitchFamily="34" charset="0"/>
                        </a:rPr>
                        <a:t>523.765</a:t>
                      </a:r>
                      <a:endParaRPr kumimoji="0" lang="tr-TR" sz="6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b">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40"/>
                  </a:ext>
                </a:extLst>
              </a:tr>
              <a:tr h="22422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rgbClr val="000099"/>
                          </a:solidFill>
                          <a:effectLst/>
                          <a:latin typeface="Bookman Old Style" pitchFamily="18" charset="0"/>
                          <a:cs typeface="Arial" pitchFamily="34" charset="0"/>
                        </a:rPr>
                        <a:t>İSTANBUL</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rgbClr val="000099"/>
                          </a:solidFill>
                          <a:effectLst/>
                          <a:latin typeface="Bookman Old Style" pitchFamily="18" charset="0"/>
                          <a:cs typeface="Arial" pitchFamily="34" charset="0"/>
                        </a:rPr>
                        <a:t>10.018.735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rgbClr val="000099"/>
                          </a:solidFill>
                          <a:effectLst/>
                          <a:latin typeface="Bookman Old Style" pitchFamily="18" charset="0"/>
                          <a:cs typeface="Arial" pitchFamily="34" charset="0"/>
                        </a:rPr>
                        <a:t>12.915.158</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rgbClr val="000099"/>
                          </a:solidFill>
                          <a:effectLst/>
                          <a:latin typeface="Bookman Old Style" pitchFamily="18" charset="0"/>
                          <a:cs typeface="Arial" pitchFamily="34" charset="0"/>
                        </a:rPr>
                        <a:t>13.255.685</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600" b="1" i="0" u="none" strike="noStrike" cap="none" normalizeH="0" baseline="0" dirty="0" smtClean="0">
                          <a:ln>
                            <a:noFill/>
                          </a:ln>
                          <a:solidFill>
                            <a:srgbClr val="000099"/>
                          </a:solidFill>
                          <a:effectLst/>
                          <a:latin typeface="Bookman Old Style" pitchFamily="18" charset="0"/>
                          <a:cs typeface="Arial" pitchFamily="34" charset="0"/>
                        </a:rPr>
                        <a:t>13.624.240</a:t>
                      </a:r>
                    </a:p>
                  </a:txBody>
                  <a:tcPr marL="8381" marR="8381" marT="0" marB="0" anchor="ctr" horzOverflow="overflow">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600" b="1" i="0" u="none" strike="noStrike" kern="1200" cap="none" normalizeH="0" baseline="0" dirty="0">
                          <a:ln>
                            <a:noFill/>
                          </a:ln>
                          <a:solidFill>
                            <a:srgbClr val="000099"/>
                          </a:solidFill>
                          <a:effectLst/>
                          <a:latin typeface="Bookman Old Style" pitchFamily="18" charset="0"/>
                          <a:ea typeface="+mn-ea"/>
                          <a:cs typeface="Arial" pitchFamily="34" charset="0"/>
                        </a:rPr>
                        <a:t>14.804.116</a:t>
                      </a:r>
                    </a:p>
                  </a:txBody>
                  <a:tcPr marL="7144" marR="7144" marT="7144" marB="0" anchor="ctr">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600" b="1" i="0" u="none" strike="noStrike" kern="1200" cap="none" normalizeH="0" baseline="0" dirty="0" smtClean="0">
                          <a:ln>
                            <a:noFill/>
                          </a:ln>
                          <a:solidFill>
                            <a:srgbClr val="000099"/>
                          </a:solidFill>
                          <a:effectLst/>
                          <a:latin typeface="Bookman Old Style" pitchFamily="18" charset="0"/>
                          <a:ea typeface="+mn-ea"/>
                          <a:cs typeface="Arial" pitchFamily="34" charset="0"/>
                        </a:rPr>
                        <a:t>15.029.231</a:t>
                      </a:r>
                      <a:endParaRPr kumimoji="0" lang="tr-TR" sz="6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600" b="1" i="0" u="none" strike="noStrike" kern="1200" cap="none" normalizeH="0" baseline="0" dirty="0" smtClean="0">
                          <a:ln>
                            <a:noFill/>
                          </a:ln>
                          <a:solidFill>
                            <a:srgbClr val="000099"/>
                          </a:solidFill>
                          <a:effectLst/>
                          <a:latin typeface="Bookman Old Style" pitchFamily="18" charset="0"/>
                          <a:ea typeface="+mn-ea"/>
                          <a:cs typeface="Arial" pitchFamily="34" charset="0"/>
                        </a:rPr>
                        <a:t>15.067.724</a:t>
                      </a:r>
                      <a:endParaRPr kumimoji="0" lang="tr-TR" sz="6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75000"/>
                        </a:schemeClr>
                      </a:solidFill>
                      <a:prstDash val="solid"/>
                      <a:round/>
                      <a:headEnd type="none" w="med" len="med"/>
                      <a:tailEnd type="none" w="med" len="med"/>
                    </a:lnL>
                    <a:lnR w="19050" cap="flat" cmpd="sng" algn="ctr">
                      <a:solidFill>
                        <a:schemeClr val="tx2">
                          <a:lumMod val="75000"/>
                        </a:schemeClr>
                      </a:solidFill>
                      <a:prstDash val="solid"/>
                      <a:round/>
                      <a:headEnd type="none" w="med" len="med"/>
                      <a:tailEnd type="none" w="med" len="med"/>
                    </a:lnR>
                    <a:lnT w="19050" cap="flat" cmpd="sng" algn="ctr">
                      <a:solidFill>
                        <a:schemeClr val="tx2">
                          <a:lumMod val="75000"/>
                        </a:schemeClr>
                      </a:solidFill>
                      <a:prstDash val="solid"/>
                      <a:round/>
                      <a:headEnd type="none" w="med" len="med"/>
                      <a:tailEnd type="none" w="med" len="med"/>
                    </a:lnT>
                    <a:lnB w="19050" cap="flat" cmpd="sng" algn="ctr">
                      <a:solidFill>
                        <a:schemeClr val="tx2">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41"/>
                  </a:ext>
                </a:extLst>
              </a:tr>
            </a:tbl>
          </a:graphicData>
        </a:graphic>
      </p:graphicFrame>
      <p:sp>
        <p:nvSpPr>
          <p:cNvPr id="25905" name="4 Metin kutusu"/>
          <p:cNvSpPr txBox="1">
            <a:spLocks noChangeArrowheads="1"/>
          </p:cNvSpPr>
          <p:nvPr/>
        </p:nvSpPr>
        <p:spPr bwMode="auto">
          <a:xfrm>
            <a:off x="188640" y="7221010"/>
            <a:ext cx="5130570" cy="352212"/>
          </a:xfrm>
          <a:prstGeom prst="rect">
            <a:avLst/>
          </a:prstGeom>
          <a:noFill/>
          <a:ln w="9525">
            <a:noFill/>
            <a:miter lim="800000"/>
            <a:headEnd/>
            <a:tailEnd/>
          </a:ln>
        </p:spPr>
        <p:txBody>
          <a:bodyPr wrap="square">
            <a:spAutoFit/>
          </a:bodyPr>
          <a:lstStyle/>
          <a:p>
            <a:endParaRPr lang="tr-TR" sz="563" dirty="0">
              <a:latin typeface="Bookman Old Style" pitchFamily="18" charset="0"/>
              <a:cs typeface="Arial" pitchFamily="34" charset="0"/>
            </a:endParaRPr>
          </a:p>
          <a:p>
            <a:r>
              <a:rPr lang="tr-TR" sz="563" dirty="0">
                <a:latin typeface="Bookman Old Style" pitchFamily="18" charset="0"/>
                <a:cs typeface="Arial" pitchFamily="34" charset="0"/>
              </a:rPr>
              <a:t>(*) 2008  yılında kurulmuştur.  </a:t>
            </a:r>
          </a:p>
          <a:p>
            <a:r>
              <a:rPr lang="tr-TR" sz="563" dirty="0">
                <a:latin typeface="Bookman Old Style" pitchFamily="18" charset="0"/>
                <a:cs typeface="Arial" pitchFamily="34" charset="0"/>
              </a:rPr>
              <a:t>(**) 2008 yılında Fatih İlçesine bağlanmıştır.</a:t>
            </a:r>
          </a:p>
        </p:txBody>
      </p:sp>
      <p:sp>
        <p:nvSpPr>
          <p:cNvPr id="6" name="5 Slayt Numarası Yer Tutucusu"/>
          <p:cNvSpPr>
            <a:spLocks noGrp="1"/>
          </p:cNvSpPr>
          <p:nvPr>
            <p:ph type="sldNum" sz="quarter" idx="12"/>
          </p:nvPr>
        </p:nvSpPr>
        <p:spPr>
          <a:xfrm>
            <a:off x="6453336" y="7241148"/>
            <a:ext cx="242647" cy="281602"/>
          </a:xfrm>
        </p:spPr>
        <p:txBody>
          <a:bodyPr/>
          <a:lstStyle/>
          <a:p>
            <a:pPr>
              <a:defRPr/>
            </a:pPr>
            <a:fld id="{372F506E-2C58-4FA8-B8A3-84D142650A58}" type="slidenum">
              <a:rPr lang="tr-TR"/>
              <a:pPr>
                <a:defRPr/>
              </a:pPr>
              <a:t>4</a:t>
            </a:fld>
            <a:endParaRPr lang="tr-TR" dirty="0"/>
          </a:p>
        </p:txBody>
      </p:sp>
    </p:spTree>
    <p:extLst>
      <p:ext uri="{BB962C8B-B14F-4D97-AF65-F5344CB8AC3E}">
        <p14:creationId xmlns:p14="http://schemas.microsoft.com/office/powerpoint/2010/main" val="2790490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Tablo"/>
          <p:cNvGraphicFramePr>
            <a:graphicFrameLocks noGrp="1"/>
          </p:cNvGraphicFramePr>
          <p:nvPr>
            <p:extLst>
              <p:ext uri="{D42A27DB-BD31-4B8C-83A1-F6EECF244321}">
                <p14:modId xmlns:p14="http://schemas.microsoft.com/office/powerpoint/2010/main" val="2202169541"/>
              </p:ext>
            </p:extLst>
          </p:nvPr>
        </p:nvGraphicFramePr>
        <p:xfrm>
          <a:off x="0" y="347734"/>
          <a:ext cx="6858000" cy="1188000"/>
        </p:xfrm>
        <a:graphic>
          <a:graphicData uri="http://schemas.openxmlformats.org/drawingml/2006/table">
            <a:tbl>
              <a:tblPr/>
              <a:tblGrid>
                <a:gridCol w="4881842">
                  <a:extLst>
                    <a:ext uri="{9D8B030D-6E8A-4147-A177-3AD203B41FA5}">
                      <a16:colId xmlns:a16="http://schemas.microsoft.com/office/drawing/2014/main" val="20000"/>
                    </a:ext>
                  </a:extLst>
                </a:gridCol>
                <a:gridCol w="1976158">
                  <a:extLst>
                    <a:ext uri="{9D8B030D-6E8A-4147-A177-3AD203B41FA5}">
                      <a16:colId xmlns:a16="http://schemas.microsoft.com/office/drawing/2014/main" val="20001"/>
                    </a:ext>
                  </a:extLst>
                </a:gridCol>
              </a:tblGrid>
              <a:tr h="297000">
                <a:tc gridSpan="2">
                  <a:txBody>
                    <a:bodyPr/>
                    <a:lstStyle/>
                    <a:p>
                      <a:pPr marL="0" algn="ctr" defTabSz="914400" rtl="0" eaLnBrk="1" fontAlgn="b" latinLnBrk="0" hangingPunct="1"/>
                      <a:r>
                        <a:rPr kumimoji="0" lang="tr-TR" sz="1400" b="1" i="0" u="none" strike="noStrike" kern="1200" cap="none" normalizeH="0" baseline="0" dirty="0" smtClean="0">
                          <a:ln>
                            <a:noFill/>
                          </a:ln>
                          <a:solidFill>
                            <a:srgbClr val="FF0000"/>
                          </a:solidFill>
                          <a:effectLst/>
                          <a:latin typeface="Bookman Old Style" pitchFamily="18" charset="0"/>
                          <a:ea typeface="+mn-ea"/>
                          <a:cs typeface="Arial" pitchFamily="34" charset="0"/>
                        </a:rPr>
                        <a:t>TARLA BİTKİLERİ ÜRETİM ALANI VE MİKTARI</a:t>
                      </a:r>
                      <a:endParaRPr kumimoji="0" lang="tr-TR" sz="1400" b="1" i="0" u="none" strike="noStrike" kern="1200" cap="none" normalizeH="0" baseline="0" dirty="0">
                        <a:ln>
                          <a:noFill/>
                        </a:ln>
                        <a:solidFill>
                          <a:srgbClr val="FF0000"/>
                        </a:solidFill>
                        <a:effectLst/>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pPr algn="ctr" fontAlgn="b"/>
                      <a:endParaRPr lang="tr-TR" sz="1800" b="1" i="0" u="none" strike="noStrike" baseline="0" dirty="0" smtClean="0">
                        <a:solidFill>
                          <a:srgbClr val="000099"/>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97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kern="1200" dirty="0" smtClean="0">
                          <a:solidFill>
                            <a:srgbClr val="000099"/>
                          </a:solidFill>
                          <a:latin typeface="Bookman Old Style" pitchFamily="18" charset="0"/>
                          <a:ea typeface="+mn-ea"/>
                          <a:cs typeface="Arial" pitchFamily="34" charset="0"/>
                        </a:rPr>
                        <a:t>ALAN VE MİKTAR</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900" b="1" i="0" u="none" strike="noStrike" kern="1200" dirty="0" smtClean="0">
                          <a:solidFill>
                            <a:srgbClr val="000099"/>
                          </a:solidFill>
                          <a:latin typeface="Bookman Old Style" pitchFamily="18" charset="0"/>
                          <a:ea typeface="+mn-ea"/>
                          <a:cs typeface="Arial" pitchFamily="34" charset="0"/>
                        </a:rPr>
                        <a:t>2018</a:t>
                      </a:r>
                      <a:r>
                        <a:rPr lang="tr-TR" sz="900" b="1" i="0" u="none" strike="noStrike" kern="1200" baseline="0" dirty="0" smtClean="0">
                          <a:solidFill>
                            <a:srgbClr val="000099"/>
                          </a:solidFill>
                          <a:latin typeface="Bookman Old Style" pitchFamily="18" charset="0"/>
                          <a:ea typeface="+mn-ea"/>
                          <a:cs typeface="Arial" pitchFamily="34" charset="0"/>
                        </a:rPr>
                        <a:t> </a:t>
                      </a:r>
                      <a:endParaRPr lang="tr-TR" sz="900" b="1" i="0" u="none" strike="noStrike" kern="1200" dirty="0">
                        <a:solidFill>
                          <a:srgbClr val="000099"/>
                        </a:solidFill>
                        <a:latin typeface="Bookman Old Style" pitchFamily="18" charset="0"/>
                        <a:ea typeface="+mn-ea"/>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000">
                <a:tc>
                  <a:txBody>
                    <a:bodyPr/>
                    <a:lstStyle/>
                    <a:p>
                      <a:pPr algn="just" fontAlgn="b"/>
                      <a:r>
                        <a:rPr lang="tr-TR" sz="900" b="1" i="0" u="none" strike="noStrike" dirty="0" smtClean="0">
                          <a:solidFill>
                            <a:schemeClr val="tx1"/>
                          </a:solidFill>
                          <a:latin typeface="Bookman Old Style" pitchFamily="18" charset="0"/>
                          <a:cs typeface="Arial" pitchFamily="34" charset="0"/>
                        </a:rPr>
                        <a:t>TARLA BİTKİLERİ ÜRETİM ALANI (Ha)</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69.533</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7000">
                <a:tc>
                  <a:txBody>
                    <a:bodyPr/>
                    <a:lstStyle/>
                    <a:p>
                      <a:pPr algn="l" fontAlgn="b"/>
                      <a:r>
                        <a:rPr lang="tr-TR" sz="900" b="1" i="0" u="none" strike="noStrike" dirty="0" smtClean="0">
                          <a:solidFill>
                            <a:schemeClr val="tx1"/>
                          </a:solidFill>
                          <a:latin typeface="Bookman Old Style" pitchFamily="18" charset="0"/>
                          <a:cs typeface="Arial" pitchFamily="34" charset="0"/>
                        </a:rPr>
                        <a:t>TARLA</a:t>
                      </a:r>
                      <a:r>
                        <a:rPr lang="tr-TR" sz="900" b="1" i="0" u="none" strike="noStrike" baseline="0" dirty="0" smtClean="0">
                          <a:solidFill>
                            <a:schemeClr val="tx1"/>
                          </a:solidFill>
                          <a:latin typeface="Bookman Old Style" pitchFamily="18" charset="0"/>
                          <a:cs typeface="Arial" pitchFamily="34" charset="0"/>
                        </a:rPr>
                        <a:t> BİTKİLERİ ÜRETİMİ (Ton)</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366.335</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3751661569"/>
              </p:ext>
            </p:extLst>
          </p:nvPr>
        </p:nvGraphicFramePr>
        <p:xfrm>
          <a:off x="0" y="1702825"/>
          <a:ext cx="6858000" cy="1485000"/>
        </p:xfrm>
        <a:graphic>
          <a:graphicData uri="http://schemas.openxmlformats.org/drawingml/2006/table">
            <a:tbl>
              <a:tblPr/>
              <a:tblGrid>
                <a:gridCol w="4840571">
                  <a:extLst>
                    <a:ext uri="{9D8B030D-6E8A-4147-A177-3AD203B41FA5}">
                      <a16:colId xmlns:a16="http://schemas.microsoft.com/office/drawing/2014/main" val="20000"/>
                    </a:ext>
                  </a:extLst>
                </a:gridCol>
                <a:gridCol w="2017429">
                  <a:extLst>
                    <a:ext uri="{9D8B030D-6E8A-4147-A177-3AD203B41FA5}">
                      <a16:colId xmlns:a16="http://schemas.microsoft.com/office/drawing/2014/main" val="20001"/>
                    </a:ext>
                  </a:extLst>
                </a:gridCol>
              </a:tblGrid>
              <a:tr h="297000">
                <a:tc gridSpan="2">
                  <a:txBody>
                    <a:bodyPr/>
                    <a:lstStyle/>
                    <a:p>
                      <a:pPr algn="ctr" fontAlgn="b"/>
                      <a:r>
                        <a:rPr kumimoji="0" lang="tr-TR" sz="1400" b="1" i="0" u="none" strike="noStrike" kern="1200" cap="none" normalizeH="0" baseline="0" dirty="0" smtClean="0">
                          <a:ln>
                            <a:noFill/>
                          </a:ln>
                          <a:solidFill>
                            <a:srgbClr val="FF0000"/>
                          </a:solidFill>
                          <a:effectLst/>
                          <a:latin typeface="Bookman Old Style" pitchFamily="18" charset="0"/>
                          <a:ea typeface="+mn-ea"/>
                          <a:cs typeface="Arial" pitchFamily="34" charset="0"/>
                        </a:rPr>
                        <a:t>MEYVECİLİK ÜRETİMİ</a:t>
                      </a:r>
                      <a:endParaRPr kumimoji="0" lang="tr-TR" sz="1400" b="1" i="0" u="none" strike="noStrike" kern="1200" cap="none" normalizeH="0" baseline="0" dirty="0">
                        <a:ln>
                          <a:noFill/>
                        </a:ln>
                        <a:solidFill>
                          <a:srgbClr val="FF0000"/>
                        </a:solidFill>
                        <a:effectLst/>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297000">
                <a:tc>
                  <a:txBody>
                    <a:bodyPr/>
                    <a:lstStyle/>
                    <a:p>
                      <a:pPr marL="0" algn="l" defTabSz="914400" rtl="0" eaLnBrk="1" fontAlgn="b" latinLnBrk="0" hangingPunct="1">
                        <a:spcAft>
                          <a:spcPts val="0"/>
                        </a:spcAft>
                      </a:pPr>
                      <a:r>
                        <a:rPr lang="tr-TR" sz="900" b="1" i="0" u="none" strike="noStrike" kern="1200" dirty="0" smtClean="0">
                          <a:solidFill>
                            <a:srgbClr val="000099"/>
                          </a:solidFill>
                          <a:latin typeface="Bookman Old Style" pitchFamily="18" charset="0"/>
                          <a:ea typeface="+mn-ea"/>
                          <a:cs typeface="Arial" pitchFamily="34" charset="0"/>
                        </a:rPr>
                        <a:t>MEYVECİLİK</a:t>
                      </a:r>
                      <a:r>
                        <a:rPr lang="tr-TR" sz="900" b="1" i="0" u="none" strike="noStrike" kern="1200" baseline="0" dirty="0" smtClean="0">
                          <a:solidFill>
                            <a:srgbClr val="000099"/>
                          </a:solidFill>
                          <a:latin typeface="Bookman Old Style" pitchFamily="18" charset="0"/>
                          <a:ea typeface="+mn-ea"/>
                          <a:cs typeface="Arial" pitchFamily="34" charset="0"/>
                        </a:rPr>
                        <a:t> ÜRETİMİ</a:t>
                      </a:r>
                      <a:endParaRPr lang="tr-TR" sz="900" b="1" i="0" u="none" strike="noStrike" kern="1200" dirty="0">
                        <a:solidFill>
                          <a:srgbClr val="000099"/>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spcAft>
                          <a:spcPts val="0"/>
                        </a:spcAft>
                      </a:pPr>
                      <a:r>
                        <a:rPr lang="tr-TR" sz="900" b="1" i="0" u="none" strike="noStrike" kern="1200" dirty="0" smtClean="0">
                          <a:solidFill>
                            <a:srgbClr val="000099"/>
                          </a:solidFill>
                          <a:latin typeface="Bookman Old Style" pitchFamily="18" charset="0"/>
                          <a:ea typeface="+mn-ea"/>
                          <a:cs typeface="Arial" pitchFamily="34" charset="0"/>
                        </a:rPr>
                        <a:t>2018</a:t>
                      </a:r>
                      <a:endParaRPr lang="tr-TR" sz="900" b="1" i="0" u="none" strike="noStrike" kern="1200" dirty="0">
                        <a:solidFill>
                          <a:srgbClr val="000099"/>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97000">
                <a:tc>
                  <a:txBody>
                    <a:bodyPr/>
                    <a:lstStyle/>
                    <a:p>
                      <a:pPr algn="just" fontAlgn="b"/>
                      <a:r>
                        <a:rPr lang="tr-TR" sz="900" b="1" i="0" u="none" strike="noStrike" dirty="0" smtClean="0">
                          <a:solidFill>
                            <a:schemeClr val="tx1"/>
                          </a:solidFill>
                          <a:latin typeface="Bookman Old Style" pitchFamily="18" charset="0"/>
                          <a:cs typeface="Arial" pitchFamily="34" charset="0"/>
                        </a:rPr>
                        <a:t>MEYVE</a:t>
                      </a:r>
                      <a:r>
                        <a:rPr lang="tr-TR" sz="900" b="1" i="0" u="none" strike="noStrike" baseline="0" dirty="0" smtClean="0">
                          <a:solidFill>
                            <a:schemeClr val="tx1"/>
                          </a:solidFill>
                          <a:latin typeface="Bookman Old Style" pitchFamily="18" charset="0"/>
                          <a:cs typeface="Arial" pitchFamily="34" charset="0"/>
                        </a:rPr>
                        <a:t> VEREN AĞAÇ SAYISI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1.675.418</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7000">
                <a:tc>
                  <a:txBody>
                    <a:bodyPr/>
                    <a:lstStyle/>
                    <a:p>
                      <a:pPr algn="l" fontAlgn="b"/>
                      <a:r>
                        <a:rPr lang="tr-TR" sz="900" b="1" i="0" u="none" strike="noStrike" dirty="0" smtClean="0">
                          <a:solidFill>
                            <a:schemeClr val="tx1"/>
                          </a:solidFill>
                          <a:latin typeface="Bookman Old Style" pitchFamily="18" charset="0"/>
                          <a:cs typeface="Arial" pitchFamily="34" charset="0"/>
                        </a:rPr>
                        <a:t>MEYVE VERMEYEN AĞAÇ SAYISI</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63.358</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7000">
                <a:tc>
                  <a:txBody>
                    <a:bodyPr/>
                    <a:lstStyle/>
                    <a:p>
                      <a:pPr algn="l" fontAlgn="b"/>
                      <a:r>
                        <a:rPr lang="tr-TR" sz="900" b="1" i="0" u="none" strike="noStrike" dirty="0" smtClean="0">
                          <a:solidFill>
                            <a:schemeClr val="tx1"/>
                          </a:solidFill>
                          <a:latin typeface="Bookman Old Style" pitchFamily="18" charset="0"/>
                          <a:cs typeface="Arial" pitchFamily="34" charset="0"/>
                        </a:rPr>
                        <a:t>TOPLAM MEYVE ÜRETİMİ ( Ton)</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9.211</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6" name="4 Tablo"/>
          <p:cNvGraphicFramePr>
            <a:graphicFrameLocks noGrp="1"/>
          </p:cNvGraphicFramePr>
          <p:nvPr>
            <p:extLst>
              <p:ext uri="{D42A27DB-BD31-4B8C-83A1-F6EECF244321}">
                <p14:modId xmlns:p14="http://schemas.microsoft.com/office/powerpoint/2010/main" val="3090317499"/>
              </p:ext>
            </p:extLst>
          </p:nvPr>
        </p:nvGraphicFramePr>
        <p:xfrm>
          <a:off x="0" y="3395469"/>
          <a:ext cx="6858000" cy="1188000"/>
        </p:xfrm>
        <a:graphic>
          <a:graphicData uri="http://schemas.openxmlformats.org/drawingml/2006/table">
            <a:tbl>
              <a:tblPr/>
              <a:tblGrid>
                <a:gridCol w="4840941">
                  <a:extLst>
                    <a:ext uri="{9D8B030D-6E8A-4147-A177-3AD203B41FA5}">
                      <a16:colId xmlns:a16="http://schemas.microsoft.com/office/drawing/2014/main" val="20000"/>
                    </a:ext>
                  </a:extLst>
                </a:gridCol>
                <a:gridCol w="2017059">
                  <a:extLst>
                    <a:ext uri="{9D8B030D-6E8A-4147-A177-3AD203B41FA5}">
                      <a16:colId xmlns:a16="http://schemas.microsoft.com/office/drawing/2014/main" val="20001"/>
                    </a:ext>
                  </a:extLst>
                </a:gridCol>
              </a:tblGrid>
              <a:tr h="297000">
                <a:tc gridSpan="2">
                  <a:txBody>
                    <a:bodyPr/>
                    <a:lstStyle/>
                    <a:p>
                      <a:pPr algn="ctr" fontAlgn="b"/>
                      <a:r>
                        <a:rPr kumimoji="0" lang="tr-TR" sz="1400" b="1" i="0" u="none" strike="noStrike" kern="1200" cap="none" normalizeH="0" baseline="0" dirty="0" smtClean="0">
                          <a:ln>
                            <a:noFill/>
                          </a:ln>
                          <a:solidFill>
                            <a:srgbClr val="FF0000"/>
                          </a:solidFill>
                          <a:effectLst/>
                          <a:latin typeface="Bookman Old Style" pitchFamily="18" charset="0"/>
                          <a:ea typeface="+mn-ea"/>
                          <a:cs typeface="Arial" pitchFamily="34" charset="0"/>
                        </a:rPr>
                        <a:t>SEBZECİLİK ÜRETİMİ</a:t>
                      </a:r>
                      <a:endParaRPr kumimoji="0" lang="tr-TR" sz="1400" b="1" i="0" u="none" strike="noStrike" kern="1200" cap="none" normalizeH="0" baseline="0" dirty="0">
                        <a:ln>
                          <a:noFill/>
                        </a:ln>
                        <a:solidFill>
                          <a:srgbClr val="FF0000"/>
                        </a:solidFill>
                        <a:effectLst/>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297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kern="1200" dirty="0" smtClean="0">
                          <a:solidFill>
                            <a:srgbClr val="000099"/>
                          </a:solidFill>
                          <a:latin typeface="Bookman Old Style" pitchFamily="18" charset="0"/>
                          <a:ea typeface="+mn-ea"/>
                          <a:cs typeface="Arial" pitchFamily="34" charset="0"/>
                        </a:rPr>
                        <a:t>SEBZECİLİK</a:t>
                      </a:r>
                      <a:r>
                        <a:rPr lang="tr-TR" sz="900" b="1" i="0" u="none" strike="noStrike" kern="1200" baseline="0" dirty="0" smtClean="0">
                          <a:solidFill>
                            <a:srgbClr val="000099"/>
                          </a:solidFill>
                          <a:latin typeface="Bookman Old Style" pitchFamily="18" charset="0"/>
                          <a:ea typeface="+mn-ea"/>
                          <a:cs typeface="Arial" pitchFamily="34" charset="0"/>
                        </a:rPr>
                        <a:t> ÜRETİMİ</a:t>
                      </a:r>
                      <a:endParaRPr lang="tr-TR" sz="900" b="1" i="0" u="none" strike="noStrike" kern="1200" dirty="0" smtClean="0">
                        <a:solidFill>
                          <a:srgbClr val="000099"/>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spcAft>
                          <a:spcPts val="0"/>
                        </a:spcAft>
                      </a:pPr>
                      <a:r>
                        <a:rPr lang="tr-TR" sz="900" b="1" i="0" u="none" strike="noStrike" kern="1200" dirty="0" smtClean="0">
                          <a:solidFill>
                            <a:srgbClr val="000099"/>
                          </a:solidFill>
                          <a:latin typeface="Bookman Old Style" pitchFamily="18" charset="0"/>
                          <a:ea typeface="+mn-ea"/>
                          <a:cs typeface="Arial" pitchFamily="34" charset="0"/>
                        </a:rPr>
                        <a:t>2018</a:t>
                      </a:r>
                      <a:endParaRPr lang="tr-TR" sz="900" b="1" i="0" u="none" strike="noStrike" kern="1200" dirty="0">
                        <a:solidFill>
                          <a:srgbClr val="000099"/>
                        </a:solidFill>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97000">
                <a:tc>
                  <a:txBody>
                    <a:bodyPr/>
                    <a:lstStyle/>
                    <a:p>
                      <a:pPr algn="just" fontAlgn="b"/>
                      <a:r>
                        <a:rPr lang="tr-TR" sz="900" b="1" i="0" u="none" strike="noStrike" dirty="0" smtClean="0">
                          <a:solidFill>
                            <a:schemeClr val="tx1"/>
                          </a:solidFill>
                          <a:latin typeface="Bookman Old Style" pitchFamily="18" charset="0"/>
                          <a:cs typeface="Arial" pitchFamily="34" charset="0"/>
                        </a:rPr>
                        <a:t>SEBZE ALANI (Ha)</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3.287</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7000">
                <a:tc>
                  <a:txBody>
                    <a:bodyPr/>
                    <a:lstStyle/>
                    <a:p>
                      <a:pPr algn="l" fontAlgn="b"/>
                      <a:r>
                        <a:rPr lang="tr-TR" sz="900" b="1" i="0" u="none" strike="noStrike" dirty="0" smtClean="0">
                          <a:solidFill>
                            <a:schemeClr val="tx1"/>
                          </a:solidFill>
                          <a:latin typeface="Bookman Old Style" pitchFamily="18" charset="0"/>
                          <a:cs typeface="Arial" pitchFamily="34" charset="0"/>
                        </a:rPr>
                        <a:t>SEBZE</a:t>
                      </a:r>
                      <a:r>
                        <a:rPr lang="tr-TR" sz="900" b="1" i="0" u="none" strike="noStrike" baseline="0" dirty="0" smtClean="0">
                          <a:solidFill>
                            <a:schemeClr val="tx1"/>
                          </a:solidFill>
                          <a:latin typeface="Bookman Old Style" pitchFamily="18" charset="0"/>
                          <a:cs typeface="Arial" pitchFamily="34" charset="0"/>
                        </a:rPr>
                        <a:t> ÜRETİMİ (Ton)</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69.320</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7" name="3 Slayt Numarası Yer Tutucusu"/>
          <p:cNvSpPr>
            <a:spLocks noGrp="1"/>
          </p:cNvSpPr>
          <p:nvPr>
            <p:ph type="sldNum" sz="quarter" idx="12"/>
          </p:nvPr>
        </p:nvSpPr>
        <p:spPr>
          <a:xfrm>
            <a:off x="6399330" y="7167114"/>
            <a:ext cx="320875" cy="273844"/>
          </a:xfrm>
        </p:spPr>
        <p:txBody>
          <a:bodyPr/>
          <a:lstStyle/>
          <a:p>
            <a:pPr defTabSz="685800">
              <a:defRPr/>
            </a:pPr>
            <a:fld id="{D83C0313-30F3-430E-AC53-F0913BABBF10}" type="slidenum">
              <a:rPr lang="tr-TR">
                <a:solidFill>
                  <a:prstClr val="black">
                    <a:tint val="75000"/>
                  </a:prstClr>
                </a:solidFill>
                <a:latin typeface="Corbel" panose="020B0503020204020204"/>
              </a:rPr>
              <a:pPr defTabSz="685800">
                <a:defRPr/>
              </a:pPr>
              <a:t>40</a:t>
            </a:fld>
            <a:endParaRPr lang="tr-TR">
              <a:solidFill>
                <a:prstClr val="black">
                  <a:tint val="75000"/>
                </a:prstClr>
              </a:solidFill>
              <a:latin typeface="Corbel" panose="020B0503020204020204"/>
            </a:endParaRPr>
          </a:p>
        </p:txBody>
      </p:sp>
      <p:graphicFrame>
        <p:nvGraphicFramePr>
          <p:cNvPr id="8" name="4 Tablo"/>
          <p:cNvGraphicFramePr>
            <a:graphicFrameLocks noGrp="1"/>
          </p:cNvGraphicFramePr>
          <p:nvPr>
            <p:extLst>
              <p:ext uri="{D42A27DB-BD31-4B8C-83A1-F6EECF244321}">
                <p14:modId xmlns:p14="http://schemas.microsoft.com/office/powerpoint/2010/main" val="1845832283"/>
              </p:ext>
            </p:extLst>
          </p:nvPr>
        </p:nvGraphicFramePr>
        <p:xfrm>
          <a:off x="0" y="4791113"/>
          <a:ext cx="6858000" cy="1350000"/>
        </p:xfrm>
        <a:graphic>
          <a:graphicData uri="http://schemas.openxmlformats.org/drawingml/2006/table">
            <a:tbl>
              <a:tblPr/>
              <a:tblGrid>
                <a:gridCol w="4825238">
                  <a:extLst>
                    <a:ext uri="{9D8B030D-6E8A-4147-A177-3AD203B41FA5}">
                      <a16:colId xmlns:a16="http://schemas.microsoft.com/office/drawing/2014/main" val="20000"/>
                    </a:ext>
                  </a:extLst>
                </a:gridCol>
                <a:gridCol w="2032762">
                  <a:extLst>
                    <a:ext uri="{9D8B030D-6E8A-4147-A177-3AD203B41FA5}">
                      <a16:colId xmlns:a16="http://schemas.microsoft.com/office/drawing/2014/main" val="20001"/>
                    </a:ext>
                  </a:extLst>
                </a:gridCol>
              </a:tblGrid>
              <a:tr h="270000">
                <a:tc gridSpan="2">
                  <a:txBody>
                    <a:bodyPr/>
                    <a:lstStyle/>
                    <a:p>
                      <a:pPr algn="ctr" fontAlgn="b"/>
                      <a:r>
                        <a:rPr kumimoji="0" lang="tr-TR" sz="1400" b="1" i="0" u="none" strike="noStrike" kern="1200" cap="none" normalizeH="0" baseline="0" dirty="0" smtClean="0">
                          <a:ln>
                            <a:noFill/>
                          </a:ln>
                          <a:solidFill>
                            <a:srgbClr val="FF0000"/>
                          </a:solidFill>
                          <a:effectLst/>
                          <a:latin typeface="Bookman Old Style" pitchFamily="18" charset="0"/>
                          <a:ea typeface="+mn-ea"/>
                          <a:cs typeface="Arial" pitchFamily="34" charset="0"/>
                        </a:rPr>
                        <a:t>ARICILIK ÜRETİMİ</a:t>
                      </a:r>
                      <a:endParaRPr kumimoji="0" lang="tr-TR" sz="1400" b="1" i="0" u="none" strike="noStrike" kern="1200" cap="none" normalizeH="0" baseline="0" dirty="0">
                        <a:ln>
                          <a:noFill/>
                        </a:ln>
                        <a:solidFill>
                          <a:srgbClr val="FF0000"/>
                        </a:solidFill>
                        <a:effectLst/>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270000">
                <a:tc>
                  <a:txBody>
                    <a:bodyPr/>
                    <a:lstStyle/>
                    <a:p>
                      <a:pPr algn="ctr" fontAlgn="b"/>
                      <a:r>
                        <a:rPr lang="tr-TR" sz="900" b="1" i="0" u="none" strike="noStrike" dirty="0" smtClean="0">
                          <a:solidFill>
                            <a:srgbClr val="000099"/>
                          </a:solidFill>
                          <a:latin typeface="Bookman Old Style" pitchFamily="18" charset="0"/>
                          <a:cs typeface="Arial" pitchFamily="34" charset="0"/>
                        </a:rPr>
                        <a:t>TÜRÜ</a:t>
                      </a:r>
                      <a:endParaRPr lang="tr-TR" sz="9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900" b="1" i="0" u="none" strike="noStrike" dirty="0" smtClean="0">
                          <a:solidFill>
                            <a:srgbClr val="000099"/>
                          </a:solidFill>
                          <a:latin typeface="Bookman Old Style" pitchFamily="18" charset="0"/>
                          <a:cs typeface="Arial" pitchFamily="34" charset="0"/>
                        </a:rPr>
                        <a:t>2018</a:t>
                      </a:r>
                      <a:r>
                        <a:rPr lang="tr-TR" sz="900" b="1" i="0" u="none" strike="noStrike" baseline="0" dirty="0" smtClean="0">
                          <a:solidFill>
                            <a:srgbClr val="000099"/>
                          </a:solidFill>
                          <a:latin typeface="Bookman Old Style" pitchFamily="18" charset="0"/>
                          <a:cs typeface="Arial" pitchFamily="34" charset="0"/>
                        </a:rPr>
                        <a:t> </a:t>
                      </a:r>
                      <a:endParaRPr lang="tr-TR" sz="9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70000">
                <a:tc>
                  <a:txBody>
                    <a:bodyPr/>
                    <a:lstStyle/>
                    <a:p>
                      <a:pPr algn="just" fontAlgn="b"/>
                      <a:r>
                        <a:rPr lang="tr-TR" sz="900" b="1" i="0" u="none" strike="noStrike" dirty="0" smtClean="0">
                          <a:solidFill>
                            <a:schemeClr val="tx1"/>
                          </a:solidFill>
                          <a:latin typeface="Bookman Old Style" pitchFamily="18" charset="0"/>
                          <a:cs typeface="Arial" pitchFamily="34" charset="0"/>
                        </a:rPr>
                        <a:t>ESKİ TİP KOVAN ADEDİ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351</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0000">
                <a:tc>
                  <a:txBody>
                    <a:bodyPr/>
                    <a:lstStyle/>
                    <a:p>
                      <a:pPr algn="l" fontAlgn="b"/>
                      <a:r>
                        <a:rPr lang="tr-TR" sz="900" b="1" i="0" u="none" strike="noStrike" dirty="0" smtClean="0">
                          <a:solidFill>
                            <a:schemeClr val="tx1"/>
                          </a:solidFill>
                          <a:latin typeface="Bookman Old Style" pitchFamily="18" charset="0"/>
                          <a:cs typeface="Arial" pitchFamily="34" charset="0"/>
                        </a:rPr>
                        <a:t>YENİ TİP KOVAN ADEDİ</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68.218</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0000">
                <a:tc>
                  <a:txBody>
                    <a:bodyPr/>
                    <a:lstStyle/>
                    <a:p>
                      <a:pPr algn="l" fontAlgn="b"/>
                      <a:r>
                        <a:rPr lang="tr-TR" sz="900" b="1" i="0" u="none" strike="noStrike" dirty="0" smtClean="0">
                          <a:solidFill>
                            <a:schemeClr val="tx1"/>
                          </a:solidFill>
                          <a:latin typeface="Bookman Old Style" pitchFamily="18" charset="0"/>
                          <a:cs typeface="Arial" pitchFamily="34" charset="0"/>
                        </a:rPr>
                        <a:t>TOPLAM</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68.569</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9" name="4 Tablo"/>
          <p:cNvGraphicFramePr>
            <a:graphicFrameLocks noGrp="1"/>
          </p:cNvGraphicFramePr>
          <p:nvPr>
            <p:extLst>
              <p:ext uri="{D42A27DB-BD31-4B8C-83A1-F6EECF244321}">
                <p14:modId xmlns:p14="http://schemas.microsoft.com/office/powerpoint/2010/main" val="3577393510"/>
              </p:ext>
            </p:extLst>
          </p:nvPr>
        </p:nvGraphicFramePr>
        <p:xfrm>
          <a:off x="0" y="6222114"/>
          <a:ext cx="6858001" cy="1890000"/>
        </p:xfrm>
        <a:graphic>
          <a:graphicData uri="http://schemas.openxmlformats.org/drawingml/2006/table">
            <a:tbl>
              <a:tblPr/>
              <a:tblGrid>
                <a:gridCol w="1537956">
                  <a:extLst>
                    <a:ext uri="{9D8B030D-6E8A-4147-A177-3AD203B41FA5}">
                      <a16:colId xmlns:a16="http://schemas.microsoft.com/office/drawing/2014/main" val="20000"/>
                    </a:ext>
                  </a:extLst>
                </a:gridCol>
                <a:gridCol w="3283526">
                  <a:extLst>
                    <a:ext uri="{9D8B030D-6E8A-4147-A177-3AD203B41FA5}">
                      <a16:colId xmlns:a16="http://schemas.microsoft.com/office/drawing/2014/main" val="20001"/>
                    </a:ext>
                  </a:extLst>
                </a:gridCol>
                <a:gridCol w="2036519">
                  <a:extLst>
                    <a:ext uri="{9D8B030D-6E8A-4147-A177-3AD203B41FA5}">
                      <a16:colId xmlns:a16="http://schemas.microsoft.com/office/drawing/2014/main" val="20002"/>
                    </a:ext>
                  </a:extLst>
                </a:gridCol>
              </a:tblGrid>
              <a:tr h="270000">
                <a:tc gridSpan="3">
                  <a:txBody>
                    <a:bodyPr/>
                    <a:lstStyle/>
                    <a:p>
                      <a:pPr marL="0" algn="ctr" defTabSz="914400" rtl="0" eaLnBrk="1" fontAlgn="b" latinLnBrk="0" hangingPunct="1"/>
                      <a:r>
                        <a:rPr kumimoji="0" lang="tr-TR" sz="1400" b="1" i="0" u="none" strike="noStrike" kern="1200" cap="none" normalizeH="0" baseline="0" dirty="0" smtClean="0">
                          <a:ln>
                            <a:noFill/>
                          </a:ln>
                          <a:solidFill>
                            <a:srgbClr val="FF0000"/>
                          </a:solidFill>
                          <a:effectLst/>
                          <a:latin typeface="Bookman Old Style" pitchFamily="18" charset="0"/>
                          <a:ea typeface="+mn-ea"/>
                          <a:cs typeface="Arial" pitchFamily="34" charset="0"/>
                        </a:rPr>
                        <a:t>BÜYÜKBAŞ HAYVAN VARLIĞI</a:t>
                      </a:r>
                      <a:endParaRPr kumimoji="0" lang="tr-TR" sz="1400" b="1" i="0" u="none" strike="noStrike" kern="1200" cap="none" normalizeH="0" baseline="0" dirty="0">
                        <a:ln>
                          <a:noFill/>
                        </a:ln>
                        <a:solidFill>
                          <a:srgbClr val="FF0000"/>
                        </a:solidFill>
                        <a:effectLst/>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70000">
                <a:tc gridSpan="2">
                  <a:txBody>
                    <a:bodyPr/>
                    <a:lstStyle/>
                    <a:p>
                      <a:pPr algn="ctr" fontAlgn="b"/>
                      <a:r>
                        <a:rPr lang="tr-TR" sz="900" b="1" i="0" u="none" strike="noStrike" dirty="0" smtClean="0">
                          <a:solidFill>
                            <a:srgbClr val="000099"/>
                          </a:solidFill>
                          <a:latin typeface="Bookman Old Style" pitchFamily="18" charset="0"/>
                          <a:cs typeface="Arial" pitchFamily="34" charset="0"/>
                        </a:rPr>
                        <a:t>CİNSİ</a:t>
                      </a:r>
                      <a:endParaRPr lang="tr-TR" sz="9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a:txBody>
                    <a:bodyPr/>
                    <a:lstStyle/>
                    <a:p>
                      <a:pPr algn="ctr" fontAlgn="b"/>
                      <a:r>
                        <a:rPr lang="tr-TR" sz="900" b="1" i="0" u="none" strike="noStrike" dirty="0" smtClean="0">
                          <a:solidFill>
                            <a:srgbClr val="000099"/>
                          </a:solidFill>
                          <a:latin typeface="Bookman Old Style" pitchFamily="18" charset="0"/>
                          <a:cs typeface="Arial" pitchFamily="34" charset="0"/>
                        </a:rPr>
                        <a:t>2018</a:t>
                      </a:r>
                      <a:endParaRPr lang="tr-TR" sz="9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70000">
                <a:tc rowSpan="3">
                  <a:txBody>
                    <a:bodyPr/>
                    <a:lstStyle/>
                    <a:p>
                      <a:pPr algn="just" fontAlgn="b"/>
                      <a:r>
                        <a:rPr lang="tr-TR" sz="900" b="1" i="0" u="none" strike="noStrike" dirty="0" smtClean="0">
                          <a:solidFill>
                            <a:schemeClr val="tx1"/>
                          </a:solidFill>
                          <a:latin typeface="Bookman Old Style" pitchFamily="18" charset="0"/>
                          <a:cs typeface="Arial" pitchFamily="34" charset="0"/>
                        </a:rPr>
                        <a:t>SIĞIR</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just" fontAlgn="b"/>
                      <a:r>
                        <a:rPr lang="tr-TR" sz="900" b="1" i="0" u="none" strike="noStrike" dirty="0" smtClean="0">
                          <a:solidFill>
                            <a:schemeClr val="tx1"/>
                          </a:solidFill>
                          <a:latin typeface="Bookman Old Style" pitchFamily="18" charset="0"/>
                          <a:cs typeface="Arial" pitchFamily="34" charset="0"/>
                        </a:rPr>
                        <a:t>SAF KÜLTÜR IRKI MİKTARI (BAŞ)</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38.593</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0000">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900" b="1" i="0" u="none" strike="noStrike" dirty="0" smtClean="0">
                          <a:solidFill>
                            <a:schemeClr val="tx1"/>
                          </a:solidFill>
                          <a:latin typeface="Bookman Old Style" pitchFamily="18" charset="0"/>
                          <a:cs typeface="Arial" pitchFamily="34" charset="0"/>
                        </a:rPr>
                        <a:t>KÜLTÜR MELEZİ MİKTARI (BAŞ)</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44.412</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0000">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900" b="1" i="0" u="none" strike="noStrike" dirty="0" smtClean="0">
                          <a:solidFill>
                            <a:schemeClr val="tx1"/>
                          </a:solidFill>
                          <a:latin typeface="Bookman Old Style" pitchFamily="18" charset="0"/>
                          <a:cs typeface="Arial" pitchFamily="34" charset="0"/>
                        </a:rPr>
                        <a:t>YERLİ IRK MİKTARI (BAŞ)</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3.699</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0000">
                <a:tc gridSpan="2">
                  <a:txBody>
                    <a:bodyPr/>
                    <a:lstStyle/>
                    <a:p>
                      <a:pPr algn="just" fontAlgn="b"/>
                      <a:r>
                        <a:rPr lang="tr-TR" sz="900" b="1" i="0" u="none" strike="noStrike" dirty="0" smtClean="0">
                          <a:solidFill>
                            <a:schemeClr val="tx1"/>
                          </a:solidFill>
                          <a:latin typeface="Bookman Old Style" pitchFamily="18" charset="0"/>
                          <a:cs typeface="Arial" pitchFamily="34" charset="0"/>
                        </a:rPr>
                        <a:t>MANDA MİKTARI (BAŞ)</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15.058</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0000">
                <a:tc gridSpan="2">
                  <a:txBody>
                    <a:bodyPr/>
                    <a:lstStyle/>
                    <a:p>
                      <a:pPr algn="ctr" fontAlgn="b"/>
                      <a:r>
                        <a:rPr lang="tr-TR" sz="900" b="1" i="0" u="none" strike="noStrike" dirty="0" smtClean="0">
                          <a:solidFill>
                            <a:schemeClr val="tx1"/>
                          </a:solidFill>
                          <a:latin typeface="Bookman Old Style" pitchFamily="18" charset="0"/>
                          <a:cs typeface="Arial" pitchFamily="34" charset="0"/>
                        </a:rPr>
                        <a:t>TOPLAM</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101.762</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10" name="4 Tablo"/>
          <p:cNvGraphicFramePr>
            <a:graphicFrameLocks noGrp="1"/>
          </p:cNvGraphicFramePr>
          <p:nvPr>
            <p:extLst>
              <p:ext uri="{D42A27DB-BD31-4B8C-83A1-F6EECF244321}">
                <p14:modId xmlns:p14="http://schemas.microsoft.com/office/powerpoint/2010/main" val="2348422710"/>
              </p:ext>
            </p:extLst>
          </p:nvPr>
        </p:nvGraphicFramePr>
        <p:xfrm>
          <a:off x="-1" y="8193115"/>
          <a:ext cx="6858001" cy="1620000"/>
        </p:xfrm>
        <a:graphic>
          <a:graphicData uri="http://schemas.openxmlformats.org/drawingml/2006/table">
            <a:tbl>
              <a:tblPr/>
              <a:tblGrid>
                <a:gridCol w="1508761">
                  <a:extLst>
                    <a:ext uri="{9D8B030D-6E8A-4147-A177-3AD203B41FA5}">
                      <a16:colId xmlns:a16="http://schemas.microsoft.com/office/drawing/2014/main" val="20000"/>
                    </a:ext>
                  </a:extLst>
                </a:gridCol>
                <a:gridCol w="3316480">
                  <a:extLst>
                    <a:ext uri="{9D8B030D-6E8A-4147-A177-3AD203B41FA5}">
                      <a16:colId xmlns:a16="http://schemas.microsoft.com/office/drawing/2014/main" val="20001"/>
                    </a:ext>
                  </a:extLst>
                </a:gridCol>
                <a:gridCol w="2032760">
                  <a:extLst>
                    <a:ext uri="{9D8B030D-6E8A-4147-A177-3AD203B41FA5}">
                      <a16:colId xmlns:a16="http://schemas.microsoft.com/office/drawing/2014/main" val="20002"/>
                    </a:ext>
                  </a:extLst>
                </a:gridCol>
              </a:tblGrid>
              <a:tr h="270000">
                <a:tc gridSpan="3">
                  <a:txBody>
                    <a:bodyPr/>
                    <a:lstStyle/>
                    <a:p>
                      <a:pPr marL="0" algn="ctr" defTabSz="914400" rtl="0" eaLnBrk="1" fontAlgn="b" latinLnBrk="0" hangingPunct="1"/>
                      <a:r>
                        <a:rPr kumimoji="0" lang="tr-TR" sz="1400" b="1" i="0" u="none" strike="noStrike" kern="1200" cap="none" normalizeH="0" baseline="0" dirty="0" smtClean="0">
                          <a:ln>
                            <a:noFill/>
                          </a:ln>
                          <a:solidFill>
                            <a:srgbClr val="FF0000"/>
                          </a:solidFill>
                          <a:effectLst/>
                          <a:latin typeface="Bookman Old Style" pitchFamily="18" charset="0"/>
                          <a:ea typeface="+mn-ea"/>
                          <a:cs typeface="Arial" pitchFamily="34" charset="0"/>
                        </a:rPr>
                        <a:t>KÜÇÜKBAŞ HAYVAN VARLIĞI</a:t>
                      </a:r>
                      <a:endParaRPr kumimoji="0" lang="tr-TR" sz="1400" b="1" i="0" u="none" strike="noStrike" kern="1200" cap="none" normalizeH="0" baseline="0" dirty="0">
                        <a:ln>
                          <a:noFill/>
                        </a:ln>
                        <a:solidFill>
                          <a:srgbClr val="FF0000"/>
                        </a:solidFill>
                        <a:effectLst/>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70000">
                <a:tc gridSpan="2">
                  <a:txBody>
                    <a:bodyPr/>
                    <a:lstStyle/>
                    <a:p>
                      <a:pPr algn="ctr" fontAlgn="b"/>
                      <a:r>
                        <a:rPr lang="tr-TR" sz="900" b="1" i="0" u="none" strike="noStrike" dirty="0" smtClean="0">
                          <a:solidFill>
                            <a:srgbClr val="000099"/>
                          </a:solidFill>
                          <a:latin typeface="Bookman Old Style" pitchFamily="18" charset="0"/>
                          <a:cs typeface="Arial" pitchFamily="34" charset="0"/>
                        </a:rPr>
                        <a:t>CİNSİ</a:t>
                      </a:r>
                      <a:endParaRPr lang="tr-TR" sz="9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a:txBody>
                    <a:bodyPr/>
                    <a:lstStyle/>
                    <a:p>
                      <a:pPr algn="ctr" fontAlgn="b"/>
                      <a:r>
                        <a:rPr lang="tr-TR" sz="900" b="1" i="0" u="none" strike="noStrike" dirty="0" smtClean="0">
                          <a:solidFill>
                            <a:srgbClr val="000099"/>
                          </a:solidFill>
                          <a:latin typeface="Bookman Old Style" pitchFamily="18" charset="0"/>
                          <a:cs typeface="Arial" pitchFamily="34" charset="0"/>
                        </a:rPr>
                        <a:t>2018</a:t>
                      </a:r>
                      <a:endParaRPr lang="tr-TR" sz="9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70000">
                <a:tc rowSpan="2">
                  <a:txBody>
                    <a:bodyPr/>
                    <a:lstStyle/>
                    <a:p>
                      <a:pPr algn="just" fontAlgn="b"/>
                      <a:r>
                        <a:rPr lang="tr-TR" sz="900" b="1" i="0" u="none" strike="noStrike" dirty="0" smtClean="0">
                          <a:solidFill>
                            <a:schemeClr val="tx1"/>
                          </a:solidFill>
                          <a:latin typeface="Bookman Old Style" pitchFamily="18" charset="0"/>
                          <a:cs typeface="Arial" pitchFamily="34" charset="0"/>
                        </a:rPr>
                        <a:t>KOYUN</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just" fontAlgn="b"/>
                      <a:r>
                        <a:rPr lang="tr-TR" sz="900" b="1" i="0" u="none" strike="noStrike" dirty="0" smtClean="0">
                          <a:solidFill>
                            <a:schemeClr val="tx1"/>
                          </a:solidFill>
                          <a:latin typeface="Bookman Old Style" pitchFamily="18" charset="0"/>
                          <a:cs typeface="Arial" pitchFamily="34" charset="0"/>
                        </a:rPr>
                        <a:t>MERİNOS MİKTARI (BAŞ)</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4.655</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0000">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900" b="1" i="0" u="none" strike="noStrike" dirty="0" smtClean="0">
                          <a:solidFill>
                            <a:schemeClr val="tx1"/>
                          </a:solidFill>
                          <a:latin typeface="Bookman Old Style" pitchFamily="18" charset="0"/>
                          <a:cs typeface="Arial" pitchFamily="34" charset="0"/>
                        </a:rPr>
                        <a:t>YERLİ MİKTARI (BAŞ)</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112.888</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0000">
                <a:tc gridSpan="2">
                  <a:txBody>
                    <a:bodyPr/>
                    <a:lstStyle/>
                    <a:p>
                      <a:pPr algn="just" fontAlgn="b"/>
                      <a:r>
                        <a:rPr lang="tr-TR" sz="900" b="1" i="0" u="none" strike="noStrike" dirty="0" smtClean="0">
                          <a:solidFill>
                            <a:schemeClr val="tx1"/>
                          </a:solidFill>
                          <a:latin typeface="Bookman Old Style" pitchFamily="18" charset="0"/>
                          <a:cs typeface="Arial" pitchFamily="34" charset="0"/>
                        </a:rPr>
                        <a:t>KIL VE TİFTİK KEÇİSİ MİKTARI (BAŞ)</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19.367</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0000">
                <a:tc gridSpan="2">
                  <a:txBody>
                    <a:bodyPr/>
                    <a:lstStyle/>
                    <a:p>
                      <a:pPr marL="0" algn="ctr" defTabSz="914400" rtl="0" eaLnBrk="1" fontAlgn="b" latinLnBrk="0" hangingPunct="1">
                        <a:spcAft>
                          <a:spcPts val="0"/>
                        </a:spcAft>
                      </a:pPr>
                      <a:r>
                        <a:rPr lang="tr-TR" sz="900" b="1" kern="1200" dirty="0" smtClean="0">
                          <a:solidFill>
                            <a:schemeClr val="tx1"/>
                          </a:solidFill>
                          <a:latin typeface="Bookman Old Style" pitchFamily="18" charset="0"/>
                          <a:ea typeface="Times New Roman"/>
                          <a:cs typeface="Arial" pitchFamily="34" charset="0"/>
                        </a:rPr>
                        <a:t>TOPLAM</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900" b="1" kern="1200" dirty="0" smtClean="0">
                          <a:solidFill>
                            <a:schemeClr val="tx1"/>
                          </a:solidFill>
                          <a:latin typeface="Bookman Old Style" pitchFamily="18" charset="0"/>
                          <a:ea typeface="Times New Roman"/>
                          <a:cs typeface="Arial" pitchFamily="34" charset="0"/>
                        </a:rPr>
                        <a:t>136.910</a:t>
                      </a:r>
                      <a:endParaRPr lang="tr-TR" sz="900" b="1" kern="1200"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6795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Tablo"/>
          <p:cNvGraphicFramePr>
            <a:graphicFrameLocks noGrp="1"/>
          </p:cNvGraphicFramePr>
          <p:nvPr>
            <p:extLst>
              <p:ext uri="{D42A27DB-BD31-4B8C-83A1-F6EECF244321}">
                <p14:modId xmlns:p14="http://schemas.microsoft.com/office/powerpoint/2010/main" val="3866400815"/>
              </p:ext>
            </p:extLst>
          </p:nvPr>
        </p:nvGraphicFramePr>
        <p:xfrm>
          <a:off x="122830" y="293146"/>
          <a:ext cx="6532607" cy="2430000"/>
        </p:xfrm>
        <a:graphic>
          <a:graphicData uri="http://schemas.openxmlformats.org/drawingml/2006/table">
            <a:tbl>
              <a:tblPr/>
              <a:tblGrid>
                <a:gridCol w="1534524">
                  <a:extLst>
                    <a:ext uri="{9D8B030D-6E8A-4147-A177-3AD203B41FA5}">
                      <a16:colId xmlns:a16="http://schemas.microsoft.com/office/drawing/2014/main" val="20000"/>
                    </a:ext>
                  </a:extLst>
                </a:gridCol>
                <a:gridCol w="2596407">
                  <a:extLst>
                    <a:ext uri="{9D8B030D-6E8A-4147-A177-3AD203B41FA5}">
                      <a16:colId xmlns:a16="http://schemas.microsoft.com/office/drawing/2014/main" val="20001"/>
                    </a:ext>
                  </a:extLst>
                </a:gridCol>
                <a:gridCol w="2401676">
                  <a:extLst>
                    <a:ext uri="{9D8B030D-6E8A-4147-A177-3AD203B41FA5}">
                      <a16:colId xmlns:a16="http://schemas.microsoft.com/office/drawing/2014/main" val="20002"/>
                    </a:ext>
                  </a:extLst>
                </a:gridCol>
              </a:tblGrid>
              <a:tr h="270000">
                <a:tc gridSpan="3">
                  <a:txBody>
                    <a:bodyPr/>
                    <a:lstStyle/>
                    <a:p>
                      <a:pPr marL="0" algn="ctr" defTabSz="914400" rtl="0" eaLnBrk="1" fontAlgn="b" latinLnBrk="0" hangingPunct="1"/>
                      <a:r>
                        <a:rPr kumimoji="0" lang="tr-TR" sz="1400" b="1" i="0" u="none" strike="noStrike" kern="1200" cap="none" normalizeH="0" baseline="0" dirty="0" smtClean="0">
                          <a:ln>
                            <a:noFill/>
                          </a:ln>
                          <a:solidFill>
                            <a:srgbClr val="FF0000"/>
                          </a:solidFill>
                          <a:effectLst/>
                          <a:latin typeface="Bookman Old Style" pitchFamily="18" charset="0"/>
                          <a:ea typeface="+mn-ea"/>
                          <a:cs typeface="Arial" pitchFamily="34" charset="0"/>
                        </a:rPr>
                        <a:t>KÜMES HAYVAN VARLIĞI</a:t>
                      </a:r>
                      <a:endParaRPr kumimoji="0" lang="tr-TR" sz="1400" b="1" i="0" u="none" strike="noStrike" kern="1200" cap="none" normalizeH="0" baseline="0" dirty="0">
                        <a:ln>
                          <a:noFill/>
                        </a:ln>
                        <a:solidFill>
                          <a:srgbClr val="FF0000"/>
                        </a:solidFill>
                        <a:effectLst/>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70000">
                <a:tc gridSpan="2">
                  <a:txBody>
                    <a:bodyPr/>
                    <a:lstStyle/>
                    <a:p>
                      <a:pPr algn="ctr" fontAlgn="b"/>
                      <a:r>
                        <a:rPr lang="tr-TR" sz="900" b="1" i="0" u="none" strike="noStrike" dirty="0" smtClean="0">
                          <a:solidFill>
                            <a:srgbClr val="000099"/>
                          </a:solidFill>
                          <a:latin typeface="Bookman Old Style" pitchFamily="18" charset="0"/>
                          <a:cs typeface="Arial" pitchFamily="34" charset="0"/>
                        </a:rPr>
                        <a:t>CİNSİ </a:t>
                      </a:r>
                      <a:endParaRPr lang="tr-TR" sz="9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a:txBody>
                    <a:bodyPr/>
                    <a:lstStyle/>
                    <a:p>
                      <a:pPr algn="ctr" fontAlgn="b"/>
                      <a:r>
                        <a:rPr lang="tr-TR" sz="900" b="1" i="0" u="none" strike="noStrike" dirty="0" smtClean="0">
                          <a:solidFill>
                            <a:srgbClr val="000099"/>
                          </a:solidFill>
                          <a:latin typeface="Bookman Old Style" pitchFamily="18" charset="0"/>
                          <a:cs typeface="Arial" pitchFamily="34" charset="0"/>
                        </a:rPr>
                        <a:t>2018</a:t>
                      </a:r>
                      <a:endParaRPr lang="tr-TR" sz="9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70000">
                <a:tc rowSpan="3">
                  <a:txBody>
                    <a:bodyPr/>
                    <a:lstStyle/>
                    <a:p>
                      <a:pPr algn="ctr" fontAlgn="b"/>
                      <a:r>
                        <a:rPr lang="tr-TR" sz="900" b="1" i="0" u="none" strike="noStrike" dirty="0" smtClean="0">
                          <a:solidFill>
                            <a:schemeClr val="tx1"/>
                          </a:solidFill>
                          <a:latin typeface="Bookman Old Style" pitchFamily="18" charset="0"/>
                          <a:cs typeface="Arial" pitchFamily="34" charset="0"/>
                        </a:rPr>
                        <a:t>TAVUK</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just" fontAlgn="b"/>
                      <a:r>
                        <a:rPr lang="tr-TR" sz="900" b="1" i="0" u="none" strike="noStrike" dirty="0" smtClean="0">
                          <a:solidFill>
                            <a:schemeClr val="tx1"/>
                          </a:solidFill>
                          <a:latin typeface="Bookman Old Style" pitchFamily="18" charset="0"/>
                          <a:cs typeface="Arial" pitchFamily="34" charset="0"/>
                        </a:rPr>
                        <a:t>YUMURTACI MİKTARI (BAŞ)</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1.075.415</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0000">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900" b="1" i="0" u="none" strike="noStrike" dirty="0" smtClean="0">
                          <a:solidFill>
                            <a:schemeClr val="tx1"/>
                          </a:solidFill>
                          <a:latin typeface="Bookman Old Style" pitchFamily="18" charset="0"/>
                          <a:cs typeface="Arial" pitchFamily="34" charset="0"/>
                        </a:rPr>
                        <a:t>ETLİK MİKTARI (BAŞ)</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665.760</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0000">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fontAlgn="b"/>
                      <a:r>
                        <a:rPr lang="tr-TR" sz="1200" b="1" i="0" u="none" strike="noStrike" dirty="0" smtClean="0">
                          <a:solidFill>
                            <a:schemeClr val="tx1"/>
                          </a:solidFill>
                          <a:latin typeface="Bookman Old Style" pitchFamily="18" charset="0"/>
                          <a:cs typeface="Arial" pitchFamily="34" charset="0"/>
                        </a:rPr>
                        <a:t>TOPLAM</a:t>
                      </a:r>
                      <a:endParaRPr lang="tr-TR" sz="12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1200" b="1" dirty="0" smtClean="0">
                          <a:solidFill>
                            <a:srgbClr val="FF0000"/>
                          </a:solidFill>
                          <a:latin typeface="Bookman Old Style" pitchFamily="18" charset="0"/>
                          <a:ea typeface="Times New Roman"/>
                          <a:cs typeface="Arial" pitchFamily="34" charset="0"/>
                        </a:rPr>
                        <a:t>1.741.175</a:t>
                      </a:r>
                      <a:endParaRPr lang="tr-TR" sz="1200" b="1" dirty="0">
                        <a:solidFill>
                          <a:srgbClr val="FF0000"/>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0000">
                <a:tc gridSpan="2">
                  <a:txBody>
                    <a:bodyPr/>
                    <a:lstStyle/>
                    <a:p>
                      <a:pPr algn="just" fontAlgn="b"/>
                      <a:r>
                        <a:rPr lang="tr-TR" sz="900" b="1" i="0" u="none" strike="noStrike" dirty="0" smtClean="0">
                          <a:solidFill>
                            <a:schemeClr val="tx1"/>
                          </a:solidFill>
                          <a:latin typeface="Bookman Old Style" pitchFamily="18" charset="0"/>
                          <a:cs typeface="Arial" pitchFamily="34" charset="0"/>
                        </a:rPr>
                        <a:t>HİNDİ MİKTARI (BAŞ)</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18.455</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0000">
                <a:tc gridSpan="2">
                  <a:txBody>
                    <a:bodyPr/>
                    <a:lstStyle/>
                    <a:p>
                      <a:pPr algn="just" fontAlgn="b"/>
                      <a:r>
                        <a:rPr lang="tr-TR" sz="900" b="1" i="0" u="none" strike="noStrike" dirty="0" smtClean="0">
                          <a:solidFill>
                            <a:schemeClr val="tx1"/>
                          </a:solidFill>
                          <a:latin typeface="Bookman Old Style" pitchFamily="18" charset="0"/>
                          <a:cs typeface="Arial" pitchFamily="34" charset="0"/>
                        </a:rPr>
                        <a:t>ÖRDEK MİKTARI (BAŞ)</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2.124</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0000">
                <a:tc gridSpan="2">
                  <a:txBody>
                    <a:bodyPr/>
                    <a:lstStyle/>
                    <a:p>
                      <a:pPr algn="l" fontAlgn="b"/>
                      <a:r>
                        <a:rPr lang="tr-TR" sz="900" b="1" i="0" u="none" strike="noStrike" dirty="0" smtClean="0">
                          <a:solidFill>
                            <a:schemeClr val="tx1"/>
                          </a:solidFill>
                          <a:latin typeface="Bookman Old Style" pitchFamily="18" charset="0"/>
                          <a:cs typeface="Arial" pitchFamily="34" charset="0"/>
                        </a:rPr>
                        <a:t>KAZ MİKTARI (BAŞ)</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2.177</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0000">
                <a:tc gridSpan="2">
                  <a:txBody>
                    <a:bodyPr/>
                    <a:lstStyle/>
                    <a:p>
                      <a:pPr algn="ctr" fontAlgn="b"/>
                      <a:r>
                        <a:rPr lang="tr-TR" sz="1100" b="1" i="0" u="none" strike="noStrike" dirty="0" smtClean="0">
                          <a:solidFill>
                            <a:schemeClr val="tx1"/>
                          </a:solidFill>
                          <a:latin typeface="Bookman Old Style" pitchFamily="18" charset="0"/>
                          <a:cs typeface="Arial" pitchFamily="34" charset="0"/>
                        </a:rPr>
                        <a:t>TOPLAM</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a:spcAft>
                          <a:spcPts val="0"/>
                        </a:spcAft>
                      </a:pPr>
                      <a:r>
                        <a:rPr lang="tr-TR" sz="1100" b="1" dirty="0" smtClean="0">
                          <a:solidFill>
                            <a:srgbClr val="FF0000"/>
                          </a:solidFill>
                          <a:latin typeface="Bookman Old Style" pitchFamily="18" charset="0"/>
                          <a:ea typeface="Times New Roman"/>
                          <a:cs typeface="Arial" pitchFamily="34" charset="0"/>
                        </a:rPr>
                        <a:t>1.763.931</a:t>
                      </a:r>
                      <a:endParaRPr lang="tr-TR" sz="1100" b="1" dirty="0">
                        <a:solidFill>
                          <a:srgbClr val="FF0000"/>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graphicFrame>
        <p:nvGraphicFramePr>
          <p:cNvPr id="3" name="4 Tablo"/>
          <p:cNvGraphicFramePr>
            <a:graphicFrameLocks noGrp="1"/>
          </p:cNvGraphicFramePr>
          <p:nvPr>
            <p:extLst>
              <p:ext uri="{D42A27DB-BD31-4B8C-83A1-F6EECF244321}">
                <p14:modId xmlns:p14="http://schemas.microsoft.com/office/powerpoint/2010/main" val="1628554793"/>
              </p:ext>
            </p:extLst>
          </p:nvPr>
        </p:nvGraphicFramePr>
        <p:xfrm>
          <a:off x="122830" y="2892773"/>
          <a:ext cx="6532607" cy="2430000"/>
        </p:xfrm>
        <a:graphic>
          <a:graphicData uri="http://schemas.openxmlformats.org/drawingml/2006/table">
            <a:tbl>
              <a:tblPr/>
              <a:tblGrid>
                <a:gridCol w="4139473">
                  <a:extLst>
                    <a:ext uri="{9D8B030D-6E8A-4147-A177-3AD203B41FA5}">
                      <a16:colId xmlns:a16="http://schemas.microsoft.com/office/drawing/2014/main" val="20000"/>
                    </a:ext>
                  </a:extLst>
                </a:gridCol>
                <a:gridCol w="2393134">
                  <a:extLst>
                    <a:ext uri="{9D8B030D-6E8A-4147-A177-3AD203B41FA5}">
                      <a16:colId xmlns:a16="http://schemas.microsoft.com/office/drawing/2014/main" val="20001"/>
                    </a:ext>
                  </a:extLst>
                </a:gridCol>
              </a:tblGrid>
              <a:tr h="270000">
                <a:tc gridSpan="2">
                  <a:txBody>
                    <a:bodyPr/>
                    <a:lstStyle/>
                    <a:p>
                      <a:pPr marL="0" algn="ctr" defTabSz="914400" rtl="0" eaLnBrk="1" fontAlgn="b" latinLnBrk="0" hangingPunct="1"/>
                      <a:r>
                        <a:rPr kumimoji="0" lang="tr-TR" sz="1400" b="1" i="0" u="none" strike="noStrike" kern="1200" cap="none" normalizeH="0" baseline="0" dirty="0" smtClean="0">
                          <a:ln>
                            <a:noFill/>
                          </a:ln>
                          <a:solidFill>
                            <a:srgbClr val="FF0000"/>
                          </a:solidFill>
                          <a:effectLst/>
                          <a:latin typeface="Bookman Old Style" pitchFamily="18" charset="0"/>
                          <a:ea typeface="+mn-ea"/>
                          <a:cs typeface="Arial" pitchFamily="34" charset="0"/>
                        </a:rPr>
                        <a:t>HAYVANSAL ÜRETİM MİKTARLARI</a:t>
                      </a:r>
                      <a:endParaRPr kumimoji="0" lang="tr-TR" sz="1400" b="1" i="0" u="none" strike="noStrike" kern="1200" cap="none" normalizeH="0" baseline="0" dirty="0">
                        <a:ln>
                          <a:noFill/>
                        </a:ln>
                        <a:solidFill>
                          <a:srgbClr val="FF0000"/>
                        </a:solidFill>
                        <a:effectLst/>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270000">
                <a:tc>
                  <a:txBody>
                    <a:bodyPr/>
                    <a:lstStyle/>
                    <a:p>
                      <a:pPr algn="ctr" fontAlgn="b"/>
                      <a:r>
                        <a:rPr lang="tr-TR" sz="900" b="1" i="0" u="none" strike="noStrike" dirty="0" smtClean="0">
                          <a:solidFill>
                            <a:srgbClr val="000099"/>
                          </a:solidFill>
                          <a:latin typeface="Bookman Old Style" pitchFamily="18" charset="0"/>
                          <a:cs typeface="Arial" pitchFamily="34" charset="0"/>
                        </a:rPr>
                        <a:t>HAYVANSAL</a:t>
                      </a:r>
                      <a:r>
                        <a:rPr lang="tr-TR" sz="900" b="1" i="0" u="none" strike="noStrike" baseline="0" dirty="0" smtClean="0">
                          <a:solidFill>
                            <a:srgbClr val="000099"/>
                          </a:solidFill>
                          <a:latin typeface="Bookman Old Style" pitchFamily="18" charset="0"/>
                          <a:cs typeface="Arial" pitchFamily="34" charset="0"/>
                        </a:rPr>
                        <a:t> ÜRÜNÜN CİNSİ (Kg)</a:t>
                      </a:r>
                      <a:endParaRPr lang="tr-TR" sz="9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900" b="1" i="0" u="none" strike="noStrike" dirty="0" smtClean="0">
                          <a:solidFill>
                            <a:srgbClr val="000099"/>
                          </a:solidFill>
                          <a:latin typeface="Bookman Old Style" pitchFamily="18" charset="0"/>
                          <a:cs typeface="Arial" pitchFamily="34" charset="0"/>
                        </a:rPr>
                        <a:t>2018</a:t>
                      </a:r>
                      <a:endParaRPr lang="tr-TR" sz="900" b="1" i="0" u="none" strike="noStrike" dirty="0">
                        <a:solidFill>
                          <a:srgbClr val="000099"/>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70000">
                <a:tc>
                  <a:txBody>
                    <a:bodyPr/>
                    <a:lstStyle/>
                    <a:p>
                      <a:pPr algn="just" fontAlgn="b"/>
                      <a:r>
                        <a:rPr lang="tr-TR" sz="900" b="1" i="0" u="none" strike="noStrike" dirty="0" smtClean="0">
                          <a:solidFill>
                            <a:schemeClr val="tx1"/>
                          </a:solidFill>
                          <a:latin typeface="Bookman Old Style" pitchFamily="18" charset="0"/>
                          <a:cs typeface="Arial" pitchFamily="34" charset="0"/>
                        </a:rPr>
                        <a:t>SÜT</a:t>
                      </a:r>
                      <a:endParaRPr lang="tr-TR" sz="900" b="1" i="0" u="none" strike="noStrike" baseline="0" dirty="0" smtClean="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118.569.000</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0000">
                <a:tc>
                  <a:txBody>
                    <a:bodyPr/>
                    <a:lstStyle/>
                    <a:p>
                      <a:pPr algn="l" fontAlgn="b"/>
                      <a:r>
                        <a:rPr lang="tr-TR" sz="900" b="1" i="0" u="none" strike="noStrike" dirty="0" smtClean="0">
                          <a:solidFill>
                            <a:schemeClr val="tx1"/>
                          </a:solidFill>
                          <a:latin typeface="Bookman Old Style" pitchFamily="18" charset="0"/>
                          <a:cs typeface="Arial" pitchFamily="34" charset="0"/>
                        </a:rPr>
                        <a:t>ET</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9.145.000</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0000">
                <a:tc>
                  <a:txBody>
                    <a:bodyPr/>
                    <a:lstStyle/>
                    <a:p>
                      <a:pPr algn="l" fontAlgn="b"/>
                      <a:r>
                        <a:rPr lang="tr-TR" sz="900" b="1" i="0" u="none" strike="noStrike" dirty="0" smtClean="0">
                          <a:solidFill>
                            <a:schemeClr val="tx1"/>
                          </a:solidFill>
                          <a:latin typeface="Bookman Old Style" pitchFamily="18" charset="0"/>
                          <a:cs typeface="Arial" pitchFamily="34" charset="0"/>
                        </a:rPr>
                        <a:t>YAPAĞI</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225.000</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0000">
                <a:tc>
                  <a:txBody>
                    <a:bodyPr/>
                    <a:lstStyle/>
                    <a:p>
                      <a:pPr algn="l" fontAlgn="b"/>
                      <a:r>
                        <a:rPr lang="tr-TR" sz="900" b="1" i="0" u="none" strike="noStrike" dirty="0" smtClean="0">
                          <a:solidFill>
                            <a:schemeClr val="tx1"/>
                          </a:solidFill>
                          <a:latin typeface="Bookman Old Style" pitchFamily="18" charset="0"/>
                          <a:cs typeface="Arial" pitchFamily="34" charset="0"/>
                        </a:rPr>
                        <a:t>KIL</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15.000</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0000">
                <a:tc>
                  <a:txBody>
                    <a:bodyPr/>
                    <a:lstStyle/>
                    <a:p>
                      <a:pPr algn="l" fontAlgn="b"/>
                      <a:r>
                        <a:rPr lang="tr-TR" sz="900" b="1" i="0" u="none" strike="noStrike" dirty="0" smtClean="0">
                          <a:solidFill>
                            <a:schemeClr val="tx1"/>
                          </a:solidFill>
                          <a:latin typeface="Bookman Old Style" pitchFamily="18" charset="0"/>
                          <a:cs typeface="Arial" pitchFamily="34" charset="0"/>
                        </a:rPr>
                        <a:t>BAL</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731.237</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0000">
                <a:tc>
                  <a:txBody>
                    <a:bodyPr/>
                    <a:lstStyle/>
                    <a:p>
                      <a:pPr algn="l" fontAlgn="b"/>
                      <a:r>
                        <a:rPr lang="tr-TR" sz="900" b="1" i="0" u="none" strike="noStrike" dirty="0" smtClean="0">
                          <a:solidFill>
                            <a:schemeClr val="tx1"/>
                          </a:solidFill>
                          <a:latin typeface="Bookman Old Style" pitchFamily="18" charset="0"/>
                          <a:cs typeface="Arial" pitchFamily="34" charset="0"/>
                        </a:rPr>
                        <a:t>BAL MUMU</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30.337</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0000">
                <a:tc>
                  <a:txBody>
                    <a:bodyPr/>
                    <a:lstStyle/>
                    <a:p>
                      <a:pPr algn="l" fontAlgn="b"/>
                      <a:r>
                        <a:rPr lang="tr-TR" sz="900" b="1" i="0" u="none" strike="noStrike" dirty="0" smtClean="0">
                          <a:solidFill>
                            <a:schemeClr val="tx1"/>
                          </a:solidFill>
                          <a:latin typeface="Bookman Old Style" pitchFamily="18" charset="0"/>
                          <a:cs typeface="Arial" pitchFamily="34" charset="0"/>
                        </a:rPr>
                        <a:t>YUMURTA (Adet)</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236.641.000</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4" name="3 Slayt Numarası Yer Tutucusu"/>
          <p:cNvSpPr>
            <a:spLocks noGrp="1"/>
          </p:cNvSpPr>
          <p:nvPr>
            <p:ph type="sldNum" sz="quarter" idx="12"/>
          </p:nvPr>
        </p:nvSpPr>
        <p:spPr>
          <a:xfrm>
            <a:off x="6345325" y="7250907"/>
            <a:ext cx="310112" cy="273844"/>
          </a:xfrm>
        </p:spPr>
        <p:txBody>
          <a:bodyPr/>
          <a:lstStyle/>
          <a:p>
            <a:pPr defTabSz="685800">
              <a:defRPr/>
            </a:pPr>
            <a:fld id="{D83C0313-30F3-430E-AC53-F0913BABBF10}" type="slidenum">
              <a:rPr lang="tr-TR">
                <a:solidFill>
                  <a:prstClr val="black">
                    <a:tint val="75000"/>
                  </a:prstClr>
                </a:solidFill>
                <a:latin typeface="Corbel" panose="020B0503020204020204"/>
              </a:rPr>
              <a:pPr defTabSz="685800">
                <a:defRPr/>
              </a:pPr>
              <a:t>41</a:t>
            </a:fld>
            <a:endParaRPr lang="tr-TR" dirty="0">
              <a:solidFill>
                <a:prstClr val="black">
                  <a:tint val="75000"/>
                </a:prstClr>
              </a:solidFill>
              <a:latin typeface="Corbel" panose="020B0503020204020204"/>
            </a:endParaRPr>
          </a:p>
        </p:txBody>
      </p:sp>
      <p:graphicFrame>
        <p:nvGraphicFramePr>
          <p:cNvPr id="5" name="4 Tablo"/>
          <p:cNvGraphicFramePr>
            <a:graphicFrameLocks noGrp="1"/>
          </p:cNvGraphicFramePr>
          <p:nvPr>
            <p:extLst>
              <p:ext uri="{D42A27DB-BD31-4B8C-83A1-F6EECF244321}">
                <p14:modId xmlns:p14="http://schemas.microsoft.com/office/powerpoint/2010/main" val="1100961389"/>
              </p:ext>
            </p:extLst>
          </p:nvPr>
        </p:nvGraphicFramePr>
        <p:xfrm>
          <a:off x="122830" y="5492400"/>
          <a:ext cx="6532608" cy="2193709"/>
        </p:xfrm>
        <a:graphic>
          <a:graphicData uri="http://schemas.openxmlformats.org/drawingml/2006/table">
            <a:tbl>
              <a:tblPr/>
              <a:tblGrid>
                <a:gridCol w="4543713">
                  <a:extLst>
                    <a:ext uri="{9D8B030D-6E8A-4147-A177-3AD203B41FA5}">
                      <a16:colId xmlns:a16="http://schemas.microsoft.com/office/drawing/2014/main" val="20000"/>
                    </a:ext>
                  </a:extLst>
                </a:gridCol>
                <a:gridCol w="1988895">
                  <a:extLst>
                    <a:ext uri="{9D8B030D-6E8A-4147-A177-3AD203B41FA5}">
                      <a16:colId xmlns:a16="http://schemas.microsoft.com/office/drawing/2014/main" val="20001"/>
                    </a:ext>
                  </a:extLst>
                </a:gridCol>
              </a:tblGrid>
              <a:tr h="435182">
                <a:tc gridSpan="2">
                  <a:txBody>
                    <a:bodyPr/>
                    <a:lstStyle/>
                    <a:p>
                      <a:pPr algn="ctr" fontAlgn="b"/>
                      <a:r>
                        <a:rPr kumimoji="0" lang="tr-TR" sz="1400" b="1" i="0" u="none" strike="noStrike" kern="1200" cap="none" normalizeH="0" baseline="0" dirty="0" smtClean="0">
                          <a:ln>
                            <a:noFill/>
                          </a:ln>
                          <a:solidFill>
                            <a:srgbClr val="FF0000"/>
                          </a:solidFill>
                          <a:effectLst/>
                          <a:latin typeface="Bookman Old Style" pitchFamily="18" charset="0"/>
                          <a:ea typeface="+mn-ea"/>
                          <a:cs typeface="Arial" pitchFamily="34" charset="0"/>
                        </a:rPr>
                        <a:t>BALIKÇILIK</a:t>
                      </a:r>
                      <a:endParaRPr kumimoji="0" lang="tr-TR" sz="1400" b="1" i="0" u="none" strike="noStrike" kern="1200" cap="none" normalizeH="0" baseline="0" dirty="0">
                        <a:ln>
                          <a:noFill/>
                        </a:ln>
                        <a:solidFill>
                          <a:srgbClr val="FF0000"/>
                        </a:solidFill>
                        <a:effectLst/>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435182">
                <a:tc>
                  <a:txBody>
                    <a:bodyPr/>
                    <a:lstStyle/>
                    <a:p>
                      <a:pPr algn="just" fontAlgn="b"/>
                      <a:r>
                        <a:rPr lang="tr-TR" sz="900" b="1" i="0" u="none" strike="noStrike" dirty="0" smtClean="0">
                          <a:solidFill>
                            <a:schemeClr val="tx1"/>
                          </a:solidFill>
                          <a:latin typeface="Bookman Old Style" pitchFamily="18" charset="0"/>
                          <a:cs typeface="Arial" pitchFamily="34" charset="0"/>
                        </a:rPr>
                        <a:t>BALIKÇI</a:t>
                      </a:r>
                      <a:r>
                        <a:rPr lang="tr-TR" sz="900" b="1" i="0" u="none" strike="noStrike" baseline="0" dirty="0" smtClean="0">
                          <a:solidFill>
                            <a:schemeClr val="tx1"/>
                          </a:solidFill>
                          <a:latin typeface="Bookman Old Style" pitchFamily="18" charset="0"/>
                          <a:cs typeface="Arial" pitchFamily="34" charset="0"/>
                        </a:rPr>
                        <a:t> TEKNE SAYISI (Adet)</a:t>
                      </a:r>
                      <a:endParaRPr lang="tr-TR" sz="900" b="1" i="0" u="none" strike="noStrike" dirty="0" smtClean="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1.949</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5182">
                <a:tc>
                  <a:txBody>
                    <a:bodyPr/>
                    <a:lstStyle/>
                    <a:p>
                      <a:pPr algn="l" fontAlgn="b"/>
                      <a:r>
                        <a:rPr lang="tr-TR" sz="900" b="1" i="0" u="none" strike="noStrike" dirty="0" smtClean="0">
                          <a:solidFill>
                            <a:schemeClr val="tx1"/>
                          </a:solidFill>
                          <a:latin typeface="Bookman Old Style" pitchFamily="18" charset="0"/>
                          <a:cs typeface="Arial" pitchFamily="34" charset="0"/>
                        </a:rPr>
                        <a:t>DENİZ</a:t>
                      </a:r>
                      <a:r>
                        <a:rPr lang="tr-TR" sz="900" b="1" i="0" u="none" strike="noStrike" baseline="0" dirty="0" smtClean="0">
                          <a:solidFill>
                            <a:schemeClr val="tx1"/>
                          </a:solidFill>
                          <a:latin typeface="Bookman Old Style" pitchFamily="18" charset="0"/>
                          <a:cs typeface="Arial" pitchFamily="34" charset="0"/>
                        </a:rPr>
                        <a:t> BALIKLARI MİKTARI (Ton)</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50.350</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5182">
                <a:tc>
                  <a:txBody>
                    <a:bodyPr/>
                    <a:lstStyle/>
                    <a:p>
                      <a:pPr algn="l" fontAlgn="b"/>
                      <a:r>
                        <a:rPr lang="tr-TR" sz="900" b="1" i="0" u="none" strike="noStrike" dirty="0" smtClean="0">
                          <a:solidFill>
                            <a:schemeClr val="tx1"/>
                          </a:solidFill>
                          <a:latin typeface="Bookman Old Style" pitchFamily="18" charset="0"/>
                          <a:cs typeface="Arial" pitchFamily="34" charset="0"/>
                        </a:rPr>
                        <a:t>TATLI</a:t>
                      </a:r>
                      <a:r>
                        <a:rPr lang="tr-TR" sz="900" b="1" i="0" u="none" strike="noStrike" baseline="0" dirty="0" smtClean="0">
                          <a:solidFill>
                            <a:schemeClr val="tx1"/>
                          </a:solidFill>
                          <a:latin typeface="Bookman Old Style" pitchFamily="18" charset="0"/>
                          <a:cs typeface="Arial" pitchFamily="34" charset="0"/>
                        </a:rPr>
                        <a:t> SU BALIKLARI (Ton)</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131</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2981">
                <a:tc>
                  <a:txBody>
                    <a:bodyPr/>
                    <a:lstStyle/>
                    <a:p>
                      <a:pPr algn="l" fontAlgn="b"/>
                      <a:r>
                        <a:rPr lang="tr-TR" sz="900" b="1" i="0" u="none" strike="noStrike" dirty="0" smtClean="0">
                          <a:solidFill>
                            <a:schemeClr val="tx1"/>
                          </a:solidFill>
                          <a:latin typeface="Bookman Old Style" pitchFamily="18" charset="0"/>
                          <a:cs typeface="Arial" pitchFamily="34" charset="0"/>
                        </a:rPr>
                        <a:t>DİĞER</a:t>
                      </a:r>
                      <a:r>
                        <a:rPr lang="tr-TR" sz="900" b="1" i="0" u="none" strike="noStrike" baseline="0" dirty="0" smtClean="0">
                          <a:solidFill>
                            <a:schemeClr val="tx1"/>
                          </a:solidFill>
                          <a:latin typeface="Bookman Old Style" pitchFamily="18" charset="0"/>
                          <a:cs typeface="Arial" pitchFamily="34" charset="0"/>
                        </a:rPr>
                        <a:t> DENİZ ÜRÜNLERİ MİKTARI (Ton)</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1.343</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6" name="4 Tablo"/>
          <p:cNvGraphicFramePr>
            <a:graphicFrameLocks noGrp="1"/>
          </p:cNvGraphicFramePr>
          <p:nvPr>
            <p:extLst>
              <p:ext uri="{D42A27DB-BD31-4B8C-83A1-F6EECF244321}">
                <p14:modId xmlns:p14="http://schemas.microsoft.com/office/powerpoint/2010/main" val="22688626"/>
              </p:ext>
            </p:extLst>
          </p:nvPr>
        </p:nvGraphicFramePr>
        <p:xfrm>
          <a:off x="122829" y="7686109"/>
          <a:ext cx="6532607" cy="1965726"/>
        </p:xfrm>
        <a:graphic>
          <a:graphicData uri="http://schemas.openxmlformats.org/drawingml/2006/table">
            <a:tbl>
              <a:tblPr/>
              <a:tblGrid>
                <a:gridCol w="4543712">
                  <a:extLst>
                    <a:ext uri="{9D8B030D-6E8A-4147-A177-3AD203B41FA5}">
                      <a16:colId xmlns:a16="http://schemas.microsoft.com/office/drawing/2014/main" val="20000"/>
                    </a:ext>
                  </a:extLst>
                </a:gridCol>
                <a:gridCol w="1988895">
                  <a:extLst>
                    <a:ext uri="{9D8B030D-6E8A-4147-A177-3AD203B41FA5}">
                      <a16:colId xmlns:a16="http://schemas.microsoft.com/office/drawing/2014/main" val="20001"/>
                    </a:ext>
                  </a:extLst>
                </a:gridCol>
              </a:tblGrid>
              <a:tr h="303732">
                <a:tc gridSpan="2">
                  <a:txBody>
                    <a:bodyPr/>
                    <a:lstStyle/>
                    <a:p>
                      <a:pPr marL="0" algn="ctr" defTabSz="914400" rtl="0" eaLnBrk="1" fontAlgn="b" latinLnBrk="0" hangingPunct="1"/>
                      <a:r>
                        <a:rPr kumimoji="0" lang="tr-TR" sz="1400" b="1" i="0" u="none" strike="noStrike" kern="1200" cap="none" normalizeH="0" baseline="0" dirty="0" smtClean="0">
                          <a:ln>
                            <a:noFill/>
                          </a:ln>
                          <a:solidFill>
                            <a:srgbClr val="FF0000"/>
                          </a:solidFill>
                          <a:effectLst/>
                          <a:latin typeface="Bookman Old Style" pitchFamily="18" charset="0"/>
                          <a:ea typeface="+mn-ea"/>
                          <a:cs typeface="Arial" pitchFamily="34" charset="0"/>
                        </a:rPr>
                        <a:t>DİĞER VERİLER</a:t>
                      </a:r>
                      <a:endParaRPr kumimoji="0" lang="tr-TR" sz="1400" b="1" i="0" u="none" strike="noStrike" kern="1200" cap="none" normalizeH="0" baseline="0" dirty="0">
                        <a:ln>
                          <a:noFill/>
                        </a:ln>
                        <a:solidFill>
                          <a:srgbClr val="FF0000"/>
                        </a:solidFill>
                        <a:effectLst/>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276190">
                <a:tc>
                  <a:txBody>
                    <a:bodyPr/>
                    <a:lstStyle/>
                    <a:p>
                      <a:pPr algn="just" fontAlgn="b"/>
                      <a:r>
                        <a:rPr lang="tr-TR" sz="900" b="1" i="0" u="none" strike="noStrike" dirty="0" smtClean="0">
                          <a:solidFill>
                            <a:schemeClr val="tx1"/>
                          </a:solidFill>
                          <a:latin typeface="Bookman Old Style" pitchFamily="18" charset="0"/>
                          <a:cs typeface="Arial" pitchFamily="34" charset="0"/>
                        </a:rPr>
                        <a:t>ÇİFTÇİ</a:t>
                      </a:r>
                      <a:r>
                        <a:rPr lang="tr-TR" sz="900" b="1" i="0" u="none" strike="noStrike" baseline="0" dirty="0" smtClean="0">
                          <a:solidFill>
                            <a:schemeClr val="tx1"/>
                          </a:solidFill>
                          <a:latin typeface="Bookman Old Style" pitchFamily="18" charset="0"/>
                          <a:cs typeface="Arial" pitchFamily="34" charset="0"/>
                        </a:rPr>
                        <a:t> AİLE SAYISI (Doğrudan Gelir Desteğine Kayıtlı)</a:t>
                      </a:r>
                      <a:endParaRPr lang="tr-TR" sz="900" b="1" i="0" u="none" strike="noStrike" dirty="0" smtClean="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3.401</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6190">
                <a:tc>
                  <a:txBody>
                    <a:bodyPr/>
                    <a:lstStyle/>
                    <a:p>
                      <a:pPr algn="l" fontAlgn="b"/>
                      <a:r>
                        <a:rPr lang="tr-TR" sz="900" b="1" i="0" u="none" strike="noStrike" dirty="0" smtClean="0">
                          <a:solidFill>
                            <a:schemeClr val="tx1"/>
                          </a:solidFill>
                          <a:latin typeface="Bookman Old Style" pitchFamily="18" charset="0"/>
                          <a:cs typeface="Arial" pitchFamily="34" charset="0"/>
                        </a:rPr>
                        <a:t>BİTKİSEL</a:t>
                      </a:r>
                      <a:r>
                        <a:rPr lang="tr-TR" sz="900" b="1" i="0" u="none" strike="noStrike" baseline="0" dirty="0" smtClean="0">
                          <a:solidFill>
                            <a:schemeClr val="tx1"/>
                          </a:solidFill>
                          <a:latin typeface="Bookman Old Style" pitchFamily="18" charset="0"/>
                          <a:cs typeface="Arial" pitchFamily="34" charset="0"/>
                        </a:rPr>
                        <a:t> ÜRETİM İŞLETMESİ (Adet)</a:t>
                      </a:r>
                    </a:p>
                    <a:p>
                      <a:pPr algn="l" fontAlgn="b"/>
                      <a:r>
                        <a:rPr lang="tr-TR" sz="900" b="1" i="0" u="none" strike="noStrike" baseline="0" dirty="0" smtClean="0">
                          <a:solidFill>
                            <a:schemeClr val="tx1"/>
                          </a:solidFill>
                          <a:latin typeface="Bookman Old Style" pitchFamily="18" charset="0"/>
                          <a:cs typeface="Arial" pitchFamily="34" charset="0"/>
                        </a:rPr>
                        <a:t>(Tohum, fide, fidan, süs bitkileri, gübre)</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275</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6190">
                <a:tc>
                  <a:txBody>
                    <a:bodyPr/>
                    <a:lstStyle/>
                    <a:p>
                      <a:pPr algn="l" fontAlgn="b"/>
                      <a:r>
                        <a:rPr lang="tr-TR" sz="900" b="1" i="0" u="none" strike="noStrike" dirty="0" smtClean="0">
                          <a:solidFill>
                            <a:schemeClr val="tx1"/>
                          </a:solidFill>
                          <a:latin typeface="Bookman Old Style" pitchFamily="18" charset="0"/>
                          <a:cs typeface="Arial" pitchFamily="34" charset="0"/>
                        </a:rPr>
                        <a:t>HAYVANSAL</a:t>
                      </a:r>
                      <a:r>
                        <a:rPr lang="tr-TR" sz="900" b="1" i="0" u="none" strike="noStrike" baseline="0" dirty="0" smtClean="0">
                          <a:solidFill>
                            <a:schemeClr val="tx1"/>
                          </a:solidFill>
                          <a:latin typeface="Bookman Old Style" pitchFamily="18" charset="0"/>
                          <a:cs typeface="Arial" pitchFamily="34" charset="0"/>
                        </a:rPr>
                        <a:t> ÜRETİM İŞLETMESİ (Adet)</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8.465</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6190">
                <a:tc>
                  <a:txBody>
                    <a:bodyPr/>
                    <a:lstStyle/>
                    <a:p>
                      <a:pPr algn="l" fontAlgn="b"/>
                      <a:r>
                        <a:rPr lang="tr-TR" sz="900" b="1" i="0" u="none" strike="noStrike" dirty="0" smtClean="0">
                          <a:solidFill>
                            <a:schemeClr val="tx1"/>
                          </a:solidFill>
                          <a:latin typeface="Bookman Old Style" pitchFamily="18" charset="0"/>
                          <a:cs typeface="Arial" pitchFamily="34" charset="0"/>
                        </a:rPr>
                        <a:t>İLDE</a:t>
                      </a:r>
                      <a:r>
                        <a:rPr lang="tr-TR" sz="900" b="1" i="0" u="none" strike="noStrike" baseline="0" dirty="0" smtClean="0">
                          <a:solidFill>
                            <a:schemeClr val="tx1"/>
                          </a:solidFill>
                          <a:latin typeface="Bookman Old Style" pitchFamily="18" charset="0"/>
                          <a:cs typeface="Arial" pitchFamily="34" charset="0"/>
                        </a:rPr>
                        <a:t> ZİRAİ İLAÇ BAYİ SAYISI (Adet)</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91</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6190">
                <a:tc>
                  <a:txBody>
                    <a:bodyPr/>
                    <a:lstStyle/>
                    <a:p>
                      <a:pPr algn="l" fontAlgn="b"/>
                      <a:r>
                        <a:rPr lang="tr-TR" sz="900" b="1" i="0" u="none" strike="noStrike" dirty="0" smtClean="0">
                          <a:solidFill>
                            <a:schemeClr val="tx1"/>
                          </a:solidFill>
                          <a:latin typeface="Bookman Old Style" pitchFamily="18" charset="0"/>
                          <a:cs typeface="Arial" pitchFamily="34" charset="0"/>
                        </a:rPr>
                        <a:t>İLDEKİ</a:t>
                      </a:r>
                      <a:r>
                        <a:rPr lang="tr-TR" sz="900" b="1" i="0" u="none" strike="noStrike" baseline="0" dirty="0" smtClean="0">
                          <a:solidFill>
                            <a:schemeClr val="tx1"/>
                          </a:solidFill>
                          <a:latin typeface="Bookman Old Style" pitchFamily="18" charset="0"/>
                          <a:cs typeface="Arial" pitchFamily="34" charset="0"/>
                        </a:rPr>
                        <a:t> ZİRAİ ALET MAKİNE BAYİ SAYISI (Adet)</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141</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6190">
                <a:tc>
                  <a:txBody>
                    <a:bodyPr/>
                    <a:lstStyle/>
                    <a:p>
                      <a:pPr algn="l" fontAlgn="b"/>
                      <a:r>
                        <a:rPr lang="tr-TR" sz="900" b="1" i="0" u="none" strike="noStrike" dirty="0" smtClean="0">
                          <a:solidFill>
                            <a:schemeClr val="tx1"/>
                          </a:solidFill>
                          <a:latin typeface="Bookman Old Style" pitchFamily="18" charset="0"/>
                          <a:cs typeface="Arial" pitchFamily="34" charset="0"/>
                        </a:rPr>
                        <a:t>İLDE KULLANILAN GÜBRE MİKTARI</a:t>
                      </a:r>
                      <a:r>
                        <a:rPr lang="tr-TR" sz="900" b="1" i="0" u="none" strike="noStrike" baseline="0" dirty="0" smtClean="0">
                          <a:solidFill>
                            <a:schemeClr val="tx1"/>
                          </a:solidFill>
                          <a:latin typeface="Bookman Old Style" pitchFamily="18" charset="0"/>
                          <a:cs typeface="Arial" pitchFamily="34" charset="0"/>
                        </a:rPr>
                        <a:t> (Ton)</a:t>
                      </a:r>
                      <a:endParaRPr lang="tr-TR" sz="9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spcAft>
                          <a:spcPts val="0"/>
                        </a:spcAft>
                      </a:pPr>
                      <a:r>
                        <a:rPr lang="tr-TR" sz="900" b="1" dirty="0" smtClean="0">
                          <a:solidFill>
                            <a:schemeClr val="tx1"/>
                          </a:solidFill>
                          <a:latin typeface="Bookman Old Style" pitchFamily="18" charset="0"/>
                          <a:ea typeface="Times New Roman"/>
                          <a:cs typeface="Arial" pitchFamily="34" charset="0"/>
                        </a:rPr>
                        <a:t>49.548</a:t>
                      </a:r>
                      <a:endParaRPr lang="tr-TR" sz="900" b="1" dirty="0">
                        <a:solidFill>
                          <a:schemeClr val="tx1"/>
                        </a:solidFill>
                        <a:latin typeface="Bookman Old Style" pitchFamily="18" charset="0"/>
                        <a:ea typeface="Times New Roman"/>
                        <a:cs typeface="Arial" pitchFamily="34" charset="0"/>
                      </a:endParaRPr>
                    </a:p>
                  </a:txBody>
                  <a:tcPr marL="51435" marR="51435"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69185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a:xfrm>
            <a:off x="6453337" y="7167246"/>
            <a:ext cx="310112" cy="273844"/>
          </a:xfrm>
        </p:spPr>
        <p:txBody>
          <a:bodyPr/>
          <a:lstStyle/>
          <a:p>
            <a:pPr defTabSz="685800">
              <a:defRPr/>
            </a:pPr>
            <a:fld id="{B74CA5D6-9AC4-4A05-A87A-1A3FA224B744}" type="slidenum">
              <a:rPr lang="tr-TR">
                <a:solidFill>
                  <a:prstClr val="black">
                    <a:tint val="75000"/>
                  </a:prstClr>
                </a:solidFill>
                <a:latin typeface="Corbel" panose="020B0503020204020204"/>
              </a:rPr>
              <a:pPr defTabSz="685800">
                <a:defRPr/>
              </a:pPr>
              <a:t>42</a:t>
            </a:fld>
            <a:endParaRPr lang="tr-TR">
              <a:solidFill>
                <a:prstClr val="black">
                  <a:tint val="75000"/>
                </a:prstClr>
              </a:solidFill>
              <a:latin typeface="Corbel" panose="020B0503020204020204"/>
            </a:endParaRPr>
          </a:p>
        </p:txBody>
      </p:sp>
      <p:sp>
        <p:nvSpPr>
          <p:cNvPr id="2" name="1 Başlık"/>
          <p:cNvSpPr>
            <a:spLocks noGrp="1"/>
          </p:cNvSpPr>
          <p:nvPr>
            <p:ph type="title" idx="4294967295"/>
          </p:nvPr>
        </p:nvSpPr>
        <p:spPr>
          <a:xfrm>
            <a:off x="0" y="200934"/>
            <a:ext cx="6858000" cy="394538"/>
          </a:xfrm>
        </p:spPr>
        <p:txBody>
          <a:bodyPr>
            <a:normAutofit/>
          </a:bodyPr>
          <a:lstStyle/>
          <a:p>
            <a:pPr eaLnBrk="1" hangingPunct="1"/>
            <a:r>
              <a:rPr lang="tr-TR" sz="1500" b="1" dirty="0">
                <a:solidFill>
                  <a:srgbClr val="FF0000"/>
                </a:solidFill>
                <a:latin typeface="Bookman Old Style" pitchFamily="18" charset="0"/>
                <a:cs typeface="Arial" pitchFamily="34" charset="0"/>
              </a:rPr>
              <a:t>BARAJLAR VE SU KAYNAKLARI</a:t>
            </a:r>
            <a:endParaRPr lang="tr-TR" sz="1500" dirty="0">
              <a:solidFill>
                <a:srgbClr val="FF0000"/>
              </a:solidFill>
              <a:latin typeface="Bookman Old Style" pitchFamily="18" charset="0"/>
              <a:cs typeface="Arial" pitchFamily="34" charset="0"/>
            </a:endParaRPr>
          </a:p>
        </p:txBody>
      </p:sp>
      <p:graphicFrame>
        <p:nvGraphicFramePr>
          <p:cNvPr id="5" name="4 Tablo"/>
          <p:cNvGraphicFramePr>
            <a:graphicFrameLocks noGrp="1"/>
          </p:cNvGraphicFramePr>
          <p:nvPr>
            <p:extLst>
              <p:ext uri="{D42A27DB-BD31-4B8C-83A1-F6EECF244321}">
                <p14:modId xmlns:p14="http://schemas.microsoft.com/office/powerpoint/2010/main" val="2358036617"/>
              </p:ext>
            </p:extLst>
          </p:nvPr>
        </p:nvGraphicFramePr>
        <p:xfrm>
          <a:off x="-6163" y="900763"/>
          <a:ext cx="6858002" cy="8284179"/>
        </p:xfrm>
        <a:graphic>
          <a:graphicData uri="http://schemas.openxmlformats.org/drawingml/2006/table">
            <a:tbl>
              <a:tblPr/>
              <a:tblGrid>
                <a:gridCol w="4623956">
                  <a:extLst>
                    <a:ext uri="{9D8B030D-6E8A-4147-A177-3AD203B41FA5}">
                      <a16:colId xmlns:a16="http://schemas.microsoft.com/office/drawing/2014/main" val="20000"/>
                    </a:ext>
                  </a:extLst>
                </a:gridCol>
                <a:gridCol w="1202120">
                  <a:extLst>
                    <a:ext uri="{9D8B030D-6E8A-4147-A177-3AD203B41FA5}">
                      <a16:colId xmlns:a16="http://schemas.microsoft.com/office/drawing/2014/main" val="20001"/>
                    </a:ext>
                  </a:extLst>
                </a:gridCol>
                <a:gridCol w="1031926">
                  <a:extLst>
                    <a:ext uri="{9D8B030D-6E8A-4147-A177-3AD203B41FA5}">
                      <a16:colId xmlns:a16="http://schemas.microsoft.com/office/drawing/2014/main" val="20002"/>
                    </a:ext>
                  </a:extLst>
                </a:gridCol>
              </a:tblGrid>
              <a:tr h="11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TESİSİN ADI</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HİZMETE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GİRİŞ YILI</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VERİM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(MİLYON M³/YIL)</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ELMALI I VE II BARAJLARI </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1893-1950</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15</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TERKOS BARAJI</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1883</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142</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ALİBEYKÖY BARAJI</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1972</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36</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ÖMERLİ BARAJI</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1972</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220</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DARLIK BARAJI</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1989</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97</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BÜYÜKÇEKMECE BARAJI</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1989</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100</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YEŞİLVADİ REGÜLATÖRÜ</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1992</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5</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156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ISTRANCALAR (DÜZDERE, KUZULUDERE, BÜYÜKDERE, SULTANBAHÇEDERE, ELMALIDERE)</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1995-1997</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75,2</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ŞİLE KESON KUYULARI </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1996</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25,7</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KAZANDERE BARAJI</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1997</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100</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SAZLIDERE BARAJI</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1998</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55</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PABUÇDERE BARAJI</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2000</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60</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YEŞİLÇAY REGÜLATÖRÜ</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2003</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145</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MELEN REGÜLATÖRÜ (1.KISIM)</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2007</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268</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MELEN REGÜLATÖRÜ (2. KISIM)</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2014</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307</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37160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BENTLER</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1620-1839</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2,5</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74919979"/>
                  </a:ext>
                </a:extLst>
              </a:tr>
              <a:tr h="388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GENEL TOPLAM </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rgbClr val="000099"/>
                        </a:solidFill>
                        <a:effectLst/>
                        <a:latin typeface="Bookman Old Style" pitchFamily="18"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99"/>
                          </a:solidFill>
                          <a:effectLst/>
                          <a:latin typeface="Bookman Old Style" pitchFamily="18" charset="0"/>
                          <a:cs typeface="Arial" pitchFamily="34" charset="0"/>
                        </a:rPr>
                        <a:t>1.653,4</a:t>
                      </a:r>
                    </a:p>
                  </a:txBody>
                  <a:tcPr marL="51435" marR="51435" marT="0" marB="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4082831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a:xfrm>
            <a:off x="6129301" y="6951222"/>
            <a:ext cx="418124" cy="273844"/>
          </a:xfrm>
        </p:spPr>
        <p:txBody>
          <a:bodyPr/>
          <a:lstStyle/>
          <a:p>
            <a:pPr defTabSz="685800">
              <a:defRPr/>
            </a:pPr>
            <a:fld id="{D2550A56-0395-4AFB-A78D-6AA59DA9B8D7}" type="slidenum">
              <a:rPr lang="tr-TR" sz="900">
                <a:solidFill>
                  <a:prstClr val="black">
                    <a:tint val="75000"/>
                  </a:prstClr>
                </a:solidFill>
                <a:latin typeface="Calibri"/>
              </a:rPr>
              <a:pPr defTabSz="685800">
                <a:defRPr/>
              </a:pPr>
              <a:t>43</a:t>
            </a:fld>
            <a:endParaRPr lang="tr-TR" sz="900">
              <a:solidFill>
                <a:prstClr val="black">
                  <a:tint val="75000"/>
                </a:prstClr>
              </a:solidFill>
              <a:latin typeface="Calibri"/>
            </a:endParaRPr>
          </a:p>
        </p:txBody>
      </p:sp>
      <p:sp>
        <p:nvSpPr>
          <p:cNvPr id="2" name="1 Başlık"/>
          <p:cNvSpPr>
            <a:spLocks noGrp="1"/>
          </p:cNvSpPr>
          <p:nvPr>
            <p:ph type="title" idx="4294967295"/>
          </p:nvPr>
        </p:nvSpPr>
        <p:spPr>
          <a:xfrm>
            <a:off x="177421" y="0"/>
            <a:ext cx="6858000" cy="756047"/>
          </a:xfrm>
        </p:spPr>
        <p:txBody>
          <a:bodyPr/>
          <a:lstStyle/>
          <a:p>
            <a:pPr eaLnBrk="1" hangingPunct="1"/>
            <a:r>
              <a:rPr lang="tr-TR" sz="2100" b="1" dirty="0">
                <a:solidFill>
                  <a:srgbClr val="FF0000"/>
                </a:solidFill>
                <a:latin typeface="Bookman Old Style" pitchFamily="18" charset="0"/>
                <a:cs typeface="Arial" pitchFamily="34" charset="0"/>
              </a:rPr>
              <a:t>HABERLEŞME DURUMU</a:t>
            </a:r>
            <a:r>
              <a:rPr lang="tr-TR" sz="1800" b="1" dirty="0">
                <a:solidFill>
                  <a:srgbClr val="FF0000"/>
                </a:solidFill>
                <a:latin typeface="Bookman Old Style" pitchFamily="18" charset="0"/>
                <a:cs typeface="Arial" pitchFamily="34" charset="0"/>
              </a:rPr>
              <a:t>*</a:t>
            </a:r>
            <a:endParaRPr lang="tr-TR" sz="1800" dirty="0">
              <a:solidFill>
                <a:srgbClr val="FF0000"/>
              </a:solidFill>
              <a:latin typeface="Bookman Old Style" pitchFamily="18" charset="0"/>
              <a:cs typeface="Arial" pitchFamily="34" charset="0"/>
            </a:endParaRPr>
          </a:p>
        </p:txBody>
      </p:sp>
      <p:graphicFrame>
        <p:nvGraphicFramePr>
          <p:cNvPr id="5" name="4 Tablo"/>
          <p:cNvGraphicFramePr>
            <a:graphicFrameLocks noGrp="1"/>
          </p:cNvGraphicFramePr>
          <p:nvPr>
            <p:extLst>
              <p:ext uri="{D42A27DB-BD31-4B8C-83A1-F6EECF244321}">
                <p14:modId xmlns:p14="http://schemas.microsoft.com/office/powerpoint/2010/main" val="4210766887"/>
              </p:ext>
            </p:extLst>
          </p:nvPr>
        </p:nvGraphicFramePr>
        <p:xfrm>
          <a:off x="71095" y="756047"/>
          <a:ext cx="6602661" cy="3497900"/>
        </p:xfrm>
        <a:graphic>
          <a:graphicData uri="http://schemas.openxmlformats.org/drawingml/2006/table">
            <a:tbl>
              <a:tblPr/>
              <a:tblGrid>
                <a:gridCol w="1100114">
                  <a:extLst>
                    <a:ext uri="{9D8B030D-6E8A-4147-A177-3AD203B41FA5}">
                      <a16:colId xmlns:a16="http://schemas.microsoft.com/office/drawing/2014/main" val="20000"/>
                    </a:ext>
                  </a:extLst>
                </a:gridCol>
                <a:gridCol w="1434931">
                  <a:extLst>
                    <a:ext uri="{9D8B030D-6E8A-4147-A177-3AD203B41FA5}">
                      <a16:colId xmlns:a16="http://schemas.microsoft.com/office/drawing/2014/main" val="20001"/>
                    </a:ext>
                  </a:extLst>
                </a:gridCol>
                <a:gridCol w="1243606">
                  <a:extLst>
                    <a:ext uri="{9D8B030D-6E8A-4147-A177-3AD203B41FA5}">
                      <a16:colId xmlns:a16="http://schemas.microsoft.com/office/drawing/2014/main" val="20002"/>
                    </a:ext>
                  </a:extLst>
                </a:gridCol>
                <a:gridCol w="1202304">
                  <a:extLst>
                    <a:ext uri="{9D8B030D-6E8A-4147-A177-3AD203B41FA5}">
                      <a16:colId xmlns:a16="http://schemas.microsoft.com/office/drawing/2014/main" val="20003"/>
                    </a:ext>
                  </a:extLst>
                </a:gridCol>
                <a:gridCol w="1621706">
                  <a:extLst>
                    <a:ext uri="{9D8B030D-6E8A-4147-A177-3AD203B41FA5}">
                      <a16:colId xmlns:a16="http://schemas.microsoft.com/office/drawing/2014/main" val="20004"/>
                    </a:ext>
                  </a:extLst>
                </a:gridCol>
              </a:tblGrid>
              <a:tr h="87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Bookman Old Style" pitchFamily="18" charset="0"/>
                        <a:cs typeface="Arial" pitchFamily="34" charset="0"/>
                      </a:endParaRPr>
                    </a:p>
                  </a:txBody>
                  <a:tcPr marL="32272" marR="32272" marT="0" marB="0" anchor="b"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rgbClr val="0000FF"/>
                          </a:solidFill>
                          <a:effectLst/>
                          <a:latin typeface="Bookman Old Style" pitchFamily="18" charset="0"/>
                          <a:ea typeface="+mn-ea"/>
                          <a:cs typeface="Arial" pitchFamily="34" charset="0"/>
                        </a:rPr>
                        <a:t>TELEFON SANTRAL KAPASİTESİ</a:t>
                      </a:r>
                    </a:p>
                  </a:txBody>
                  <a:tcPr marL="32272" marR="32272"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rgbClr val="0000FF"/>
                          </a:solidFill>
                          <a:effectLst/>
                          <a:latin typeface="Bookman Old Style" pitchFamily="18" charset="0"/>
                          <a:ea typeface="+mn-ea"/>
                          <a:cs typeface="Arial" pitchFamily="34" charset="0"/>
                        </a:rPr>
                        <a:t>ABONE SAYISI</a:t>
                      </a:r>
                    </a:p>
                  </a:txBody>
                  <a:tcPr marL="32272" marR="32272"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rgbClr val="0000FF"/>
                          </a:solidFill>
                          <a:effectLst/>
                          <a:latin typeface="Bookman Old Style" pitchFamily="18" charset="0"/>
                          <a:ea typeface="+mn-ea"/>
                          <a:cs typeface="Arial" pitchFamily="34" charset="0"/>
                        </a:rPr>
                        <a:t>BEKLEYEN ABONE</a:t>
                      </a:r>
                    </a:p>
                  </a:txBody>
                  <a:tcPr marL="32272" marR="32272"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rgbClr val="0000FF"/>
                          </a:solidFill>
                          <a:effectLst/>
                          <a:latin typeface="Bookman Old Style" pitchFamily="18" charset="0"/>
                          <a:ea typeface="+mn-ea"/>
                          <a:cs typeface="Arial" pitchFamily="34" charset="0"/>
                        </a:rPr>
                        <a:t>ANKESÖRLÜ TELEFON</a:t>
                      </a:r>
                    </a:p>
                  </a:txBody>
                  <a:tcPr marL="32272" marR="32272"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87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FF"/>
                          </a:solidFill>
                          <a:effectLst/>
                          <a:latin typeface="Bookman Old Style" pitchFamily="18" charset="0"/>
                          <a:cs typeface="Arial" pitchFamily="34" charset="0"/>
                        </a:rPr>
                        <a:t>AVRUPA  YAKASI</a:t>
                      </a:r>
                    </a:p>
                  </a:txBody>
                  <a:tcPr marL="32272" marR="32272"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Bookman Old Style" pitchFamily="18" charset="0"/>
                          <a:ea typeface="+mn-ea"/>
                          <a:cs typeface="Arial" pitchFamily="34" charset="0"/>
                        </a:rPr>
                        <a:t>3.569.320</a:t>
                      </a:r>
                      <a:endParaRPr kumimoji="0" lang="tr-TR" sz="14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Bookman Old Style" pitchFamily="18" charset="0"/>
                          <a:ea typeface="+mn-ea"/>
                          <a:cs typeface="Arial" pitchFamily="34" charset="0"/>
                        </a:rPr>
                        <a:t>1.734.848</a:t>
                      </a:r>
                      <a:endParaRPr kumimoji="0" lang="tr-TR" sz="14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Bookman Old Style" pitchFamily="18" charset="0"/>
                          <a:ea typeface="+mn-ea"/>
                          <a:cs typeface="Arial" pitchFamily="34" charset="0"/>
                        </a:rPr>
                        <a:t>3.043</a:t>
                      </a:r>
                      <a:endParaRPr kumimoji="0" lang="tr-TR" sz="14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Bookman Old Style" pitchFamily="18" charset="0"/>
                          <a:ea typeface="+mn-ea"/>
                          <a:cs typeface="Arial" pitchFamily="34" charset="0"/>
                        </a:rPr>
                        <a:t>5.548</a:t>
                      </a:r>
                      <a:endParaRPr kumimoji="0" lang="tr-TR" sz="14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7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FF"/>
                          </a:solidFill>
                          <a:effectLst/>
                          <a:latin typeface="Bookman Old Style" pitchFamily="18" charset="0"/>
                          <a:cs typeface="Arial" pitchFamily="34" charset="0"/>
                        </a:rPr>
                        <a:t>ANADOLU YAKASI</a:t>
                      </a:r>
                    </a:p>
                  </a:txBody>
                  <a:tcPr marL="32272" marR="32272"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Bookman Old Style" pitchFamily="18" charset="0"/>
                          <a:ea typeface="+mn-ea"/>
                          <a:cs typeface="Arial" pitchFamily="34" charset="0"/>
                        </a:rPr>
                        <a:t> 2.194.293</a:t>
                      </a:r>
                      <a:endParaRPr kumimoji="0" lang="tr-TR" sz="14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Bookman Old Style" pitchFamily="18" charset="0"/>
                          <a:ea typeface="+mn-ea"/>
                          <a:cs typeface="Arial" pitchFamily="34" charset="0"/>
                        </a:rPr>
                        <a:t>1.000.259</a:t>
                      </a:r>
                      <a:endParaRPr kumimoji="0" lang="tr-TR" sz="14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Bookman Old Style" pitchFamily="18" charset="0"/>
                          <a:ea typeface="+mn-ea"/>
                          <a:cs typeface="Arial" pitchFamily="34" charset="0"/>
                        </a:rPr>
                        <a:t>2.095</a:t>
                      </a:r>
                      <a:endParaRPr kumimoji="0" lang="tr-TR" sz="14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Bookman Old Style" pitchFamily="18" charset="0"/>
                          <a:ea typeface="+mn-ea"/>
                          <a:cs typeface="Arial" pitchFamily="34" charset="0"/>
                        </a:rPr>
                        <a:t>3.434</a:t>
                      </a:r>
                      <a:endParaRPr kumimoji="0" lang="tr-TR" sz="14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33338" marR="33338"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7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rgbClr val="000099"/>
                          </a:solidFill>
                          <a:effectLst/>
                          <a:latin typeface="Bookman Old Style" pitchFamily="18" charset="0"/>
                          <a:ea typeface="+mn-ea"/>
                          <a:cs typeface="Arial" pitchFamily="34" charset="0"/>
                        </a:rPr>
                        <a:t>TOPLAM</a:t>
                      </a:r>
                    </a:p>
                  </a:txBody>
                  <a:tcPr marL="32272" marR="32272"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r>
                        <a:rPr kumimoji="0" lang="tr-TR" sz="1400" b="1" i="0" u="none" strike="noStrike" kern="1200" cap="none" normalizeH="0" baseline="0" dirty="0" smtClean="0">
                          <a:ln>
                            <a:noFill/>
                          </a:ln>
                          <a:solidFill>
                            <a:schemeClr val="tx1"/>
                          </a:solidFill>
                          <a:effectLst/>
                          <a:latin typeface="Bookman Old Style" pitchFamily="18" charset="0"/>
                          <a:ea typeface="+mn-ea"/>
                          <a:cs typeface="Arial" pitchFamily="34" charset="0"/>
                        </a:rPr>
                        <a:t>5.763.613</a:t>
                      </a:r>
                      <a:endPar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r>
                        <a:rPr kumimoji="0" lang="tr-TR" sz="1400" b="1" i="0" u="none" strike="noStrike" kern="1200" cap="none" normalizeH="0" baseline="0" dirty="0" smtClean="0">
                          <a:ln>
                            <a:noFill/>
                          </a:ln>
                          <a:solidFill>
                            <a:schemeClr val="tx1"/>
                          </a:solidFill>
                          <a:effectLst/>
                          <a:latin typeface="Bookman Old Style" pitchFamily="18" charset="0"/>
                          <a:ea typeface="+mn-ea"/>
                          <a:cs typeface="Arial" pitchFamily="34" charset="0"/>
                        </a:rPr>
                        <a:t>2.735.107</a:t>
                      </a:r>
                      <a:endPar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r>
                        <a:rPr kumimoji="0" lang="tr-TR" sz="1400" b="1" i="0" u="none" strike="noStrike" kern="1200" cap="none" normalizeH="0" baseline="0" dirty="0" smtClean="0">
                          <a:ln>
                            <a:noFill/>
                          </a:ln>
                          <a:solidFill>
                            <a:schemeClr val="tx1"/>
                          </a:solidFill>
                          <a:effectLst/>
                          <a:latin typeface="Bookman Old Style" pitchFamily="18" charset="0"/>
                          <a:ea typeface="+mn-ea"/>
                          <a:cs typeface="Arial" pitchFamily="34" charset="0"/>
                        </a:rPr>
                        <a:t>5.138</a:t>
                      </a:r>
                      <a:endPar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r>
                        <a:rPr kumimoji="0" lang="tr-TR" sz="1400" b="1" i="0" u="none" strike="noStrike" kern="1200" cap="none" normalizeH="0" baseline="0" dirty="0" smtClean="0">
                          <a:ln>
                            <a:noFill/>
                          </a:ln>
                          <a:solidFill>
                            <a:schemeClr val="tx1"/>
                          </a:solidFill>
                          <a:effectLst/>
                          <a:latin typeface="Bookman Old Style" pitchFamily="18" charset="0"/>
                          <a:ea typeface="+mn-ea"/>
                          <a:cs typeface="Arial" pitchFamily="34" charset="0"/>
                        </a:rPr>
                        <a:t>8.982</a:t>
                      </a:r>
                      <a:endPar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3" name="Metin kutusu 2"/>
          <p:cNvSpPr txBox="1"/>
          <p:nvPr/>
        </p:nvSpPr>
        <p:spPr>
          <a:xfrm>
            <a:off x="0" y="4434963"/>
            <a:ext cx="3484177" cy="219291"/>
          </a:xfrm>
          <a:prstGeom prst="rect">
            <a:avLst/>
          </a:prstGeom>
          <a:noFill/>
        </p:spPr>
        <p:txBody>
          <a:bodyPr wrap="square" rtlCol="0">
            <a:spAutoFit/>
          </a:bodyPr>
          <a:lstStyle/>
          <a:p>
            <a:pPr defTabSz="685800">
              <a:defRPr/>
            </a:pPr>
            <a:r>
              <a:rPr lang="tr-TR" sz="825" dirty="0">
                <a:solidFill>
                  <a:prstClr val="black"/>
                </a:solidFill>
                <a:latin typeface="Bookman Old Style" pitchFamily="18" charset="0"/>
                <a:cs typeface="Arial" pitchFamily="34" charset="0"/>
              </a:rPr>
              <a:t>* Not: Bu bilgilerin ticari sır niteliğinde gizliliği bulunmaktadır.</a:t>
            </a:r>
            <a:endParaRPr lang="tr-TR" sz="825" dirty="0">
              <a:solidFill>
                <a:prstClr val="black"/>
              </a:solidFill>
              <a:latin typeface="Calibri"/>
            </a:endParaRPr>
          </a:p>
        </p:txBody>
      </p:sp>
      <p:sp>
        <p:nvSpPr>
          <p:cNvPr id="7" name="1 Başlık"/>
          <p:cNvSpPr txBox="1">
            <a:spLocks/>
          </p:cNvSpPr>
          <p:nvPr/>
        </p:nvSpPr>
        <p:spPr>
          <a:xfrm>
            <a:off x="0" y="4854332"/>
            <a:ext cx="6426994" cy="357188"/>
          </a:xfrm>
          <a:prstGeom prst="rect">
            <a:avLst/>
          </a:prstGeom>
          <a:effectLst/>
        </p:spPr>
        <p:txBody>
          <a:bodyPr vert="horz" lIns="91440" tIns="45720" rIns="91440" bIns="45720" rtlCol="0" anchor="ctr">
            <a:no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smtClean="0">
                <a:solidFill>
                  <a:srgbClr val="FF0000"/>
                </a:solidFill>
                <a:latin typeface="Bookman Old Style" pitchFamily="18" charset="0"/>
                <a:cs typeface="Arial" pitchFamily="34" charset="0"/>
              </a:rPr>
              <a:t/>
            </a:r>
            <a:br>
              <a:rPr lang="tr-TR" sz="2000" b="1" dirty="0" smtClean="0">
                <a:solidFill>
                  <a:srgbClr val="FF0000"/>
                </a:solidFill>
                <a:latin typeface="Bookman Old Style" pitchFamily="18" charset="0"/>
                <a:cs typeface="Arial" pitchFamily="34" charset="0"/>
              </a:rPr>
            </a:br>
            <a:r>
              <a:rPr lang="tr-TR" sz="2000" b="1" dirty="0" smtClean="0">
                <a:solidFill>
                  <a:srgbClr val="FF0000"/>
                </a:solidFill>
                <a:latin typeface="Bookman Old Style" pitchFamily="18" charset="0"/>
                <a:cs typeface="Arial" pitchFamily="34" charset="0"/>
              </a:rPr>
              <a:t>ABONE VE TÜKETİM DAĞILIMI</a:t>
            </a:r>
            <a:r>
              <a:rPr lang="tr-TR" sz="2000" b="1" dirty="0" smtClean="0">
                <a:latin typeface="Bookman Old Style" pitchFamily="18" charset="0"/>
                <a:cs typeface="Arial" pitchFamily="34" charset="0"/>
              </a:rPr>
              <a:t/>
            </a:r>
            <a:br>
              <a:rPr lang="tr-TR" sz="2000" b="1" dirty="0" smtClean="0">
                <a:latin typeface="Bookman Old Style" pitchFamily="18" charset="0"/>
                <a:cs typeface="Arial" pitchFamily="34" charset="0"/>
              </a:rPr>
            </a:br>
            <a:endParaRPr lang="tr-TR" sz="2000" b="1" dirty="0">
              <a:latin typeface="Bookman Old Style" pitchFamily="18" charset="0"/>
              <a:cs typeface="Arial" pitchFamily="34" charset="0"/>
            </a:endParaRPr>
          </a:p>
        </p:txBody>
      </p:sp>
      <p:graphicFrame>
        <p:nvGraphicFramePr>
          <p:cNvPr id="8" name="6 Tablo"/>
          <p:cNvGraphicFramePr>
            <a:graphicFrameLocks noGrp="1"/>
          </p:cNvGraphicFramePr>
          <p:nvPr>
            <p:extLst>
              <p:ext uri="{D42A27DB-BD31-4B8C-83A1-F6EECF244321}">
                <p14:modId xmlns:p14="http://schemas.microsoft.com/office/powerpoint/2010/main" val="680383376"/>
              </p:ext>
            </p:extLst>
          </p:nvPr>
        </p:nvGraphicFramePr>
        <p:xfrm>
          <a:off x="71096" y="5420140"/>
          <a:ext cx="6786904" cy="4121424"/>
        </p:xfrm>
        <a:graphic>
          <a:graphicData uri="http://schemas.openxmlformats.org/drawingml/2006/table">
            <a:tbl>
              <a:tblPr/>
              <a:tblGrid>
                <a:gridCol w="2923895">
                  <a:extLst>
                    <a:ext uri="{9D8B030D-6E8A-4147-A177-3AD203B41FA5}">
                      <a16:colId xmlns:a16="http://schemas.microsoft.com/office/drawing/2014/main" val="20000"/>
                    </a:ext>
                  </a:extLst>
                </a:gridCol>
                <a:gridCol w="1272209">
                  <a:extLst>
                    <a:ext uri="{9D8B030D-6E8A-4147-A177-3AD203B41FA5}">
                      <a16:colId xmlns:a16="http://schemas.microsoft.com/office/drawing/2014/main" val="20001"/>
                    </a:ext>
                  </a:extLst>
                </a:gridCol>
                <a:gridCol w="1285461">
                  <a:extLst>
                    <a:ext uri="{9D8B030D-6E8A-4147-A177-3AD203B41FA5}">
                      <a16:colId xmlns:a16="http://schemas.microsoft.com/office/drawing/2014/main" val="20002"/>
                    </a:ext>
                  </a:extLst>
                </a:gridCol>
                <a:gridCol w="1305339">
                  <a:extLst>
                    <a:ext uri="{9D8B030D-6E8A-4147-A177-3AD203B41FA5}">
                      <a16:colId xmlns:a16="http://schemas.microsoft.com/office/drawing/2014/main" val="20003"/>
                    </a:ext>
                  </a:extLst>
                </a:gridCol>
              </a:tblGrid>
              <a:tr h="711135">
                <a:tc>
                  <a:txBody>
                    <a:bodyPr/>
                    <a:lstStyle/>
                    <a:p>
                      <a:pPr algn="just" fontAlgn="b"/>
                      <a:r>
                        <a:rPr kumimoji="0" lang="tr-TR" sz="1400" b="1" i="0" u="none" strike="noStrike" kern="1200" cap="none" normalizeH="0" baseline="0" dirty="0" smtClean="0">
                          <a:ln>
                            <a:noFill/>
                          </a:ln>
                          <a:solidFill>
                            <a:srgbClr val="000099"/>
                          </a:solidFill>
                          <a:effectLst/>
                          <a:latin typeface="Bookman Old Style" pitchFamily="18" charset="0"/>
                          <a:ea typeface="+mn-ea"/>
                          <a:cs typeface="Arial" pitchFamily="34" charset="0"/>
                        </a:rPr>
                        <a:t>                         ENERJİ</a:t>
                      </a:r>
                      <a:endParaRPr kumimoji="0" lang="tr-TR" sz="14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kumimoji="0" lang="tr-TR" sz="1400" b="1" i="0" u="none" strike="noStrike" kern="1200" cap="none" normalizeH="0" baseline="0" dirty="0" smtClean="0">
                          <a:ln>
                            <a:noFill/>
                          </a:ln>
                          <a:solidFill>
                            <a:srgbClr val="000099"/>
                          </a:solidFill>
                          <a:effectLst/>
                          <a:latin typeface="Bookman Old Style" pitchFamily="18" charset="0"/>
                          <a:ea typeface="+mn-ea"/>
                          <a:cs typeface="Arial" pitchFamily="34" charset="0"/>
                        </a:rPr>
                        <a:t>2016  </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kumimoji="0" lang="tr-TR" sz="1400" b="1" i="0" u="none" strike="noStrike" kern="1200" cap="none" normalizeH="0" baseline="0" dirty="0" smtClean="0">
                          <a:ln>
                            <a:noFill/>
                          </a:ln>
                          <a:solidFill>
                            <a:srgbClr val="000099"/>
                          </a:solidFill>
                          <a:effectLst/>
                          <a:latin typeface="Bookman Old Style" pitchFamily="18" charset="0"/>
                          <a:ea typeface="+mn-ea"/>
                          <a:cs typeface="Arial" pitchFamily="34" charset="0"/>
                        </a:rPr>
                        <a:t>2017     </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kumimoji="0" lang="tr-TR" sz="1400" b="1" i="0" u="none" strike="noStrike" kern="1200" cap="none" normalizeH="0" baseline="0" dirty="0" smtClean="0">
                          <a:ln>
                            <a:noFill/>
                          </a:ln>
                          <a:solidFill>
                            <a:srgbClr val="000099"/>
                          </a:solidFill>
                          <a:effectLst/>
                          <a:latin typeface="Bookman Old Style" pitchFamily="18" charset="0"/>
                          <a:ea typeface="+mn-ea"/>
                          <a:cs typeface="Arial" pitchFamily="34" charset="0"/>
                        </a:rPr>
                        <a:t>2018</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0"/>
                  </a:ext>
                </a:extLst>
              </a:tr>
              <a:tr h="487773">
                <a:tc>
                  <a:txBody>
                    <a:bodyPr/>
                    <a:lstStyle/>
                    <a:p>
                      <a:pPr algn="l" fontAlgn="b"/>
                      <a:r>
                        <a:rPr lang="tr-TR" sz="1000" b="1" i="0" u="none" strike="noStrike" dirty="0">
                          <a:solidFill>
                            <a:schemeClr val="tx1"/>
                          </a:solidFill>
                          <a:latin typeface="Bookman Old Style" pitchFamily="18" charset="0"/>
                          <a:cs typeface="Arial" pitchFamily="34" charset="0"/>
                        </a:rPr>
                        <a:t>TOPLAM ELEKTRİK TÜKETİMİ </a:t>
                      </a:r>
                      <a:r>
                        <a:rPr lang="tr-TR" sz="1000" b="1" i="0" u="none" strike="noStrike" dirty="0" smtClean="0">
                          <a:solidFill>
                            <a:schemeClr val="tx1"/>
                          </a:solidFill>
                          <a:latin typeface="Bookman Old Style" pitchFamily="18" charset="0"/>
                          <a:cs typeface="Arial" pitchFamily="34" charset="0"/>
                        </a:rPr>
                        <a:t>(</a:t>
                      </a:r>
                      <a:r>
                        <a:rPr lang="tr-TR" sz="1000" b="1" i="0" u="none" strike="noStrike" dirty="0" err="1" smtClean="0">
                          <a:solidFill>
                            <a:schemeClr val="tx1"/>
                          </a:solidFill>
                          <a:latin typeface="Bookman Old Style" pitchFamily="18" charset="0"/>
                          <a:cs typeface="Arial" pitchFamily="34" charset="0"/>
                        </a:rPr>
                        <a:t>kWh</a:t>
                      </a:r>
                      <a:r>
                        <a:rPr lang="tr-TR" sz="1000" b="1" i="0" u="none" strike="noStrike" dirty="0" smtClean="0">
                          <a:solidFill>
                            <a:schemeClr val="tx1"/>
                          </a:solidFill>
                          <a:latin typeface="Bookman Old Style" pitchFamily="18" charset="0"/>
                          <a:cs typeface="Arial" pitchFamily="34" charset="0"/>
                        </a:rPr>
                        <a:t>)</a:t>
                      </a:r>
                      <a:endParaRPr lang="tr-TR" sz="10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1" i="0" u="none" strike="noStrike" dirty="0" smtClean="0">
                          <a:solidFill>
                            <a:schemeClr val="tx1"/>
                          </a:solidFill>
                          <a:effectLst/>
                          <a:latin typeface="Bookman Old Style" panose="02050604050505020204" pitchFamily="18" charset="0"/>
                        </a:rPr>
                        <a:t>32.160.938.947</a:t>
                      </a:r>
                    </a:p>
                  </a:txBody>
                  <a:tcPr marL="7144" marR="714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tr-TR" sz="1000" b="1" i="0" u="none" strike="noStrike" kern="1200" dirty="0" smtClean="0">
                          <a:solidFill>
                            <a:schemeClr val="tx1"/>
                          </a:solidFill>
                          <a:effectLst/>
                          <a:latin typeface="Bookman Old Style" panose="02050604050505020204" pitchFamily="18" charset="0"/>
                          <a:ea typeface="+mn-ea"/>
                          <a:cs typeface="+mn-cs"/>
                        </a:rPr>
                        <a:t>35.037.592.998</a:t>
                      </a:r>
                    </a:p>
                  </a:txBody>
                  <a:tcPr marL="7144" marR="714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kern="1200" dirty="0" smtClean="0">
                          <a:solidFill>
                            <a:schemeClr val="tx1"/>
                          </a:solidFill>
                          <a:effectLst/>
                          <a:latin typeface="Bookman Old Style" panose="02050604050505020204" pitchFamily="18" charset="0"/>
                          <a:ea typeface="+mn-ea"/>
                          <a:cs typeface="+mn-cs"/>
                        </a:rPr>
                        <a:t>36.602.428.081</a:t>
                      </a:r>
                    </a:p>
                  </a:txBody>
                  <a:tcPr marL="7144" marR="714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87086">
                <a:tc>
                  <a:txBody>
                    <a:bodyPr/>
                    <a:lstStyle/>
                    <a:p>
                      <a:pPr algn="l" fontAlgn="b"/>
                      <a:r>
                        <a:rPr lang="tr-TR" sz="1000" b="1" i="0" u="none" strike="noStrike" dirty="0">
                          <a:solidFill>
                            <a:schemeClr val="tx1"/>
                          </a:solidFill>
                          <a:latin typeface="Bookman Old Style" pitchFamily="18" charset="0"/>
                          <a:cs typeface="Arial" pitchFamily="34" charset="0"/>
                        </a:rPr>
                        <a:t>KİŞİ BAŞINA ELEKTRİK TÜKETİMİ </a:t>
                      </a:r>
                      <a:r>
                        <a:rPr lang="tr-TR" sz="1000" b="1" i="0" u="none" strike="noStrike" dirty="0" smtClean="0">
                          <a:solidFill>
                            <a:schemeClr val="tx1"/>
                          </a:solidFill>
                          <a:latin typeface="Bookman Old Style" pitchFamily="18" charset="0"/>
                          <a:cs typeface="Arial" pitchFamily="34" charset="0"/>
                        </a:rPr>
                        <a:t>(</a:t>
                      </a:r>
                      <a:r>
                        <a:rPr lang="tr-TR" sz="1000" b="1" i="0" u="none" strike="noStrike" dirty="0" err="1" smtClean="0">
                          <a:solidFill>
                            <a:schemeClr val="tx1"/>
                          </a:solidFill>
                          <a:latin typeface="Bookman Old Style" pitchFamily="18" charset="0"/>
                          <a:cs typeface="Arial" pitchFamily="34" charset="0"/>
                        </a:rPr>
                        <a:t>kWh</a:t>
                      </a:r>
                      <a:r>
                        <a:rPr lang="tr-TR" sz="1000" b="1" i="0" u="none" strike="noStrike" dirty="0" smtClean="0">
                          <a:solidFill>
                            <a:schemeClr val="tx1"/>
                          </a:solidFill>
                          <a:latin typeface="Bookman Old Style" pitchFamily="18" charset="0"/>
                          <a:cs typeface="Arial" pitchFamily="34" charset="0"/>
                        </a:rPr>
                        <a:t>)*</a:t>
                      </a:r>
                      <a:endParaRPr lang="tr-TR" sz="10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1" i="0" u="none" strike="noStrike" kern="1200" dirty="0" smtClean="0">
                          <a:solidFill>
                            <a:schemeClr val="tx1"/>
                          </a:solidFill>
                          <a:latin typeface="Bookman Old Style" pitchFamily="18" charset="0"/>
                          <a:ea typeface="+mn-ea"/>
                          <a:cs typeface="+mn-cs"/>
                        </a:rPr>
                        <a:t>2.172</a:t>
                      </a:r>
                    </a:p>
                  </a:txBody>
                  <a:tcPr marL="7144" marR="714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1" i="0" u="none" strike="noStrike" kern="1200" dirty="0" smtClean="0">
                          <a:solidFill>
                            <a:schemeClr val="tx1"/>
                          </a:solidFill>
                          <a:latin typeface="Bookman Old Style" pitchFamily="18" charset="0"/>
                          <a:ea typeface="+mn-ea"/>
                          <a:cs typeface="+mn-cs"/>
                        </a:rPr>
                        <a:t>2.331</a:t>
                      </a:r>
                    </a:p>
                  </a:txBody>
                  <a:tcPr marL="7144" marR="714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tr-TR" sz="1000" b="1" i="0" u="none" strike="noStrike" kern="1200" dirty="0" smtClean="0">
                          <a:solidFill>
                            <a:schemeClr val="tx1"/>
                          </a:solidFill>
                          <a:latin typeface="Bookman Old Style" pitchFamily="18" charset="0"/>
                          <a:ea typeface="+mn-ea"/>
                          <a:cs typeface="+mn-cs"/>
                        </a:rPr>
                        <a:t>2.429</a:t>
                      </a:r>
                      <a:endParaRPr lang="tr-TR" sz="1000" b="1" i="0" u="none" strike="noStrike" kern="1200" dirty="0">
                        <a:solidFill>
                          <a:schemeClr val="tx1"/>
                        </a:solidFill>
                        <a:latin typeface="Bookman Old Style" pitchFamily="18" charset="0"/>
                        <a:ea typeface="+mn-ea"/>
                        <a:cs typeface="+mn-cs"/>
                      </a:endParaRPr>
                    </a:p>
                  </a:txBody>
                  <a:tcPr marL="7144" marR="714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87086">
                <a:tc>
                  <a:txBody>
                    <a:bodyPr/>
                    <a:lstStyle/>
                    <a:p>
                      <a:pPr algn="l" fontAlgn="b"/>
                      <a:r>
                        <a:rPr lang="tr-TR" sz="1000" b="1" i="0" u="none" strike="noStrike" dirty="0">
                          <a:solidFill>
                            <a:schemeClr val="tx1"/>
                          </a:solidFill>
                          <a:latin typeface="Bookman Old Style" pitchFamily="18" charset="0"/>
                          <a:cs typeface="Arial" pitchFamily="34" charset="0"/>
                        </a:rPr>
                        <a:t>KAYIP KAÇAK ORANI </a:t>
                      </a:r>
                      <a:r>
                        <a:rPr lang="tr-TR" sz="1000" b="1" i="0" u="none" strike="noStrike" dirty="0" smtClean="0">
                          <a:solidFill>
                            <a:schemeClr val="tx1"/>
                          </a:solidFill>
                          <a:latin typeface="Bookman Old Style" pitchFamily="18" charset="0"/>
                          <a:cs typeface="Arial" pitchFamily="34" charset="0"/>
                        </a:rPr>
                        <a:t>(</a:t>
                      </a:r>
                      <a:r>
                        <a:rPr lang="tr-TR" sz="1000" b="1" i="0" u="none" strike="noStrike" baseline="0" dirty="0" smtClean="0">
                          <a:solidFill>
                            <a:schemeClr val="tx1"/>
                          </a:solidFill>
                          <a:latin typeface="Bookman Old Style" pitchFamily="18" charset="0"/>
                          <a:cs typeface="Arial" pitchFamily="34" charset="0"/>
                        </a:rPr>
                        <a:t> AVRUPA </a:t>
                      </a:r>
                      <a:r>
                        <a:rPr lang="tr-TR" sz="1000" b="1" i="0" u="none" strike="noStrike" dirty="0" smtClean="0">
                          <a:solidFill>
                            <a:schemeClr val="tx1"/>
                          </a:solidFill>
                          <a:latin typeface="Bookman Old Style" pitchFamily="18" charset="0"/>
                          <a:cs typeface="Arial" pitchFamily="34" charset="0"/>
                        </a:rPr>
                        <a:t> YAKASI  )          </a:t>
                      </a:r>
                      <a:endParaRPr lang="tr-TR" sz="10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dirty="0" smtClean="0">
                          <a:solidFill>
                            <a:schemeClr val="tx1"/>
                          </a:solidFill>
                          <a:latin typeface="Bookman Old Style" pitchFamily="18" charset="0"/>
                          <a:cs typeface="Arial" pitchFamily="34" charset="0"/>
                        </a:rPr>
                        <a:t>%9,61</a:t>
                      </a: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dirty="0" smtClean="0">
                          <a:solidFill>
                            <a:schemeClr val="tx1"/>
                          </a:solidFill>
                          <a:latin typeface="Bookman Old Style" pitchFamily="18" charset="0"/>
                          <a:cs typeface="Arial" pitchFamily="34" charset="0"/>
                        </a:rPr>
                        <a:t>%6,74</a:t>
                      </a: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dirty="0" smtClean="0">
                          <a:solidFill>
                            <a:schemeClr val="tx1"/>
                          </a:solidFill>
                          <a:latin typeface="Bookman Old Style" pitchFamily="18" charset="0"/>
                          <a:cs typeface="Arial" pitchFamily="34" charset="0"/>
                        </a:rPr>
                        <a:t>%</a:t>
                      </a:r>
                      <a:r>
                        <a:rPr lang="tr-TR" sz="1000" b="1" i="0" u="none" strike="noStrike" kern="1200" dirty="0" smtClean="0">
                          <a:solidFill>
                            <a:schemeClr val="tx1"/>
                          </a:solidFill>
                          <a:latin typeface="Bookman Old Style" pitchFamily="18" charset="0"/>
                          <a:ea typeface="+mn-ea"/>
                          <a:cs typeface="Arial" pitchFamily="34" charset="0"/>
                        </a:rPr>
                        <a:t>6,59</a:t>
                      </a:r>
                      <a:endParaRPr lang="tr-TR" sz="1000" b="1" i="0" u="none" strike="noStrike" kern="1200" dirty="0">
                        <a:solidFill>
                          <a:schemeClr val="tx1"/>
                        </a:solidFill>
                        <a:latin typeface="Bookman Old Style" pitchFamily="18" charset="0"/>
                        <a:ea typeface="+mn-ea"/>
                        <a:cs typeface="Arial" pitchFamily="34" charset="0"/>
                      </a:endParaRP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870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00" b="1" i="0" u="none" strike="noStrike" dirty="0" smtClean="0">
                          <a:solidFill>
                            <a:schemeClr val="tx1"/>
                          </a:solidFill>
                          <a:latin typeface="Bookman Old Style" pitchFamily="18" charset="0"/>
                          <a:cs typeface="Arial" pitchFamily="34" charset="0"/>
                        </a:rPr>
                        <a:t>KAYIP KAÇAK ORANI (ANADOLU</a:t>
                      </a:r>
                      <a:r>
                        <a:rPr lang="tr-TR" sz="1000" b="1" i="0" u="none" strike="noStrike" baseline="0" dirty="0" smtClean="0">
                          <a:solidFill>
                            <a:schemeClr val="tx1"/>
                          </a:solidFill>
                          <a:latin typeface="Bookman Old Style" pitchFamily="18" charset="0"/>
                          <a:cs typeface="Arial" pitchFamily="34" charset="0"/>
                        </a:rPr>
                        <a:t> </a:t>
                      </a:r>
                      <a:r>
                        <a:rPr lang="tr-TR" sz="1000" b="1" i="0" u="none" strike="noStrike" dirty="0" smtClean="0">
                          <a:solidFill>
                            <a:schemeClr val="tx1"/>
                          </a:solidFill>
                          <a:latin typeface="Bookman Old Style" pitchFamily="18" charset="0"/>
                          <a:cs typeface="Arial" pitchFamily="34" charset="0"/>
                        </a:rPr>
                        <a:t>YAKASI)</a:t>
                      </a: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dirty="0" smtClean="0">
                          <a:solidFill>
                            <a:schemeClr val="tx1"/>
                          </a:solidFill>
                          <a:latin typeface="Bookman Old Style" pitchFamily="18" charset="0"/>
                          <a:cs typeface="Arial" pitchFamily="34" charset="0"/>
                        </a:rPr>
                        <a:t>%6,78</a:t>
                      </a: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dirty="0" smtClean="0">
                          <a:solidFill>
                            <a:schemeClr val="tx1"/>
                          </a:solidFill>
                          <a:latin typeface="Bookman Old Style" pitchFamily="18" charset="0"/>
                          <a:cs typeface="Arial" pitchFamily="34" charset="0"/>
                        </a:rPr>
                        <a:t>%6,10</a:t>
                      </a: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dirty="0" smtClean="0">
                          <a:solidFill>
                            <a:schemeClr val="tx1"/>
                          </a:solidFill>
                          <a:latin typeface="Bookman Old Style" pitchFamily="18" charset="0"/>
                          <a:cs typeface="Arial" pitchFamily="34" charset="0"/>
                        </a:rPr>
                        <a:t>%</a:t>
                      </a:r>
                      <a:r>
                        <a:rPr lang="tr-TR" sz="1000" b="1" i="0" u="none" strike="noStrike" kern="1200" dirty="0" smtClean="0">
                          <a:solidFill>
                            <a:schemeClr val="tx1"/>
                          </a:solidFill>
                          <a:latin typeface="Bookman Old Style" pitchFamily="18" charset="0"/>
                          <a:ea typeface="+mn-ea"/>
                          <a:cs typeface="Arial" pitchFamily="34" charset="0"/>
                        </a:rPr>
                        <a:t>6,15</a:t>
                      </a: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870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000" b="1" i="0" u="none" strike="noStrike" dirty="0" smtClean="0">
                          <a:solidFill>
                            <a:schemeClr val="tx1"/>
                          </a:solidFill>
                          <a:latin typeface="Bookman Old Style" pitchFamily="18" charset="0"/>
                          <a:cs typeface="Arial" pitchFamily="34" charset="0"/>
                        </a:rPr>
                        <a:t>TÜRKİYE</a:t>
                      </a:r>
                      <a:r>
                        <a:rPr lang="tr-TR" sz="1000" b="1" i="0" u="none" strike="noStrike" baseline="0" dirty="0" smtClean="0">
                          <a:solidFill>
                            <a:schemeClr val="tx1"/>
                          </a:solidFill>
                          <a:latin typeface="Bookman Old Style" pitchFamily="18" charset="0"/>
                          <a:cs typeface="Arial" pitchFamily="34" charset="0"/>
                        </a:rPr>
                        <a:t> </a:t>
                      </a:r>
                      <a:r>
                        <a:rPr lang="tr-TR" sz="1000" b="1" i="0" u="none" strike="noStrike" dirty="0" smtClean="0">
                          <a:solidFill>
                            <a:schemeClr val="tx1"/>
                          </a:solidFill>
                          <a:latin typeface="Bookman Old Style" pitchFamily="18" charset="0"/>
                          <a:cs typeface="Arial" pitchFamily="34" charset="0"/>
                        </a:rPr>
                        <a:t>KAYIP KAÇAK MİKTARI (</a:t>
                      </a:r>
                      <a:r>
                        <a:rPr lang="tr-TR" sz="1000" b="1" i="0" u="none" strike="noStrike" dirty="0" err="1" smtClean="0">
                          <a:solidFill>
                            <a:schemeClr val="tx1"/>
                          </a:solidFill>
                          <a:latin typeface="Bookman Old Style" pitchFamily="18" charset="0"/>
                          <a:cs typeface="Arial" pitchFamily="34" charset="0"/>
                        </a:rPr>
                        <a:t>MWh</a:t>
                      </a:r>
                      <a:r>
                        <a:rPr lang="tr-TR" sz="1000" b="1" i="0" u="none" strike="noStrike" dirty="0" smtClean="0">
                          <a:solidFill>
                            <a:schemeClr val="tx1"/>
                          </a:solidFill>
                          <a:latin typeface="Bookman Old Style" pitchFamily="18" charset="0"/>
                          <a:cs typeface="Arial" pitchFamily="34" charset="0"/>
                        </a:rPr>
                        <a:t>)</a:t>
                      </a:r>
                      <a:endParaRPr lang="tr-TR" sz="10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dirty="0" smtClean="0">
                          <a:solidFill>
                            <a:schemeClr val="tx1"/>
                          </a:solidFill>
                          <a:latin typeface="Bookman Old Style" pitchFamily="18" charset="0"/>
                          <a:cs typeface="Arial" pitchFamily="34" charset="0"/>
                        </a:rPr>
                        <a:t>30.004.086</a:t>
                      </a: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dirty="0" smtClean="0">
                          <a:solidFill>
                            <a:schemeClr val="tx1"/>
                          </a:solidFill>
                          <a:latin typeface="Bookman Old Style" pitchFamily="18" charset="0"/>
                          <a:cs typeface="Arial" pitchFamily="34" charset="0"/>
                        </a:rPr>
                        <a:t>29.156.205</a:t>
                      </a: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kern="1200" dirty="0" smtClean="0">
                          <a:solidFill>
                            <a:schemeClr val="tx1"/>
                          </a:solidFill>
                          <a:latin typeface="Bookman Old Style" pitchFamily="18" charset="0"/>
                          <a:ea typeface="+mn-ea"/>
                          <a:cs typeface="Arial" pitchFamily="34" charset="0"/>
                        </a:rPr>
                        <a:t>**</a:t>
                      </a:r>
                      <a:endParaRPr lang="tr-TR" sz="1000" b="1" i="0" u="none" strike="noStrike" kern="1200" dirty="0">
                        <a:solidFill>
                          <a:schemeClr val="tx1"/>
                        </a:solidFill>
                        <a:latin typeface="Bookman Old Style" pitchFamily="18" charset="0"/>
                        <a:ea typeface="+mn-ea"/>
                        <a:cs typeface="Arial" pitchFamily="34" charset="0"/>
                      </a:endParaRP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87086">
                <a:tc>
                  <a:txBody>
                    <a:bodyPr/>
                    <a:lstStyle/>
                    <a:p>
                      <a:pPr algn="l" fontAlgn="b"/>
                      <a:r>
                        <a:rPr lang="tr-TR" sz="1000" b="1" i="0" u="none" strike="noStrike" dirty="0">
                          <a:solidFill>
                            <a:schemeClr val="tx1"/>
                          </a:solidFill>
                          <a:latin typeface="Bookman Old Style" pitchFamily="18" charset="0"/>
                          <a:cs typeface="Arial" pitchFamily="34" charset="0"/>
                        </a:rPr>
                        <a:t>TOPLAM DOĞALGAZ TÜKETİMİ </a:t>
                      </a:r>
                      <a:r>
                        <a:rPr lang="tr-TR" sz="1000" b="1" i="0" u="none" strike="noStrike" dirty="0" smtClean="0">
                          <a:solidFill>
                            <a:schemeClr val="tx1"/>
                          </a:solidFill>
                          <a:latin typeface="Bookman Old Style" pitchFamily="18" charset="0"/>
                          <a:cs typeface="Arial" pitchFamily="34" charset="0"/>
                        </a:rPr>
                        <a:t>(m³)</a:t>
                      </a:r>
                      <a:endParaRPr lang="tr-TR" sz="10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5.247.929.338</a:t>
                      </a: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6.117.308.188</a:t>
                      </a: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kumimoji="0" lang="tr-TR" sz="1000" b="1" i="0" u="none" strike="noStrike" kern="1200" cap="none" normalizeH="0" baseline="0" dirty="0" smtClean="0">
                          <a:ln>
                            <a:noFill/>
                          </a:ln>
                          <a:solidFill>
                            <a:schemeClr val="tx1"/>
                          </a:solidFill>
                          <a:effectLst/>
                          <a:latin typeface="Bookman Old Style" pitchFamily="18" charset="0"/>
                          <a:ea typeface="+mn-ea"/>
                          <a:cs typeface="Arial" pitchFamily="34" charset="0"/>
                        </a:rPr>
                        <a:t>6.395.111.688</a:t>
                      </a:r>
                      <a:endParaRPr kumimoji="0" lang="tr-TR" sz="10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87086">
                <a:tc>
                  <a:txBody>
                    <a:bodyPr/>
                    <a:lstStyle/>
                    <a:p>
                      <a:pPr algn="l" fontAlgn="b"/>
                      <a:r>
                        <a:rPr lang="tr-TR" sz="1000" b="1" i="0" u="none" strike="noStrike" dirty="0">
                          <a:solidFill>
                            <a:schemeClr val="tx1"/>
                          </a:solidFill>
                          <a:latin typeface="Bookman Old Style" pitchFamily="18" charset="0"/>
                          <a:cs typeface="Arial" pitchFamily="34" charset="0"/>
                        </a:rPr>
                        <a:t>KİŞİ BAŞINA YILLIK DOĞALGAZ TÜKETİMİ </a:t>
                      </a:r>
                      <a:r>
                        <a:rPr lang="tr-TR" sz="1000" b="1" i="0" u="none" strike="noStrike" dirty="0" smtClean="0">
                          <a:solidFill>
                            <a:schemeClr val="tx1"/>
                          </a:solidFill>
                          <a:latin typeface="Bookman Old Style" pitchFamily="18" charset="0"/>
                          <a:cs typeface="Arial" pitchFamily="34" charset="0"/>
                        </a:rPr>
                        <a:t>(m³)*</a:t>
                      </a:r>
                      <a:endParaRPr lang="tr-TR" sz="1000" b="1" i="0" u="none" strike="noStrike" dirty="0">
                        <a:solidFill>
                          <a:schemeClr val="tx1"/>
                        </a:solidFill>
                        <a:latin typeface="Bookman Old Style" pitchFamily="18" charset="0"/>
                        <a:cs typeface="Arial" pitchFamily="34" charset="0"/>
                      </a:endParaRPr>
                    </a:p>
                  </a:txBody>
                  <a:tcPr marL="6724" marR="6724" marT="672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1" i="0" u="none" strike="noStrike" dirty="0" smtClean="0">
                          <a:solidFill>
                            <a:schemeClr val="tx1"/>
                          </a:solidFill>
                          <a:latin typeface="Bookman Old Style" pitchFamily="18" charset="0"/>
                          <a:cs typeface="Arial" pitchFamily="34" charset="0"/>
                        </a:rPr>
                        <a:t>354</a:t>
                      </a:r>
                      <a:endParaRPr lang="tr-TR" sz="1000" b="1" i="0" u="none" strike="noStrike" dirty="0">
                        <a:solidFill>
                          <a:schemeClr val="tx1"/>
                        </a:solidFill>
                        <a:latin typeface="Bookman Old Style" pitchFamily="18" charset="0"/>
                        <a:cs typeface="Arial" pitchFamily="34" charset="0"/>
                      </a:endParaRP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000" b="1" i="0" u="none" strike="noStrike" dirty="0" smtClean="0">
                          <a:solidFill>
                            <a:schemeClr val="tx1"/>
                          </a:solidFill>
                          <a:latin typeface="Bookman Old Style" pitchFamily="18" charset="0"/>
                          <a:cs typeface="Arial" pitchFamily="34" charset="0"/>
                        </a:rPr>
                        <a:t>407</a:t>
                      </a:r>
                      <a:endParaRPr lang="tr-TR" sz="1000" b="1" i="0" u="none" strike="noStrike" dirty="0">
                        <a:solidFill>
                          <a:schemeClr val="tx1"/>
                        </a:solidFill>
                        <a:latin typeface="Bookman Old Style" pitchFamily="18" charset="0"/>
                        <a:cs typeface="Arial" pitchFamily="34" charset="0"/>
                      </a:endParaRP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tr-TR" sz="1000" b="1" i="0" u="none" strike="noStrike" kern="1200" dirty="0" smtClean="0">
                          <a:solidFill>
                            <a:schemeClr val="tx1"/>
                          </a:solidFill>
                          <a:latin typeface="Bookman Old Style" pitchFamily="18" charset="0"/>
                          <a:ea typeface="+mn-ea"/>
                          <a:cs typeface="Arial" pitchFamily="34" charset="0"/>
                        </a:rPr>
                        <a:t>424</a:t>
                      </a:r>
                      <a:endParaRPr lang="tr-TR" sz="1000" b="1" i="0" u="none" strike="noStrike" kern="1200" dirty="0">
                        <a:solidFill>
                          <a:schemeClr val="tx1"/>
                        </a:solidFill>
                        <a:latin typeface="Bookman Old Style" pitchFamily="18" charset="0"/>
                        <a:ea typeface="+mn-ea"/>
                        <a:cs typeface="Arial" pitchFamily="34" charset="0"/>
                      </a:endParaRPr>
                    </a:p>
                  </a:txBody>
                  <a:tcPr marL="6724" marR="6724" marT="672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420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168217384"/>
              </p:ext>
            </p:extLst>
          </p:nvPr>
        </p:nvGraphicFramePr>
        <p:xfrm>
          <a:off x="0" y="715610"/>
          <a:ext cx="6858000" cy="8282616"/>
        </p:xfrm>
        <a:graphic>
          <a:graphicData uri="http://schemas.openxmlformats.org/drawingml/2006/table">
            <a:tbl>
              <a:tblPr/>
              <a:tblGrid>
                <a:gridCol w="1543050">
                  <a:extLst>
                    <a:ext uri="{9D8B030D-6E8A-4147-A177-3AD203B41FA5}">
                      <a16:colId xmlns:a16="http://schemas.microsoft.com/office/drawing/2014/main" val="20000"/>
                    </a:ext>
                  </a:extLst>
                </a:gridCol>
                <a:gridCol w="1628775">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gridCol w="2143125">
                  <a:extLst>
                    <a:ext uri="{9D8B030D-6E8A-4147-A177-3AD203B41FA5}">
                      <a16:colId xmlns:a16="http://schemas.microsoft.com/office/drawing/2014/main" val="20003"/>
                    </a:ext>
                  </a:extLst>
                </a:gridCol>
              </a:tblGrid>
              <a:tr h="751783">
                <a:tc gridSpan="4">
                  <a:txBody>
                    <a:bodyPr/>
                    <a:lstStyle/>
                    <a:p>
                      <a:pPr algn="ctr" fontAlgn="b"/>
                      <a:r>
                        <a:rPr lang="tr-TR" sz="1400" b="1" i="0" u="none" strike="noStrike" dirty="0" smtClean="0">
                          <a:solidFill>
                            <a:srgbClr val="FF0000"/>
                          </a:solidFill>
                          <a:effectLst/>
                          <a:latin typeface="Bookman Old Style" pitchFamily="18" charset="0"/>
                          <a:cs typeface="Arial" pitchFamily="34" charset="0"/>
                        </a:rPr>
                        <a:t>YILLAR</a:t>
                      </a:r>
                      <a:r>
                        <a:rPr lang="tr-TR" sz="1400" b="1" i="0" u="none" strike="noStrike" baseline="0" dirty="0" smtClean="0">
                          <a:solidFill>
                            <a:srgbClr val="FF0000"/>
                          </a:solidFill>
                          <a:effectLst/>
                          <a:latin typeface="Bookman Old Style" pitchFamily="18" charset="0"/>
                          <a:cs typeface="Arial" pitchFamily="34" charset="0"/>
                        </a:rPr>
                        <a:t> İTİBARIYLA </a:t>
                      </a:r>
                      <a:r>
                        <a:rPr lang="tr-TR" sz="1400" b="1" i="0" u="none" strike="noStrike" dirty="0" smtClean="0">
                          <a:solidFill>
                            <a:srgbClr val="FF0000"/>
                          </a:solidFill>
                          <a:effectLst/>
                          <a:latin typeface="Bookman Old Style" pitchFamily="18" charset="0"/>
                          <a:cs typeface="Arial" pitchFamily="34" charset="0"/>
                        </a:rPr>
                        <a:t>YAPILAN GENEL BÜTÇE YATIRIMLARI</a:t>
                      </a:r>
                      <a:endParaRPr lang="tr-TR" sz="1400" b="1" i="0" u="none" strike="noStrike" dirty="0">
                        <a:solidFill>
                          <a:srgbClr val="FF0000"/>
                        </a:solidFill>
                        <a:effectLst/>
                        <a:latin typeface="Bookman Old Style" pitchFamily="18" charset="0"/>
                        <a:cs typeface="Arial" pitchFamily="34" charset="0"/>
                      </a:endParaRPr>
                    </a:p>
                  </a:txBody>
                  <a:tcPr marL="6594" marR="659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968021">
                <a:tc>
                  <a:txBody>
                    <a:bodyPr/>
                    <a:lstStyle/>
                    <a:p>
                      <a:pPr algn="ctr" fontAlgn="b"/>
                      <a:r>
                        <a:rPr lang="tr-TR" sz="1200" b="1" i="0" u="none" strike="noStrike" dirty="0" smtClean="0">
                          <a:solidFill>
                            <a:srgbClr val="000099"/>
                          </a:solidFill>
                          <a:effectLst/>
                          <a:latin typeface="Bookman Old Style" pitchFamily="18" charset="0"/>
                          <a:cs typeface="Arial" pitchFamily="34" charset="0"/>
                        </a:rPr>
                        <a:t> YILLAR</a:t>
                      </a:r>
                      <a:endParaRPr lang="tr-TR" sz="1200" b="1" i="0" u="none" strike="noStrike" dirty="0">
                        <a:solidFill>
                          <a:srgbClr val="000099"/>
                        </a:solidFill>
                        <a:effectLst/>
                        <a:latin typeface="Bookman Old Style" pitchFamily="18" charset="0"/>
                        <a:cs typeface="Arial" pitchFamily="34" charset="0"/>
                      </a:endParaRPr>
                    </a:p>
                  </a:txBody>
                  <a:tcPr marL="6594" marR="659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200" b="1" i="0" u="none" strike="noStrike" dirty="0" smtClean="0">
                          <a:solidFill>
                            <a:srgbClr val="000099"/>
                          </a:solidFill>
                          <a:effectLst/>
                          <a:latin typeface="Bookman Old Style" pitchFamily="18" charset="0"/>
                          <a:cs typeface="Arial" pitchFamily="34" charset="0"/>
                        </a:rPr>
                        <a:t>   PROGRAMA</a:t>
                      </a:r>
                      <a:r>
                        <a:rPr lang="tr-TR" sz="1200" b="1" i="0" u="none" strike="noStrike" baseline="0" dirty="0" smtClean="0">
                          <a:solidFill>
                            <a:srgbClr val="000099"/>
                          </a:solidFill>
                          <a:effectLst/>
                          <a:latin typeface="Bookman Old Style" pitchFamily="18" charset="0"/>
                          <a:cs typeface="Arial" pitchFamily="34" charset="0"/>
                        </a:rPr>
                        <a:t> ALINAN</a:t>
                      </a:r>
                      <a:r>
                        <a:rPr lang="tr-TR" sz="1200" b="1" i="0" u="none" strike="noStrike" dirty="0" smtClean="0">
                          <a:solidFill>
                            <a:srgbClr val="000099"/>
                          </a:solidFill>
                          <a:effectLst/>
                          <a:latin typeface="Bookman Old Style" pitchFamily="18" charset="0"/>
                          <a:cs typeface="Arial" pitchFamily="34" charset="0"/>
                        </a:rPr>
                        <a:t> PROJE </a:t>
                      </a:r>
                      <a:endParaRPr lang="tr-TR" sz="1200" b="1" i="0" u="none" strike="noStrike" dirty="0">
                        <a:solidFill>
                          <a:srgbClr val="000099"/>
                        </a:solidFill>
                        <a:effectLst/>
                        <a:latin typeface="Bookman Old Style" pitchFamily="18" charset="0"/>
                        <a:cs typeface="Arial" pitchFamily="34" charset="0"/>
                      </a:endParaRPr>
                    </a:p>
                  </a:txBody>
                  <a:tcPr marL="6594" marR="659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200" b="1" i="0" u="none" strike="noStrike" dirty="0" smtClean="0">
                          <a:solidFill>
                            <a:srgbClr val="000099"/>
                          </a:solidFill>
                          <a:effectLst/>
                          <a:latin typeface="Bookman Old Style" pitchFamily="18" charset="0"/>
                          <a:cs typeface="Arial" pitchFamily="34" charset="0"/>
                        </a:rPr>
                        <a:t>BİTEN PROJE</a:t>
                      </a:r>
                      <a:endParaRPr lang="tr-TR" sz="1200" b="1" i="0" u="none" strike="noStrike" dirty="0">
                        <a:solidFill>
                          <a:srgbClr val="000099"/>
                        </a:solidFill>
                        <a:effectLst/>
                        <a:latin typeface="Bookman Old Style" pitchFamily="18" charset="0"/>
                        <a:cs typeface="Arial" pitchFamily="34" charset="0"/>
                      </a:endParaRPr>
                    </a:p>
                  </a:txBody>
                  <a:tcPr marL="6594" marR="659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1200" b="1" i="0" u="none" strike="noStrike" dirty="0" smtClean="0">
                          <a:solidFill>
                            <a:srgbClr val="000099"/>
                          </a:solidFill>
                          <a:effectLst/>
                          <a:latin typeface="Bookman Old Style" pitchFamily="18" charset="0"/>
                          <a:cs typeface="Arial" pitchFamily="34" charset="0"/>
                        </a:rPr>
                        <a:t>YAPILAN HARCAMA (TL)</a:t>
                      </a:r>
                      <a:endParaRPr lang="tr-TR" sz="1200" b="1" i="0" u="none" strike="noStrike" dirty="0">
                        <a:solidFill>
                          <a:srgbClr val="000099"/>
                        </a:solidFill>
                        <a:effectLst/>
                        <a:latin typeface="Bookman Old Style" pitchFamily="18" charset="0"/>
                        <a:cs typeface="Arial" pitchFamily="34" charset="0"/>
                      </a:endParaRPr>
                    </a:p>
                  </a:txBody>
                  <a:tcPr marL="6594" marR="659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393196">
                <a:tc>
                  <a:txBody>
                    <a:bodyPr/>
                    <a:lstStyle/>
                    <a:p>
                      <a:pPr algn="ctr" fontAlgn="b"/>
                      <a:r>
                        <a:rPr lang="tr-TR" sz="1200" b="0" i="0" u="none" strike="noStrike" dirty="0">
                          <a:solidFill>
                            <a:schemeClr val="tx1"/>
                          </a:solidFill>
                          <a:effectLst/>
                          <a:latin typeface="Bookman Old Style" pitchFamily="18" charset="0"/>
                          <a:cs typeface="Arial" pitchFamily="34" charset="0"/>
                        </a:rPr>
                        <a:t>2003</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1.539</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504</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1.332.425.380</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93196">
                <a:tc>
                  <a:txBody>
                    <a:bodyPr/>
                    <a:lstStyle/>
                    <a:p>
                      <a:pPr algn="ctr" fontAlgn="b"/>
                      <a:r>
                        <a:rPr lang="tr-TR" sz="1200" b="0" i="0" u="none" strike="noStrike" dirty="0">
                          <a:solidFill>
                            <a:schemeClr val="tx1"/>
                          </a:solidFill>
                          <a:effectLst/>
                          <a:latin typeface="Bookman Old Style" pitchFamily="18" charset="0"/>
                          <a:cs typeface="Arial" pitchFamily="34" charset="0"/>
                        </a:rPr>
                        <a:t>2004</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1.303</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304</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2.085.274.205</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393196">
                <a:tc>
                  <a:txBody>
                    <a:bodyPr/>
                    <a:lstStyle/>
                    <a:p>
                      <a:pPr algn="ctr" fontAlgn="b"/>
                      <a:r>
                        <a:rPr lang="tr-TR" sz="1200" b="0" i="0" u="none" strike="noStrike" dirty="0">
                          <a:solidFill>
                            <a:schemeClr val="tx1"/>
                          </a:solidFill>
                          <a:effectLst/>
                          <a:latin typeface="Bookman Old Style" pitchFamily="18" charset="0"/>
                          <a:cs typeface="Arial" pitchFamily="34" charset="0"/>
                        </a:rPr>
                        <a:t>2005</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1.844</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882</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2.191.830.909</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393196">
                <a:tc>
                  <a:txBody>
                    <a:bodyPr/>
                    <a:lstStyle/>
                    <a:p>
                      <a:pPr algn="ctr" fontAlgn="b"/>
                      <a:r>
                        <a:rPr lang="tr-TR" sz="1200" b="0" i="0" u="none" strike="noStrike" dirty="0">
                          <a:solidFill>
                            <a:schemeClr val="tx1"/>
                          </a:solidFill>
                          <a:effectLst/>
                          <a:latin typeface="Bookman Old Style" pitchFamily="18" charset="0"/>
                          <a:cs typeface="Arial" pitchFamily="34" charset="0"/>
                        </a:rPr>
                        <a:t>2006</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1.234</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512</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3.206.362.974</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393196">
                <a:tc>
                  <a:txBody>
                    <a:bodyPr/>
                    <a:lstStyle/>
                    <a:p>
                      <a:pPr algn="ctr" fontAlgn="b"/>
                      <a:r>
                        <a:rPr lang="tr-TR" sz="1200" b="0" i="0" u="none" strike="noStrike" dirty="0">
                          <a:solidFill>
                            <a:schemeClr val="tx1"/>
                          </a:solidFill>
                          <a:effectLst/>
                          <a:latin typeface="Bookman Old Style" pitchFamily="18" charset="0"/>
                          <a:cs typeface="Arial" pitchFamily="34" charset="0"/>
                        </a:rPr>
                        <a:t>2007</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1.372</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383</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6.033.934.280</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320761">
                <a:tc>
                  <a:txBody>
                    <a:bodyPr/>
                    <a:lstStyle/>
                    <a:p>
                      <a:pPr algn="ctr" fontAlgn="b"/>
                      <a:r>
                        <a:rPr lang="tr-TR" sz="1200" b="0" i="0" u="none" strike="noStrike" dirty="0">
                          <a:solidFill>
                            <a:schemeClr val="tx1"/>
                          </a:solidFill>
                          <a:effectLst/>
                          <a:latin typeface="Bookman Old Style" pitchFamily="18" charset="0"/>
                          <a:cs typeface="Arial" pitchFamily="34" charset="0"/>
                        </a:rPr>
                        <a:t>2008</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1.554</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386</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rtl="0" fontAlgn="b"/>
                      <a:r>
                        <a:rPr lang="tr-TR" sz="1200" b="0" i="0" u="none" strike="noStrike" dirty="0">
                          <a:solidFill>
                            <a:srgbClr val="000000"/>
                          </a:solidFill>
                          <a:effectLst/>
                          <a:latin typeface="Bookman Old Style" panose="02050604050505020204" pitchFamily="18" charset="0"/>
                        </a:rPr>
                        <a:t>7.135.544.489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393196">
                <a:tc>
                  <a:txBody>
                    <a:bodyPr/>
                    <a:lstStyle/>
                    <a:p>
                      <a:pPr algn="ctr" fontAlgn="b"/>
                      <a:r>
                        <a:rPr lang="tr-TR" sz="1200" b="0" i="0" u="none" strike="noStrike" dirty="0">
                          <a:solidFill>
                            <a:schemeClr val="tx1"/>
                          </a:solidFill>
                          <a:effectLst/>
                          <a:latin typeface="Bookman Old Style" pitchFamily="18" charset="0"/>
                          <a:cs typeface="Arial" pitchFamily="34" charset="0"/>
                        </a:rPr>
                        <a:t>2009</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1.569</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320</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6.201.203.084</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r h="393196">
                <a:tc>
                  <a:txBody>
                    <a:bodyPr/>
                    <a:lstStyle/>
                    <a:p>
                      <a:pPr algn="ctr" fontAlgn="b"/>
                      <a:r>
                        <a:rPr lang="tr-TR" sz="1200" b="0" i="0" u="none" strike="noStrike" dirty="0">
                          <a:solidFill>
                            <a:schemeClr val="tx1"/>
                          </a:solidFill>
                          <a:effectLst/>
                          <a:latin typeface="Bookman Old Style" pitchFamily="18" charset="0"/>
                          <a:cs typeface="Arial" pitchFamily="34" charset="0"/>
                        </a:rPr>
                        <a:t>2010</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1.333</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319</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6.620.725.758</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9"/>
                  </a:ext>
                </a:extLst>
              </a:tr>
              <a:tr h="393196">
                <a:tc>
                  <a:txBody>
                    <a:bodyPr/>
                    <a:lstStyle/>
                    <a:p>
                      <a:pPr algn="ctr" fontAlgn="b"/>
                      <a:r>
                        <a:rPr lang="tr-TR" sz="1200" b="0" i="0" u="none" strike="noStrike" dirty="0">
                          <a:solidFill>
                            <a:schemeClr val="tx1"/>
                          </a:solidFill>
                          <a:effectLst/>
                          <a:latin typeface="Bookman Old Style" pitchFamily="18" charset="0"/>
                          <a:cs typeface="Arial" pitchFamily="34" charset="0"/>
                        </a:rPr>
                        <a:t>2011</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1.229</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218</a:t>
                      </a:r>
                      <a:endParaRPr lang="tr-TR" sz="1200" b="0" i="0" u="none" strike="noStrike" dirty="0">
                        <a:solidFill>
                          <a:schemeClr val="tx1"/>
                        </a:solidFill>
                        <a:effectLst/>
                        <a:latin typeface="Bookman Old Style" pitchFamily="18" charset="0"/>
                        <a:cs typeface="Arial" pitchFamily="34" charset="0"/>
                      </a:endParaRP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5.008.387.340</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393196">
                <a:tc>
                  <a:txBody>
                    <a:bodyPr/>
                    <a:lstStyle/>
                    <a:p>
                      <a:pPr algn="ctr" fontAlgn="b"/>
                      <a:r>
                        <a:rPr lang="tr-TR" sz="1200" b="0" i="0" u="none" strike="noStrike" dirty="0">
                          <a:solidFill>
                            <a:schemeClr val="tx1"/>
                          </a:solidFill>
                          <a:effectLst/>
                          <a:latin typeface="Bookman Old Style" pitchFamily="18" charset="0"/>
                          <a:cs typeface="Arial" pitchFamily="34" charset="0"/>
                        </a:rPr>
                        <a:t>2012</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963</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277</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a:solidFill>
                            <a:schemeClr val="tx1"/>
                          </a:solidFill>
                          <a:effectLst/>
                          <a:latin typeface="Bookman Old Style" pitchFamily="18" charset="0"/>
                          <a:cs typeface="Arial" pitchFamily="34" charset="0"/>
                        </a:rPr>
                        <a:t>4.519.105.693</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11"/>
                  </a:ext>
                </a:extLst>
              </a:tr>
              <a:tr h="393196">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2013</a:t>
                      </a:r>
                      <a:endParaRPr lang="tr-TR" sz="1200" b="0" i="0" u="none" strike="noStrike" dirty="0">
                        <a:solidFill>
                          <a:schemeClr val="tx1"/>
                        </a:solidFill>
                        <a:effectLst/>
                        <a:latin typeface="Bookman Old Style" pitchFamily="18" charset="0"/>
                        <a:cs typeface="Arial" pitchFamily="34" charset="0"/>
                      </a:endParaRP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1.234</a:t>
                      </a:r>
                      <a:endParaRPr lang="tr-TR" sz="1200" b="0" i="0" u="none" strike="noStrike" dirty="0">
                        <a:solidFill>
                          <a:schemeClr val="tx1"/>
                        </a:solidFill>
                        <a:effectLst/>
                        <a:latin typeface="Bookman Old Style" pitchFamily="18" charset="0"/>
                        <a:cs typeface="Arial" pitchFamily="34" charset="0"/>
                      </a:endParaRP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332</a:t>
                      </a:r>
                      <a:endParaRPr lang="tr-TR" sz="1200" b="0" i="0" u="none" strike="noStrike" dirty="0">
                        <a:solidFill>
                          <a:schemeClr val="tx1"/>
                        </a:solidFill>
                        <a:effectLst/>
                        <a:latin typeface="Bookman Old Style" pitchFamily="18" charset="0"/>
                        <a:cs typeface="Arial" pitchFamily="34" charset="0"/>
                      </a:endParaRP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6.606.963.068</a:t>
                      </a:r>
                      <a:endParaRPr lang="tr-TR" sz="1200" b="0" i="0" u="none" strike="noStrike" dirty="0">
                        <a:solidFill>
                          <a:schemeClr val="tx1"/>
                        </a:solidFill>
                        <a:effectLst/>
                        <a:latin typeface="Bookman Old Style" pitchFamily="18" charset="0"/>
                        <a:cs typeface="Arial" pitchFamily="34" charset="0"/>
                      </a:endParaRP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12"/>
                  </a:ext>
                </a:extLst>
              </a:tr>
              <a:tr h="393196">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2014</a:t>
                      </a:r>
                      <a:endParaRPr lang="tr-TR" sz="1200" b="0" i="0" u="none" strike="noStrike" dirty="0">
                        <a:solidFill>
                          <a:schemeClr val="tx1"/>
                        </a:solidFill>
                        <a:effectLst/>
                        <a:latin typeface="Bookman Old Style" pitchFamily="18" charset="0"/>
                        <a:cs typeface="Arial" pitchFamily="34" charset="0"/>
                      </a:endParaRP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1.101</a:t>
                      </a:r>
                      <a:endParaRPr lang="tr-TR" sz="1200" b="0" i="0" u="none" strike="noStrike" dirty="0">
                        <a:solidFill>
                          <a:schemeClr val="tx1"/>
                        </a:solidFill>
                        <a:effectLst/>
                        <a:latin typeface="Bookman Old Style" pitchFamily="18" charset="0"/>
                        <a:cs typeface="Arial" pitchFamily="34" charset="0"/>
                      </a:endParaRP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287</a:t>
                      </a:r>
                      <a:endParaRPr lang="tr-TR" sz="1200" b="0" i="0" u="none" strike="noStrike" dirty="0">
                        <a:solidFill>
                          <a:schemeClr val="tx1"/>
                        </a:solidFill>
                        <a:effectLst/>
                        <a:latin typeface="Bookman Old Style" pitchFamily="18" charset="0"/>
                        <a:cs typeface="Arial" pitchFamily="34" charset="0"/>
                      </a:endParaRP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5.790.665.292</a:t>
                      </a:r>
                      <a:endParaRPr lang="tr-TR" sz="1200" b="0" i="0" u="none" strike="noStrike" dirty="0">
                        <a:solidFill>
                          <a:schemeClr val="tx1"/>
                        </a:solidFill>
                        <a:effectLst/>
                        <a:latin typeface="Bookman Old Style" pitchFamily="18" charset="0"/>
                        <a:cs typeface="Arial" pitchFamily="34" charset="0"/>
                      </a:endParaRP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13"/>
                  </a:ext>
                </a:extLst>
              </a:tr>
              <a:tr h="393196">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2015 </a:t>
                      </a:r>
                      <a:endParaRPr lang="tr-TR" sz="1200" b="0" i="0" u="none" strike="noStrike" dirty="0">
                        <a:solidFill>
                          <a:schemeClr val="tx1"/>
                        </a:solidFill>
                        <a:effectLst/>
                        <a:latin typeface="Bookman Old Style" pitchFamily="18" charset="0"/>
                        <a:cs typeface="Arial" pitchFamily="34" charset="0"/>
                      </a:endParaRP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1.052</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Bookman Old Style" pitchFamily="18" charset="0"/>
                          <a:ea typeface="+mn-ea"/>
                          <a:cs typeface="Arial" pitchFamily="34" charset="0"/>
                        </a:rPr>
                        <a:t>225</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Bookman Old Style" pitchFamily="18" charset="0"/>
                          <a:ea typeface="+mn-ea"/>
                          <a:cs typeface="Arial" pitchFamily="34" charset="0"/>
                        </a:rPr>
                        <a:t>6.511.687.769</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14"/>
                  </a:ext>
                </a:extLst>
              </a:tr>
              <a:tr h="393196">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2016</a:t>
                      </a:r>
                      <a:endParaRPr lang="tr-TR" sz="1200" b="0" i="0" u="none" strike="noStrike" dirty="0">
                        <a:solidFill>
                          <a:schemeClr val="tx1"/>
                        </a:solidFill>
                        <a:effectLst/>
                        <a:latin typeface="Bookman Old Style" pitchFamily="18" charset="0"/>
                        <a:cs typeface="Arial" pitchFamily="34" charset="0"/>
                      </a:endParaRP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1.050</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Bookman Old Style" pitchFamily="18" charset="0"/>
                          <a:ea typeface="+mn-ea"/>
                          <a:cs typeface="Arial" pitchFamily="34" charset="0"/>
                        </a:rPr>
                        <a:t>221</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Bookman Old Style" pitchFamily="18" charset="0"/>
                          <a:ea typeface="+mn-ea"/>
                          <a:cs typeface="Arial" pitchFamily="34" charset="0"/>
                        </a:rPr>
                        <a:t>7.549.809.336</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15"/>
                  </a:ext>
                </a:extLst>
              </a:tr>
              <a:tr h="301959">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2017 </a:t>
                      </a:r>
                      <a:endParaRPr lang="tr-TR" sz="1200" b="0" i="0" u="none" strike="noStrike" dirty="0">
                        <a:solidFill>
                          <a:schemeClr val="tx1"/>
                        </a:solidFill>
                        <a:effectLst/>
                        <a:latin typeface="Bookman Old Style" pitchFamily="18" charset="0"/>
                        <a:cs typeface="Arial" pitchFamily="34" charset="0"/>
                      </a:endParaRP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1.080</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Bookman Old Style" pitchFamily="18" charset="0"/>
                          <a:ea typeface="+mn-ea"/>
                          <a:cs typeface="Arial" pitchFamily="34" charset="0"/>
                        </a:rPr>
                        <a:t>274</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Bookman Old Style" pitchFamily="18" charset="0"/>
                          <a:ea typeface="+mn-ea"/>
                          <a:cs typeface="Arial" pitchFamily="34" charset="0"/>
                        </a:rPr>
                        <a:t>9.706.827.695</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2494358064"/>
                  </a:ext>
                </a:extLst>
              </a:tr>
              <a:tr h="435348">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2018</a:t>
                      </a:r>
                      <a:endParaRPr lang="tr-TR" sz="1200" b="0" i="0" u="none" strike="noStrike" dirty="0">
                        <a:solidFill>
                          <a:schemeClr val="tx1"/>
                        </a:solidFill>
                        <a:effectLst/>
                        <a:latin typeface="Bookman Old Style" pitchFamily="18" charset="0"/>
                        <a:cs typeface="Arial" pitchFamily="34" charset="0"/>
                      </a:endParaRP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b"/>
                      <a:r>
                        <a:rPr lang="tr-TR" sz="1200" b="0" i="0" u="none" strike="noStrike" dirty="0" smtClean="0">
                          <a:solidFill>
                            <a:schemeClr val="tx1"/>
                          </a:solidFill>
                          <a:effectLst/>
                          <a:latin typeface="Bookman Old Style" pitchFamily="18" charset="0"/>
                          <a:cs typeface="Arial" pitchFamily="34" charset="0"/>
                        </a:rPr>
                        <a:t>1.342</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effectLst/>
                          <a:latin typeface="Bookman Old Style" pitchFamily="18" charset="0"/>
                          <a:ea typeface="+mn-ea"/>
                          <a:cs typeface="Arial" pitchFamily="34" charset="0"/>
                        </a:rPr>
                        <a:t>357</a:t>
                      </a:r>
                    </a:p>
                  </a:txBody>
                  <a:tcPr marL="6594" marR="65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tc>
                  <a:txBody>
                    <a:bodyPr/>
                    <a:lstStyle/>
                    <a:p>
                      <a:pPr algn="ctr" fontAlgn="ctr"/>
                      <a:r>
                        <a:rPr lang="tr-TR" sz="1200" b="0" i="0" u="none" strike="noStrike" kern="1200" dirty="0" smtClean="0">
                          <a:solidFill>
                            <a:schemeClr val="tx1"/>
                          </a:solidFill>
                          <a:effectLst/>
                          <a:latin typeface="Bookman Old Style" pitchFamily="18" charset="0"/>
                          <a:ea typeface="+mn-ea"/>
                          <a:cs typeface="Arial" pitchFamily="34" charset="0"/>
                        </a:rPr>
                        <a:t>14.098.308.727</a:t>
                      </a:r>
                      <a:endParaRPr lang="tr-TR" sz="1200" b="0" i="0" u="none" strike="noStrike" kern="1200" dirty="0">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2891501250"/>
                  </a:ext>
                </a:extLst>
              </a:tr>
              <a:tr h="393196">
                <a:tc>
                  <a:txBody>
                    <a:bodyPr/>
                    <a:lstStyle/>
                    <a:p>
                      <a:pPr algn="ctr" fontAlgn="b"/>
                      <a:r>
                        <a:rPr lang="tr-TR" sz="1200" b="1" i="0" u="none" strike="noStrike" dirty="0" smtClean="0">
                          <a:solidFill>
                            <a:srgbClr val="000099"/>
                          </a:solidFill>
                          <a:effectLst/>
                          <a:latin typeface="Bookman Old Style" pitchFamily="18" charset="0"/>
                          <a:cs typeface="Arial" pitchFamily="34" charset="0"/>
                        </a:rPr>
                        <a:t>TOPLAM</a:t>
                      </a:r>
                      <a:endParaRPr lang="tr-TR" sz="1200" b="1" i="0" u="none" strike="noStrike" dirty="0">
                        <a:solidFill>
                          <a:srgbClr val="000099"/>
                        </a:solidFill>
                        <a:effectLst/>
                        <a:latin typeface="Bookman Old Style" pitchFamily="18" charset="0"/>
                        <a:cs typeface="Arial" pitchFamily="34" charset="0"/>
                      </a:endParaRPr>
                    </a:p>
                  </a:txBody>
                  <a:tcPr marL="6594" marR="6594" marT="7144" marB="0" anchor="ctr" anchorCtr="1">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40000"/>
                        <a:lumOff val="60000"/>
                      </a:schemeClr>
                    </a:solidFill>
                  </a:tcPr>
                </a:tc>
                <a:tc>
                  <a:txBody>
                    <a:bodyPr/>
                    <a:lstStyle/>
                    <a:p>
                      <a:pPr algn="ctr" rtl="0" fontAlgn="b"/>
                      <a:r>
                        <a:rPr lang="tr-TR" sz="1200" b="1" i="0" u="none" strike="noStrike" dirty="0" smtClean="0">
                          <a:solidFill>
                            <a:srgbClr val="000099"/>
                          </a:solidFill>
                          <a:effectLst/>
                          <a:latin typeface="Bookman Old Style" panose="02050604050505020204" pitchFamily="18" charset="0"/>
                        </a:rPr>
                        <a:t>20.799</a:t>
                      </a:r>
                      <a:endParaRPr lang="tr-TR" sz="1200" b="1" i="0" u="none" strike="noStrike" dirty="0">
                        <a:solidFill>
                          <a:srgbClr val="000099"/>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40000"/>
                        <a:lumOff val="60000"/>
                      </a:schemeClr>
                    </a:solidFill>
                  </a:tcPr>
                </a:tc>
                <a:tc>
                  <a:txBody>
                    <a:bodyPr/>
                    <a:lstStyle/>
                    <a:p>
                      <a:pPr algn="ctr" rtl="0" fontAlgn="b"/>
                      <a:r>
                        <a:rPr lang="tr-TR" sz="1200" b="1" i="0" u="none" strike="noStrike" dirty="0" smtClean="0">
                          <a:solidFill>
                            <a:srgbClr val="000099"/>
                          </a:solidFill>
                          <a:effectLst/>
                          <a:latin typeface="Bookman Old Style" panose="02050604050505020204" pitchFamily="18" charset="0"/>
                        </a:rPr>
                        <a:t>5.801</a:t>
                      </a:r>
                      <a:endParaRPr lang="tr-TR" sz="1200" b="1" i="0" u="none" strike="noStrike" dirty="0">
                        <a:solidFill>
                          <a:srgbClr val="000099"/>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40000"/>
                        <a:lumOff val="60000"/>
                      </a:schemeClr>
                    </a:solidFill>
                  </a:tcPr>
                </a:tc>
                <a:tc>
                  <a:txBody>
                    <a:bodyPr/>
                    <a:lstStyle/>
                    <a:p>
                      <a:pPr marL="0" algn="ctr" defTabSz="457200" rtl="0" eaLnBrk="1" fontAlgn="b" latinLnBrk="0" hangingPunct="1"/>
                      <a:r>
                        <a:rPr lang="tr-TR" sz="1200" b="1" i="0" u="none" strike="noStrike" kern="1200" dirty="0">
                          <a:solidFill>
                            <a:srgbClr val="000099"/>
                          </a:solidFill>
                          <a:effectLst/>
                          <a:latin typeface="Bookman Old Style" panose="02050604050505020204" pitchFamily="18" charset="0"/>
                          <a:ea typeface="+mn-ea"/>
                          <a:cs typeface="+mn-cs"/>
                        </a:rPr>
                        <a:t>94.599.055.999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6"/>
                  </a:ext>
                </a:extLst>
              </a:tr>
            </a:tbl>
          </a:graphicData>
        </a:graphic>
      </p:graphicFrame>
      <p:sp>
        <p:nvSpPr>
          <p:cNvPr id="4" name="Metin kutusu 3"/>
          <p:cNvSpPr txBox="1"/>
          <p:nvPr/>
        </p:nvSpPr>
        <p:spPr>
          <a:xfrm>
            <a:off x="0" y="9091821"/>
            <a:ext cx="6957391" cy="523220"/>
          </a:xfrm>
          <a:prstGeom prst="rect">
            <a:avLst/>
          </a:prstGeom>
          <a:noFill/>
        </p:spPr>
        <p:txBody>
          <a:bodyPr wrap="square" rtlCol="0">
            <a:spAutoFit/>
          </a:bodyPr>
          <a:lstStyle/>
          <a:p>
            <a:pPr defTabSz="685800"/>
            <a:r>
              <a:rPr lang="tr-TR" sz="1400" dirty="0">
                <a:solidFill>
                  <a:prstClr val="black"/>
                </a:solidFill>
                <a:latin typeface="Bookman Old Style" pitchFamily="18" charset="0"/>
                <a:cs typeface="Arial" pitchFamily="34" charset="0"/>
              </a:rPr>
              <a:t>Son 16 yılda bitirilen </a:t>
            </a:r>
            <a:r>
              <a:rPr lang="tr-TR" sz="1400" b="1" dirty="0">
                <a:solidFill>
                  <a:srgbClr val="FF0000"/>
                </a:solidFill>
                <a:latin typeface="Bookman Old Style" pitchFamily="18" charset="0"/>
                <a:cs typeface="Arial" pitchFamily="34" charset="0"/>
              </a:rPr>
              <a:t>5.801 </a:t>
            </a:r>
            <a:r>
              <a:rPr lang="tr-TR" sz="1400" dirty="0">
                <a:solidFill>
                  <a:prstClr val="black"/>
                </a:solidFill>
                <a:latin typeface="Bookman Old Style" pitchFamily="18" charset="0"/>
                <a:cs typeface="Arial" pitchFamily="34" charset="0"/>
              </a:rPr>
              <a:t>proje için toplam </a:t>
            </a:r>
            <a:r>
              <a:rPr lang="tr-TR" sz="1400" b="1" dirty="0">
                <a:solidFill>
                  <a:srgbClr val="FF0000"/>
                </a:solidFill>
                <a:latin typeface="Bookman Old Style" pitchFamily="18" charset="0"/>
                <a:cs typeface="Arial" pitchFamily="34" charset="0"/>
              </a:rPr>
              <a:t>94.599.055.999 </a:t>
            </a:r>
            <a:r>
              <a:rPr lang="tr-TR" sz="1400" dirty="0">
                <a:solidFill>
                  <a:prstClr val="black"/>
                </a:solidFill>
                <a:latin typeface="Bookman Old Style" pitchFamily="18" charset="0"/>
                <a:cs typeface="Arial" pitchFamily="34" charset="0"/>
              </a:rPr>
              <a:t>TL.</a:t>
            </a:r>
            <a:r>
              <a:rPr lang="tr-TR" sz="1400" b="1" dirty="0">
                <a:solidFill>
                  <a:prstClr val="black"/>
                </a:solidFill>
                <a:latin typeface="Bookman Old Style" pitchFamily="18" charset="0"/>
                <a:cs typeface="Arial" pitchFamily="34" charset="0"/>
              </a:rPr>
              <a:t> </a:t>
            </a:r>
            <a:r>
              <a:rPr lang="tr-TR" sz="1400" dirty="0">
                <a:solidFill>
                  <a:prstClr val="black"/>
                </a:solidFill>
                <a:latin typeface="Bookman Old Style" pitchFamily="18" charset="0"/>
                <a:cs typeface="Arial" pitchFamily="34" charset="0"/>
              </a:rPr>
              <a:t>harcama yapılmıştır. </a:t>
            </a:r>
          </a:p>
        </p:txBody>
      </p:sp>
      <p:sp>
        <p:nvSpPr>
          <p:cNvPr id="5" name="Metin kutusu 4"/>
          <p:cNvSpPr txBox="1"/>
          <p:nvPr/>
        </p:nvSpPr>
        <p:spPr>
          <a:xfrm>
            <a:off x="0" y="265357"/>
            <a:ext cx="6858000" cy="253916"/>
          </a:xfrm>
          <a:prstGeom prst="rect">
            <a:avLst/>
          </a:prstGeom>
          <a:noFill/>
        </p:spPr>
        <p:txBody>
          <a:bodyPr wrap="square" rtlCol="0">
            <a:spAutoFit/>
          </a:bodyPr>
          <a:lstStyle/>
          <a:p>
            <a:pPr algn="ctr" defTabSz="685800"/>
            <a:r>
              <a:rPr lang="tr-TR" sz="1050" b="1" dirty="0">
                <a:solidFill>
                  <a:srgbClr val="FF0000"/>
                </a:solidFill>
                <a:latin typeface="Bookman Old Style" pitchFamily="18" charset="0"/>
                <a:cs typeface="Arial" pitchFamily="34" charset="0"/>
              </a:rPr>
              <a:t>İSTANBUL’A 16 YILDA GENEL BÜTÇEDEN 94,6 MİLYARLIK TL’LİK YATIRIM YAPILMIŞTIR.</a:t>
            </a:r>
          </a:p>
        </p:txBody>
      </p:sp>
    </p:spTree>
    <p:extLst>
      <p:ext uri="{BB962C8B-B14F-4D97-AF65-F5344CB8AC3E}">
        <p14:creationId xmlns:p14="http://schemas.microsoft.com/office/powerpoint/2010/main" val="302778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6530575" y="7329264"/>
            <a:ext cx="310112" cy="273844"/>
          </a:xfrm>
        </p:spPr>
        <p:txBody>
          <a:bodyPr/>
          <a:lstStyle/>
          <a:p>
            <a:pPr defTabSz="685800"/>
            <a:fld id="{F302176B-0E47-46AC-8F43-DAB4B8A37D06}" type="slidenum">
              <a:rPr lang="tr-TR">
                <a:solidFill>
                  <a:prstClr val="black"/>
                </a:solidFill>
                <a:latin typeface="Corbel" panose="020B0503020204020204"/>
              </a:rPr>
              <a:pPr defTabSz="685800"/>
              <a:t>5</a:t>
            </a:fld>
            <a:endParaRPr lang="tr-TR">
              <a:solidFill>
                <a:prstClr val="black"/>
              </a:solidFill>
              <a:latin typeface="Corbel" panose="020B0503020204020204"/>
            </a:endParaRPr>
          </a:p>
        </p:txBody>
      </p:sp>
      <p:graphicFrame>
        <p:nvGraphicFramePr>
          <p:cNvPr id="3" name="Tablo 2"/>
          <p:cNvGraphicFramePr>
            <a:graphicFrameLocks noGrp="1"/>
          </p:cNvGraphicFramePr>
          <p:nvPr>
            <p:extLst>
              <p:ext uri="{D42A27DB-BD31-4B8C-83A1-F6EECF244321}">
                <p14:modId xmlns:p14="http://schemas.microsoft.com/office/powerpoint/2010/main" val="126049712"/>
              </p:ext>
            </p:extLst>
          </p:nvPr>
        </p:nvGraphicFramePr>
        <p:xfrm>
          <a:off x="177421" y="147409"/>
          <a:ext cx="6509981" cy="4684816"/>
        </p:xfrm>
        <a:graphic>
          <a:graphicData uri="http://schemas.openxmlformats.org/drawingml/2006/table">
            <a:tbl>
              <a:tblPr firstRow="1" bandRow="1">
                <a:tableStyleId>{5C22544A-7EE6-4342-B048-85BDC9FD1C3A}</a:tableStyleId>
              </a:tblPr>
              <a:tblGrid>
                <a:gridCol w="3091901">
                  <a:extLst>
                    <a:ext uri="{9D8B030D-6E8A-4147-A177-3AD203B41FA5}">
                      <a16:colId xmlns:a16="http://schemas.microsoft.com/office/drawing/2014/main" val="463268062"/>
                    </a:ext>
                  </a:extLst>
                </a:gridCol>
                <a:gridCol w="3418080">
                  <a:extLst>
                    <a:ext uri="{9D8B030D-6E8A-4147-A177-3AD203B41FA5}">
                      <a16:colId xmlns:a16="http://schemas.microsoft.com/office/drawing/2014/main" val="947962462"/>
                    </a:ext>
                  </a:extLst>
                </a:gridCol>
              </a:tblGrid>
              <a:tr h="0">
                <a:tc gridSpan="2">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FF0000"/>
                          </a:solidFill>
                          <a:effectLst/>
                          <a:latin typeface="Bookman Old Style" pitchFamily="18" charset="0"/>
                        </a:rPr>
                        <a:t>2018 YILINDA İSTANBUL’UN </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FF0000"/>
                          </a:solidFill>
                          <a:effectLst/>
                          <a:latin typeface="Bookman Old Style" pitchFamily="18" charset="0"/>
                        </a:rPr>
                        <a:t>İLLER DÜZEYİNDE VERDİĞİ GÖÇ</a:t>
                      </a:r>
                    </a:p>
                  </a:txBody>
                  <a:tcPr marL="5833" marR="5833" marT="58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73271">
                <a:tc>
                  <a:txBody>
                    <a:bodyPr/>
                    <a:lstStyle/>
                    <a:p>
                      <a:pPr algn="ctr">
                        <a:lnSpc>
                          <a:spcPct val="107000"/>
                        </a:lnSpc>
                        <a:spcAft>
                          <a:spcPts val="0"/>
                        </a:spcAft>
                      </a:pPr>
                      <a:r>
                        <a:rPr lang="tr-TR" sz="1100" b="1" dirty="0" smtClean="0">
                          <a:solidFill>
                            <a:srgbClr val="0000FF"/>
                          </a:solidFill>
                          <a:effectLst/>
                          <a:latin typeface="Bookman Old Style" panose="02050604050505020204" pitchFamily="18" charset="0"/>
                          <a:ea typeface="Calibri" panose="020F0502020204030204" pitchFamily="34" charset="0"/>
                          <a:cs typeface="Calibri" panose="020F0502020204030204" pitchFamily="34" charset="0"/>
                        </a:rPr>
                        <a:t>İL</a:t>
                      </a:r>
                      <a:endParaRPr lang="tr-TR" sz="800" dirty="0">
                        <a:solidFill>
                          <a:srgbClr val="0000FF"/>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tr-TR" sz="1100" b="1" dirty="0" smtClean="0">
                          <a:solidFill>
                            <a:srgbClr val="0000FF"/>
                          </a:solidFill>
                          <a:effectLst/>
                          <a:latin typeface="Bookman Old Style" panose="02050604050505020204" pitchFamily="18" charset="0"/>
                          <a:ea typeface="Calibri" panose="020F0502020204030204" pitchFamily="34" charset="0"/>
                          <a:cs typeface="Times New Roman" panose="02020603050405020304" pitchFamily="18" charset="0"/>
                        </a:rPr>
                        <a:t>VERDİĞİ</a:t>
                      </a:r>
                      <a:r>
                        <a:rPr lang="tr-TR" sz="1100" b="1" baseline="0" dirty="0" smtClean="0">
                          <a:solidFill>
                            <a:srgbClr val="0000FF"/>
                          </a:solidFill>
                          <a:effectLst/>
                          <a:latin typeface="Bookman Old Style" panose="02050604050505020204" pitchFamily="18" charset="0"/>
                          <a:ea typeface="Calibri" panose="020F0502020204030204" pitchFamily="34" charset="0"/>
                          <a:cs typeface="Times New Roman" panose="02020603050405020304" pitchFamily="18" charset="0"/>
                        </a:rPr>
                        <a:t> GÖÇ</a:t>
                      </a:r>
                      <a:endParaRPr lang="tr-TR" sz="800" dirty="0">
                        <a:solidFill>
                          <a:srgbClr val="0000FF"/>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28993895"/>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ORDU</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mn-cs"/>
                        </a:rPr>
                        <a:t>30.036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KOCAELİ</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mn-cs"/>
                        </a:rPr>
                        <a:t>25.411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TOKAT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mn-cs"/>
                        </a:rPr>
                        <a:t>25.336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TEKİRDAĞ</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mn-cs"/>
                        </a:rPr>
                        <a:t>23.324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GİRESUN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mn-cs"/>
                        </a:rPr>
                        <a:t>21.277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İZMİR</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mn-cs"/>
                        </a:rPr>
                        <a:t>20.529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259146"/>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ANKARA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mn-cs"/>
                        </a:rPr>
                        <a:t>20.216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7221277"/>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SİVAS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mn-cs"/>
                        </a:rPr>
                        <a:t>18.625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4777026"/>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TRABZON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mn-cs"/>
                        </a:rPr>
                        <a:t>16.333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5521669"/>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SAMSUN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Bookman Old Style" pitchFamily="18" charset="0"/>
                          <a:ea typeface="+mn-ea"/>
                          <a:cs typeface="+mn-cs"/>
                        </a:rPr>
                        <a:t>15.794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711337"/>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DİĞER İLLER</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378.922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1324557"/>
                  </a:ext>
                </a:extLst>
              </a:tr>
              <a:tr h="372904">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TOPLAM VERİLEN GÖÇ</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595.803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264103"/>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411280148"/>
              </p:ext>
            </p:extLst>
          </p:nvPr>
        </p:nvGraphicFramePr>
        <p:xfrm>
          <a:off x="177421" y="4943988"/>
          <a:ext cx="6509981" cy="4770552"/>
        </p:xfrm>
        <a:graphic>
          <a:graphicData uri="http://schemas.openxmlformats.org/drawingml/2006/table">
            <a:tbl>
              <a:tblPr firstRow="1" bandRow="1">
                <a:tableStyleId>{5C22544A-7EE6-4342-B048-85BDC9FD1C3A}</a:tableStyleId>
              </a:tblPr>
              <a:tblGrid>
                <a:gridCol w="3091900">
                  <a:extLst>
                    <a:ext uri="{9D8B030D-6E8A-4147-A177-3AD203B41FA5}">
                      <a16:colId xmlns:a16="http://schemas.microsoft.com/office/drawing/2014/main" val="463268062"/>
                    </a:ext>
                  </a:extLst>
                </a:gridCol>
                <a:gridCol w="3418081">
                  <a:extLst>
                    <a:ext uri="{9D8B030D-6E8A-4147-A177-3AD203B41FA5}">
                      <a16:colId xmlns:a16="http://schemas.microsoft.com/office/drawing/2014/main" val="947962462"/>
                    </a:ext>
                  </a:extLst>
                </a:gridCol>
              </a:tblGrid>
              <a:tr h="460377">
                <a:tc gridSpan="2">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FF0000"/>
                          </a:solidFill>
                          <a:effectLst/>
                          <a:latin typeface="Bookman Old Style" pitchFamily="18" charset="0"/>
                        </a:rPr>
                        <a:t>2018 YILINDA İSTANBUL’UN </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FF0000"/>
                          </a:solidFill>
                          <a:effectLst/>
                          <a:latin typeface="Bookman Old Style" pitchFamily="18" charset="0"/>
                        </a:rPr>
                        <a:t>İLLER DÜZEYİNDE ALDIĞI GÖÇ</a:t>
                      </a:r>
                    </a:p>
                  </a:txBody>
                  <a:tcPr marL="5833" marR="5833" marT="58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73271">
                <a:tc>
                  <a:txBody>
                    <a:bodyPr/>
                    <a:lstStyle/>
                    <a:p>
                      <a:pPr algn="ctr">
                        <a:lnSpc>
                          <a:spcPct val="107000"/>
                        </a:lnSpc>
                        <a:spcAft>
                          <a:spcPts val="0"/>
                        </a:spcAft>
                      </a:pPr>
                      <a:r>
                        <a:rPr lang="tr-TR" sz="1100" b="1" dirty="0" smtClean="0">
                          <a:solidFill>
                            <a:srgbClr val="0000FF"/>
                          </a:solidFill>
                          <a:effectLst/>
                          <a:latin typeface="Bookman Old Style" panose="02050604050505020204" pitchFamily="18" charset="0"/>
                          <a:ea typeface="Calibri" panose="020F0502020204030204" pitchFamily="34" charset="0"/>
                          <a:cs typeface="Calibri" panose="020F0502020204030204" pitchFamily="34" charset="0"/>
                        </a:rPr>
                        <a:t>İL</a:t>
                      </a:r>
                      <a:endParaRPr lang="tr-TR" sz="800" dirty="0">
                        <a:solidFill>
                          <a:srgbClr val="0000FF"/>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tr-TR" sz="1100" b="1" dirty="0" smtClean="0">
                          <a:solidFill>
                            <a:srgbClr val="0000FF"/>
                          </a:solidFill>
                          <a:effectLst/>
                          <a:latin typeface="Bookman Old Style" panose="02050604050505020204" pitchFamily="18" charset="0"/>
                          <a:ea typeface="Calibri" panose="020F0502020204030204" pitchFamily="34" charset="0"/>
                          <a:cs typeface="Times New Roman" panose="02020603050405020304" pitchFamily="18" charset="0"/>
                        </a:rPr>
                        <a:t>ALDIĞI</a:t>
                      </a:r>
                      <a:r>
                        <a:rPr lang="tr-TR" sz="1100" b="1" baseline="0" dirty="0" smtClean="0">
                          <a:solidFill>
                            <a:srgbClr val="0000FF"/>
                          </a:solidFill>
                          <a:effectLst/>
                          <a:latin typeface="Bookman Old Style" panose="02050604050505020204" pitchFamily="18" charset="0"/>
                          <a:ea typeface="Calibri" panose="020F0502020204030204" pitchFamily="34" charset="0"/>
                          <a:cs typeface="Times New Roman" panose="02020603050405020304" pitchFamily="18" charset="0"/>
                        </a:rPr>
                        <a:t> GÖÇ</a:t>
                      </a:r>
                      <a:endParaRPr lang="tr-TR" sz="800" dirty="0">
                        <a:solidFill>
                          <a:srgbClr val="0000FF"/>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3338" marR="333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28993895"/>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ANKARA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19.091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TOKAT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17.819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KOCAELİ</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16.961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İZMİR</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14.151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BURSA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11.658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TEKİRDAĞ</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11.287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259146"/>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VAN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10.139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7221277"/>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ORDU</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9.858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4777026"/>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GİRESUN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9.467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5521669"/>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ANTALYA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9.180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711337"/>
                  </a:ext>
                </a:extLst>
              </a:tr>
              <a:tr h="324000">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DİĞER İLLER</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255.871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1324557"/>
                  </a:ext>
                </a:extLst>
              </a:tr>
              <a:tr h="372904">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TOPLAM ALINAN GÖÇ</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385.482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264103"/>
                  </a:ext>
                </a:extLst>
              </a:tr>
            </a:tbl>
          </a:graphicData>
        </a:graphic>
      </p:graphicFrame>
    </p:spTree>
    <p:extLst>
      <p:ext uri="{BB962C8B-B14F-4D97-AF65-F5344CB8AC3E}">
        <p14:creationId xmlns:p14="http://schemas.microsoft.com/office/powerpoint/2010/main" val="1464121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 y="302075"/>
            <a:ext cx="6858000" cy="216024"/>
          </a:xfrm>
        </p:spPr>
        <p:txBody>
          <a:bodyPr>
            <a:noAutofit/>
          </a:bodyPr>
          <a:lstStyle/>
          <a:p>
            <a:r>
              <a:rPr lang="tr-TR" sz="1500" b="1" dirty="0">
                <a:solidFill>
                  <a:srgbClr val="FF0000"/>
                </a:solidFill>
                <a:latin typeface="Bookman Old Style" pitchFamily="18" charset="0"/>
                <a:cs typeface="Arial" pitchFamily="34" charset="0"/>
              </a:rPr>
              <a:t/>
            </a:r>
            <a:br>
              <a:rPr lang="tr-TR" sz="1500" b="1" dirty="0">
                <a:solidFill>
                  <a:srgbClr val="FF0000"/>
                </a:solidFill>
                <a:latin typeface="Bookman Old Style" pitchFamily="18" charset="0"/>
                <a:cs typeface="Arial" pitchFamily="34" charset="0"/>
              </a:rPr>
            </a:br>
            <a:r>
              <a:rPr lang="tr-TR" sz="1500" b="1" dirty="0">
                <a:solidFill>
                  <a:srgbClr val="FF0000"/>
                </a:solidFill>
                <a:latin typeface="Bookman Old Style" pitchFamily="18" charset="0"/>
                <a:cs typeface="Arial" pitchFamily="34" charset="0"/>
              </a:rPr>
              <a:t>ASAYİŞ ve GÜVENLİK ÖZET TABLOSU</a:t>
            </a:r>
            <a:br>
              <a:rPr lang="tr-TR" sz="1500" b="1" dirty="0">
                <a:solidFill>
                  <a:srgbClr val="FF0000"/>
                </a:solidFill>
                <a:latin typeface="Bookman Old Style" pitchFamily="18" charset="0"/>
                <a:cs typeface="Arial" pitchFamily="34" charset="0"/>
              </a:rPr>
            </a:br>
            <a:r>
              <a:rPr lang="tr-TR" sz="1500" b="1" dirty="0">
                <a:solidFill>
                  <a:srgbClr val="FF0000"/>
                </a:solidFill>
                <a:latin typeface="Bookman Old Style" pitchFamily="18" charset="0"/>
                <a:cs typeface="Arial" pitchFamily="34" charset="0"/>
              </a:rPr>
              <a:t> (EMNİYET ve JANDARMA) </a:t>
            </a:r>
            <a:r>
              <a:rPr lang="tr-TR" sz="1500" b="1" dirty="0">
                <a:solidFill>
                  <a:srgbClr val="FF3300"/>
                </a:solidFill>
                <a:latin typeface="Bookman Old Style" pitchFamily="18" charset="0"/>
                <a:cs typeface="Arial" pitchFamily="34" charset="0"/>
              </a:rPr>
              <a:t/>
            </a:r>
            <a:br>
              <a:rPr lang="tr-TR" sz="1500" b="1" dirty="0">
                <a:solidFill>
                  <a:srgbClr val="FF3300"/>
                </a:solidFill>
                <a:latin typeface="Bookman Old Style" pitchFamily="18" charset="0"/>
                <a:cs typeface="Arial" pitchFamily="34" charset="0"/>
              </a:rPr>
            </a:br>
            <a:endParaRPr lang="tr-TR" sz="1500" b="1" dirty="0">
              <a:solidFill>
                <a:srgbClr val="FF3300"/>
              </a:solidFill>
              <a:latin typeface="Bookman Old Style" pitchFamily="18" charset="0"/>
              <a:cs typeface="Arial" pitchFamily="34" charset="0"/>
            </a:endParaRPr>
          </a:p>
        </p:txBody>
      </p:sp>
      <p:sp>
        <p:nvSpPr>
          <p:cNvPr id="4" name="3 Slayt Numarası Yer Tutucusu"/>
          <p:cNvSpPr>
            <a:spLocks noGrp="1"/>
          </p:cNvSpPr>
          <p:nvPr>
            <p:ph type="sldNum" sz="quarter" idx="12"/>
          </p:nvPr>
        </p:nvSpPr>
        <p:spPr>
          <a:xfrm>
            <a:off x="5319210" y="7367593"/>
            <a:ext cx="1538790" cy="96503"/>
          </a:xfrm>
        </p:spPr>
        <p:txBody>
          <a:bodyPr/>
          <a:lstStyle/>
          <a:p>
            <a:pPr defTabSz="685800">
              <a:defRPr/>
            </a:pPr>
            <a:fld id="{6A53C22E-73E7-424B-9685-10FFAE8060D1}" type="slidenum">
              <a:rPr lang="tr-TR" sz="900">
                <a:solidFill>
                  <a:prstClr val="black">
                    <a:tint val="75000"/>
                  </a:prstClr>
                </a:solidFill>
                <a:latin typeface="Calibri"/>
              </a:rPr>
              <a:pPr defTabSz="685800">
                <a:defRPr/>
              </a:pPr>
              <a:t>6</a:t>
            </a:fld>
            <a:endParaRPr lang="tr-TR" sz="900" dirty="0">
              <a:solidFill>
                <a:prstClr val="black">
                  <a:tint val="75000"/>
                </a:prstClr>
              </a:solidFill>
              <a:latin typeface="Calibri"/>
            </a:endParaRPr>
          </a:p>
        </p:txBody>
      </p:sp>
      <p:graphicFrame>
        <p:nvGraphicFramePr>
          <p:cNvPr id="5" name="4 Tablo"/>
          <p:cNvGraphicFramePr>
            <a:graphicFrameLocks noGrp="1"/>
          </p:cNvGraphicFramePr>
          <p:nvPr>
            <p:extLst>
              <p:ext uri="{D42A27DB-BD31-4B8C-83A1-F6EECF244321}">
                <p14:modId xmlns:p14="http://schemas.microsoft.com/office/powerpoint/2010/main" val="1391713254"/>
              </p:ext>
            </p:extLst>
          </p:nvPr>
        </p:nvGraphicFramePr>
        <p:xfrm>
          <a:off x="300250" y="832522"/>
          <a:ext cx="6414449" cy="8611739"/>
        </p:xfrm>
        <a:graphic>
          <a:graphicData uri="http://schemas.openxmlformats.org/drawingml/2006/table">
            <a:tbl>
              <a:tblPr/>
              <a:tblGrid>
                <a:gridCol w="3619255">
                  <a:extLst>
                    <a:ext uri="{9D8B030D-6E8A-4147-A177-3AD203B41FA5}">
                      <a16:colId xmlns:a16="http://schemas.microsoft.com/office/drawing/2014/main" val="20000"/>
                    </a:ext>
                  </a:extLst>
                </a:gridCol>
                <a:gridCol w="1397597">
                  <a:extLst>
                    <a:ext uri="{9D8B030D-6E8A-4147-A177-3AD203B41FA5}">
                      <a16:colId xmlns:a16="http://schemas.microsoft.com/office/drawing/2014/main" val="20001"/>
                    </a:ext>
                  </a:extLst>
                </a:gridCol>
                <a:gridCol w="1397597">
                  <a:extLst>
                    <a:ext uri="{9D8B030D-6E8A-4147-A177-3AD203B41FA5}">
                      <a16:colId xmlns:a16="http://schemas.microsoft.com/office/drawing/2014/main" val="20002"/>
                    </a:ext>
                  </a:extLst>
                </a:gridCol>
              </a:tblGrid>
              <a:tr h="405643">
                <a:tc>
                  <a:txBody>
                    <a:bodyPr/>
                    <a:lstStyle/>
                    <a:p>
                      <a:pPr algn="ctr" fontAlgn="b"/>
                      <a:r>
                        <a:rPr lang="tr-TR" sz="900" b="1" i="0" u="none" strike="noStrike" dirty="0" smtClean="0">
                          <a:solidFill>
                            <a:srgbClr val="000099"/>
                          </a:solidFill>
                          <a:latin typeface="Bookman Old Style" pitchFamily="18" charset="0"/>
                          <a:cs typeface="Arial" pitchFamily="34" charset="0"/>
                        </a:rPr>
                        <a:t> ASAYİŞ</a:t>
                      </a:r>
                      <a:endParaRPr lang="tr-TR" sz="900" b="1" i="0" u="none" strike="noStrike" dirty="0">
                        <a:solidFill>
                          <a:srgbClr val="000099"/>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rgbClr val="000099"/>
                          </a:solidFill>
                          <a:latin typeface="Bookman Old Style" pitchFamily="18" charset="0"/>
                          <a:cs typeface="Arial" pitchFamily="34" charset="0"/>
                        </a:rPr>
                        <a:t>2017</a:t>
                      </a:r>
                      <a:endParaRPr lang="tr-TR" sz="900" b="1" i="0" u="none" strike="noStrike" baseline="0" dirty="0" smtClean="0">
                        <a:solidFill>
                          <a:srgbClr val="000099"/>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tr-TR" sz="900" b="1" i="0" u="none" strike="noStrike" dirty="0" smtClean="0">
                          <a:solidFill>
                            <a:srgbClr val="000099"/>
                          </a:solidFill>
                          <a:latin typeface="Bookman Old Style" pitchFamily="18" charset="0"/>
                          <a:cs typeface="Arial" pitchFamily="34" charset="0"/>
                        </a:rPr>
                        <a:t>2018</a:t>
                      </a:r>
                      <a:endParaRPr lang="tr-TR" sz="900" b="1" i="0" u="none" strike="noStrike" baseline="0" dirty="0" smtClean="0">
                        <a:solidFill>
                          <a:srgbClr val="000099"/>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9717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EMNİYET PERSONELİ/PERSONEL BAŞINA </a:t>
                      </a:r>
                      <a:r>
                        <a:rPr lang="tr-TR" sz="900" b="1" i="0" u="none" strike="noStrike" baseline="0" dirty="0" smtClean="0">
                          <a:solidFill>
                            <a:schemeClr val="tx1"/>
                          </a:solidFill>
                          <a:latin typeface="Bookman Old Style" pitchFamily="18" charset="0"/>
                          <a:cs typeface="Arial" pitchFamily="34" charset="0"/>
                        </a:rPr>
                        <a:t>DÜŞEN </a:t>
                      </a:r>
                      <a:r>
                        <a:rPr lang="tr-TR" sz="900" b="1" i="0" u="none" strike="noStrike" dirty="0" smtClean="0">
                          <a:solidFill>
                            <a:schemeClr val="tx1"/>
                          </a:solidFill>
                          <a:latin typeface="Bookman Old Style" pitchFamily="18" charset="0"/>
                          <a:cs typeface="Arial" pitchFamily="34" charset="0"/>
                        </a:rPr>
                        <a:t>NÜFUS</a:t>
                      </a:r>
                      <a:r>
                        <a:rPr lang="tr-TR" sz="900" b="1" i="0" u="none" strike="noStrike" baseline="0" dirty="0" smtClean="0">
                          <a:solidFill>
                            <a:schemeClr val="tx1"/>
                          </a:solidFill>
                          <a:latin typeface="Bookman Old Style" pitchFamily="18" charset="0"/>
                          <a:cs typeface="Arial" pitchFamily="34" charset="0"/>
                        </a:rPr>
                        <a:t>  </a:t>
                      </a:r>
                      <a:endParaRPr lang="tr-TR" sz="900" b="1" i="0" u="none" strike="noStrike" dirty="0">
                        <a:solidFill>
                          <a:schemeClr val="tx1"/>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kern="1200" dirty="0" smtClean="0">
                          <a:solidFill>
                            <a:schemeClr val="tx1"/>
                          </a:solidFill>
                          <a:latin typeface="Bookman Old Style" pitchFamily="18" charset="0"/>
                          <a:ea typeface="+mn-ea"/>
                          <a:cs typeface="Arial" pitchFamily="34" charset="0"/>
                        </a:rPr>
                        <a:t>38.605/379</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kern="1200" dirty="0" smtClean="0">
                          <a:solidFill>
                            <a:schemeClr val="tx1"/>
                          </a:solidFill>
                          <a:latin typeface="Bookman Old Style" pitchFamily="18" charset="0"/>
                          <a:ea typeface="+mn-ea"/>
                          <a:cs typeface="Arial" pitchFamily="34" charset="0"/>
                        </a:rPr>
                        <a:t>40.138/369</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451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900" b="1" i="0" u="none" strike="noStrike" dirty="0" smtClean="0">
                          <a:solidFill>
                            <a:schemeClr val="tx1"/>
                          </a:solidFill>
                          <a:latin typeface="Bookman Old Style" pitchFamily="18" charset="0"/>
                          <a:cs typeface="Arial" pitchFamily="34" charset="0"/>
                        </a:rPr>
                        <a:t>JANDARMA</a:t>
                      </a:r>
                      <a:r>
                        <a:rPr lang="tr-TR" sz="900" b="1" i="0" u="none" strike="noStrike" baseline="0" dirty="0" smtClean="0">
                          <a:solidFill>
                            <a:schemeClr val="tx1"/>
                          </a:solidFill>
                          <a:latin typeface="Bookman Old Style" pitchFamily="18" charset="0"/>
                          <a:cs typeface="Arial" pitchFamily="34" charset="0"/>
                        </a:rPr>
                        <a:t> </a:t>
                      </a:r>
                      <a:r>
                        <a:rPr lang="tr-TR" sz="900" b="1" i="0" u="none" strike="noStrike" dirty="0" smtClean="0">
                          <a:solidFill>
                            <a:schemeClr val="tx1"/>
                          </a:solidFill>
                          <a:latin typeface="Bookman Old Style" pitchFamily="18" charset="0"/>
                          <a:cs typeface="Arial" pitchFamily="34" charset="0"/>
                        </a:rPr>
                        <a:t>PERSONELİ/PERSONEL</a:t>
                      </a:r>
                      <a:r>
                        <a:rPr lang="tr-TR" sz="900" b="1" i="0" u="none" strike="noStrike" baseline="0" dirty="0" smtClean="0">
                          <a:solidFill>
                            <a:schemeClr val="tx1"/>
                          </a:solidFill>
                          <a:latin typeface="Bookman Old Style" pitchFamily="18" charset="0"/>
                          <a:cs typeface="Arial" pitchFamily="34" charset="0"/>
                        </a:rPr>
                        <a:t> BAŞINA </a:t>
                      </a:r>
                      <a:r>
                        <a:rPr lang="tr-TR" sz="900" b="1" i="0" u="none" strike="noStrike" dirty="0" smtClean="0">
                          <a:solidFill>
                            <a:schemeClr val="tx1"/>
                          </a:solidFill>
                          <a:latin typeface="Bookman Old Style" pitchFamily="18" charset="0"/>
                          <a:cs typeface="Arial" pitchFamily="34" charset="0"/>
                        </a:rPr>
                        <a:t>NÜFUS</a:t>
                      </a:r>
                      <a:endParaRPr lang="tr-TR" sz="900" b="1" i="0" u="none" strike="noStrike" dirty="0">
                        <a:solidFill>
                          <a:schemeClr val="tx1"/>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smtClean="0">
                          <a:solidFill>
                            <a:srgbClr val="000000"/>
                          </a:solidFill>
                          <a:latin typeface="Bookman Old Style" pitchFamily="18" charset="0"/>
                          <a:ea typeface="+mn-ea"/>
                          <a:cs typeface="Arial" pitchFamily="34" charset="0"/>
                        </a:rPr>
                        <a:t>6.530/28</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kern="1200" dirty="0" smtClean="0">
                          <a:solidFill>
                            <a:srgbClr val="000000"/>
                          </a:solidFill>
                          <a:latin typeface="Bookman Old Style" pitchFamily="18" charset="0"/>
                          <a:ea typeface="+mn-ea"/>
                          <a:cs typeface="Arial" pitchFamily="34" charset="0"/>
                        </a:rPr>
                        <a:t>6518/33</a:t>
                      </a:r>
                      <a:endParaRPr lang="tr-TR" sz="900" b="1" i="0" u="none" strike="noStrike" kern="1200" dirty="0">
                        <a:solidFill>
                          <a:srgbClr val="000000"/>
                        </a:solidFill>
                        <a:latin typeface="Bookman Old Style" pitchFamily="18" charset="0"/>
                        <a:ea typeface="+mn-ea"/>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5799">
                <a:tc>
                  <a:txBody>
                    <a:bodyPr/>
                    <a:lstStyle/>
                    <a:p>
                      <a:pPr algn="l" fontAlgn="b"/>
                      <a:r>
                        <a:rPr lang="tr-TR" sz="900" b="1" i="0" u="none" strike="noStrike" dirty="0" smtClean="0">
                          <a:solidFill>
                            <a:schemeClr val="tx1"/>
                          </a:solidFill>
                          <a:latin typeface="Bookman Old Style" pitchFamily="18" charset="0"/>
                          <a:cs typeface="Arial" pitchFamily="34" charset="0"/>
                        </a:rPr>
                        <a:t>ÖLDÜRME KASTEN </a:t>
                      </a:r>
                      <a:endParaRPr lang="tr-TR" sz="900" b="1" i="0" u="none" strike="noStrike" dirty="0">
                        <a:solidFill>
                          <a:schemeClr val="tx1"/>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427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335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5799">
                <a:tc>
                  <a:txBody>
                    <a:bodyPr/>
                    <a:lstStyle/>
                    <a:p>
                      <a:pPr algn="l" fontAlgn="b"/>
                      <a:r>
                        <a:rPr lang="tr-TR" sz="900" b="1" i="0" u="none" strike="noStrike" dirty="0" smtClean="0">
                          <a:solidFill>
                            <a:schemeClr val="tx1"/>
                          </a:solidFill>
                          <a:latin typeface="Bookman Old Style" pitchFamily="18" charset="0"/>
                          <a:cs typeface="Arial" pitchFamily="34" charset="0"/>
                        </a:rPr>
                        <a:t>ÖLDÜRME</a:t>
                      </a:r>
                      <a:r>
                        <a:rPr lang="tr-TR" sz="900" b="1" i="0" u="none" strike="noStrike" baseline="0" dirty="0" smtClean="0">
                          <a:solidFill>
                            <a:schemeClr val="tx1"/>
                          </a:solidFill>
                          <a:latin typeface="Bookman Old Style" pitchFamily="18" charset="0"/>
                          <a:cs typeface="Arial" pitchFamily="34" charset="0"/>
                        </a:rPr>
                        <a:t> TAKSİRLİ</a:t>
                      </a:r>
                      <a:endParaRPr lang="tr-TR" sz="900" b="1" i="0" u="none" strike="noStrike" dirty="0">
                        <a:solidFill>
                          <a:schemeClr val="tx1"/>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651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551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85799">
                <a:tc>
                  <a:txBody>
                    <a:bodyPr/>
                    <a:lstStyle/>
                    <a:p>
                      <a:pPr algn="r" fontAlgn="b"/>
                      <a:r>
                        <a:rPr lang="tr-TR" sz="900" b="1" i="0" u="none" strike="noStrike" dirty="0" smtClean="0">
                          <a:solidFill>
                            <a:schemeClr val="tx1"/>
                          </a:solidFill>
                          <a:latin typeface="Bookman Old Style" pitchFamily="18" charset="0"/>
                          <a:cs typeface="Arial" pitchFamily="34" charset="0"/>
                        </a:rPr>
                        <a:t>TOPLAM ÖLDÜRME</a:t>
                      </a:r>
                      <a:endParaRPr lang="tr-TR" sz="900" b="1" i="0" u="none" strike="noStrike" dirty="0">
                        <a:solidFill>
                          <a:schemeClr val="tx1"/>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1078</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886</a:t>
                      </a:r>
                    </a:p>
                  </a:txBody>
                  <a:tcPr marL="7144" marR="7144" marT="7144" marB="0" anchor="b">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85799">
                <a:tc>
                  <a:txBody>
                    <a:bodyPr/>
                    <a:lstStyle/>
                    <a:p>
                      <a:pPr algn="l" fontAlgn="b"/>
                      <a:r>
                        <a:rPr lang="tr-TR" sz="900" b="1" i="0" u="none" strike="noStrike" dirty="0">
                          <a:solidFill>
                            <a:schemeClr val="tx1"/>
                          </a:solidFill>
                          <a:latin typeface="Bookman Old Style" pitchFamily="18" charset="0"/>
                          <a:cs typeface="Arial" pitchFamily="34" charset="0"/>
                        </a:rPr>
                        <a:t>GASP </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2.402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a:solidFill>
                            <a:srgbClr val="000000"/>
                          </a:solidFill>
                          <a:latin typeface="Bookman Old Style" pitchFamily="18" charset="0"/>
                          <a:ea typeface="+mn-ea"/>
                          <a:cs typeface="Arial" pitchFamily="34" charset="0"/>
                        </a:rPr>
                        <a:t>2.348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85799">
                <a:tc>
                  <a:txBody>
                    <a:bodyPr/>
                    <a:lstStyle/>
                    <a:p>
                      <a:pPr algn="l" fontAlgn="b"/>
                      <a:r>
                        <a:rPr lang="tr-TR" sz="900" b="1" i="0" u="none" strike="noStrike" dirty="0">
                          <a:solidFill>
                            <a:schemeClr val="tx1"/>
                          </a:solidFill>
                          <a:latin typeface="Bookman Old Style" pitchFamily="18" charset="0"/>
                          <a:cs typeface="Arial" pitchFamily="34" charset="0"/>
                        </a:rPr>
                        <a:t>EVDEN HIRSIZLIK </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28.969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19.993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85799">
                <a:tc>
                  <a:txBody>
                    <a:bodyPr/>
                    <a:lstStyle/>
                    <a:p>
                      <a:pPr algn="l" fontAlgn="b"/>
                      <a:r>
                        <a:rPr lang="tr-TR" sz="900" b="1" i="0" u="none" strike="noStrike" dirty="0">
                          <a:solidFill>
                            <a:schemeClr val="tx1"/>
                          </a:solidFill>
                          <a:latin typeface="Bookman Old Style" pitchFamily="18" charset="0"/>
                          <a:cs typeface="Arial" pitchFamily="34" charset="0"/>
                        </a:rPr>
                        <a:t>İŞYERİNDEN HIRSIZLIK </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13.331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9.351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85799">
                <a:tc>
                  <a:txBody>
                    <a:bodyPr/>
                    <a:lstStyle/>
                    <a:p>
                      <a:pPr algn="l" fontAlgn="b"/>
                      <a:r>
                        <a:rPr lang="tr-TR" sz="900" b="1" i="0" u="none" strike="noStrike" dirty="0">
                          <a:solidFill>
                            <a:schemeClr val="tx1"/>
                          </a:solidFill>
                          <a:latin typeface="Bookman Old Style" pitchFamily="18" charset="0"/>
                          <a:cs typeface="Arial" pitchFamily="34" charset="0"/>
                        </a:rPr>
                        <a:t>OTO HIRSIZLIĞI </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5.160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3.485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85799">
                <a:tc>
                  <a:txBody>
                    <a:bodyPr/>
                    <a:lstStyle/>
                    <a:p>
                      <a:pPr algn="l" fontAlgn="b"/>
                      <a:r>
                        <a:rPr lang="tr-TR" sz="900" b="1" i="0" u="none" strike="noStrike" dirty="0">
                          <a:solidFill>
                            <a:schemeClr val="tx1"/>
                          </a:solidFill>
                          <a:latin typeface="Bookman Old Style" pitchFamily="18" charset="0"/>
                          <a:cs typeface="Arial" pitchFamily="34" charset="0"/>
                        </a:rPr>
                        <a:t>OTODAN HIRSIZLIK </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a:solidFill>
                            <a:srgbClr val="000000"/>
                          </a:solidFill>
                          <a:latin typeface="Bookman Old Style" pitchFamily="18" charset="0"/>
                          <a:ea typeface="+mn-ea"/>
                          <a:cs typeface="Arial" pitchFamily="34" charset="0"/>
                        </a:rPr>
                        <a:t>29.571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19.421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85799">
                <a:tc>
                  <a:txBody>
                    <a:bodyPr/>
                    <a:lstStyle/>
                    <a:p>
                      <a:pPr algn="l" fontAlgn="b"/>
                      <a:r>
                        <a:rPr lang="tr-TR" sz="900" b="1" i="0" u="none" strike="noStrike" dirty="0">
                          <a:solidFill>
                            <a:schemeClr val="tx1"/>
                          </a:solidFill>
                          <a:latin typeface="Bookman Old Style" pitchFamily="18" charset="0"/>
                          <a:cs typeface="Arial" pitchFamily="34" charset="0"/>
                        </a:rPr>
                        <a:t>YANKESİCİLİK </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a:solidFill>
                            <a:srgbClr val="000000"/>
                          </a:solidFill>
                          <a:latin typeface="Bookman Old Style" pitchFamily="18" charset="0"/>
                          <a:ea typeface="+mn-ea"/>
                          <a:cs typeface="Arial" pitchFamily="34" charset="0"/>
                        </a:rPr>
                        <a:t>12.323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9.922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85799">
                <a:tc>
                  <a:txBody>
                    <a:bodyPr/>
                    <a:lstStyle/>
                    <a:p>
                      <a:pPr algn="l" fontAlgn="b"/>
                      <a:r>
                        <a:rPr lang="tr-TR" sz="900" b="1" i="0" u="none" strike="noStrike" dirty="0">
                          <a:solidFill>
                            <a:schemeClr val="tx1"/>
                          </a:solidFill>
                          <a:latin typeface="Bookman Old Style" pitchFamily="18" charset="0"/>
                          <a:cs typeface="Arial" pitchFamily="34" charset="0"/>
                        </a:rPr>
                        <a:t>DOLANDIRICILIK </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a:solidFill>
                            <a:srgbClr val="000000"/>
                          </a:solidFill>
                          <a:latin typeface="Bookman Old Style" pitchFamily="18" charset="0"/>
                          <a:ea typeface="+mn-ea"/>
                          <a:cs typeface="Arial" pitchFamily="34" charset="0"/>
                        </a:rPr>
                        <a:t>4.903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4.936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85799">
                <a:tc>
                  <a:txBody>
                    <a:bodyPr/>
                    <a:lstStyle/>
                    <a:p>
                      <a:pPr algn="l" fontAlgn="b"/>
                      <a:r>
                        <a:rPr lang="tr-TR" sz="900" b="1" i="0" u="none" strike="noStrike" dirty="0">
                          <a:solidFill>
                            <a:schemeClr val="tx1"/>
                          </a:solidFill>
                          <a:latin typeface="Bookman Old Style" pitchFamily="18" charset="0"/>
                          <a:cs typeface="Arial" pitchFamily="34" charset="0"/>
                        </a:rPr>
                        <a:t>KAPKAÇ SAYISI</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a:solidFill>
                            <a:srgbClr val="000000"/>
                          </a:solidFill>
                          <a:latin typeface="Bookman Old Style" pitchFamily="18" charset="0"/>
                          <a:ea typeface="+mn-ea"/>
                          <a:cs typeface="Arial" pitchFamily="34" charset="0"/>
                        </a:rPr>
                        <a:t>1.799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1.524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85799">
                <a:tc>
                  <a:txBody>
                    <a:bodyPr/>
                    <a:lstStyle/>
                    <a:p>
                      <a:pPr algn="l" fontAlgn="b"/>
                      <a:r>
                        <a:rPr lang="tr-TR" sz="900" b="1" i="0" u="none" strike="noStrike" dirty="0">
                          <a:solidFill>
                            <a:schemeClr val="tx1"/>
                          </a:solidFill>
                          <a:latin typeface="Bookman Old Style" pitchFamily="18" charset="0"/>
                          <a:cs typeface="Arial" pitchFamily="34" charset="0"/>
                        </a:rPr>
                        <a:t>İNTİHAR SONUCU ÖLEN KİŞİ</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smtClean="0">
                          <a:solidFill>
                            <a:srgbClr val="000000"/>
                          </a:solidFill>
                          <a:latin typeface="Bookman Old Style" pitchFamily="18" charset="0"/>
                          <a:ea typeface="+mn-ea"/>
                          <a:cs typeface="Arial" pitchFamily="34" charset="0"/>
                        </a:rPr>
                        <a:t>438</a:t>
                      </a:r>
                      <a:endParaRPr lang="tr-TR" sz="900" b="1" i="0" u="none" strike="noStrike" kern="1200" dirty="0">
                        <a:solidFill>
                          <a:srgbClr val="000000"/>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900" b="1" i="0" u="none" strike="noStrike" kern="1200" dirty="0">
                          <a:solidFill>
                            <a:srgbClr val="000000"/>
                          </a:solidFill>
                          <a:latin typeface="Bookman Old Style" pitchFamily="18" charset="0"/>
                          <a:ea typeface="+mn-ea"/>
                          <a:cs typeface="Arial" pitchFamily="34" charset="0"/>
                        </a:rPr>
                        <a:t>471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63286">
                <a:tc>
                  <a:txBody>
                    <a:bodyPr/>
                    <a:lstStyle/>
                    <a:p>
                      <a:pPr algn="l" fontAlgn="b"/>
                      <a:r>
                        <a:rPr lang="tr-TR" sz="900" b="1" i="0" u="none" strike="noStrike" dirty="0" smtClean="0">
                          <a:solidFill>
                            <a:schemeClr val="tx1"/>
                          </a:solidFill>
                          <a:latin typeface="Bookman Old Style" pitchFamily="18" charset="0"/>
                          <a:cs typeface="Arial" pitchFamily="34" charset="0"/>
                        </a:rPr>
                        <a:t>İNTİHAR SONUCU ÖLEN</a:t>
                      </a:r>
                      <a:r>
                        <a:rPr lang="tr-TR" sz="900" b="1" i="0" u="none" strike="noStrike" baseline="0" dirty="0" smtClean="0">
                          <a:solidFill>
                            <a:schemeClr val="tx1"/>
                          </a:solidFill>
                          <a:latin typeface="Bookman Old Style" pitchFamily="18" charset="0"/>
                          <a:cs typeface="Arial" pitchFamily="34" charset="0"/>
                        </a:rPr>
                        <a:t> </a:t>
                      </a:r>
                      <a:r>
                        <a:rPr lang="tr-TR" sz="900" b="1" i="0" u="none" strike="noStrike" dirty="0" smtClean="0">
                          <a:solidFill>
                            <a:schemeClr val="tx1"/>
                          </a:solidFill>
                          <a:latin typeface="Bookman Old Style" pitchFamily="18" charset="0"/>
                          <a:cs typeface="Arial" pitchFamily="34" charset="0"/>
                        </a:rPr>
                        <a:t>KADIN/ERKEK</a:t>
                      </a:r>
                      <a:endParaRPr lang="tr-TR" sz="900" b="1" i="0" u="none" strike="noStrike" dirty="0">
                        <a:solidFill>
                          <a:schemeClr val="tx1"/>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Arial" pitchFamily="34" charset="0"/>
                        </a:rPr>
                        <a:t>98/340</a:t>
                      </a:r>
                      <a:endParaRPr lang="tr-TR" sz="9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Arial" pitchFamily="34" charset="0"/>
                        </a:rPr>
                        <a:t>111/360</a:t>
                      </a:r>
                      <a:endParaRPr lang="tr-TR" sz="900" b="1" i="0" u="none" strike="noStrike" kern="1200" dirty="0">
                        <a:solidFill>
                          <a:schemeClr val="tx1"/>
                        </a:solidFill>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85799">
                <a:tc>
                  <a:txBody>
                    <a:bodyPr/>
                    <a:lstStyle/>
                    <a:p>
                      <a:pPr algn="l" fontAlgn="b"/>
                      <a:r>
                        <a:rPr lang="tr-TR" sz="900" b="1" i="0" u="none" strike="noStrike" dirty="0">
                          <a:solidFill>
                            <a:schemeClr val="tx1"/>
                          </a:solidFill>
                          <a:latin typeface="Bookman Old Style" pitchFamily="18" charset="0"/>
                          <a:cs typeface="Arial" pitchFamily="34" charset="0"/>
                        </a:rPr>
                        <a:t>İNTİHARA </a:t>
                      </a:r>
                      <a:r>
                        <a:rPr lang="tr-TR" sz="900" b="1" i="0" u="none" strike="noStrike" dirty="0" smtClean="0">
                          <a:solidFill>
                            <a:schemeClr val="tx1"/>
                          </a:solidFill>
                          <a:latin typeface="Bookman Old Style" pitchFamily="18" charset="0"/>
                          <a:cs typeface="Arial" pitchFamily="34" charset="0"/>
                        </a:rPr>
                        <a:t>TEŞEBBÜS  OLAYI</a:t>
                      </a:r>
                      <a:endParaRPr lang="tr-TR" sz="900" b="1" i="0" u="none" strike="noStrike" dirty="0">
                        <a:solidFill>
                          <a:schemeClr val="tx1"/>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chemeClr val="tx1"/>
                          </a:solidFill>
                          <a:effectLst/>
                          <a:latin typeface="Bookman Old Style" panose="02050604050505020204" pitchFamily="18" charset="0"/>
                        </a:rPr>
                        <a:t>1.313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chemeClr val="tx1"/>
                          </a:solidFill>
                          <a:effectLst/>
                          <a:latin typeface="Bookman Old Style" panose="02050604050505020204" pitchFamily="18" charset="0"/>
                        </a:rPr>
                        <a:t>1.718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85799">
                <a:tc>
                  <a:txBody>
                    <a:bodyPr/>
                    <a:lstStyle/>
                    <a:p>
                      <a:pPr algn="l" fontAlgn="b"/>
                      <a:r>
                        <a:rPr lang="tr-TR" sz="900" b="1" i="0" u="none" strike="noStrike" dirty="0" smtClean="0">
                          <a:solidFill>
                            <a:schemeClr val="tx1"/>
                          </a:solidFill>
                          <a:latin typeface="Bookman Old Style" pitchFamily="18" charset="0"/>
                          <a:cs typeface="Arial" pitchFamily="34" charset="0"/>
                        </a:rPr>
                        <a:t>KADINA ŞİDDET SONUCU ÖLÜM</a:t>
                      </a:r>
                      <a:endParaRPr lang="tr-TR" sz="900" b="1" i="0" u="none" strike="noStrike" dirty="0">
                        <a:solidFill>
                          <a:schemeClr val="tx1"/>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a:solidFill>
                            <a:srgbClr val="000000"/>
                          </a:solidFill>
                          <a:effectLst/>
                          <a:latin typeface="Bookman Old Style" panose="02050604050505020204" pitchFamily="18" charset="0"/>
                        </a:rPr>
                        <a:t>62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000000"/>
                          </a:solidFill>
                          <a:effectLst/>
                          <a:latin typeface="Bookman Old Style" panose="02050604050505020204" pitchFamily="18" charset="0"/>
                        </a:rPr>
                        <a:t>61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85799">
                <a:tc>
                  <a:txBody>
                    <a:bodyPr/>
                    <a:lstStyle/>
                    <a:p>
                      <a:pPr algn="l" fontAlgn="b"/>
                      <a:r>
                        <a:rPr lang="tr-TR" sz="900" b="1" i="0" u="none" strike="noStrike" dirty="0" smtClean="0">
                          <a:solidFill>
                            <a:schemeClr val="tx1"/>
                          </a:solidFill>
                          <a:latin typeface="Bookman Old Style" pitchFamily="18" charset="0"/>
                          <a:cs typeface="Arial" pitchFamily="34" charset="0"/>
                        </a:rPr>
                        <a:t>BOĞULARAK </a:t>
                      </a:r>
                      <a:r>
                        <a:rPr lang="tr-TR" sz="900" b="1" i="0" u="none" strike="noStrike" dirty="0">
                          <a:solidFill>
                            <a:schemeClr val="tx1"/>
                          </a:solidFill>
                          <a:latin typeface="Bookman Old Style" pitchFamily="18" charset="0"/>
                          <a:cs typeface="Arial" pitchFamily="34" charset="0"/>
                        </a:rPr>
                        <a:t>ÖLEN </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a:solidFill>
                            <a:srgbClr val="000000"/>
                          </a:solidFill>
                          <a:effectLst/>
                          <a:latin typeface="Bookman Old Style" panose="02050604050505020204" pitchFamily="18" charset="0"/>
                        </a:rPr>
                        <a:t>61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000000"/>
                          </a:solidFill>
                          <a:effectLst/>
                          <a:latin typeface="Bookman Old Style" panose="02050604050505020204" pitchFamily="18" charset="0"/>
                        </a:rPr>
                        <a:t>69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85799">
                <a:tc>
                  <a:txBody>
                    <a:bodyPr/>
                    <a:lstStyle/>
                    <a:p>
                      <a:pPr algn="l" fontAlgn="b"/>
                      <a:r>
                        <a:rPr lang="tr-TR" sz="900" b="1" i="0" u="none" strike="noStrike" dirty="0">
                          <a:solidFill>
                            <a:schemeClr val="tx1"/>
                          </a:solidFill>
                          <a:latin typeface="Bookman Old Style" pitchFamily="18" charset="0"/>
                          <a:cs typeface="Arial" pitchFamily="34" charset="0"/>
                        </a:rPr>
                        <a:t>YANGINDA ÖLEN </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a:solidFill>
                            <a:srgbClr val="000000"/>
                          </a:solidFill>
                          <a:effectLst/>
                          <a:latin typeface="Bookman Old Style" panose="02050604050505020204" pitchFamily="18" charset="0"/>
                        </a:rPr>
                        <a:t>18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000000"/>
                          </a:solidFill>
                          <a:effectLst/>
                          <a:latin typeface="Bookman Old Style" panose="02050604050505020204" pitchFamily="18" charset="0"/>
                        </a:rPr>
                        <a:t>11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85799">
                <a:tc>
                  <a:txBody>
                    <a:bodyPr/>
                    <a:lstStyle/>
                    <a:p>
                      <a:pPr algn="l" fontAlgn="b"/>
                      <a:r>
                        <a:rPr lang="tr-TR" sz="900" b="1" i="0" u="none" strike="noStrike" dirty="0">
                          <a:solidFill>
                            <a:schemeClr val="tx1"/>
                          </a:solidFill>
                          <a:latin typeface="Bookman Old Style" pitchFamily="18" charset="0"/>
                          <a:cs typeface="Arial" pitchFamily="34" charset="0"/>
                        </a:rPr>
                        <a:t>TRAFİK   KAZALARINDA   </a:t>
                      </a:r>
                      <a:r>
                        <a:rPr lang="tr-TR" sz="900" b="1" i="0" u="none" strike="noStrike" dirty="0" smtClean="0">
                          <a:solidFill>
                            <a:schemeClr val="tx1"/>
                          </a:solidFill>
                          <a:latin typeface="Bookman Old Style" pitchFamily="18" charset="0"/>
                          <a:cs typeface="Arial" pitchFamily="34" charset="0"/>
                        </a:rPr>
                        <a:t>ÖLEN</a:t>
                      </a:r>
                      <a:r>
                        <a:rPr lang="tr-TR" sz="900" b="1" i="0" u="none" strike="noStrike" baseline="0" dirty="0" smtClean="0">
                          <a:solidFill>
                            <a:schemeClr val="tx1"/>
                          </a:solidFill>
                          <a:latin typeface="Bookman Old Style" pitchFamily="18" charset="0"/>
                          <a:cs typeface="Arial" pitchFamily="34" charset="0"/>
                        </a:rPr>
                        <a:t> SAYISI</a:t>
                      </a:r>
                      <a:endParaRPr lang="tr-TR" sz="900" b="1" i="0" u="none" strike="noStrike" dirty="0">
                        <a:solidFill>
                          <a:schemeClr val="tx1"/>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a:solidFill>
                            <a:srgbClr val="000000"/>
                          </a:solidFill>
                          <a:effectLst/>
                          <a:latin typeface="Bookman Old Style" panose="02050604050505020204" pitchFamily="18" charset="0"/>
                        </a:rPr>
                        <a:t>212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000000"/>
                          </a:solidFill>
                          <a:effectLst/>
                          <a:latin typeface="Bookman Old Style" panose="02050604050505020204" pitchFamily="18" charset="0"/>
                        </a:rPr>
                        <a:t>154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417605">
                <a:tc>
                  <a:txBody>
                    <a:bodyPr/>
                    <a:lstStyle/>
                    <a:p>
                      <a:pPr algn="l" fontAlgn="b"/>
                      <a:r>
                        <a:rPr lang="tr-TR" sz="900" b="1" i="0" u="none" strike="noStrike" dirty="0" smtClean="0">
                          <a:solidFill>
                            <a:srgbClr val="000000"/>
                          </a:solidFill>
                          <a:latin typeface="Bookman Old Style" pitchFamily="18" charset="0"/>
                          <a:cs typeface="Arial" pitchFamily="34" charset="0"/>
                        </a:rPr>
                        <a:t>TRAFİK KAZALARINDA YARALANAN</a:t>
                      </a:r>
                      <a:endParaRPr lang="tr-TR" sz="900" b="1" i="0" u="none" strike="noStrike" dirty="0">
                        <a:solidFill>
                          <a:srgbClr val="000000"/>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000000"/>
                          </a:solidFill>
                          <a:effectLst/>
                          <a:latin typeface="Bookman Old Style" panose="02050604050505020204" pitchFamily="18" charset="0"/>
                        </a:rPr>
                        <a:t>22.040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000000"/>
                          </a:solidFill>
                          <a:effectLst/>
                          <a:latin typeface="Bookman Old Style" panose="02050604050505020204" pitchFamily="18" charset="0"/>
                        </a:rPr>
                        <a:t>23.446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85799">
                <a:tc>
                  <a:txBody>
                    <a:bodyPr/>
                    <a:lstStyle/>
                    <a:p>
                      <a:pPr algn="l" fontAlgn="b"/>
                      <a:r>
                        <a:rPr lang="tr-TR" sz="900" b="1" i="0" u="none" strike="noStrike" dirty="0" smtClean="0">
                          <a:solidFill>
                            <a:srgbClr val="000000"/>
                          </a:solidFill>
                          <a:latin typeface="Bookman Old Style" pitchFamily="18" charset="0"/>
                          <a:cs typeface="Arial" pitchFamily="34" charset="0"/>
                        </a:rPr>
                        <a:t>TRAFİK </a:t>
                      </a:r>
                      <a:r>
                        <a:rPr lang="tr-TR" sz="900" b="1" i="0" u="none" strike="noStrike" dirty="0">
                          <a:solidFill>
                            <a:srgbClr val="000000"/>
                          </a:solidFill>
                          <a:latin typeface="Bookman Old Style" pitchFamily="18" charset="0"/>
                          <a:cs typeface="Arial" pitchFamily="34" charset="0"/>
                        </a:rPr>
                        <a:t>KAZASI SAYISI</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a:solidFill>
                            <a:srgbClr val="000000"/>
                          </a:solidFill>
                          <a:effectLst/>
                          <a:latin typeface="Bookman Old Style" panose="02050604050505020204" pitchFamily="18" charset="0"/>
                        </a:rPr>
                        <a:t>45.935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000000"/>
                          </a:solidFill>
                          <a:effectLst/>
                          <a:latin typeface="Bookman Old Style" panose="02050604050505020204" pitchFamily="18" charset="0"/>
                        </a:rPr>
                        <a:t>48.815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285799">
                <a:tc>
                  <a:txBody>
                    <a:bodyPr/>
                    <a:lstStyle/>
                    <a:p>
                      <a:pPr algn="l" fontAlgn="b"/>
                      <a:r>
                        <a:rPr lang="tr-TR" sz="900" b="1" i="0" u="none" strike="noStrike" dirty="0">
                          <a:solidFill>
                            <a:srgbClr val="000000"/>
                          </a:solidFill>
                          <a:latin typeface="Bookman Old Style" pitchFamily="18" charset="0"/>
                          <a:cs typeface="Arial" pitchFamily="34" charset="0"/>
                        </a:rPr>
                        <a:t>TRAFİK CEZASI MAKBUZU (Adet)</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000000"/>
                          </a:solidFill>
                          <a:effectLst/>
                          <a:latin typeface="Bookman Old Style" panose="02050604050505020204" pitchFamily="18" charset="0"/>
                        </a:rPr>
                        <a:t>1.835.079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000000"/>
                          </a:solidFill>
                          <a:effectLst/>
                          <a:latin typeface="Bookman Old Style" panose="02050604050505020204" pitchFamily="18" charset="0"/>
                        </a:rPr>
                        <a:t>3.306.603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422818">
                <a:tc>
                  <a:txBody>
                    <a:bodyPr/>
                    <a:lstStyle/>
                    <a:p>
                      <a:pPr algn="l" fontAlgn="b"/>
                      <a:r>
                        <a:rPr lang="tr-TR" sz="900" b="1" i="0" u="none" strike="noStrike" dirty="0">
                          <a:solidFill>
                            <a:srgbClr val="000000"/>
                          </a:solidFill>
                          <a:latin typeface="Bookman Old Style" pitchFamily="18" charset="0"/>
                          <a:cs typeface="Arial" pitchFamily="34" charset="0"/>
                        </a:rPr>
                        <a:t>TRAFİK CEZASI TUTARI </a:t>
                      </a:r>
                      <a:r>
                        <a:rPr lang="tr-TR" sz="900" b="1" i="0" u="none" strike="noStrike" dirty="0" smtClean="0">
                          <a:solidFill>
                            <a:srgbClr val="000000"/>
                          </a:solidFill>
                          <a:latin typeface="Bookman Old Style" pitchFamily="18" charset="0"/>
                          <a:cs typeface="Arial" pitchFamily="34" charset="0"/>
                        </a:rPr>
                        <a:t>(TL)</a:t>
                      </a:r>
                      <a:endParaRPr lang="tr-TR" sz="900" b="1" i="0" u="none" strike="noStrike" dirty="0">
                        <a:solidFill>
                          <a:srgbClr val="000000"/>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a:solidFill>
                            <a:srgbClr val="000000"/>
                          </a:solidFill>
                          <a:effectLst/>
                          <a:latin typeface="Bookman Old Style" panose="02050604050505020204" pitchFamily="18" charset="0"/>
                        </a:rPr>
                        <a:t>389.986.948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ctr"/>
                      <a:r>
                        <a:rPr lang="tr-TR" sz="900" b="1" i="0" u="none" strike="noStrike" dirty="0">
                          <a:solidFill>
                            <a:srgbClr val="000000"/>
                          </a:solidFill>
                          <a:effectLst/>
                          <a:latin typeface="Bookman Old Style" panose="02050604050505020204" pitchFamily="18" charset="0"/>
                        </a:rPr>
                        <a:t>805.835.599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285799">
                <a:tc>
                  <a:txBody>
                    <a:bodyPr/>
                    <a:lstStyle/>
                    <a:p>
                      <a:pPr algn="l" fontAlgn="b"/>
                      <a:r>
                        <a:rPr lang="tr-TR" sz="900" b="1" i="0" u="none" strike="noStrike" dirty="0">
                          <a:solidFill>
                            <a:srgbClr val="000000"/>
                          </a:solidFill>
                          <a:latin typeface="Bookman Old Style" pitchFamily="18" charset="0"/>
                          <a:cs typeface="Arial" pitchFamily="34" charset="0"/>
                        </a:rPr>
                        <a:t>TRAFİĞE KAYITLI ARAÇ </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4.127.805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4.239.154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85799">
                <a:tc>
                  <a:txBody>
                    <a:bodyPr/>
                    <a:lstStyle/>
                    <a:p>
                      <a:pPr algn="l" fontAlgn="b"/>
                      <a:r>
                        <a:rPr lang="tr-TR" sz="900" b="1" i="0" u="none" strike="noStrike" dirty="0" smtClean="0">
                          <a:solidFill>
                            <a:srgbClr val="000000"/>
                          </a:solidFill>
                          <a:latin typeface="Bookman Old Style" pitchFamily="18" charset="0"/>
                          <a:cs typeface="Arial" pitchFamily="34" charset="0"/>
                        </a:rPr>
                        <a:t>OTOMOBİL SAYISI</a:t>
                      </a:r>
                      <a:endParaRPr lang="tr-TR" sz="900" b="1" i="0" u="none" strike="noStrike" dirty="0">
                        <a:solidFill>
                          <a:srgbClr val="000000"/>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2.805.981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2.880.452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278922">
                <a:tc>
                  <a:txBody>
                    <a:bodyPr/>
                    <a:lstStyle/>
                    <a:p>
                      <a:pPr algn="l" fontAlgn="b"/>
                      <a:r>
                        <a:rPr lang="tr-TR" sz="900" b="1" i="0" u="none" strike="noStrike" dirty="0" smtClean="0">
                          <a:solidFill>
                            <a:srgbClr val="000000"/>
                          </a:solidFill>
                          <a:latin typeface="Bookman Old Style" pitchFamily="18" charset="0"/>
                          <a:cs typeface="Arial" pitchFamily="34" charset="0"/>
                        </a:rPr>
                        <a:t>YAKALANAN</a:t>
                      </a:r>
                      <a:r>
                        <a:rPr lang="tr-TR" sz="900" b="1" i="0" u="none" strike="noStrike" baseline="0" dirty="0" smtClean="0">
                          <a:solidFill>
                            <a:srgbClr val="000000"/>
                          </a:solidFill>
                          <a:latin typeface="Bookman Old Style" pitchFamily="18" charset="0"/>
                          <a:cs typeface="Arial" pitchFamily="34" charset="0"/>
                        </a:rPr>
                        <a:t> DÜZENSİZ GÖÇMEN SAYISI</a:t>
                      </a:r>
                      <a:endParaRPr lang="tr-TR" sz="900" b="1" i="0" u="none" strike="noStrike" dirty="0">
                        <a:solidFill>
                          <a:srgbClr val="000000"/>
                        </a:solidFill>
                        <a:latin typeface="Bookman Old Style" pitchFamily="18" charset="0"/>
                        <a:cs typeface="Arial" pitchFamily="34" charset="0"/>
                      </a:endParaRP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900" b="1" i="0" u="none" strike="noStrike" kern="1200" dirty="0" smtClean="0">
                          <a:solidFill>
                            <a:schemeClr val="tx1"/>
                          </a:solidFill>
                          <a:latin typeface="Bookman Old Style" pitchFamily="18" charset="0"/>
                          <a:ea typeface="+mn-ea"/>
                          <a:cs typeface="Arial" pitchFamily="34" charset="0"/>
                        </a:rPr>
                        <a:t>18.254</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fontAlgn="b"/>
                      <a:r>
                        <a:rPr lang="tr-TR" sz="900" b="1" i="0" u="none" strike="noStrike" dirty="0" smtClean="0">
                          <a:solidFill>
                            <a:schemeClr val="tx1"/>
                          </a:solidFill>
                          <a:latin typeface="Bookman Old Style" pitchFamily="18" charset="0"/>
                          <a:cs typeface="Arial" pitchFamily="34" charset="0"/>
                        </a:rPr>
                        <a:t>28.364</a:t>
                      </a:r>
                    </a:p>
                  </a:txBody>
                  <a:tcPr marL="3671" marR="3671" marT="3671"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56514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6345324" y="7250907"/>
            <a:ext cx="439806" cy="273844"/>
          </a:xfrm>
        </p:spPr>
        <p:txBody>
          <a:bodyPr/>
          <a:lstStyle/>
          <a:p>
            <a:pPr defTabSz="685800">
              <a:defRPr/>
            </a:pPr>
            <a:fld id="{C8BC9B76-8F11-485C-BA6A-01E718C2584E}" type="slidenum">
              <a:rPr lang="tr-TR" sz="900">
                <a:solidFill>
                  <a:prstClr val="black">
                    <a:tint val="75000"/>
                  </a:prstClr>
                </a:solidFill>
                <a:latin typeface="Calibri"/>
              </a:rPr>
              <a:pPr defTabSz="685800">
                <a:defRPr/>
              </a:pPr>
              <a:t>7</a:t>
            </a:fld>
            <a:endParaRPr lang="tr-TR" sz="900" dirty="0">
              <a:solidFill>
                <a:prstClr val="black">
                  <a:tint val="75000"/>
                </a:prstClr>
              </a:solidFill>
              <a:latin typeface="Calibri"/>
            </a:endParaRPr>
          </a:p>
        </p:txBody>
      </p:sp>
      <p:sp>
        <p:nvSpPr>
          <p:cNvPr id="5122" name="Rectangle 2"/>
          <p:cNvSpPr>
            <a:spLocks noGrp="1" noChangeArrowheads="1"/>
          </p:cNvSpPr>
          <p:nvPr>
            <p:ph type="title" idx="4294967295"/>
          </p:nvPr>
        </p:nvSpPr>
        <p:spPr>
          <a:xfrm>
            <a:off x="1" y="197609"/>
            <a:ext cx="6857999" cy="857250"/>
          </a:xfrm>
        </p:spPr>
        <p:txBody>
          <a:bodyPr>
            <a:noAutofit/>
          </a:bodyPr>
          <a:lstStyle/>
          <a:p>
            <a:pPr eaLnBrk="1" hangingPunct="1"/>
            <a:r>
              <a:rPr lang="tr-TR" sz="1800" b="1" dirty="0">
                <a:solidFill>
                  <a:srgbClr val="FF0000"/>
                </a:solidFill>
                <a:latin typeface="Bookman Old Style" pitchFamily="18" charset="0"/>
                <a:cs typeface="Arial" pitchFamily="34" charset="0"/>
              </a:rPr>
              <a:t>EMNİYET ve JANDARMA SORUMLULUK ALANLARINA İLİŞKİN BİLGİLER </a:t>
            </a:r>
          </a:p>
        </p:txBody>
      </p:sp>
      <p:graphicFrame>
        <p:nvGraphicFramePr>
          <p:cNvPr id="15411" name="Group 51"/>
          <p:cNvGraphicFramePr>
            <a:graphicFrameLocks noGrp="1"/>
          </p:cNvGraphicFramePr>
          <p:nvPr>
            <p:ph idx="4294967295"/>
            <p:extLst>
              <p:ext uri="{D42A27DB-BD31-4B8C-83A1-F6EECF244321}">
                <p14:modId xmlns:p14="http://schemas.microsoft.com/office/powerpoint/2010/main" val="593962847"/>
              </p:ext>
            </p:extLst>
          </p:nvPr>
        </p:nvGraphicFramePr>
        <p:xfrm>
          <a:off x="163773" y="1054859"/>
          <a:ext cx="6482687" cy="3564000"/>
        </p:xfrm>
        <a:graphic>
          <a:graphicData uri="http://schemas.openxmlformats.org/drawingml/2006/table">
            <a:tbl>
              <a:tblPr/>
              <a:tblGrid>
                <a:gridCol w="1198479">
                  <a:extLst>
                    <a:ext uri="{9D8B030D-6E8A-4147-A177-3AD203B41FA5}">
                      <a16:colId xmlns:a16="http://schemas.microsoft.com/office/drawing/2014/main" val="20000"/>
                    </a:ext>
                  </a:extLst>
                </a:gridCol>
                <a:gridCol w="1089527">
                  <a:extLst>
                    <a:ext uri="{9D8B030D-6E8A-4147-A177-3AD203B41FA5}">
                      <a16:colId xmlns:a16="http://schemas.microsoft.com/office/drawing/2014/main" val="20001"/>
                    </a:ext>
                  </a:extLst>
                </a:gridCol>
                <a:gridCol w="680420">
                  <a:extLst>
                    <a:ext uri="{9D8B030D-6E8A-4147-A177-3AD203B41FA5}">
                      <a16:colId xmlns:a16="http://schemas.microsoft.com/office/drawing/2014/main" val="20002"/>
                    </a:ext>
                  </a:extLst>
                </a:gridCol>
                <a:gridCol w="1294364">
                  <a:extLst>
                    <a:ext uri="{9D8B030D-6E8A-4147-A177-3AD203B41FA5}">
                      <a16:colId xmlns:a16="http://schemas.microsoft.com/office/drawing/2014/main" val="20003"/>
                    </a:ext>
                  </a:extLst>
                </a:gridCol>
                <a:gridCol w="1240431">
                  <a:extLst>
                    <a:ext uri="{9D8B030D-6E8A-4147-A177-3AD203B41FA5}">
                      <a16:colId xmlns:a16="http://schemas.microsoft.com/office/drawing/2014/main" val="20004"/>
                    </a:ext>
                  </a:extLst>
                </a:gridCol>
                <a:gridCol w="979466">
                  <a:extLst>
                    <a:ext uri="{9D8B030D-6E8A-4147-A177-3AD203B41FA5}">
                      <a16:colId xmlns:a16="http://schemas.microsoft.com/office/drawing/2014/main" val="20005"/>
                    </a:ext>
                  </a:extLst>
                </a:gridCol>
              </a:tblGrid>
              <a:tr h="89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Bookman Old Style" pitchFamily="18" charset="0"/>
                      </a:endParaRPr>
                    </a:p>
                  </a:txBody>
                  <a:tcPr marL="68580" marR="68580" marT="34290" marB="3429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100" b="1" i="0" u="none" strike="noStrike" cap="none" normalizeH="0" baseline="0" dirty="0" smtClean="0">
                        <a:ln>
                          <a:noFill/>
                        </a:ln>
                        <a:solidFill>
                          <a:srgbClr val="000099"/>
                        </a:solidFill>
                        <a:effectLst/>
                        <a:latin typeface="Bookman Old Style"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rPr>
                        <a:t>NÜFUS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100" b="1" i="0" u="none" strike="noStrike" cap="none" normalizeH="0" baseline="0" dirty="0" smtClean="0">
                        <a:ln>
                          <a:noFill/>
                        </a:ln>
                        <a:solidFill>
                          <a:srgbClr val="000099"/>
                        </a:solidFill>
                        <a:effectLst/>
                        <a:latin typeface="Bookman Old Style" pitchFamily="18" charset="0"/>
                      </a:endParaRPr>
                    </a:p>
                  </a:txBody>
                  <a:tcPr marL="68580" marR="68580" marT="34290" marB="3429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100" b="1" i="0" u="none" strike="noStrike" cap="none" normalizeH="0" baseline="0" dirty="0" smtClean="0">
                        <a:ln>
                          <a:noFill/>
                        </a:ln>
                        <a:solidFill>
                          <a:srgbClr val="000099"/>
                        </a:solidFill>
                        <a:effectLst/>
                        <a:latin typeface="Bookman Old Style"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rPr>
                        <a:t>NÜFUS ORANI %</a:t>
                      </a:r>
                    </a:p>
                  </a:txBody>
                  <a:tcPr marL="68580" marR="68580" marT="34290" marB="3429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100" b="1" i="0" u="none" strike="noStrike" cap="none" normalizeH="0" baseline="0" dirty="0" smtClean="0">
                        <a:ln>
                          <a:noFill/>
                        </a:ln>
                        <a:solidFill>
                          <a:srgbClr val="000099"/>
                        </a:solidFill>
                        <a:effectLst/>
                        <a:latin typeface="Bookman Old Style"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rPr>
                        <a:t>SORUMLULUK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rPr>
                        <a:t>ALANI (Km</a:t>
                      </a:r>
                      <a:r>
                        <a:rPr kumimoji="0" lang="tr-TR" sz="1100" b="1" i="0" u="none" strike="noStrike" cap="none" normalizeH="0" baseline="0" dirty="0" smtClean="0">
                          <a:ln>
                            <a:noFill/>
                          </a:ln>
                          <a:solidFill>
                            <a:srgbClr val="000099"/>
                          </a:solidFill>
                          <a:effectLst/>
                          <a:latin typeface="Bookman Old Style" pitchFamily="18" charset="0"/>
                          <a:cs typeface="Arial"/>
                        </a:rPr>
                        <a:t>²</a:t>
                      </a:r>
                      <a:r>
                        <a:rPr kumimoji="0" lang="tr-TR" sz="1100" b="1" i="0" u="none" strike="noStrike" cap="none" normalizeH="0" baseline="0" dirty="0" smtClean="0">
                          <a:ln>
                            <a:noFill/>
                          </a:ln>
                          <a:solidFill>
                            <a:srgbClr val="000099"/>
                          </a:solidFill>
                          <a:effectLst/>
                          <a:latin typeface="Bookman Old Style" pitchFamily="18" charset="0"/>
                        </a:rPr>
                        <a:t>)</a:t>
                      </a:r>
                    </a:p>
                  </a:txBody>
                  <a:tcPr marL="68580" marR="68580" marT="34290" marB="3429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100" b="1" i="0" u="none" strike="noStrike" cap="none" normalizeH="0" baseline="0" dirty="0" smtClean="0">
                        <a:ln>
                          <a:noFill/>
                        </a:ln>
                        <a:solidFill>
                          <a:srgbClr val="000099"/>
                        </a:solidFill>
                        <a:effectLst/>
                        <a:latin typeface="Bookman Old Style"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rPr>
                        <a:t>SORUMLULUK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rPr>
                        <a:t>ALANI %’Sİ</a:t>
                      </a:r>
                    </a:p>
                  </a:txBody>
                  <a:tcPr marL="68580" marR="68580" marT="34290" marB="3429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100" b="1" i="0" u="none" strike="noStrike" cap="none" normalizeH="0" baseline="0" dirty="0" smtClean="0">
                        <a:ln>
                          <a:noFill/>
                        </a:ln>
                        <a:solidFill>
                          <a:srgbClr val="000099"/>
                        </a:solidFill>
                        <a:effectLst/>
                        <a:latin typeface="Bookman Old Style"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rPr>
                        <a:t>PERSONEL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rPr>
                        <a:t>BAŞINA NÜFUS</a:t>
                      </a:r>
                    </a:p>
                  </a:txBody>
                  <a:tcPr marL="68580" marR="68580" marT="34290" marB="3429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89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EMNİYET BÖLGESİ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100" b="1" i="0" u="none" strike="noStrike" dirty="0" smtClean="0">
                          <a:solidFill>
                            <a:srgbClr val="000000"/>
                          </a:solidFill>
                          <a:effectLst/>
                          <a:latin typeface="Bookman Old Style"/>
                        </a:rPr>
                        <a:t>14.856.775</a:t>
                      </a:r>
                    </a:p>
                  </a:txBody>
                  <a:tcPr marL="7144" marR="642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98,6</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1.870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36</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370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9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JANDARMA BÖLGESİ</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kern="1200" dirty="0" smtClean="0">
                          <a:solidFill>
                            <a:srgbClr val="000000"/>
                          </a:solidFill>
                          <a:effectLst/>
                          <a:latin typeface="Bookman Old Style"/>
                          <a:ea typeface="+mn-ea"/>
                          <a:cs typeface="+mn-cs"/>
                        </a:rPr>
                        <a:t>210.949</a:t>
                      </a:r>
                      <a:endParaRPr lang="tr-TR" sz="1100" b="1" i="0" u="none" strike="noStrike" kern="1200" dirty="0">
                        <a:solidFill>
                          <a:srgbClr val="000000"/>
                        </a:solidFill>
                        <a:effectLst/>
                        <a:latin typeface="Bookman Old Style"/>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tr-TR" sz="1100" b="1" i="0" u="none" strike="noStrike" kern="1200" dirty="0" smtClean="0">
                          <a:solidFill>
                            <a:srgbClr val="000000"/>
                          </a:solidFill>
                          <a:effectLst/>
                          <a:latin typeface="Bookman Old Style"/>
                          <a:ea typeface="+mn-ea"/>
                          <a:cs typeface="+mn-cs"/>
                        </a:rPr>
                        <a:t>1,4</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3.325</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64</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chemeClr val="tx1"/>
                          </a:solidFill>
                          <a:effectLst/>
                          <a:latin typeface="Bookman Old Style" pitchFamily="18" charset="0"/>
                        </a:rPr>
                        <a:t>32,3</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9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rPr>
                        <a:t>TOPLAM</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r>
                        <a:rPr lang="tr-TR" sz="1100" b="1" i="0" u="none" strike="noStrike" dirty="0" smtClean="0">
                          <a:solidFill>
                            <a:srgbClr val="000099"/>
                          </a:solidFill>
                          <a:effectLst/>
                          <a:latin typeface="Bookman Old Style"/>
                        </a:rPr>
                        <a:t>15.067.724</a:t>
                      </a:r>
                      <a:endParaRPr lang="tr-TR" sz="1100" b="1" i="0" u="none" strike="noStrike" dirty="0">
                        <a:solidFill>
                          <a:srgbClr val="000099"/>
                        </a:solidFill>
                        <a:effectLst/>
                        <a:latin typeface="Bookman Old Style"/>
                      </a:endParaRPr>
                    </a:p>
                  </a:txBody>
                  <a:tcPr marL="7144" marR="6429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rPr>
                        <a:t>100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rPr>
                        <a:t>5.196</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rPr>
                        <a:t>100</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100" b="1" i="0" u="none" strike="noStrike" kern="1200" cap="none" normalizeH="0" baseline="0" dirty="0" smtClean="0">
                          <a:ln>
                            <a:noFill/>
                          </a:ln>
                          <a:solidFill>
                            <a:srgbClr val="000099"/>
                          </a:solidFill>
                          <a:effectLst/>
                          <a:latin typeface="Bookman Old Style" pitchFamily="18" charset="0"/>
                          <a:ea typeface="+mn-ea"/>
                          <a:cs typeface="+mn-cs"/>
                        </a:rPr>
                        <a:t>323</a:t>
                      </a: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2" name="Resim 1"/>
          <p:cNvPicPr>
            <a:picLocks noChangeAspect="1"/>
          </p:cNvPicPr>
          <p:nvPr/>
        </p:nvPicPr>
        <p:blipFill>
          <a:blip r:embed="rId2"/>
          <a:stretch>
            <a:fillRect/>
          </a:stretch>
        </p:blipFill>
        <p:spPr>
          <a:xfrm>
            <a:off x="-297" y="4648173"/>
            <a:ext cx="6858594" cy="609653"/>
          </a:xfrm>
          <a:prstGeom prst="rect">
            <a:avLst/>
          </a:prstGeom>
        </p:spPr>
      </p:pic>
      <p:graphicFrame>
        <p:nvGraphicFramePr>
          <p:cNvPr id="6" name="4 Tablo"/>
          <p:cNvGraphicFramePr>
            <a:graphicFrameLocks noGrp="1"/>
          </p:cNvGraphicFramePr>
          <p:nvPr>
            <p:extLst>
              <p:ext uri="{D42A27DB-BD31-4B8C-83A1-F6EECF244321}">
                <p14:modId xmlns:p14="http://schemas.microsoft.com/office/powerpoint/2010/main" val="3336199109"/>
              </p:ext>
            </p:extLst>
          </p:nvPr>
        </p:nvGraphicFramePr>
        <p:xfrm>
          <a:off x="163773" y="5257826"/>
          <a:ext cx="6482687" cy="3240000"/>
        </p:xfrm>
        <a:graphic>
          <a:graphicData uri="http://schemas.openxmlformats.org/drawingml/2006/table">
            <a:tbl>
              <a:tblPr/>
              <a:tblGrid>
                <a:gridCol w="2340967">
                  <a:extLst>
                    <a:ext uri="{9D8B030D-6E8A-4147-A177-3AD203B41FA5}">
                      <a16:colId xmlns:a16="http://schemas.microsoft.com/office/drawing/2014/main" val="20000"/>
                    </a:ext>
                  </a:extLst>
                </a:gridCol>
                <a:gridCol w="1276187">
                  <a:extLst>
                    <a:ext uri="{9D8B030D-6E8A-4147-A177-3AD203B41FA5}">
                      <a16:colId xmlns:a16="http://schemas.microsoft.com/office/drawing/2014/main" val="20004"/>
                    </a:ext>
                  </a:extLst>
                </a:gridCol>
                <a:gridCol w="1559658">
                  <a:extLst>
                    <a:ext uri="{9D8B030D-6E8A-4147-A177-3AD203B41FA5}">
                      <a16:colId xmlns:a16="http://schemas.microsoft.com/office/drawing/2014/main" val="20005"/>
                    </a:ext>
                  </a:extLst>
                </a:gridCol>
                <a:gridCol w="1305875">
                  <a:extLst>
                    <a:ext uri="{9D8B030D-6E8A-4147-A177-3AD203B41FA5}">
                      <a16:colId xmlns:a16="http://schemas.microsoft.com/office/drawing/2014/main" val="20006"/>
                    </a:ext>
                  </a:extLst>
                </a:gridCol>
              </a:tblGrid>
              <a:tr h="540000">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tr-TR" sz="1400" b="1" i="0" u="none" strike="noStrike" cap="none" normalizeH="0" baseline="0" dirty="0" smtClean="0">
                        <a:ln>
                          <a:noFill/>
                        </a:ln>
                        <a:solidFill>
                          <a:srgbClr val="000099"/>
                        </a:solidFill>
                        <a:effectLst/>
                        <a:latin typeface="Bookman Old Style" pitchFamily="18" charset="0"/>
                        <a:cs typeface="Arial" pitchFamily="34" charset="0"/>
                      </a:endParaRPr>
                    </a:p>
                  </a:txBody>
                  <a:tcPr marL="51435" marR="51435" marT="0" marB="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EMNİYET</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JANDARMA</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100" b="1" i="0" u="none" strike="noStrike" cap="none" normalizeH="0" baseline="0" dirty="0" smtClean="0">
                          <a:ln>
                            <a:noFill/>
                          </a:ln>
                          <a:solidFill>
                            <a:srgbClr val="000099"/>
                          </a:solidFill>
                          <a:effectLst/>
                          <a:latin typeface="Bookman Old Style" pitchFamily="18" charset="0"/>
                          <a:cs typeface="Arial" pitchFamily="34" charset="0"/>
                        </a:rPr>
                        <a:t>TOPLAM</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540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smtClean="0">
                          <a:ln>
                            <a:noFill/>
                          </a:ln>
                          <a:solidFill>
                            <a:srgbClr val="000000"/>
                          </a:solidFill>
                          <a:effectLst/>
                          <a:latin typeface="Bookman Old Style" pitchFamily="18" charset="0"/>
                          <a:cs typeface="Arial" pitchFamily="34" charset="0"/>
                        </a:rPr>
                        <a:t>OLAY SAYISI</a:t>
                      </a:r>
                      <a:endParaRPr kumimoji="0" lang="tr-TR" sz="1400" b="1" i="0" u="none" strike="noStrike" cap="none" normalizeH="0" baseline="0" dirty="0" smtClean="0">
                        <a:ln>
                          <a:noFill/>
                        </a:ln>
                        <a:solidFill>
                          <a:schemeClr val="tx1"/>
                        </a:solidFill>
                        <a:effectLst/>
                        <a:latin typeface="Bookman Old Style" pitchFamily="18"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33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118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151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540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smtClean="0">
                          <a:ln>
                            <a:noFill/>
                          </a:ln>
                          <a:solidFill>
                            <a:srgbClr val="000000"/>
                          </a:solidFill>
                          <a:effectLst/>
                          <a:latin typeface="Bookman Old Style" pitchFamily="18" charset="0"/>
                          <a:cs typeface="Arial" pitchFamily="34" charset="0"/>
                        </a:rPr>
                        <a:t>YAKALANAN</a:t>
                      </a:r>
                      <a:endParaRPr kumimoji="0" lang="tr-TR" sz="1400" b="1" i="0" u="none" strike="noStrike" cap="none" normalizeH="0" baseline="0" dirty="0" smtClean="0">
                        <a:ln>
                          <a:noFill/>
                        </a:ln>
                        <a:solidFill>
                          <a:schemeClr val="tx1"/>
                        </a:solidFill>
                        <a:effectLst/>
                        <a:latin typeface="Bookman Old Style" pitchFamily="18"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2.903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180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3.083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540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smtClean="0">
                          <a:ln>
                            <a:noFill/>
                          </a:ln>
                          <a:solidFill>
                            <a:srgbClr val="000000"/>
                          </a:solidFill>
                          <a:effectLst/>
                          <a:latin typeface="Bookman Old Style" pitchFamily="18" charset="0"/>
                          <a:cs typeface="Arial" pitchFamily="34" charset="0"/>
                        </a:rPr>
                        <a:t>TUTUKLANAN</a:t>
                      </a:r>
                      <a:endParaRPr kumimoji="0" lang="tr-TR" sz="1400" b="1" i="0" u="none" strike="noStrike" cap="none" normalizeH="0" baseline="0" dirty="0" smtClean="0">
                        <a:ln>
                          <a:noFill/>
                        </a:ln>
                        <a:solidFill>
                          <a:schemeClr val="tx1"/>
                        </a:solidFill>
                        <a:effectLst/>
                        <a:latin typeface="Bookman Old Style" pitchFamily="18"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1.209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46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1.255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r h="540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smtClean="0">
                          <a:ln>
                            <a:noFill/>
                          </a:ln>
                          <a:solidFill>
                            <a:srgbClr val="000000"/>
                          </a:solidFill>
                          <a:effectLst/>
                          <a:latin typeface="Bookman Old Style" pitchFamily="18" charset="0"/>
                          <a:cs typeface="Arial" pitchFamily="34" charset="0"/>
                        </a:rPr>
                        <a:t>OPERASYON SAYISI</a:t>
                      </a:r>
                      <a:endParaRPr kumimoji="0" lang="tr-TR" sz="1400" b="1" i="0" u="none" strike="noStrike" cap="none" normalizeH="0" baseline="0" dirty="0" smtClean="0">
                        <a:ln>
                          <a:noFill/>
                        </a:ln>
                        <a:solidFill>
                          <a:schemeClr val="tx1"/>
                        </a:solidFill>
                        <a:effectLst/>
                        <a:latin typeface="Bookman Old Style" pitchFamily="18"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361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13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374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5"/>
                  </a:ext>
                </a:extLst>
              </a:tr>
              <a:tr h="540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smtClean="0">
                          <a:ln>
                            <a:noFill/>
                          </a:ln>
                          <a:solidFill>
                            <a:schemeClr val="tx1"/>
                          </a:solidFill>
                          <a:effectLst/>
                          <a:latin typeface="Bookman Old Style" pitchFamily="18" charset="0"/>
                          <a:cs typeface="Arial" pitchFamily="34" charset="0"/>
                        </a:rPr>
                        <a:t>TOPLAM</a:t>
                      </a: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Bookman Old Style" pitchFamily="18" charset="0"/>
                          <a:ea typeface="+mn-ea"/>
                          <a:cs typeface="Arial" pitchFamily="34" charset="0"/>
                        </a:rPr>
                        <a:t>4.506</a:t>
                      </a:r>
                      <a:endPar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357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Bookman Old Style" pitchFamily="18" charset="0"/>
                          <a:ea typeface="+mn-ea"/>
                          <a:cs typeface="Arial" pitchFamily="34" charset="0"/>
                        </a:rPr>
                        <a:t>4.863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2028186439"/>
                  </a:ext>
                </a:extLst>
              </a:tr>
            </a:tbl>
          </a:graphicData>
        </a:graphic>
      </p:graphicFrame>
    </p:spTree>
    <p:extLst>
      <p:ext uri="{BB962C8B-B14F-4D97-AF65-F5344CB8AC3E}">
        <p14:creationId xmlns:p14="http://schemas.microsoft.com/office/powerpoint/2010/main" val="298269715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a:xfrm>
            <a:off x="4961339" y="7329264"/>
            <a:ext cx="1896665" cy="216024"/>
          </a:xfrm>
        </p:spPr>
        <p:txBody>
          <a:bodyPr/>
          <a:lstStyle/>
          <a:p>
            <a:pPr defTabSz="685800">
              <a:defRPr/>
            </a:pPr>
            <a:fld id="{4C43B3A1-B7CD-4CB9-8880-46DE2BCAD63A}" type="slidenum">
              <a:rPr lang="tr-TR" sz="900">
                <a:solidFill>
                  <a:prstClr val="black">
                    <a:tint val="75000"/>
                  </a:prstClr>
                </a:solidFill>
                <a:latin typeface="Calibri"/>
              </a:rPr>
              <a:pPr defTabSz="685800">
                <a:defRPr/>
              </a:pPr>
              <a:t>8</a:t>
            </a:fld>
            <a:endParaRPr lang="tr-TR" sz="900" dirty="0">
              <a:solidFill>
                <a:prstClr val="black">
                  <a:tint val="75000"/>
                </a:prstClr>
              </a:solidFill>
              <a:latin typeface="Calibri"/>
            </a:endParaRPr>
          </a:p>
        </p:txBody>
      </p:sp>
      <p:sp>
        <p:nvSpPr>
          <p:cNvPr id="6147" name="Rectangle 3"/>
          <p:cNvSpPr>
            <a:spLocks noChangeArrowheads="1"/>
          </p:cNvSpPr>
          <p:nvPr/>
        </p:nvSpPr>
        <p:spPr bwMode="auto">
          <a:xfrm>
            <a:off x="520086" y="2836282"/>
            <a:ext cx="138550" cy="276993"/>
          </a:xfrm>
          <a:prstGeom prst="rect">
            <a:avLst/>
          </a:prstGeom>
          <a:noFill/>
          <a:ln w="9525">
            <a:noFill/>
            <a:miter lim="800000"/>
            <a:headEnd/>
            <a:tailEnd/>
          </a:ln>
        </p:spPr>
        <p:txBody>
          <a:bodyPr wrap="none" lIns="68573" tIns="34287" rIns="68573" bIns="34287" anchor="ctr">
            <a:spAutoFit/>
          </a:bodyPr>
          <a:lstStyle/>
          <a:p>
            <a:pPr algn="ctr" defTabSz="685800">
              <a:defRPr/>
            </a:pPr>
            <a:endParaRPr lang="tr-TR" sz="1350">
              <a:solidFill>
                <a:prstClr val="black"/>
              </a:solidFill>
              <a:latin typeface="Calibri"/>
            </a:endParaRPr>
          </a:p>
        </p:txBody>
      </p:sp>
      <p:graphicFrame>
        <p:nvGraphicFramePr>
          <p:cNvPr id="91276" name="Group 140"/>
          <p:cNvGraphicFramePr>
            <a:graphicFrameLocks noGrp="1"/>
          </p:cNvGraphicFramePr>
          <p:nvPr>
            <p:extLst>
              <p:ext uri="{D42A27DB-BD31-4B8C-83A1-F6EECF244321}">
                <p14:modId xmlns:p14="http://schemas.microsoft.com/office/powerpoint/2010/main" val="97860984"/>
              </p:ext>
            </p:extLst>
          </p:nvPr>
        </p:nvGraphicFramePr>
        <p:xfrm>
          <a:off x="-1" y="-2"/>
          <a:ext cx="6858001" cy="9906001"/>
        </p:xfrm>
        <a:graphic>
          <a:graphicData uri="http://schemas.openxmlformats.org/drawingml/2006/table">
            <a:tbl>
              <a:tblPr/>
              <a:tblGrid>
                <a:gridCol w="1058945">
                  <a:extLst>
                    <a:ext uri="{9D8B030D-6E8A-4147-A177-3AD203B41FA5}">
                      <a16:colId xmlns:a16="http://schemas.microsoft.com/office/drawing/2014/main" val="20000"/>
                    </a:ext>
                  </a:extLst>
                </a:gridCol>
                <a:gridCol w="795722">
                  <a:extLst>
                    <a:ext uri="{9D8B030D-6E8A-4147-A177-3AD203B41FA5}">
                      <a16:colId xmlns:a16="http://schemas.microsoft.com/office/drawing/2014/main" val="20001"/>
                    </a:ext>
                  </a:extLst>
                </a:gridCol>
                <a:gridCol w="877084">
                  <a:extLst>
                    <a:ext uri="{9D8B030D-6E8A-4147-A177-3AD203B41FA5}">
                      <a16:colId xmlns:a16="http://schemas.microsoft.com/office/drawing/2014/main" val="20002"/>
                    </a:ext>
                  </a:extLst>
                </a:gridCol>
                <a:gridCol w="781412">
                  <a:extLst>
                    <a:ext uri="{9D8B030D-6E8A-4147-A177-3AD203B41FA5}">
                      <a16:colId xmlns:a16="http://schemas.microsoft.com/office/drawing/2014/main" val="20003"/>
                    </a:ext>
                  </a:extLst>
                </a:gridCol>
                <a:gridCol w="800453">
                  <a:extLst>
                    <a:ext uri="{9D8B030D-6E8A-4147-A177-3AD203B41FA5}">
                      <a16:colId xmlns:a16="http://schemas.microsoft.com/office/drawing/2014/main" val="20004"/>
                    </a:ext>
                  </a:extLst>
                </a:gridCol>
                <a:gridCol w="903815">
                  <a:extLst>
                    <a:ext uri="{9D8B030D-6E8A-4147-A177-3AD203B41FA5}">
                      <a16:colId xmlns:a16="http://schemas.microsoft.com/office/drawing/2014/main" val="20005"/>
                    </a:ext>
                  </a:extLst>
                </a:gridCol>
                <a:gridCol w="748409">
                  <a:extLst>
                    <a:ext uri="{9D8B030D-6E8A-4147-A177-3AD203B41FA5}">
                      <a16:colId xmlns:a16="http://schemas.microsoft.com/office/drawing/2014/main" val="20006"/>
                    </a:ext>
                  </a:extLst>
                </a:gridCol>
                <a:gridCol w="892161">
                  <a:extLst>
                    <a:ext uri="{9D8B030D-6E8A-4147-A177-3AD203B41FA5}">
                      <a16:colId xmlns:a16="http://schemas.microsoft.com/office/drawing/2014/main" val="20007"/>
                    </a:ext>
                  </a:extLst>
                </a:gridCol>
              </a:tblGrid>
              <a:tr h="1574023">
                <a:tc gridSpan="8">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rgbClr val="FF0000"/>
                          </a:solidFill>
                          <a:effectLst/>
                          <a:latin typeface="Bookman Old Style" pitchFamily="18" charset="0"/>
                          <a:ea typeface="+mn-ea"/>
                          <a:cs typeface="+mn-cs"/>
                        </a:rPr>
                        <a:t>2018 EMNİYET-JANDARMA BÖLGESİ</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rgbClr val="FF0000"/>
                          </a:solidFill>
                          <a:effectLst/>
                          <a:latin typeface="Bookman Old Style" pitchFamily="18" charset="0"/>
                          <a:ea typeface="+mn-ea"/>
                          <a:cs typeface="+mn-cs"/>
                        </a:rPr>
                        <a:t> GENEL ASAYİŞ OLAYLARI (TRAFİK HARİÇ)</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36096">
                <a:tc rowSpan="2">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SUÇ TÜRÜ</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2017</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2018</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DEĞİŞİM</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983041">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EMNİYET</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JANDARMA</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TOPLAM</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EMNİYET</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JANDARMA</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TOPLAM</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endParaRPr lang="tr-TR"/>
                    </a:p>
                  </a:txBody>
                  <a:tcPr/>
                </a:tc>
                <a:extLst>
                  <a:ext uri="{0D108BD9-81ED-4DB2-BD59-A6C34878D82A}">
                    <a16:rowId xmlns:a16="http://schemas.microsoft.com/office/drawing/2014/main" val="10002"/>
                  </a:ext>
                </a:extLst>
              </a:tr>
              <a:tr h="76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kern="1200" cap="none" normalizeH="0" baseline="0" dirty="0" smtClean="0">
                          <a:ln>
                            <a:noFill/>
                          </a:ln>
                          <a:solidFill>
                            <a:schemeClr val="tx1"/>
                          </a:solidFill>
                          <a:effectLst/>
                          <a:latin typeface="Bookman Old Style" pitchFamily="18" charset="0"/>
                          <a:ea typeface="Arial Unicode MS" pitchFamily="34" charset="-128"/>
                          <a:cs typeface="Arial" pitchFamily="34" charset="0"/>
                        </a:rPr>
                        <a:t>ASAYİŞ SUÇLARI </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385.580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4.205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389.785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394.348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4.211</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398.559</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2,3</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6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ea typeface="Arial Unicode MS" pitchFamily="34" charset="-128"/>
                          <a:cs typeface="Arial" pitchFamily="34" charset="0"/>
                        </a:rPr>
                        <a:t>TERÖR OLAYLARI</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144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148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292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33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118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151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-48,3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64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ea typeface="Arial Unicode MS" pitchFamily="34" charset="-128"/>
                          <a:cs typeface="Arial" pitchFamily="34" charset="0"/>
                        </a:rPr>
                        <a:t>MALİ SUÇLAR</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449</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200</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649</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587</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47</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634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-2,3   </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6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ea typeface="Arial Unicode MS" pitchFamily="34" charset="-128"/>
                          <a:cs typeface="Arial" pitchFamily="34" charset="0"/>
                        </a:rPr>
                        <a:t>ORGANİZE SUÇLAR</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236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11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247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208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17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225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-8,9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9825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ea typeface="Arial Unicode MS" pitchFamily="34" charset="-128"/>
                          <a:cs typeface="Arial" pitchFamily="34" charset="0"/>
                        </a:rPr>
                        <a:t>NARKOTİK OLAYLAR</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32.629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165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32.794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45.750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401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46.151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40,7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017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ea typeface="Arial Unicode MS" pitchFamily="34" charset="-128"/>
                          <a:cs typeface="Arial" pitchFamily="34" charset="0"/>
                        </a:rPr>
                        <a:t>TOPLUMSAL OLAYLAR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ea typeface="Arial Unicode MS" pitchFamily="34" charset="-128"/>
                          <a:cs typeface="Arial" pitchFamily="34" charset="0"/>
                        </a:rPr>
                        <a:t>(GÜVENLİK)</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534</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534</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858</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858</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60,7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3100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Bookman Old Style" pitchFamily="18" charset="0"/>
                          <a:cs typeface="Arial" pitchFamily="34" charset="0"/>
                        </a:rPr>
                        <a:t> DİĞER SUÇLAR (kaçakçılık +</a:t>
                      </a:r>
                      <a:r>
                        <a:rPr kumimoji="0" lang="tr-TR" sz="900" b="1" i="0" u="none" strike="noStrike" cap="none" normalizeH="0" baseline="0" dirty="0" err="1" smtClean="0">
                          <a:ln>
                            <a:noFill/>
                          </a:ln>
                          <a:solidFill>
                            <a:schemeClr val="tx1"/>
                          </a:solidFill>
                          <a:effectLst/>
                          <a:latin typeface="Bookman Old Style" pitchFamily="18" charset="0"/>
                          <a:cs typeface="Arial" pitchFamily="34" charset="0"/>
                        </a:rPr>
                        <a:t>siber+bilişim</a:t>
                      </a:r>
                      <a:r>
                        <a:rPr kumimoji="0" lang="tr-TR" sz="900" b="1" i="0" u="none" strike="noStrike" cap="none" normalizeH="0" baseline="0" dirty="0" smtClean="0">
                          <a:ln>
                            <a:noFill/>
                          </a:ln>
                          <a:solidFill>
                            <a:schemeClr val="tx1"/>
                          </a:solidFill>
                          <a:effectLst/>
                          <a:latin typeface="Bookman Old Style" pitchFamily="18" charset="0"/>
                          <a:cs typeface="Arial" pitchFamily="34" charset="0"/>
                        </a:rPr>
                        <a:t>+ göçmen)</a:t>
                      </a:r>
                    </a:p>
                  </a:txBody>
                  <a:tcPr marL="0" marR="0"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4.647</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2.841</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7.488</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3.721</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4.094</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7.815</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4,4</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5458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TOPLAM</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424.219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7.570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431.789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445.505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8.888</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454.393</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5,2  </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37049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a:xfrm>
            <a:off x="4961339" y="7329264"/>
            <a:ext cx="1896665" cy="216024"/>
          </a:xfrm>
        </p:spPr>
        <p:txBody>
          <a:bodyPr/>
          <a:lstStyle/>
          <a:p>
            <a:pPr defTabSz="685800">
              <a:defRPr/>
            </a:pPr>
            <a:fld id="{4C43B3A1-B7CD-4CB9-8880-46DE2BCAD63A}" type="slidenum">
              <a:rPr lang="tr-TR" sz="900">
                <a:solidFill>
                  <a:prstClr val="black">
                    <a:tint val="75000"/>
                  </a:prstClr>
                </a:solidFill>
                <a:latin typeface="Calibri"/>
              </a:rPr>
              <a:pPr defTabSz="685800">
                <a:defRPr/>
              </a:pPr>
              <a:t>9</a:t>
            </a:fld>
            <a:endParaRPr lang="tr-TR" sz="900" dirty="0">
              <a:solidFill>
                <a:prstClr val="black">
                  <a:tint val="75000"/>
                </a:prstClr>
              </a:solidFill>
              <a:latin typeface="Calibri"/>
            </a:endParaRPr>
          </a:p>
        </p:txBody>
      </p:sp>
      <p:sp>
        <p:nvSpPr>
          <p:cNvPr id="6147" name="Rectangle 3"/>
          <p:cNvSpPr>
            <a:spLocks noChangeArrowheads="1"/>
          </p:cNvSpPr>
          <p:nvPr/>
        </p:nvSpPr>
        <p:spPr bwMode="auto">
          <a:xfrm>
            <a:off x="520086" y="2836282"/>
            <a:ext cx="138550" cy="276993"/>
          </a:xfrm>
          <a:prstGeom prst="rect">
            <a:avLst/>
          </a:prstGeom>
          <a:noFill/>
          <a:ln w="9525">
            <a:noFill/>
            <a:miter lim="800000"/>
            <a:headEnd/>
            <a:tailEnd/>
          </a:ln>
        </p:spPr>
        <p:txBody>
          <a:bodyPr wrap="none" lIns="68573" tIns="34287" rIns="68573" bIns="34287" anchor="ctr">
            <a:spAutoFit/>
          </a:bodyPr>
          <a:lstStyle/>
          <a:p>
            <a:pPr algn="ctr" defTabSz="685800">
              <a:defRPr/>
            </a:pPr>
            <a:endParaRPr lang="tr-TR" sz="1350">
              <a:solidFill>
                <a:prstClr val="black"/>
              </a:solidFill>
              <a:latin typeface="Calibri"/>
            </a:endParaRPr>
          </a:p>
        </p:txBody>
      </p:sp>
      <p:graphicFrame>
        <p:nvGraphicFramePr>
          <p:cNvPr id="91276" name="Group 140"/>
          <p:cNvGraphicFramePr>
            <a:graphicFrameLocks noGrp="1"/>
          </p:cNvGraphicFramePr>
          <p:nvPr>
            <p:extLst>
              <p:ext uri="{D42A27DB-BD31-4B8C-83A1-F6EECF244321}">
                <p14:modId xmlns:p14="http://schemas.microsoft.com/office/powerpoint/2010/main" val="115903507"/>
              </p:ext>
            </p:extLst>
          </p:nvPr>
        </p:nvGraphicFramePr>
        <p:xfrm>
          <a:off x="1" y="-2"/>
          <a:ext cx="6857999" cy="9389661"/>
        </p:xfrm>
        <a:graphic>
          <a:graphicData uri="http://schemas.openxmlformats.org/drawingml/2006/table">
            <a:tbl>
              <a:tblPr/>
              <a:tblGrid>
                <a:gridCol w="1185326">
                  <a:extLst>
                    <a:ext uri="{9D8B030D-6E8A-4147-A177-3AD203B41FA5}">
                      <a16:colId xmlns:a16="http://schemas.microsoft.com/office/drawing/2014/main" val="20000"/>
                    </a:ext>
                  </a:extLst>
                </a:gridCol>
                <a:gridCol w="744896">
                  <a:extLst>
                    <a:ext uri="{9D8B030D-6E8A-4147-A177-3AD203B41FA5}">
                      <a16:colId xmlns:a16="http://schemas.microsoft.com/office/drawing/2014/main" val="20001"/>
                    </a:ext>
                  </a:extLst>
                </a:gridCol>
                <a:gridCol w="916796">
                  <a:extLst>
                    <a:ext uri="{9D8B030D-6E8A-4147-A177-3AD203B41FA5}">
                      <a16:colId xmlns:a16="http://schemas.microsoft.com/office/drawing/2014/main" val="20002"/>
                    </a:ext>
                  </a:extLst>
                </a:gridCol>
                <a:gridCol w="687597">
                  <a:extLst>
                    <a:ext uri="{9D8B030D-6E8A-4147-A177-3AD203B41FA5}">
                      <a16:colId xmlns:a16="http://schemas.microsoft.com/office/drawing/2014/main" val="20003"/>
                    </a:ext>
                  </a:extLst>
                </a:gridCol>
                <a:gridCol w="802196">
                  <a:extLst>
                    <a:ext uri="{9D8B030D-6E8A-4147-A177-3AD203B41FA5}">
                      <a16:colId xmlns:a16="http://schemas.microsoft.com/office/drawing/2014/main" val="20004"/>
                    </a:ext>
                  </a:extLst>
                </a:gridCol>
                <a:gridCol w="974096">
                  <a:extLst>
                    <a:ext uri="{9D8B030D-6E8A-4147-A177-3AD203B41FA5}">
                      <a16:colId xmlns:a16="http://schemas.microsoft.com/office/drawing/2014/main" val="20005"/>
                    </a:ext>
                  </a:extLst>
                </a:gridCol>
                <a:gridCol w="802196">
                  <a:extLst>
                    <a:ext uri="{9D8B030D-6E8A-4147-A177-3AD203B41FA5}">
                      <a16:colId xmlns:a16="http://schemas.microsoft.com/office/drawing/2014/main" val="20006"/>
                    </a:ext>
                  </a:extLst>
                </a:gridCol>
                <a:gridCol w="744896">
                  <a:extLst>
                    <a:ext uri="{9D8B030D-6E8A-4147-A177-3AD203B41FA5}">
                      <a16:colId xmlns:a16="http://schemas.microsoft.com/office/drawing/2014/main" val="20007"/>
                    </a:ext>
                  </a:extLst>
                </a:gridCol>
              </a:tblGrid>
              <a:tr h="1387227">
                <a:tc gridSpan="8">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Bookman Old Style" pitchFamily="18" charset="0"/>
                          <a:ea typeface="+mn-ea"/>
                          <a:cs typeface="+mn-cs"/>
                        </a:rPr>
                        <a:t> </a:t>
                      </a:r>
                      <a:r>
                        <a:rPr kumimoji="0" lang="tr-TR" sz="1600" b="1" i="0" u="none" strike="noStrike" kern="1200" cap="none" normalizeH="0" baseline="0" dirty="0" smtClean="0">
                          <a:ln>
                            <a:noFill/>
                          </a:ln>
                          <a:solidFill>
                            <a:srgbClr val="FF0000"/>
                          </a:solidFill>
                          <a:effectLst/>
                          <a:latin typeface="Bookman Old Style" pitchFamily="18" charset="0"/>
                          <a:ea typeface="+mn-ea"/>
                          <a:cs typeface="+mn-cs"/>
                        </a:rPr>
                        <a:t>2017 – 2018 </a:t>
                      </a:r>
                      <a:r>
                        <a:rPr kumimoji="0" lang="tr-TR" sz="1600" b="1" i="0" u="none" strike="noStrike" cap="none" normalizeH="0" baseline="0" dirty="0" smtClean="0">
                          <a:ln>
                            <a:noFill/>
                          </a:ln>
                          <a:solidFill>
                            <a:srgbClr val="FF0000"/>
                          </a:solidFill>
                          <a:effectLst/>
                          <a:latin typeface="Bookman Old Style" pitchFamily="18" charset="0"/>
                        </a:rPr>
                        <a:t>EMNİYET-JANDARMA BÖLGESİ ASAYİŞ SUÇLARI DETAYI</a:t>
                      </a:r>
                      <a:endParaRPr kumimoji="0" lang="tr-TR" sz="1600" b="1" i="0" u="none" strike="noStrike" kern="1200" cap="none" normalizeH="0" baseline="0" dirty="0" smtClean="0">
                        <a:ln>
                          <a:noFill/>
                        </a:ln>
                        <a:solidFill>
                          <a:srgbClr val="FF0000"/>
                        </a:solidFill>
                        <a:effectLst/>
                        <a:latin typeface="Bookman Old Style" pitchFamily="18" charset="0"/>
                        <a:ea typeface="+mn-ea"/>
                        <a:cs typeface="+mn-cs"/>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34001">
                <a:tc rowSpan="2">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SUÇ TÜRÜ</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2017</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2018</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DEĞİŞİM</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913025">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EMNİYET</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JANDARMA</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TOPLAM</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EMNİYET</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JANDARMA</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rgbClr val="000099"/>
                          </a:solidFill>
                          <a:effectLst/>
                          <a:latin typeface="Bookman Old Style" pitchFamily="18" charset="0"/>
                          <a:cs typeface="Arial" pitchFamily="34" charset="0"/>
                        </a:rPr>
                        <a:t>TOPLAM</a:t>
                      </a: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vMerge="1">
                  <a:txBody>
                    <a:bodyPr/>
                    <a:lstStyle/>
                    <a:p>
                      <a:endParaRPr lang="tr-TR"/>
                    </a:p>
                  </a:txBody>
                  <a:tcPr/>
                </a:tc>
                <a:extLst>
                  <a:ext uri="{0D108BD9-81ED-4DB2-BD59-A6C34878D82A}">
                    <a16:rowId xmlns:a16="http://schemas.microsoft.com/office/drawing/2014/main" val="10002"/>
                  </a:ext>
                </a:extLst>
              </a:tr>
              <a:tr h="455658">
                <a:tc>
                  <a:txBody>
                    <a:bodyPr/>
                    <a:lstStyle/>
                    <a:p>
                      <a:pPr marL="0" algn="l"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ÖLDÜRME KAST.</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418</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9</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algn="ctr" rtl="0" fontAlgn="ctr"/>
                      <a:r>
                        <a:rPr lang="tr-TR" sz="900" b="1" i="0" u="none" strike="noStrike" dirty="0">
                          <a:solidFill>
                            <a:srgbClr val="000000"/>
                          </a:solidFill>
                          <a:effectLst/>
                          <a:latin typeface="Bookman Old Style" panose="02050604050505020204" pitchFamily="18" charset="0"/>
                        </a:rPr>
                        <a:t>427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331</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4</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algn="ctr" rtl="0" fontAlgn="ctr"/>
                      <a:r>
                        <a:rPr lang="tr-TR" sz="900" b="1" i="0" u="none" strike="noStrike" dirty="0">
                          <a:solidFill>
                            <a:srgbClr val="000000"/>
                          </a:solidFill>
                          <a:effectLst/>
                          <a:latin typeface="Bookman Old Style" panose="02050604050505020204" pitchFamily="18" charset="0"/>
                        </a:rPr>
                        <a:t>335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-21,5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5658">
                <a:tc>
                  <a:txBody>
                    <a:bodyPr/>
                    <a:lstStyle/>
                    <a:p>
                      <a:pPr marL="0" algn="l"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ÖLDÜRME TAKS.</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649</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2</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651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545</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6</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551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-15,4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5658">
                <a:tc>
                  <a:txBody>
                    <a:bodyPr/>
                    <a:lstStyle/>
                    <a:p>
                      <a:pPr marL="0" algn="l"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YARALAMA KAST.</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35.138</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491</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35.629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38.303</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573</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38.876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9,1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5658">
                <a:tc>
                  <a:txBody>
                    <a:bodyPr/>
                    <a:lstStyle/>
                    <a:p>
                      <a:pPr marL="0" algn="l"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YARALAMA TAKS.</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19.780</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42</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19.822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20.169</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56</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20.225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2,0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5658">
                <a:tc>
                  <a:txBody>
                    <a:bodyPr/>
                    <a:lstStyle/>
                    <a:p>
                      <a:pPr marL="0" algn="l" defTabSz="914400" rtl="0" eaLnBrk="1" fontAlgn="ctr" latinLnBrk="0" hangingPunct="1"/>
                      <a:r>
                        <a:rPr lang="tr-TR" sz="900" b="1" i="0" u="none" strike="noStrike" kern="1200" dirty="0">
                          <a:solidFill>
                            <a:schemeClr val="tx1"/>
                          </a:solidFill>
                          <a:latin typeface="Bookman Old Style" pitchFamily="18" charset="0"/>
                          <a:ea typeface="+mn-ea"/>
                          <a:cs typeface="+mn-cs"/>
                        </a:rPr>
                        <a:t>GASP</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2.379</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23</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2.402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2.330</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18</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2.348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-2,2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55658">
                <a:tc>
                  <a:txBody>
                    <a:bodyPr/>
                    <a:lstStyle/>
                    <a:p>
                      <a:pPr marL="0" algn="l" defTabSz="914400" rtl="0" eaLnBrk="1" fontAlgn="ctr" latinLnBrk="0" hangingPunct="1"/>
                      <a:r>
                        <a:rPr lang="tr-TR" sz="900" b="1" i="0" u="none" strike="noStrike" kern="1200" dirty="0">
                          <a:solidFill>
                            <a:schemeClr val="tx1"/>
                          </a:solidFill>
                          <a:latin typeface="Bookman Old Style" pitchFamily="18" charset="0"/>
                          <a:ea typeface="+mn-ea"/>
                          <a:cs typeface="+mn-cs"/>
                        </a:rPr>
                        <a:t>EVDEN HIRSIZLIK</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28.604</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365</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28.969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19.836</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157</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19.993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-31,0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593756">
                <a:tc>
                  <a:txBody>
                    <a:bodyPr/>
                    <a:lstStyle/>
                    <a:p>
                      <a:pPr marL="0" algn="l" defTabSz="914400" rtl="0" eaLnBrk="1" fontAlgn="ctr" latinLnBrk="0" hangingPunct="1"/>
                      <a:r>
                        <a:rPr lang="tr-TR" sz="900" b="1" i="0" u="none" strike="noStrike" kern="1200" dirty="0">
                          <a:solidFill>
                            <a:schemeClr val="tx1"/>
                          </a:solidFill>
                          <a:latin typeface="Bookman Old Style" pitchFamily="18" charset="0"/>
                          <a:ea typeface="+mn-ea"/>
                          <a:cs typeface="+mn-cs"/>
                        </a:rPr>
                        <a:t>İŞYERİNDEN HIRSIZLIK</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13.123</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208</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13.331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9.203</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148</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9.351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-29,9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55658">
                <a:tc>
                  <a:txBody>
                    <a:bodyPr/>
                    <a:lstStyle/>
                    <a:p>
                      <a:pPr marL="0" algn="l" defTabSz="914400" rtl="0" eaLnBrk="1" fontAlgn="ctr" latinLnBrk="0" hangingPunct="1"/>
                      <a:r>
                        <a:rPr lang="tr-TR" sz="900" b="1" i="0" u="none" strike="noStrike" kern="1200" dirty="0">
                          <a:solidFill>
                            <a:schemeClr val="tx1"/>
                          </a:solidFill>
                          <a:latin typeface="Bookman Old Style" pitchFamily="18" charset="0"/>
                          <a:ea typeface="+mn-ea"/>
                          <a:cs typeface="+mn-cs"/>
                        </a:rPr>
                        <a:t>OTO HIRSIZLIĞI</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5.104</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56</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5.160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3.453</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32</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3.485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-32,5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593756">
                <a:tc>
                  <a:txBody>
                    <a:bodyPr/>
                    <a:lstStyle/>
                    <a:p>
                      <a:pPr marL="0" algn="l" defTabSz="914400" rtl="0" eaLnBrk="1" fontAlgn="ctr" latinLnBrk="0" hangingPunct="1"/>
                      <a:r>
                        <a:rPr lang="tr-TR" sz="900" b="1" i="0" u="none" strike="noStrike" kern="1200" dirty="0">
                          <a:solidFill>
                            <a:schemeClr val="tx1"/>
                          </a:solidFill>
                          <a:latin typeface="Bookman Old Style" pitchFamily="18" charset="0"/>
                          <a:ea typeface="+mn-ea"/>
                          <a:cs typeface="+mn-cs"/>
                        </a:rPr>
                        <a:t>OTODAN HIRSIZLIK</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29.256</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315</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29.571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19.334</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87</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19.421</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-34,3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455658">
                <a:tc>
                  <a:txBody>
                    <a:bodyPr/>
                    <a:lstStyle/>
                    <a:p>
                      <a:pPr marL="0" algn="l" defTabSz="914400" rtl="0" eaLnBrk="1" fontAlgn="ctr" latinLnBrk="0" hangingPunct="1"/>
                      <a:r>
                        <a:rPr lang="tr-TR" sz="900" b="1" i="0" u="none" strike="noStrike" kern="1200" dirty="0">
                          <a:solidFill>
                            <a:schemeClr val="tx1"/>
                          </a:solidFill>
                          <a:latin typeface="Bookman Old Style" pitchFamily="18" charset="0"/>
                          <a:ea typeface="+mn-ea"/>
                          <a:cs typeface="+mn-cs"/>
                        </a:rPr>
                        <a:t>YANKESİCİLİK</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12.320</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12.323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9.919</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9.922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-19,5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455658">
                <a:tc>
                  <a:txBody>
                    <a:bodyPr/>
                    <a:lstStyle/>
                    <a:p>
                      <a:pPr marL="0" algn="l" defTabSz="914400" rtl="0" eaLnBrk="1" fontAlgn="ctr" latinLnBrk="0" hangingPunct="1"/>
                      <a:r>
                        <a:rPr lang="tr-TR" sz="900" b="1" i="0" u="none" strike="noStrike" kern="1200" dirty="0">
                          <a:solidFill>
                            <a:schemeClr val="tx1"/>
                          </a:solidFill>
                          <a:latin typeface="Bookman Old Style" pitchFamily="18" charset="0"/>
                          <a:ea typeface="+mn-ea"/>
                          <a:cs typeface="+mn-cs"/>
                        </a:rPr>
                        <a:t>DOLANDIRICILIK</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4.867</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36</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4.903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4.901</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35</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4.936</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0,7</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455658">
                <a:tc>
                  <a:txBody>
                    <a:bodyPr/>
                    <a:lstStyle/>
                    <a:p>
                      <a:pPr marL="0" algn="l" defTabSz="914400" rtl="0" eaLnBrk="1" fontAlgn="ctr" latinLnBrk="0" hangingPunct="1"/>
                      <a:r>
                        <a:rPr lang="tr-TR" sz="900" b="1" i="0" u="none" strike="noStrike" kern="1200" dirty="0">
                          <a:solidFill>
                            <a:schemeClr val="tx1"/>
                          </a:solidFill>
                          <a:latin typeface="Bookman Old Style" pitchFamily="18" charset="0"/>
                          <a:ea typeface="+mn-ea"/>
                          <a:cs typeface="+mn-cs"/>
                        </a:rPr>
                        <a:t>KAPKAÇ</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1.798</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1</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1.799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1.524</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0</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1.524</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-15,3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455658">
                <a:tc>
                  <a:txBody>
                    <a:bodyPr/>
                    <a:lstStyle/>
                    <a:p>
                      <a:pPr marL="0" algn="l"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DİĞER SUÇLAR *</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232.144</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2.654</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234.798</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264.500</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3.092</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267.592</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14,0</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455658">
                <a:tc>
                  <a:txBody>
                    <a:bodyPr/>
                    <a:lstStyle/>
                    <a:p>
                      <a:pPr marL="0" algn="l"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TOPLAM</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385.580</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4.205</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389.785</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394.348</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914400" rtl="0" eaLnBrk="1" fontAlgn="ctr" latinLnBrk="0" hangingPunct="1"/>
                      <a:r>
                        <a:rPr lang="tr-TR" sz="900" b="1" i="0" u="none" strike="noStrike" kern="1200" dirty="0" smtClean="0">
                          <a:solidFill>
                            <a:schemeClr val="tx1"/>
                          </a:solidFill>
                          <a:latin typeface="Bookman Old Style" pitchFamily="18" charset="0"/>
                          <a:ea typeface="+mn-ea"/>
                          <a:cs typeface="+mn-cs"/>
                        </a:rPr>
                        <a:t>4.211</a:t>
                      </a:r>
                      <a:endParaRPr lang="tr-TR" sz="900" b="1" i="0" u="none" strike="noStrike" kern="1200" dirty="0">
                        <a:solidFill>
                          <a:schemeClr val="tx1"/>
                        </a:solidFill>
                        <a:latin typeface="Bookman Old Style" pitchFamily="18" charset="0"/>
                        <a:ea typeface="+mn-ea"/>
                        <a:cs typeface="+mn-cs"/>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398.559</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algn="ctr" defTabSz="457200" rtl="0" eaLnBrk="1" fontAlgn="ctr" latinLnBrk="0" hangingPunct="1"/>
                      <a:r>
                        <a:rPr lang="tr-TR" sz="900" b="1" i="0" u="none" strike="noStrike" kern="1200" dirty="0">
                          <a:solidFill>
                            <a:srgbClr val="000000"/>
                          </a:solidFill>
                          <a:effectLst/>
                          <a:latin typeface="Bookman Old Style" panose="02050604050505020204" pitchFamily="18" charset="0"/>
                          <a:ea typeface="+mn-ea"/>
                          <a:cs typeface="+mn-cs"/>
                        </a:rPr>
                        <a:t>2,3</a:t>
                      </a: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8889063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2.jpeg"/></Relationships>
</file>

<file path=ppt/theme/_rels/theme16.xml.rels><?xml version="1.0" encoding="UTF-8" standalone="yes"?>
<Relationships xmlns="http://schemas.openxmlformats.org/package/2006/relationships"><Relationship Id="rId1" Type="http://schemas.openxmlformats.org/officeDocument/2006/relationships/image" Target="../media/image2.jpeg"/></Relationships>
</file>

<file path=ppt/theme/_rels/theme17.xml.rels><?xml version="1.0" encoding="UTF-8" standalone="yes"?>
<Relationships xmlns="http://schemas.openxmlformats.org/package/2006/relationships"><Relationship Id="rId1" Type="http://schemas.openxmlformats.org/officeDocument/2006/relationships/image" Target="../media/image2.jpeg"/></Relationships>
</file>

<file path=ppt/theme/_rels/theme18.xml.rels><?xml version="1.0" encoding="UTF-8" standalone="yes"?>
<Relationships xmlns="http://schemas.openxmlformats.org/package/2006/relationships"><Relationship Id="rId1" Type="http://schemas.openxmlformats.org/officeDocument/2006/relationships/image" Target="../media/image2.jpeg"/></Relationships>
</file>

<file path=ppt/theme/_rels/theme19.xml.rels><?xml version="1.0" encoding="UTF-8" standalone="yes"?>
<Relationships xmlns="http://schemas.openxmlformats.org/package/2006/relationships"><Relationship Id="rId1" Type="http://schemas.openxmlformats.org/officeDocument/2006/relationships/image" Target="../media/image2.jpeg"/></Relationships>
</file>

<file path=ppt/theme/_rels/theme20.xml.rels><?xml version="1.0" encoding="UTF-8" standalone="yes"?>
<Relationships xmlns="http://schemas.openxmlformats.org/package/2006/relationships"><Relationship Id="rId1" Type="http://schemas.openxmlformats.org/officeDocument/2006/relationships/image" Target="../media/image2.jpeg"/></Relationships>
</file>

<file path=ppt/theme/_rels/theme21.xml.rels><?xml version="1.0" encoding="UTF-8" standalone="yes"?>
<Relationships xmlns="http://schemas.openxmlformats.org/package/2006/relationships"><Relationship Id="rId1" Type="http://schemas.openxmlformats.org/officeDocument/2006/relationships/image" Target="../media/image2.jpeg"/></Relationships>
</file>

<file path=ppt/theme/_rels/theme22.xml.rels><?xml version="1.0" encoding="UTF-8" standalone="yes"?>
<Relationships xmlns="http://schemas.openxmlformats.org/package/2006/relationships"><Relationship Id="rId1" Type="http://schemas.openxmlformats.org/officeDocument/2006/relationships/image" Target="../media/image2.jpeg"/></Relationships>
</file>

<file path=ppt/theme/_rels/theme23.xml.rels><?xml version="1.0" encoding="UTF-8" standalone="yes"?>
<Relationships xmlns="http://schemas.openxmlformats.org/package/2006/relationships"><Relationship Id="rId1" Type="http://schemas.openxmlformats.org/officeDocument/2006/relationships/image" Target="../media/image2.jpeg"/></Relationships>
</file>

<file path=ppt/theme/_rels/theme24.xml.rels><?xml version="1.0" encoding="UTF-8" standalone="yes"?>
<Relationships xmlns="http://schemas.openxmlformats.org/package/2006/relationships"><Relationship Id="rId1" Type="http://schemas.openxmlformats.org/officeDocument/2006/relationships/image" Target="../media/image2.jpeg"/></Relationships>
</file>

<file path=ppt/theme/_rels/theme25.xml.rels><?xml version="1.0" encoding="UTF-8" standalone="yes"?>
<Relationships xmlns="http://schemas.openxmlformats.org/package/2006/relationships"><Relationship Id="rId1" Type="http://schemas.openxmlformats.org/officeDocument/2006/relationships/image" Target="../media/image2.jpeg"/></Relationships>
</file>

<file path=ppt/theme/_rels/theme26.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11.xml><?xml version="1.0" encoding="utf-8"?>
<a:theme xmlns:a="http://schemas.openxmlformats.org/drawingml/2006/main" name="8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12.xml><?xml version="1.0" encoding="utf-8"?>
<a:theme xmlns:a="http://schemas.openxmlformats.org/drawingml/2006/main" name="9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13.xml><?xml version="1.0" encoding="utf-8"?>
<a:theme xmlns:a="http://schemas.openxmlformats.org/drawingml/2006/main" name="10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14.xml><?xml version="1.0" encoding="utf-8"?>
<a:theme xmlns:a="http://schemas.openxmlformats.org/drawingml/2006/main" name="11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15.xml><?xml version="1.0" encoding="utf-8"?>
<a:theme xmlns:a="http://schemas.openxmlformats.org/drawingml/2006/main" name="12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16.xml><?xml version="1.0" encoding="utf-8"?>
<a:theme xmlns:a="http://schemas.openxmlformats.org/drawingml/2006/main" name="13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17.xml><?xml version="1.0" encoding="utf-8"?>
<a:theme xmlns:a="http://schemas.openxmlformats.org/drawingml/2006/main" name="14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18.xml><?xml version="1.0" encoding="utf-8"?>
<a:theme xmlns:a="http://schemas.openxmlformats.org/drawingml/2006/main" name="15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19.xml><?xml version="1.0" encoding="utf-8"?>
<a:theme xmlns:a="http://schemas.openxmlformats.org/drawingml/2006/main" name="17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1.xml><?xml version="1.0" encoding="utf-8"?>
<a:theme xmlns:a="http://schemas.openxmlformats.org/drawingml/2006/main" name="16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2.xml><?xml version="1.0" encoding="utf-8"?>
<a:theme xmlns:a="http://schemas.openxmlformats.org/drawingml/2006/main" name="18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3.xml><?xml version="1.0" encoding="utf-8"?>
<a:theme xmlns:a="http://schemas.openxmlformats.org/drawingml/2006/main" name="20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4.xml><?xml version="1.0" encoding="utf-8"?>
<a:theme xmlns:a="http://schemas.openxmlformats.org/drawingml/2006/main" name="21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5.xml><?xml version="1.0" encoding="utf-8"?>
<a:theme xmlns:a="http://schemas.openxmlformats.org/drawingml/2006/main" name="22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6.xml><?xml version="1.0" encoding="utf-8"?>
<a:theme xmlns:a="http://schemas.openxmlformats.org/drawingml/2006/main" name="23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4.xml><?xml version="1.0" encoding="utf-8"?>
<a:theme xmlns:a="http://schemas.openxmlformats.org/drawingml/2006/main" name="1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5.xml><?xml version="1.0" encoding="utf-8"?>
<a:theme xmlns:a="http://schemas.openxmlformats.org/drawingml/2006/main" name="2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6.xml><?xml version="1.0" encoding="utf-8"?>
<a:theme xmlns:a="http://schemas.openxmlformats.org/drawingml/2006/main" name="3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7.xml><?xml version="1.0" encoding="utf-8"?>
<a:theme xmlns:a="http://schemas.openxmlformats.org/drawingml/2006/main" name="4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8.xml><?xml version="1.0" encoding="utf-8"?>
<a:theme xmlns:a="http://schemas.openxmlformats.org/drawingml/2006/main" name="5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9.xml><?xml version="1.0" encoding="utf-8"?>
<a:theme xmlns:a="http://schemas.openxmlformats.org/drawingml/2006/main" name="6_Paralaks">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Office Theme</Template>
  <TotalTime>23069</TotalTime>
  <Words>7599</Words>
  <Application>Microsoft Office PowerPoint</Application>
  <PresentationFormat>A4 Kağıt (210x297 mm)</PresentationFormat>
  <Paragraphs>4545</Paragraphs>
  <Slides>44</Slides>
  <Notes>25</Notes>
  <HiddenSlides>0</HiddenSlides>
  <MMClips>0</MMClips>
  <ScaleCrop>false</ScaleCrop>
  <HeadingPairs>
    <vt:vector size="6" baseType="variant">
      <vt:variant>
        <vt:lpstr>Kullanılan Yazı Tipleri</vt:lpstr>
      </vt:variant>
      <vt:variant>
        <vt:i4>11</vt:i4>
      </vt:variant>
      <vt:variant>
        <vt:lpstr>Tema</vt:lpstr>
      </vt:variant>
      <vt:variant>
        <vt:i4>26</vt:i4>
      </vt:variant>
      <vt:variant>
        <vt:lpstr>Slayt Başlıkları</vt:lpstr>
      </vt:variant>
      <vt:variant>
        <vt:i4>44</vt:i4>
      </vt:variant>
    </vt:vector>
  </HeadingPairs>
  <TitlesOfParts>
    <vt:vector size="81" baseType="lpstr">
      <vt:lpstr>SimSun</vt:lpstr>
      <vt:lpstr>Arial</vt:lpstr>
      <vt:lpstr>Arial Tur</vt:lpstr>
      <vt:lpstr>Arial Tur</vt:lpstr>
      <vt:lpstr>Arial Unicode MS</vt:lpstr>
      <vt:lpstr>Bookman Old Style</vt:lpstr>
      <vt:lpstr>Calibri</vt:lpstr>
      <vt:lpstr>Cambria Math</vt:lpstr>
      <vt:lpstr>Corbel</vt:lpstr>
      <vt:lpstr>Tahoma</vt:lpstr>
      <vt:lpstr>Times New Roman</vt:lpstr>
      <vt:lpstr>1_Özel Tasarım</vt:lpstr>
      <vt:lpstr>Özel Tasarım</vt:lpstr>
      <vt:lpstr>Paralaks</vt:lpstr>
      <vt:lpstr>1_Paralaks</vt:lpstr>
      <vt:lpstr>2_Paralaks</vt:lpstr>
      <vt:lpstr>3_Paralaks</vt:lpstr>
      <vt:lpstr>4_Paralaks</vt:lpstr>
      <vt:lpstr>5_Paralaks</vt:lpstr>
      <vt:lpstr>6_Paralaks</vt:lpstr>
      <vt:lpstr>7_Paralaks</vt:lpstr>
      <vt:lpstr>8_Paralaks</vt:lpstr>
      <vt:lpstr>9_Paralaks</vt:lpstr>
      <vt:lpstr>10_Paralaks</vt:lpstr>
      <vt:lpstr>11_Paralaks</vt:lpstr>
      <vt:lpstr>12_Paralaks</vt:lpstr>
      <vt:lpstr>13_Paralaks</vt:lpstr>
      <vt:lpstr>14_Paralaks</vt:lpstr>
      <vt:lpstr>15_Paralaks</vt:lpstr>
      <vt:lpstr>17_Paralaks</vt:lpstr>
      <vt:lpstr>19_Paralaks</vt:lpstr>
      <vt:lpstr>16_Paralaks</vt:lpstr>
      <vt:lpstr>18_Paralaks</vt:lpstr>
      <vt:lpstr>20_Paralaks</vt:lpstr>
      <vt:lpstr>21_Paralaks</vt:lpstr>
      <vt:lpstr>22_Paralaks</vt:lpstr>
      <vt:lpstr>23_Paralaks</vt:lpstr>
      <vt:lpstr>PowerPoint Sunusu</vt:lpstr>
      <vt:lpstr>PowerPoint Sunusu</vt:lpstr>
      <vt:lpstr>PowerPoint Sunusu</vt:lpstr>
      <vt:lpstr>PowerPoint Sunusu</vt:lpstr>
      <vt:lpstr>PowerPoint Sunusu</vt:lpstr>
      <vt:lpstr> ASAYİŞ ve GÜVENLİK ÖZET TABLOSU  (EMNİYET ve JANDARMA)  </vt:lpstr>
      <vt:lpstr>EMNİYET ve JANDARMA SORUMLULUK ALANLARINA İLİŞKİN BİLGİLER </vt:lpstr>
      <vt:lpstr>PowerPoint Sunusu</vt:lpstr>
      <vt:lpstr>PowerPoint Sunusu</vt:lpstr>
      <vt:lpstr>PowerPoint Sunusu</vt:lpstr>
      <vt:lpstr>PowerPoint Sunusu</vt:lpstr>
      <vt:lpstr>PowerPoint Sunusu</vt:lpstr>
      <vt:lpstr>PowerPoint Sunusu</vt:lpstr>
      <vt:lpstr>PowerPoint Sunusu</vt:lpstr>
      <vt:lpstr> İTHALAT VE İHRACAT  (Milyon $) </vt:lpstr>
      <vt:lpstr>PowerPoint Sunusu</vt:lpstr>
      <vt:lpstr>PowerPoint Sunusu</vt:lpstr>
      <vt:lpstr>PowerPoint Sunusu</vt:lpstr>
      <vt:lpstr>2018-2019 YILI RESMİ OKULLARIN NORMAL VE İKİLİ ÖĞRETİM DURUMU*</vt:lpstr>
      <vt:lpstr>YÜKSEK ÖĞRETİM TÜRLERİNE GÖRE  YÜKSEK ÖĞRETİM BULUNAN BİRİM SAYILARI</vt:lpstr>
      <vt:lpstr> DEVLET ÜNİVERSİTELERİ </vt:lpstr>
      <vt:lpstr>PowerPoint Sunusu</vt:lpstr>
      <vt:lpstr>ULAŞIMIN TOPLU TAŞIMA TÜRLERİNE GÖRE DAĞILIM (*)</vt:lpstr>
      <vt:lpstr>PowerPoint Sunusu</vt:lpstr>
      <vt:lpstr>KARAYOLU TAŞIMACILIĞI</vt:lpstr>
      <vt:lpstr>HAVAYOLU  ULAŞIMI</vt:lpstr>
      <vt:lpstr>PowerPoint Sunusu</vt:lpstr>
      <vt:lpstr>PowerPoint Sunusu</vt:lpstr>
      <vt:lpstr>PowerPoint Sunusu</vt:lpstr>
      <vt:lpstr>PowerPoint Sunusu</vt:lpstr>
      <vt:lpstr> TARİHİ DEĞERE SAHİP YERLER </vt:lpstr>
      <vt:lpstr>MÜZE ZİYARETÇİ SAYISI</vt:lpstr>
      <vt:lpstr>PowerPoint Sunusu</vt:lpstr>
      <vt:lpstr>SPOR İLE İLGİLİ  GÖSTERGELER</vt:lpstr>
      <vt:lpstr>PowerPoint Sunusu</vt:lpstr>
      <vt:lpstr>PowerPoint Sunusu</vt:lpstr>
      <vt:lpstr>PowerPoint Sunusu</vt:lpstr>
      <vt:lpstr>PowerPoint Sunusu</vt:lpstr>
      <vt:lpstr>PowerPoint Sunusu</vt:lpstr>
      <vt:lpstr>PowerPoint Sunusu</vt:lpstr>
      <vt:lpstr>PowerPoint Sunusu</vt:lpstr>
      <vt:lpstr>BARAJLAR VE SU KAYNAKLARI</vt:lpstr>
      <vt:lpstr>HABERLEŞME DURUMU*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Barış AMAÇ</dc:creator>
  <cp:lastModifiedBy>Serpil BÜYÜKKARA</cp:lastModifiedBy>
  <cp:revision>2430</cp:revision>
  <cp:lastPrinted>2024-05-02T12:30:23Z</cp:lastPrinted>
  <dcterms:created xsi:type="dcterms:W3CDTF">2021-03-15T10:30:38Z</dcterms:created>
  <dcterms:modified xsi:type="dcterms:W3CDTF">2024-12-04T08:02:27Z</dcterms:modified>
</cp:coreProperties>
</file>