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3" r:id="rId3"/>
    <p:sldMasterId id="2147483690" r:id="rId4"/>
    <p:sldMasterId id="2147483697" r:id="rId5"/>
  </p:sldMasterIdLst>
  <p:notesMasterIdLst>
    <p:notesMasterId r:id="rId55"/>
  </p:notesMasterIdLst>
  <p:handoutMasterIdLst>
    <p:handoutMasterId r:id="rId56"/>
  </p:handoutMasterIdLst>
  <p:sldIdLst>
    <p:sldId id="1373" r:id="rId6"/>
    <p:sldId id="1260" r:id="rId7"/>
    <p:sldId id="1261" r:id="rId8"/>
    <p:sldId id="1263" r:id="rId9"/>
    <p:sldId id="1272" r:id="rId10"/>
    <p:sldId id="1273" r:id="rId11"/>
    <p:sldId id="1184" r:id="rId12"/>
    <p:sldId id="1189" r:id="rId13"/>
    <p:sldId id="1215" r:id="rId14"/>
    <p:sldId id="1217" r:id="rId15"/>
    <p:sldId id="1219" r:id="rId16"/>
    <p:sldId id="1220" r:id="rId17"/>
    <p:sldId id="1282" r:id="rId18"/>
    <p:sldId id="1284" r:id="rId19"/>
    <p:sldId id="1286" r:id="rId20"/>
    <p:sldId id="1288" r:id="rId21"/>
    <p:sldId id="1365" r:id="rId22"/>
    <p:sldId id="1143" r:id="rId23"/>
    <p:sldId id="1144" r:id="rId24"/>
    <p:sldId id="1356" r:id="rId25"/>
    <p:sldId id="1360" r:id="rId26"/>
    <p:sldId id="1361" r:id="rId27"/>
    <p:sldId id="1362" r:id="rId28"/>
    <p:sldId id="1309" r:id="rId29"/>
    <p:sldId id="1310" r:id="rId30"/>
    <p:sldId id="1312" r:id="rId31"/>
    <p:sldId id="1313" r:id="rId32"/>
    <p:sldId id="1222" r:id="rId33"/>
    <p:sldId id="1223" r:id="rId34"/>
    <p:sldId id="1225" r:id="rId35"/>
    <p:sldId id="1152" r:id="rId36"/>
    <p:sldId id="1153" r:id="rId37"/>
    <p:sldId id="1199" r:id="rId38"/>
    <p:sldId id="1200" r:id="rId39"/>
    <p:sldId id="1202" r:id="rId40"/>
    <p:sldId id="1203" r:id="rId41"/>
    <p:sldId id="1205" r:id="rId42"/>
    <p:sldId id="1207" r:id="rId43"/>
    <p:sldId id="1212" r:id="rId44"/>
    <p:sldId id="1347" r:id="rId45"/>
    <p:sldId id="1348" r:id="rId46"/>
    <p:sldId id="1177" r:id="rId47"/>
    <p:sldId id="1178" r:id="rId48"/>
    <p:sldId id="1193" r:id="rId49"/>
    <p:sldId id="1195" r:id="rId50"/>
    <p:sldId id="1170" r:id="rId51"/>
    <p:sldId id="1297" r:id="rId52"/>
    <p:sldId id="1298" r:id="rId53"/>
    <p:sldId id="1375" r:id="rId54"/>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CB6870C7-5DC8-4BB2-A8B5-8D20CE3E9EF5}">
          <p14:sldIdLst>
            <p14:sldId id="1373"/>
            <p14:sldId id="1260"/>
            <p14:sldId id="1261"/>
            <p14:sldId id="1263"/>
            <p14:sldId id="1272"/>
            <p14:sldId id="1273"/>
            <p14:sldId id="1184"/>
            <p14:sldId id="1189"/>
            <p14:sldId id="1215"/>
            <p14:sldId id="1217"/>
            <p14:sldId id="1219"/>
            <p14:sldId id="1220"/>
            <p14:sldId id="1282"/>
            <p14:sldId id="1284"/>
            <p14:sldId id="1286"/>
            <p14:sldId id="1288"/>
            <p14:sldId id="1365"/>
            <p14:sldId id="1143"/>
            <p14:sldId id="1144"/>
            <p14:sldId id="1356"/>
            <p14:sldId id="1360"/>
            <p14:sldId id="1361"/>
            <p14:sldId id="1362"/>
            <p14:sldId id="1309"/>
            <p14:sldId id="1310"/>
            <p14:sldId id="1312"/>
            <p14:sldId id="1313"/>
            <p14:sldId id="1222"/>
            <p14:sldId id="1223"/>
            <p14:sldId id="1225"/>
            <p14:sldId id="1152"/>
            <p14:sldId id="1153"/>
            <p14:sldId id="1199"/>
            <p14:sldId id="1200"/>
            <p14:sldId id="1202"/>
            <p14:sldId id="1203"/>
            <p14:sldId id="1205"/>
            <p14:sldId id="1207"/>
            <p14:sldId id="1212"/>
            <p14:sldId id="1347"/>
            <p14:sldId id="1348"/>
            <p14:sldId id="1177"/>
            <p14:sldId id="1178"/>
            <p14:sldId id="1193"/>
            <p14:sldId id="1195"/>
            <p14:sldId id="1170"/>
            <p14:sldId id="1297"/>
            <p14:sldId id="1298"/>
            <p14:sldId id="13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5C3D"/>
    <a:srgbClr val="584427"/>
    <a:srgbClr val="2F4858"/>
    <a:srgbClr val="F2D492"/>
    <a:srgbClr val="C2D2E3"/>
    <a:srgbClr val="FFFFFF"/>
    <a:srgbClr val="B1DCEB"/>
    <a:srgbClr val="AED8ED"/>
    <a:srgbClr val="DD142C"/>
    <a:srgbClr val="DE1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3548" autoAdjust="0"/>
  </p:normalViewPr>
  <p:slideViewPr>
    <p:cSldViewPr snapToGrid="0">
      <p:cViewPr varScale="1">
        <p:scale>
          <a:sx n="72" d="100"/>
          <a:sy n="72" d="100"/>
        </p:scale>
        <p:origin x="3378" y="60"/>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75" d="100"/>
          <a:sy n="75" d="100"/>
        </p:scale>
        <p:origin x="22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4.12.2024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0"/>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4.12.2024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97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16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1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3"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3"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4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87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8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03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14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5"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5"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8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lang="tr-T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tr-T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4288677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6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33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36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23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14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3112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703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26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2122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87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42437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71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293380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012653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5016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071229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60490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60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5000"/>
          </a:blip>
          <a:srcRect/>
          <a:tile tx="0" ty="0" sx="100000" sy="100000" flip="none" algn="tl"/>
        </a:blipFill>
        <a:effectLst/>
      </p:bgPr>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en-US" sz="1350"/>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r>
              <a:rPr lang="tr-TR" sz="900" b="0" i="1" dirty="0">
                <a:solidFill>
                  <a:srgbClr val="9E652E"/>
                </a:solidFill>
              </a:rPr>
              <a:t>İl Planlama ve Koordinasyon Müdürlüğü</a:t>
            </a:r>
          </a:p>
        </p:txBody>
      </p:sp>
    </p:spTree>
    <p:extLst>
      <p:ext uri="{BB962C8B-B14F-4D97-AF65-F5344CB8AC3E}">
        <p14:creationId xmlns:p14="http://schemas.microsoft.com/office/powerpoint/2010/main" val="324174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75000"/>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75000"/>
          </a:blip>
          <a:srcRect/>
          <a:tile tx="0" ty="0" sx="100000" sy="100000" flip="none" algn="tl"/>
        </a:blipFill>
        <a:effectLst/>
      </p:bgPr>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pic>
        <p:nvPicPr>
          <p:cNvPr id="5" name="Resim 4"/>
          <p:cNvPicPr>
            <a:picLocks noChangeAspect="1"/>
          </p:cNvPicPr>
          <p:nvPr userDrawn="1"/>
        </p:nvPicPr>
        <p:blipFill>
          <a:blip r:embed="rId4"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5000"/>
          </a:blip>
          <a:srcRect/>
          <a:tile tx="0" ty="0" sx="100000" sy="100000" flip="none" algn="tl"/>
        </a:blipFill>
        <a:effectLst/>
      </p:bgPr>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197</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9227140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5000"/>
          </a:blip>
          <a:srcRect/>
          <a:tile tx="0" ty="0" sx="100000" sy="100000" flip="none" algn="tl"/>
        </a:blipFill>
        <a:effectLst/>
      </p:bgPr>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9"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201</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11292075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0" y="222694"/>
            <a:ext cx="6858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İl Planlama ve Koordinasyon Müdürlüğü</a:t>
            </a:r>
            <a:endParaRPr kumimoji="0" lang="tr-TR" sz="14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Resim 5"/>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45659" y="222694"/>
            <a:ext cx="1005249" cy="1005249"/>
          </a:xfrm>
          <a:prstGeom prst="rect">
            <a:avLst/>
          </a:prstGeom>
          <a:ln>
            <a:solidFill>
              <a:schemeClr val="tx2"/>
            </a:solidFill>
          </a:ln>
        </p:spPr>
      </p:pic>
      <p:pic>
        <p:nvPicPr>
          <p:cNvPr id="5" name="Resim 4"/>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5577739" y="301833"/>
            <a:ext cx="1056671" cy="765051"/>
          </a:xfrm>
          <a:prstGeom prst="rect">
            <a:avLst/>
          </a:prstGeom>
        </p:spPr>
      </p:pic>
      <p:sp>
        <p:nvSpPr>
          <p:cNvPr id="7" name="Metin kutusu 6"/>
          <p:cNvSpPr txBox="1"/>
          <p:nvPr/>
        </p:nvSpPr>
        <p:spPr>
          <a:xfrm>
            <a:off x="0" y="3457184"/>
            <a:ext cx="6858000" cy="3416320"/>
          </a:xfrm>
          <a:prstGeom prst="rect">
            <a:avLst/>
          </a:prstGeom>
          <a:solidFill>
            <a:schemeClr val="bg1">
              <a:alpha val="49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a typeface="+mn-ea"/>
                <a:cs typeface="+mn-cs"/>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a typeface="+mn-ea"/>
                <a:cs typeface="+mn-cs"/>
              </a:rPr>
              <a:t>İL </a:t>
            </a:r>
            <a:r>
              <a:rPr lang="tr-TR" sz="7200" b="1" dirty="0" smtClean="0">
                <a:solidFill>
                  <a:schemeClr val="tx2">
                    <a:lumMod val="75000"/>
                  </a:schemeClr>
                </a:solidFill>
                <a:latin typeface="Franklin Gothic Demi Cond" panose="020B0706030402020204" pitchFamily="34" charset="0"/>
              </a:rPr>
              <a:t>İSTATİSTİK RAPORU</a:t>
            </a:r>
            <a:endParaRPr kumimoji="0" lang="tr-TR" sz="7200" b="1" i="0" u="none" strike="noStrike" kern="1200" cap="none" spc="0" normalizeH="0" baseline="0" noProof="0" dirty="0" smtClean="0">
              <a:ln>
                <a:noFill/>
              </a:ln>
              <a:solidFill>
                <a:schemeClr val="tx2">
                  <a:lumMod val="75000"/>
                </a:schemeClr>
              </a:solidFill>
              <a:effectLst/>
              <a:uLnTx/>
              <a:uFillTx/>
              <a:latin typeface="Franklin Gothic Demi Cond" panose="020B0706030402020204" pitchFamily="34" charset="0"/>
            </a:endParaRPr>
          </a:p>
        </p:txBody>
      </p:sp>
      <p:sp>
        <p:nvSpPr>
          <p:cNvPr id="8" name="Metin kutusu 7"/>
          <p:cNvSpPr txBox="1"/>
          <p:nvPr/>
        </p:nvSpPr>
        <p:spPr>
          <a:xfrm>
            <a:off x="0" y="9160885"/>
            <a:ext cx="685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2019</a:t>
            </a:r>
          </a:p>
        </p:txBody>
      </p:sp>
    </p:spTree>
    <p:extLst>
      <p:ext uri="{BB962C8B-B14F-4D97-AF65-F5344CB8AC3E}">
        <p14:creationId xmlns:p14="http://schemas.microsoft.com/office/powerpoint/2010/main" val="11386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88"/>
            <a:ext cx="6858000" cy="769441"/>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EMNİYET-JANDARMA BÖLGESİ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GENEL ASAYİŞ OLAYLARI (TRAFİK HARİÇ</a:t>
            </a: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graphicFrame>
        <p:nvGraphicFramePr>
          <p:cNvPr id="4" name="Group 140"/>
          <p:cNvGraphicFramePr>
            <a:graphicFrameLocks noGrp="1"/>
          </p:cNvGraphicFramePr>
          <p:nvPr>
            <p:extLst>
              <p:ext uri="{D42A27DB-BD31-4B8C-83A1-F6EECF244321}">
                <p14:modId xmlns:p14="http://schemas.microsoft.com/office/powerpoint/2010/main" val="417255098"/>
              </p:ext>
            </p:extLst>
          </p:nvPr>
        </p:nvGraphicFramePr>
        <p:xfrm>
          <a:off x="157257" y="985149"/>
          <a:ext cx="6543486" cy="8121782"/>
        </p:xfrm>
        <a:graphic>
          <a:graphicData uri="http://schemas.openxmlformats.org/drawingml/2006/table">
            <a:tbl>
              <a:tblPr>
                <a:effectLst>
                  <a:outerShdw blurRad="50800" dist="38100" dir="5400000" algn="t" rotWithShape="0">
                    <a:prstClr val="black">
                      <a:alpha val="40000"/>
                    </a:prstClr>
                  </a:outerShdw>
                </a:effectLst>
              </a:tblPr>
              <a:tblGrid>
                <a:gridCol w="1107893">
                  <a:extLst>
                    <a:ext uri="{9D8B030D-6E8A-4147-A177-3AD203B41FA5}">
                      <a16:colId xmlns:a16="http://schemas.microsoft.com/office/drawing/2014/main" val="20000"/>
                    </a:ext>
                  </a:extLst>
                </a:gridCol>
                <a:gridCol w="761675">
                  <a:extLst>
                    <a:ext uri="{9D8B030D-6E8A-4147-A177-3AD203B41FA5}">
                      <a16:colId xmlns:a16="http://schemas.microsoft.com/office/drawing/2014/main" val="20001"/>
                    </a:ext>
                  </a:extLst>
                </a:gridCol>
                <a:gridCol w="865541">
                  <a:extLst>
                    <a:ext uri="{9D8B030D-6E8A-4147-A177-3AD203B41FA5}">
                      <a16:colId xmlns:a16="http://schemas.microsoft.com/office/drawing/2014/main" val="20002"/>
                    </a:ext>
                  </a:extLst>
                </a:gridCol>
                <a:gridCol w="761675">
                  <a:extLst>
                    <a:ext uri="{9D8B030D-6E8A-4147-A177-3AD203B41FA5}">
                      <a16:colId xmlns:a16="http://schemas.microsoft.com/office/drawing/2014/main" val="20003"/>
                    </a:ext>
                  </a:extLst>
                </a:gridCol>
                <a:gridCol w="761675">
                  <a:extLst>
                    <a:ext uri="{9D8B030D-6E8A-4147-A177-3AD203B41FA5}">
                      <a16:colId xmlns:a16="http://schemas.microsoft.com/office/drawing/2014/main" val="20004"/>
                    </a:ext>
                  </a:extLst>
                </a:gridCol>
                <a:gridCol w="865541">
                  <a:extLst>
                    <a:ext uri="{9D8B030D-6E8A-4147-A177-3AD203B41FA5}">
                      <a16:colId xmlns:a16="http://schemas.microsoft.com/office/drawing/2014/main" val="20005"/>
                    </a:ext>
                  </a:extLst>
                </a:gridCol>
                <a:gridCol w="761675">
                  <a:extLst>
                    <a:ext uri="{9D8B030D-6E8A-4147-A177-3AD203B41FA5}">
                      <a16:colId xmlns:a16="http://schemas.microsoft.com/office/drawing/2014/main" val="20006"/>
                    </a:ext>
                  </a:extLst>
                </a:gridCol>
                <a:gridCol w="657811">
                  <a:extLst>
                    <a:ext uri="{9D8B030D-6E8A-4147-A177-3AD203B41FA5}">
                      <a16:colId xmlns:a16="http://schemas.microsoft.com/office/drawing/2014/main" val="20007"/>
                    </a:ext>
                  </a:extLst>
                </a:gridCol>
              </a:tblGrid>
              <a:tr h="481265">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SUÇ TÜRÜ</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gridSpan="3">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dirty="0" smtClean="0">
                          <a:solidFill>
                            <a:srgbClr val="FFFFFF"/>
                          </a:solidFill>
                          <a:effectLst/>
                          <a:latin typeface="Calibri" panose="020F0502020204030204" pitchFamily="34" charset="0"/>
                        </a:rPr>
                        <a:t>2018</a:t>
                      </a:r>
                      <a:endParaRPr lang="tr-TR" sz="1600" b="1" i="0" u="none" strike="noStrike" dirty="0">
                        <a:solidFill>
                          <a:srgbClr val="FFFFFF"/>
                        </a:solidFill>
                        <a:effectLst/>
                        <a:latin typeface="Calibri" panose="020F0502020204030204"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2019</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767572">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vMerge="1">
                  <a:txBody>
                    <a:bodyPr/>
                    <a:lstStyle/>
                    <a:p>
                      <a:endParaRPr lang="tr-TR"/>
                    </a:p>
                  </a:txBody>
                  <a:tcPr/>
                </a:tc>
                <a:extLst>
                  <a:ext uri="{0D108BD9-81ED-4DB2-BD59-A6C34878D82A}">
                    <a16:rowId xmlns:a16="http://schemas.microsoft.com/office/drawing/2014/main" val="10002"/>
                  </a:ext>
                </a:extLst>
              </a:tr>
              <a:tr h="774367">
                <a:tc>
                  <a:txBody>
                    <a:bodyPr/>
                    <a:lstStyle/>
                    <a:p>
                      <a:pPr algn="ctr" rtl="0" fontAlgn="ctr"/>
                      <a:r>
                        <a:rPr lang="tr-TR" sz="1200" b="1" i="0" u="none" strike="noStrike" dirty="0">
                          <a:solidFill>
                            <a:srgbClr val="000000"/>
                          </a:solidFill>
                          <a:effectLst/>
                          <a:latin typeface="+mn-lt"/>
                        </a:rPr>
                        <a:t>ASAYİŞ SUÇLARI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390.553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4.221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394.774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389.617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4.078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393.695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49272">
                <a:tc>
                  <a:txBody>
                    <a:bodyPr/>
                    <a:lstStyle/>
                    <a:p>
                      <a:pPr algn="ctr" rtl="0" fontAlgn="ctr"/>
                      <a:r>
                        <a:rPr lang="tr-TR" sz="1200" b="1" i="0" u="none" strike="noStrike" dirty="0">
                          <a:solidFill>
                            <a:srgbClr val="000000"/>
                          </a:solidFill>
                          <a:effectLst/>
                          <a:latin typeface="+mn-lt"/>
                        </a:rPr>
                        <a:t>TERÖR OLAYLARI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33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118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151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241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284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88,1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89264">
                <a:tc>
                  <a:txBody>
                    <a:bodyPr/>
                    <a:lstStyle/>
                    <a:p>
                      <a:pPr algn="ctr" rtl="0" fontAlgn="ctr"/>
                      <a:r>
                        <a:rPr lang="tr-TR" sz="1200" b="1" i="0" u="none" strike="noStrike" dirty="0">
                          <a:solidFill>
                            <a:srgbClr val="000000"/>
                          </a:solidFill>
                          <a:effectLst/>
                          <a:latin typeface="+mn-lt"/>
                        </a:rPr>
                        <a:t>MALİ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Bookman Old Style" panose="02050604050505020204" pitchFamily="18" charset="0"/>
                        </a:rPr>
                        <a:t>587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47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634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947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1.007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58,8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75422">
                <a:tc>
                  <a:txBody>
                    <a:bodyPr/>
                    <a:lstStyle/>
                    <a:p>
                      <a:pPr algn="ctr" rtl="0" fontAlgn="ctr"/>
                      <a:r>
                        <a:rPr lang="tr-TR" sz="1200" b="1" i="0" u="none" strike="noStrike" dirty="0">
                          <a:solidFill>
                            <a:srgbClr val="000000"/>
                          </a:solidFill>
                          <a:effectLst/>
                          <a:latin typeface="+mn-lt"/>
                        </a:rPr>
                        <a:t>ORGANİZE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Bookman Old Style" panose="02050604050505020204" pitchFamily="18" charset="0"/>
                        </a:rPr>
                        <a:t>208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17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225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208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20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228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1,3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00038">
                <a:tc>
                  <a:txBody>
                    <a:bodyPr/>
                    <a:lstStyle/>
                    <a:p>
                      <a:pPr algn="ctr" rtl="0" fontAlgn="ctr"/>
                      <a:r>
                        <a:rPr lang="tr-TR" sz="1200" b="1" i="0" u="none" strike="noStrike" dirty="0">
                          <a:solidFill>
                            <a:srgbClr val="000000"/>
                          </a:solidFill>
                          <a:effectLst/>
                          <a:latin typeface="+mn-lt"/>
                        </a:rPr>
                        <a:t>NARKOTİK OLAYLAR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a:solidFill>
                            <a:srgbClr val="000000"/>
                          </a:solidFill>
                          <a:effectLst/>
                          <a:latin typeface="Bookman Old Style" panose="02050604050505020204" pitchFamily="18" charset="0"/>
                        </a:rPr>
                        <a:t>45.750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403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46.153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41.151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475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41.626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053705">
                <a:tc>
                  <a:txBody>
                    <a:bodyPr/>
                    <a:lstStyle/>
                    <a:p>
                      <a:pPr algn="ctr" rtl="0" fontAlgn="ctr"/>
                      <a:r>
                        <a:rPr lang="tr-TR" sz="1200" b="1" i="0" u="none" strike="noStrike" dirty="0">
                          <a:solidFill>
                            <a:srgbClr val="000000"/>
                          </a:solidFill>
                          <a:effectLst/>
                          <a:latin typeface="+mn-lt"/>
                        </a:rPr>
                        <a:t>TOPLUMSAL OLAYLAR (GÜVENLİK)</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859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0</a:t>
                      </a:r>
                      <a:endParaRPr lang="tr-TR" sz="1100" b="1" i="0" u="none" strike="noStrike" kern="1200" dirty="0">
                        <a:solidFill>
                          <a:schemeClr val="tx1"/>
                        </a:solidFill>
                        <a:effectLst/>
                        <a:latin typeface="Bookman Old Style" panose="02050604050505020204" pitchFamily="18" charset="0"/>
                        <a:ea typeface="+mn-ea"/>
                        <a:cs typeface="+mn-cs"/>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859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ctr"/>
                      <a:r>
                        <a:rPr lang="tr-TR" sz="1000" b="1" i="0" u="none" strike="noStrike" dirty="0">
                          <a:solidFill>
                            <a:srgbClr val="000000"/>
                          </a:solidFill>
                          <a:effectLst/>
                          <a:latin typeface="Bookman Old Style" panose="02050604050505020204" pitchFamily="18" charset="0"/>
                        </a:rPr>
                        <a:t>1.082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100" b="1" i="0" u="none" strike="noStrike" dirty="0">
                          <a:solidFill>
                            <a:srgbClr val="000000"/>
                          </a:solidFill>
                          <a:effectLst/>
                          <a:latin typeface="Bookman Old Style" panose="02050604050505020204" pitchFamily="18" charset="0"/>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1.082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26,0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233085">
                <a:tc>
                  <a:txBody>
                    <a:bodyPr/>
                    <a:lstStyle/>
                    <a:p>
                      <a:pPr algn="ctr" rtl="0" fontAlgn="ctr"/>
                      <a:r>
                        <a:rPr lang="tr-TR" sz="1200" b="1" i="0" u="none" strike="noStrike" dirty="0">
                          <a:solidFill>
                            <a:srgbClr val="000000"/>
                          </a:solidFill>
                          <a:effectLst/>
                          <a:latin typeface="+mn-lt"/>
                        </a:rPr>
                        <a:t> DİĞER SUÇLAR (kaçakçılık bilişim+ göçmen kaç.+ illegal giriş)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3.722</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4.106</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7.828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6.451</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100" b="1" i="0" u="none" strike="noStrike" kern="1200" dirty="0" smtClean="0">
                          <a:solidFill>
                            <a:schemeClr val="tx1"/>
                          </a:solidFill>
                          <a:effectLst/>
                          <a:latin typeface="Bookman Old Style" panose="02050604050505020204" pitchFamily="18" charset="0"/>
                          <a:ea typeface="+mn-ea"/>
                          <a:cs typeface="+mn-cs"/>
                        </a:rPr>
                        <a:t>4.377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10.828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38,3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697792">
                <a:tc>
                  <a:txBody>
                    <a:bodyPr/>
                    <a:lstStyle/>
                    <a:p>
                      <a:pPr algn="l" rtl="0" fontAlgn="ctr"/>
                      <a:r>
                        <a:rPr lang="tr-TR" sz="1400" b="1" i="0" u="none" strike="noStrike" dirty="0">
                          <a:solidFill>
                            <a:srgbClr val="283845"/>
                          </a:solidFill>
                          <a:effectLst/>
                          <a:latin typeface="+mn-lt"/>
                        </a:rPr>
                        <a:t>TOPLAM</a:t>
                      </a:r>
                    </a:p>
                  </a:txBody>
                  <a:tcPr marL="3429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441.712</a:t>
                      </a:r>
                      <a:endParaRPr lang="tr-TR" sz="1100" b="1" i="0" u="none" strike="noStrike" dirty="0">
                        <a:solidFill>
                          <a:srgbClr val="000000"/>
                        </a:solidFill>
                        <a:effectLst/>
                        <a:latin typeface="Bookman Old Style" panose="02050604050505020204" pitchFamily="18"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8.912</a:t>
                      </a:r>
                      <a:endParaRPr lang="tr-TR" sz="1100" b="1" i="0" u="none" strike="noStrike" dirty="0">
                        <a:solidFill>
                          <a:srgbClr val="000000"/>
                        </a:solidFill>
                        <a:effectLst/>
                        <a:latin typeface="Bookman Old Style" panose="02050604050505020204" pitchFamily="18"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algn="ctr" defTabSz="457200" rtl="0" eaLnBrk="1" fontAlgn="ctr" latinLnBrk="0" hangingPunct="1"/>
                      <a:r>
                        <a:rPr lang="tr-TR" sz="1100" b="1" i="0" u="none" strike="noStrike" kern="1200" dirty="0">
                          <a:solidFill>
                            <a:schemeClr val="tx1"/>
                          </a:solidFill>
                          <a:effectLst/>
                          <a:latin typeface="Bookman Old Style" panose="02050604050505020204" pitchFamily="18" charset="0"/>
                          <a:ea typeface="+mn-ea"/>
                          <a:cs typeface="+mn-cs"/>
                        </a:rPr>
                        <a:t>450.624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439.499</a:t>
                      </a:r>
                      <a:endParaRPr lang="tr-TR" sz="1100" b="1" i="0" u="none" strike="noStrike" dirty="0">
                        <a:solidFill>
                          <a:srgbClr val="000000"/>
                        </a:solidFill>
                        <a:effectLst/>
                        <a:latin typeface="Bookman Old Style" panose="02050604050505020204" pitchFamily="18"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100" b="1" i="0" u="none" strike="noStrike" dirty="0" smtClean="0">
                          <a:solidFill>
                            <a:srgbClr val="000000"/>
                          </a:solidFill>
                          <a:effectLst/>
                          <a:latin typeface="Bookman Old Style" panose="02050604050505020204" pitchFamily="18" charset="0"/>
                        </a:rPr>
                        <a:t>9.251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448.750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100" b="1" i="0" u="none" strike="noStrike" kern="1200" dirty="0">
                          <a:solidFill>
                            <a:schemeClr val="tx1"/>
                          </a:solidFill>
                          <a:effectLst/>
                          <a:latin typeface="Bookman Old Style" panose="02050604050505020204" pitchFamily="18" charset="0"/>
                          <a:ea typeface="+mn-ea"/>
                          <a:cs typeface="+mn-cs"/>
                        </a:rPr>
                        <a:t>-0,4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60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248545769"/>
              </p:ext>
            </p:extLst>
          </p:nvPr>
        </p:nvGraphicFramePr>
        <p:xfrm>
          <a:off x="158117" y="979554"/>
          <a:ext cx="6389426" cy="2394858"/>
        </p:xfrm>
        <a:graphic>
          <a:graphicData uri="http://schemas.openxmlformats.org/drawingml/2006/table">
            <a:tbl>
              <a:tblPr>
                <a:effectLst>
                  <a:outerShdw blurRad="50800" dist="38100" dir="5400000" algn="t" rotWithShape="0">
                    <a:prstClr val="black">
                      <a:alpha val="40000"/>
                    </a:prstClr>
                  </a:outerShdw>
                </a:effectLst>
              </a:tblPr>
              <a:tblGrid>
                <a:gridCol w="2307290">
                  <a:extLst>
                    <a:ext uri="{9D8B030D-6E8A-4147-A177-3AD203B41FA5}">
                      <a16:colId xmlns:a16="http://schemas.microsoft.com/office/drawing/2014/main" val="20000"/>
                    </a:ext>
                  </a:extLst>
                </a:gridCol>
                <a:gridCol w="1257828">
                  <a:extLst>
                    <a:ext uri="{9D8B030D-6E8A-4147-A177-3AD203B41FA5}">
                      <a16:colId xmlns:a16="http://schemas.microsoft.com/office/drawing/2014/main" val="20004"/>
                    </a:ext>
                  </a:extLst>
                </a:gridCol>
                <a:gridCol w="1537220">
                  <a:extLst>
                    <a:ext uri="{9D8B030D-6E8A-4147-A177-3AD203B41FA5}">
                      <a16:colId xmlns:a16="http://schemas.microsoft.com/office/drawing/2014/main" val="20005"/>
                    </a:ext>
                  </a:extLst>
                </a:gridCol>
                <a:gridCol w="1287088">
                  <a:extLst>
                    <a:ext uri="{9D8B030D-6E8A-4147-A177-3AD203B41FA5}">
                      <a16:colId xmlns:a16="http://schemas.microsoft.com/office/drawing/2014/main" val="20006"/>
                    </a:ext>
                  </a:extLst>
                </a:gridCol>
              </a:tblGrid>
              <a:tr h="539697">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EMNİYET-JANDARMA BÖLGESİ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TERÖR OLAYLARI (</a:t>
                      </a: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Yılı)</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585762357"/>
                  </a:ext>
                </a:extLst>
              </a:tr>
              <a:tr h="295003">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51435" marR="51435" marT="0" marB="0"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950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OLAY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241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200" b="0" i="0" u="none" strike="noStrike" kern="1200">
                          <a:solidFill>
                            <a:srgbClr val="000000"/>
                          </a:solidFill>
                          <a:effectLst/>
                          <a:latin typeface="Calibri" panose="020F0502020204030204" pitchFamily="34" charset="0"/>
                          <a:ea typeface="+mn-ea"/>
                          <a:cs typeface="+mn-cs"/>
                        </a:rPr>
                        <a:t>284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50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2.500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514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3.014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68325967"/>
                  </a:ext>
                </a:extLst>
              </a:tr>
              <a:tr h="2950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YAKALANAN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807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141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200" b="0" i="0" u="none" strike="noStrike" kern="1200">
                          <a:solidFill>
                            <a:srgbClr val="000000"/>
                          </a:solidFill>
                          <a:effectLst/>
                          <a:latin typeface="Calibri" panose="020F0502020204030204" pitchFamily="34" charset="0"/>
                          <a:ea typeface="+mn-ea"/>
                          <a:cs typeface="+mn-cs"/>
                        </a:rPr>
                        <a:t>948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50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TUTUKLANAN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a:solidFill>
                            <a:srgbClr val="000000"/>
                          </a:solidFill>
                          <a:effectLst/>
                          <a:latin typeface="Calibri" panose="020F0502020204030204" pitchFamily="34" charset="0"/>
                          <a:ea typeface="+mn-ea"/>
                          <a:cs typeface="+mn-cs"/>
                        </a:rPr>
                        <a:t>957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165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1.122</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500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OPERASYON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4.307</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1.061</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5.368</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4" name="Group 4"/>
          <p:cNvGraphicFramePr>
            <a:graphicFrameLocks noGrp="1"/>
          </p:cNvGraphicFramePr>
          <p:nvPr>
            <p:extLst>
              <p:ext uri="{D42A27DB-BD31-4B8C-83A1-F6EECF244321}">
                <p14:modId xmlns:p14="http://schemas.microsoft.com/office/powerpoint/2010/main" val="3873879460"/>
              </p:ext>
            </p:extLst>
          </p:nvPr>
        </p:nvGraphicFramePr>
        <p:xfrm>
          <a:off x="156753" y="3583017"/>
          <a:ext cx="6570618" cy="2885214"/>
        </p:xfrm>
        <a:graphic>
          <a:graphicData uri="http://schemas.openxmlformats.org/drawingml/2006/table">
            <a:tbl>
              <a:tblPr>
                <a:effectLst>
                  <a:outerShdw blurRad="50800" dist="38100" dir="5400000" algn="t" rotWithShape="0">
                    <a:prstClr val="black">
                      <a:alpha val="40000"/>
                    </a:prstClr>
                  </a:outerShdw>
                </a:effectLst>
              </a:tblPr>
              <a:tblGrid>
                <a:gridCol w="2419890">
                  <a:extLst>
                    <a:ext uri="{9D8B030D-6E8A-4147-A177-3AD203B41FA5}">
                      <a16:colId xmlns:a16="http://schemas.microsoft.com/office/drawing/2014/main" val="20000"/>
                    </a:ext>
                  </a:extLst>
                </a:gridCol>
                <a:gridCol w="1383576">
                  <a:extLst>
                    <a:ext uri="{9D8B030D-6E8A-4147-A177-3AD203B41FA5}">
                      <a16:colId xmlns:a16="http://schemas.microsoft.com/office/drawing/2014/main" val="20001"/>
                    </a:ext>
                  </a:extLst>
                </a:gridCol>
                <a:gridCol w="1383576">
                  <a:extLst>
                    <a:ext uri="{9D8B030D-6E8A-4147-A177-3AD203B41FA5}">
                      <a16:colId xmlns:a16="http://schemas.microsoft.com/office/drawing/2014/main" val="20002"/>
                    </a:ext>
                  </a:extLst>
                </a:gridCol>
                <a:gridCol w="1383576">
                  <a:extLst>
                    <a:ext uri="{9D8B030D-6E8A-4147-A177-3AD203B41FA5}">
                      <a16:colId xmlns:a16="http://schemas.microsoft.com/office/drawing/2014/main" val="20003"/>
                    </a:ext>
                  </a:extLst>
                </a:gridCol>
              </a:tblGrid>
              <a:tr h="324000">
                <a:tc gridSpan="4">
                  <a:txBody>
                    <a:bodyPr/>
                    <a:lstStyle/>
                    <a:p>
                      <a:pPr marL="342900" lvl="0" indent="-342900" algn="ctr" fontAlgn="base">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EMNİYET-JANDARMA BÖLGESİ </a:t>
                      </a:r>
                    </a:p>
                    <a:p>
                      <a:pPr marL="342900" marR="0" lvl="0" indent="-342900" algn="ctr" defTabSz="6858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TRAFİK KAZALARI </a:t>
                      </a: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a:t>
                      </a: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Yılı)</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225346208"/>
                  </a:ext>
                </a:extLst>
              </a:tr>
              <a:tr h="324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KAZANIN TÜRÜ</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ÖLÜMLÜ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109</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11</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120</a:t>
                      </a:r>
                      <a:endParaRPr lang="tr-TR" sz="1200" b="0" i="0" u="none" strike="noStrike" kern="120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YARALANMALI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16.051</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563</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16.614</a:t>
                      </a:r>
                      <a:endParaRPr lang="tr-TR" sz="1200" b="0" i="0" u="none" strike="noStrike" kern="120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MADDİ HASARLI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31.834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682</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32.516</a:t>
                      </a:r>
                      <a:endParaRPr lang="tr-TR" sz="1200" b="0" i="0" u="none" strike="noStrike" kern="120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TOPLAM </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47.994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1.256</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49.250</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5"/>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117</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11</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128</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YARALI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22.040</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smtClean="0">
                          <a:solidFill>
                            <a:srgbClr val="000000"/>
                          </a:solidFill>
                          <a:effectLst/>
                          <a:latin typeface="Calibri" panose="020F0502020204030204" pitchFamily="34" charset="0"/>
                          <a:ea typeface="+mn-ea"/>
                          <a:cs typeface="+mn-cs"/>
                        </a:rPr>
                        <a:t>1.084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23.124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5" name="Group 56"/>
          <p:cNvGraphicFramePr>
            <a:graphicFrameLocks noGrp="1"/>
          </p:cNvGraphicFramePr>
          <p:nvPr>
            <p:extLst>
              <p:ext uri="{D42A27DB-BD31-4B8C-83A1-F6EECF244321}">
                <p14:modId xmlns:p14="http://schemas.microsoft.com/office/powerpoint/2010/main" val="3300619845"/>
              </p:ext>
            </p:extLst>
          </p:nvPr>
        </p:nvGraphicFramePr>
        <p:xfrm>
          <a:off x="156753" y="6596488"/>
          <a:ext cx="6570617" cy="2656020"/>
        </p:xfrm>
        <a:graphic>
          <a:graphicData uri="http://schemas.openxmlformats.org/drawingml/2006/table">
            <a:tbl>
              <a:tblPr>
                <a:effectLst>
                  <a:outerShdw blurRad="50800" dist="38100" dir="5400000" algn="t" rotWithShape="0">
                    <a:prstClr val="black">
                      <a:alpha val="40000"/>
                    </a:prstClr>
                  </a:outerShdw>
                </a:effectLst>
              </a:tblPr>
              <a:tblGrid>
                <a:gridCol w="2497547">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460215">
                  <a:extLst>
                    <a:ext uri="{9D8B030D-6E8A-4147-A177-3AD203B41FA5}">
                      <a16:colId xmlns:a16="http://schemas.microsoft.com/office/drawing/2014/main" val="20002"/>
                    </a:ext>
                  </a:extLst>
                </a:gridCol>
                <a:gridCol w="1292055">
                  <a:extLst>
                    <a:ext uri="{9D8B030D-6E8A-4147-A177-3AD203B41FA5}">
                      <a16:colId xmlns:a16="http://schemas.microsoft.com/office/drawing/2014/main" val="20003"/>
                    </a:ext>
                  </a:extLst>
                </a:gridCol>
              </a:tblGrid>
              <a:tr h="432000">
                <a:tc gridSpan="4">
                  <a:txBody>
                    <a:bodyPr/>
                    <a:lstStyle/>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EMNİYET - JANDARMA BÖLGESİ </a:t>
                      </a:r>
                    </a:p>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TRAFİK DENETİMLERİ (</a:t>
                      </a: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2019 </a:t>
                      </a: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Yılı)</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2313168362"/>
                  </a:ext>
                </a:extLst>
              </a:tr>
              <a:tr h="43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283845"/>
                          </a:solidFill>
                          <a:effectLst/>
                          <a:latin typeface="Calibri" panose="020F0502020204030204" pitchFamily="34" charset="0"/>
                          <a:ea typeface="+mn-ea"/>
                          <a:cs typeface="Times New Roman" pitchFamily="18" charset="0"/>
                        </a:rPr>
                        <a:t>TRAFİK DENETİMLERİ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cs typeface="Times New Roman" pitchFamily="18" charset="0"/>
                        </a:rPr>
                        <a:t>EMNİYET</a:t>
                      </a:r>
                      <a:endParaRPr kumimoji="0" lang="tr-TR" sz="1400" b="1" i="0" u="none" strike="noStrike" cap="none" normalizeH="0" baseline="0" dirty="0">
                        <a:ln>
                          <a:noFill/>
                        </a:ln>
                        <a:solidFill>
                          <a:srgbClr val="283845"/>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283845"/>
                          </a:solidFill>
                          <a:effectLst/>
                          <a:latin typeface="Calibri" panose="020F0502020204030204"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988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UYGULANAN SÜRÜCÜ</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(MAKBUZ)</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706.270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51.524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a:solidFill>
                            <a:srgbClr val="000000"/>
                          </a:solidFill>
                          <a:effectLst/>
                          <a:latin typeface="Calibri" panose="020F0502020204030204" pitchFamily="34" charset="0"/>
                          <a:ea typeface="+mn-ea"/>
                          <a:cs typeface="+mn-cs"/>
                        </a:rPr>
                        <a:t>757.794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TUTARI (TL)</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1.000.953.885</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23.731.935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a:solidFill>
                            <a:srgbClr val="000000"/>
                          </a:solidFill>
                          <a:effectLst/>
                          <a:latin typeface="Calibri" panose="020F0502020204030204" pitchFamily="34" charset="0"/>
                          <a:ea typeface="+mn-ea"/>
                          <a:cs typeface="+mn-cs"/>
                        </a:rPr>
                        <a:t>1.024.685.820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TRAFİKTEN MEN EDİLEN ARAÇ</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100.637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12.021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ts val="600"/>
                        </a:spcAft>
                        <a:buClrTx/>
                        <a:buSzTx/>
                        <a:buFontTx/>
                        <a:buNone/>
                        <a:tabLst/>
                      </a:pPr>
                      <a:r>
                        <a:rPr lang="tr-TR" sz="1200" b="0" i="0" u="none" strike="noStrike" kern="1200" dirty="0">
                          <a:solidFill>
                            <a:srgbClr val="000000"/>
                          </a:solidFill>
                          <a:effectLst/>
                          <a:latin typeface="Calibri" panose="020F0502020204030204" pitchFamily="34" charset="0"/>
                          <a:ea typeface="+mn-ea"/>
                          <a:cs typeface="+mn-cs"/>
                        </a:rPr>
                        <a:t>112.658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ve GÜVENLİK</a:t>
            </a: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2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SAHİL GÜVENLİK</a:t>
            </a:r>
          </a:p>
        </p:txBody>
      </p:sp>
      <p:graphicFrame>
        <p:nvGraphicFramePr>
          <p:cNvPr id="5" name="Tablo 4"/>
          <p:cNvGraphicFramePr>
            <a:graphicFrameLocks noGrp="1"/>
          </p:cNvGraphicFramePr>
          <p:nvPr>
            <p:extLst>
              <p:ext uri="{D42A27DB-BD31-4B8C-83A1-F6EECF244321}">
                <p14:modId xmlns:p14="http://schemas.microsoft.com/office/powerpoint/2010/main" val="3000260932"/>
              </p:ext>
            </p:extLst>
          </p:nvPr>
        </p:nvGraphicFramePr>
        <p:xfrm>
          <a:off x="106018" y="883847"/>
          <a:ext cx="6612833" cy="8061602"/>
        </p:xfrm>
        <a:graphic>
          <a:graphicData uri="http://schemas.openxmlformats.org/drawingml/2006/table">
            <a:tbl>
              <a:tblPr>
                <a:effectLst>
                  <a:outerShdw blurRad="50800" dist="38100" dir="5400000" algn="t" rotWithShape="0">
                    <a:prstClr val="black">
                      <a:alpha val="40000"/>
                    </a:prstClr>
                  </a:outerShdw>
                </a:effectLst>
              </a:tblPr>
              <a:tblGrid>
                <a:gridCol w="3657967">
                  <a:extLst>
                    <a:ext uri="{9D8B030D-6E8A-4147-A177-3AD203B41FA5}">
                      <a16:colId xmlns:a16="http://schemas.microsoft.com/office/drawing/2014/main" val="2574950369"/>
                    </a:ext>
                  </a:extLst>
                </a:gridCol>
                <a:gridCol w="940536">
                  <a:extLst>
                    <a:ext uri="{9D8B030D-6E8A-4147-A177-3AD203B41FA5}">
                      <a16:colId xmlns:a16="http://schemas.microsoft.com/office/drawing/2014/main" val="48273964"/>
                    </a:ext>
                  </a:extLst>
                </a:gridCol>
                <a:gridCol w="901148">
                  <a:extLst>
                    <a:ext uri="{9D8B030D-6E8A-4147-A177-3AD203B41FA5}">
                      <a16:colId xmlns:a16="http://schemas.microsoft.com/office/drawing/2014/main" val="3591774868"/>
                    </a:ext>
                  </a:extLst>
                </a:gridCol>
                <a:gridCol w="1113182">
                  <a:extLst>
                    <a:ext uri="{9D8B030D-6E8A-4147-A177-3AD203B41FA5}">
                      <a16:colId xmlns:a16="http://schemas.microsoft.com/office/drawing/2014/main" val="2302787418"/>
                    </a:ext>
                  </a:extLst>
                </a:gridCol>
              </a:tblGrid>
              <a:tr h="695339">
                <a:tc gridSpan="4">
                  <a:txBody>
                    <a:bodyPr/>
                    <a:lstStyle/>
                    <a:p>
                      <a:pPr algn="ctr" rtl="0" fontAlgn="ctr"/>
                      <a:r>
                        <a:rPr lang="tr-TR" sz="2000" b="1" i="0" u="none" strike="noStrike" dirty="0">
                          <a:solidFill>
                            <a:schemeClr val="bg1"/>
                          </a:solidFill>
                          <a:effectLst/>
                          <a:latin typeface="Calibri" panose="020F0502020204030204" pitchFamily="34" charset="0"/>
                        </a:rPr>
                        <a:t>KONTROL EDİLEN GEMİ ve</a:t>
                      </a:r>
                      <a:r>
                        <a:rPr lang="tr-TR" sz="2000" b="1" i="0" u="none" strike="noStrike" baseline="0" dirty="0">
                          <a:solidFill>
                            <a:schemeClr val="bg1"/>
                          </a:solidFill>
                          <a:effectLst/>
                          <a:latin typeface="Calibri" panose="020F0502020204030204" pitchFamily="34" charset="0"/>
                        </a:rPr>
                        <a:t> TEKNE SAYILARI </a:t>
                      </a:r>
                      <a:endParaRPr lang="tr-TR" sz="2000" b="1" i="0" u="none" strike="noStrike" dirty="0">
                        <a:solidFill>
                          <a:schemeClr val="bg1"/>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2730205506"/>
                  </a:ext>
                </a:extLst>
              </a:tr>
              <a:tr h="711623">
                <a:tc>
                  <a:txBody>
                    <a:bodyPr/>
                    <a:lstStyle/>
                    <a:p>
                      <a:pPr algn="l" rtl="0" fontAlgn="ctr"/>
                      <a:r>
                        <a:rPr lang="tr-TR" sz="1200" b="1" i="0" u="none" strike="noStrike" dirty="0">
                          <a:solidFill>
                            <a:srgbClr val="283845"/>
                          </a:solidFill>
                          <a:effectLst/>
                          <a:latin typeface="Calibri" panose="020F0502020204030204" pitchFamily="34" charset="0"/>
                        </a:rPr>
                        <a:t>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Calibri" panose="020F0502020204030204" pitchFamily="34" charset="0"/>
                        </a:rPr>
                        <a:t>2018</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Calibri" panose="020F0502020204030204" pitchFamily="34" charset="0"/>
                        </a:rPr>
                        <a:t>2019</a:t>
                      </a:r>
                      <a:endParaRPr lang="tr-TR" sz="1400" b="1" i="0" u="none" strike="noStrike" dirty="0">
                        <a:solidFill>
                          <a:srgbClr val="283845"/>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Calibri" panose="020F0502020204030204" pitchFamily="34" charset="0"/>
                        </a:rPr>
                        <a:t>DEĞİŞİM </a:t>
                      </a:r>
                      <a:r>
                        <a:rPr lang="tr-TR" sz="1400" b="1" i="0" u="none" strike="noStrike" dirty="0" smtClean="0">
                          <a:solidFill>
                            <a:srgbClr val="283845"/>
                          </a:solidFill>
                          <a:effectLst/>
                          <a:latin typeface="Calibri" panose="020F0502020204030204" pitchFamily="34" charset="0"/>
                        </a:rPr>
                        <a:t>( %)</a:t>
                      </a:r>
                      <a:endParaRPr lang="tr-TR" sz="1400" b="1" i="0" u="none" strike="noStrike" dirty="0">
                        <a:solidFill>
                          <a:srgbClr val="283845"/>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784693578"/>
                  </a:ext>
                </a:extLst>
              </a:tr>
              <a:tr h="384080">
                <a:tc>
                  <a:txBody>
                    <a:bodyPr/>
                    <a:lstStyle/>
                    <a:p>
                      <a:pPr algn="l" rtl="0" fontAlgn="ctr"/>
                      <a:r>
                        <a:rPr lang="tr-TR" sz="1200" b="1" i="0" u="none" strike="noStrike" dirty="0">
                          <a:solidFill>
                            <a:srgbClr val="000000"/>
                          </a:solidFill>
                          <a:effectLst/>
                          <a:latin typeface="+mn-lt"/>
                        </a:rPr>
                        <a:t>İCRA EDİLEN SEYİR SAATLERİ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18.053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22.765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26</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02852335"/>
                  </a:ext>
                </a:extLst>
              </a:tr>
              <a:tr h="384080">
                <a:tc>
                  <a:txBody>
                    <a:bodyPr/>
                    <a:lstStyle/>
                    <a:p>
                      <a:pPr algn="l" rtl="0" fontAlgn="ctr"/>
                      <a:r>
                        <a:rPr lang="tr-TR" sz="1200" b="1" i="0" u="none" strike="noStrike" dirty="0">
                          <a:solidFill>
                            <a:srgbClr val="000000"/>
                          </a:solidFill>
                          <a:effectLst/>
                          <a:latin typeface="+mn-lt"/>
                        </a:rPr>
                        <a:t>KONTROL EDİLEN GEMİ/TEKNE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4.535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7.186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58</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6629740"/>
                  </a:ext>
                </a:extLst>
              </a:tr>
              <a:tr h="384080">
                <a:tc>
                  <a:txBody>
                    <a:bodyPr/>
                    <a:lstStyle/>
                    <a:p>
                      <a:pPr algn="l" rtl="0" fontAlgn="ctr"/>
                      <a:r>
                        <a:rPr lang="tr-TR" sz="1200" b="1" i="0" u="none" strike="noStrike" dirty="0">
                          <a:solidFill>
                            <a:srgbClr val="000000"/>
                          </a:solidFill>
                          <a:effectLst/>
                          <a:latin typeface="+mn-lt"/>
                        </a:rPr>
                        <a:t>YASAL İŞLEM UYGULANAN GEMİ/TEKNE SAYISI </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2.841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5.562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95</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644029391"/>
                  </a:ext>
                </a:extLst>
              </a:tr>
              <a:tr h="384080">
                <a:tc>
                  <a:txBody>
                    <a:bodyPr/>
                    <a:lstStyle/>
                    <a:p>
                      <a:pPr algn="l" rtl="0" fontAlgn="ctr"/>
                      <a:r>
                        <a:rPr lang="tr-TR" sz="1200" b="1" i="0" u="none" strike="noStrike" dirty="0">
                          <a:solidFill>
                            <a:srgbClr val="000000"/>
                          </a:solidFill>
                          <a:effectLst/>
                          <a:latin typeface="+mn-lt"/>
                        </a:rPr>
                        <a:t>MOTORİN KAÇAKÇILIĞI OLAY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20459388"/>
                  </a:ext>
                </a:extLst>
              </a:tr>
              <a:tr h="384080">
                <a:tc>
                  <a:txBody>
                    <a:bodyPr/>
                    <a:lstStyle/>
                    <a:p>
                      <a:pPr algn="l" rtl="0" fontAlgn="ctr"/>
                      <a:r>
                        <a:rPr lang="tr-TR" sz="1200" b="1" i="0" u="none" strike="noStrike" dirty="0">
                          <a:solidFill>
                            <a:srgbClr val="000000"/>
                          </a:solidFill>
                          <a:effectLst/>
                          <a:latin typeface="+mn-lt"/>
                        </a:rPr>
                        <a:t>YAKALANAN KAÇAK MOTORİN MİKTARI (LT)</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70095096"/>
                  </a:ext>
                </a:extLst>
              </a:tr>
              <a:tr h="384080">
                <a:tc>
                  <a:txBody>
                    <a:bodyPr/>
                    <a:lstStyle/>
                    <a:p>
                      <a:pPr algn="l" rtl="0" fontAlgn="ctr"/>
                      <a:r>
                        <a:rPr lang="tr-TR" sz="1200" b="1" i="0" u="none" strike="noStrike" dirty="0">
                          <a:solidFill>
                            <a:srgbClr val="000000"/>
                          </a:solidFill>
                          <a:effectLst/>
                          <a:latin typeface="+mn-lt"/>
                        </a:rPr>
                        <a:t>İLLEGAL GEÇİŞ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82005437"/>
                  </a:ext>
                </a:extLst>
              </a:tr>
              <a:tr h="384080">
                <a:tc>
                  <a:txBody>
                    <a:bodyPr/>
                    <a:lstStyle/>
                    <a:p>
                      <a:pPr algn="l" rtl="0" fontAlgn="ctr"/>
                      <a:r>
                        <a:rPr lang="tr-TR" sz="1200" b="1" i="0" u="none" strike="noStrike" dirty="0">
                          <a:solidFill>
                            <a:srgbClr val="000000"/>
                          </a:solidFill>
                          <a:effectLst/>
                          <a:latin typeface="+mn-lt"/>
                        </a:rPr>
                        <a:t>YAKALANAN DÜZENSİZ GÖÇMEN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119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540779489"/>
                  </a:ext>
                </a:extLst>
              </a:tr>
              <a:tr h="558488">
                <a:tc>
                  <a:txBody>
                    <a:bodyPr/>
                    <a:lstStyle/>
                    <a:p>
                      <a:pPr algn="l" rtl="0" fontAlgn="ctr"/>
                      <a:r>
                        <a:rPr lang="fi-FI" sz="1200" b="1" i="0" u="none" strike="noStrike" dirty="0">
                          <a:solidFill>
                            <a:srgbClr val="000000"/>
                          </a:solidFill>
                          <a:effectLst/>
                          <a:latin typeface="+mn-lt"/>
                        </a:rPr>
                        <a:t>İCRA EDİLEN ARAMA KURTARMA HAREKAT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165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79</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23027894"/>
                  </a:ext>
                </a:extLst>
              </a:tr>
              <a:tr h="549846">
                <a:tc>
                  <a:txBody>
                    <a:bodyPr/>
                    <a:lstStyle/>
                    <a:p>
                      <a:pPr algn="l" rtl="0" fontAlgn="ctr"/>
                      <a:r>
                        <a:rPr lang="fi-FI" sz="1200" b="1" i="0" u="none" strike="noStrike" dirty="0">
                          <a:solidFill>
                            <a:srgbClr val="000000"/>
                          </a:solidFill>
                          <a:effectLst/>
                          <a:latin typeface="+mn-lt"/>
                        </a:rPr>
                        <a:t>A/K HAREKATINDA KURTARILAN İNSAN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186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236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26</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584590202"/>
                  </a:ext>
                </a:extLst>
              </a:tr>
              <a:tr h="527850">
                <a:tc>
                  <a:txBody>
                    <a:bodyPr/>
                    <a:lstStyle/>
                    <a:p>
                      <a:pPr algn="l" rtl="0" fontAlgn="ctr"/>
                      <a:r>
                        <a:rPr lang="fi-FI" sz="1200" b="1" i="0" u="none" strike="noStrike" dirty="0">
                          <a:solidFill>
                            <a:srgbClr val="000000"/>
                          </a:solidFill>
                          <a:effectLst/>
                          <a:latin typeface="+mn-lt"/>
                        </a:rPr>
                        <a:t>A/K HAREKATINDA KURTARILAN TEKNE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50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6</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30092619"/>
                  </a:ext>
                </a:extLst>
              </a:tr>
              <a:tr h="807879">
                <a:tc>
                  <a:txBody>
                    <a:bodyPr/>
                    <a:lstStyle/>
                    <a:p>
                      <a:pPr algn="l" rtl="0" fontAlgn="ctr"/>
                      <a:r>
                        <a:rPr lang="tr-TR" sz="1200" b="1" i="0" u="none" strike="noStrike" dirty="0">
                          <a:solidFill>
                            <a:srgbClr val="000000"/>
                          </a:solidFill>
                          <a:effectLst/>
                          <a:latin typeface="+mn-lt"/>
                        </a:rPr>
                        <a:t>DENİZDEN ÇIKARILAN CESET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33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46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39</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17836568"/>
                  </a:ext>
                </a:extLst>
              </a:tr>
              <a:tr h="646695">
                <a:tc>
                  <a:txBody>
                    <a:bodyPr/>
                    <a:lstStyle/>
                    <a:p>
                      <a:pPr algn="l" rtl="0" fontAlgn="ctr"/>
                      <a:r>
                        <a:rPr lang="tr-TR" sz="1200" b="1" i="0" u="none" strike="noStrike" dirty="0">
                          <a:solidFill>
                            <a:srgbClr val="000000"/>
                          </a:solidFill>
                          <a:effectLst/>
                          <a:latin typeface="+mn-lt"/>
                        </a:rPr>
                        <a:t>BOĞAZDAN GEÇEN VE REFAKAT YAPILAN TANKER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86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182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smtClean="0">
                          <a:solidFill>
                            <a:srgbClr val="000000"/>
                          </a:solidFill>
                          <a:effectLst/>
                          <a:latin typeface="Bookman Old Style" panose="02050604050505020204" pitchFamily="18" charset="0"/>
                          <a:ea typeface="+mn-ea"/>
                          <a:cs typeface="+mn-cs"/>
                        </a:rPr>
                        <a:t>111</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83132985"/>
                  </a:ext>
                </a:extLst>
              </a:tr>
              <a:tr h="384080">
                <a:tc>
                  <a:txBody>
                    <a:bodyPr/>
                    <a:lstStyle/>
                    <a:p>
                      <a:pPr algn="l" rtl="0" fontAlgn="ctr"/>
                      <a:r>
                        <a:rPr lang="tr-TR" sz="1200" b="1" i="0" u="none" strike="noStrike" dirty="0">
                          <a:solidFill>
                            <a:srgbClr val="000000"/>
                          </a:solidFill>
                          <a:effectLst/>
                          <a:latin typeface="+mn-lt"/>
                        </a:rPr>
                        <a:t>ÇEVRE/DENİZ/GÜRÜLTÜ KİRLİLİĞİ OLAY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t"/>
                      <a:r>
                        <a:rPr lang="tr-TR" sz="1100" b="0" i="0" u="none" strike="noStrike" kern="1200" dirty="0">
                          <a:solidFill>
                            <a:srgbClr val="000000"/>
                          </a:solidFill>
                          <a:effectLst/>
                          <a:latin typeface="Bookman Old Style" panose="02050604050505020204" pitchFamily="18" charset="0"/>
                          <a:ea typeface="+mn-ea"/>
                          <a:cs typeface="+mn-cs"/>
                        </a:rPr>
                        <a:t> </a:t>
                      </a:r>
                      <a:r>
                        <a:rPr lang="tr-TR" sz="1100" b="0" i="0" u="none" strike="noStrike" kern="1200" dirty="0" smtClean="0">
                          <a:solidFill>
                            <a:srgbClr val="000000"/>
                          </a:solidFill>
                          <a:effectLst/>
                          <a:latin typeface="Bookman Old Style" panose="02050604050505020204" pitchFamily="18" charset="0"/>
                          <a:ea typeface="+mn-ea"/>
                          <a:cs typeface="+mn-cs"/>
                        </a:rPr>
                        <a:t>-</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t"/>
                      <a:r>
                        <a:rPr lang="tr-TR" sz="1100" b="0" i="0" u="none" strike="noStrike" kern="1200" dirty="0" smtClean="0">
                          <a:solidFill>
                            <a:srgbClr val="000000"/>
                          </a:solidFill>
                          <a:effectLst/>
                          <a:latin typeface="Bookman Old Style" panose="02050604050505020204" pitchFamily="18" charset="0"/>
                          <a:ea typeface="+mn-ea"/>
                          <a:cs typeface="+mn-cs"/>
                        </a:rPr>
                        <a:t>-</a:t>
                      </a:r>
                      <a:r>
                        <a:rPr lang="tr-TR" sz="1100" b="0" i="0" u="none" strike="noStrike" kern="1200" dirty="0">
                          <a:solidFill>
                            <a:srgbClr val="000000"/>
                          </a:solidFill>
                          <a:effectLst/>
                          <a:latin typeface="Bookman Old Style" panose="02050604050505020204" pitchFamily="18" charset="0"/>
                          <a:ea typeface="+mn-ea"/>
                          <a:cs typeface="+mn-cs"/>
                        </a:rPr>
                        <a:t> </a:t>
                      </a:r>
                    </a:p>
                  </a:txBody>
                  <a:tcPr marL="9525" marR="9525" marT="9525" marB="0">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t"/>
                      <a:r>
                        <a:rPr lang="tr-TR" sz="1100" b="0" i="0" u="none" strike="noStrike" kern="1200" dirty="0">
                          <a:solidFill>
                            <a:srgbClr val="000000"/>
                          </a:solidFill>
                          <a:effectLst/>
                          <a:latin typeface="Bookman Old Style" panose="02050604050505020204" pitchFamily="18" charset="0"/>
                          <a:ea typeface="+mn-ea"/>
                          <a:cs typeface="+mn-cs"/>
                        </a:rPr>
                        <a:t> </a:t>
                      </a:r>
                    </a:p>
                  </a:txBody>
                  <a:tcPr marL="9525" marR="9525" marT="9525" marB="0">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170628111"/>
                  </a:ext>
                </a:extLst>
              </a:tr>
              <a:tr h="491242">
                <a:tc>
                  <a:txBody>
                    <a:bodyPr/>
                    <a:lstStyle/>
                    <a:p>
                      <a:pPr algn="l" rtl="0" fontAlgn="ctr"/>
                      <a:r>
                        <a:rPr lang="tr-TR" sz="1200" b="1" i="0" u="none" strike="noStrike" dirty="0">
                          <a:solidFill>
                            <a:srgbClr val="000000"/>
                          </a:solidFill>
                          <a:effectLst/>
                          <a:latin typeface="+mn-lt"/>
                        </a:rPr>
                        <a:t>CEZA UYGULANAN KUM KOSTERİ SAYISI</a:t>
                      </a:r>
                    </a:p>
                  </a:txBody>
                  <a:tcPr marL="1143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a:solidFill>
                            <a:srgbClr val="000000"/>
                          </a:solidFill>
                          <a:effectLst/>
                          <a:latin typeface="Bookman Old Style" panose="02050604050505020204" pitchFamily="18" charset="0"/>
                          <a:ea typeface="+mn-ea"/>
                          <a:cs typeface="+mn-cs"/>
                        </a:rPr>
                        <a:t>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100" b="0" i="0" u="none" strike="noStrike" kern="1200" dirty="0">
                          <a:solidFill>
                            <a:srgbClr val="000000"/>
                          </a:solidFill>
                          <a:effectLst/>
                          <a:latin typeface="Bookman Old Style" panose="02050604050505020204" pitchFamily="18" charset="0"/>
                          <a:ea typeface="+mn-ea"/>
                          <a:cs typeface="+mn-cs"/>
                        </a:rPr>
                        <a:t>-</a:t>
                      </a:r>
                      <a:r>
                        <a:rPr lang="tr-TR" sz="1100" b="0" i="0" u="none" strike="noStrike" kern="1200" dirty="0" smtClean="0">
                          <a:solidFill>
                            <a:srgbClr val="000000"/>
                          </a:solidFill>
                          <a:effectLst/>
                          <a:latin typeface="Bookman Old Style" panose="02050604050505020204" pitchFamily="18" charset="0"/>
                          <a:ea typeface="+mn-ea"/>
                          <a:cs typeface="+mn-cs"/>
                        </a:rPr>
                        <a:t>66</a:t>
                      </a:r>
                      <a:endParaRPr lang="tr-TR" sz="1100" b="0" i="0" u="none" strike="noStrike" kern="1200" dirty="0">
                        <a:solidFill>
                          <a:srgbClr val="000000"/>
                        </a:solidFill>
                        <a:effectLst/>
                        <a:latin typeface="Bookman Old Style" panose="02050604050505020204" pitchFamily="18"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35447951"/>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99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119269"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GSYİH</a:t>
            </a:r>
            <a:r>
              <a:rPr kumimoji="0" lang="tr-TR" sz="24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ve ŞİRKET SAYILARI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Group 4"/>
          <p:cNvGraphicFramePr>
            <a:graphicFrameLocks noGrp="1"/>
          </p:cNvGraphicFramePr>
          <p:nvPr>
            <p:extLst>
              <p:ext uri="{D42A27DB-BD31-4B8C-83A1-F6EECF244321}">
                <p14:modId xmlns:p14="http://schemas.microsoft.com/office/powerpoint/2010/main" val="1598052075"/>
              </p:ext>
            </p:extLst>
          </p:nvPr>
        </p:nvGraphicFramePr>
        <p:xfrm>
          <a:off x="119269" y="915782"/>
          <a:ext cx="6620613" cy="7898017"/>
        </p:xfrm>
        <a:graphic>
          <a:graphicData uri="http://schemas.openxmlformats.org/drawingml/2006/table">
            <a:tbl>
              <a:tblPr>
                <a:effectLst/>
              </a:tblPr>
              <a:tblGrid>
                <a:gridCol w="4518991">
                  <a:extLst>
                    <a:ext uri="{9D8B030D-6E8A-4147-A177-3AD203B41FA5}">
                      <a16:colId xmlns:a16="http://schemas.microsoft.com/office/drawing/2014/main" val="20000"/>
                    </a:ext>
                  </a:extLst>
                </a:gridCol>
                <a:gridCol w="2101622">
                  <a:extLst>
                    <a:ext uri="{9D8B030D-6E8A-4147-A177-3AD203B41FA5}">
                      <a16:colId xmlns:a16="http://schemas.microsoft.com/office/drawing/2014/main" val="20001"/>
                    </a:ext>
                  </a:extLst>
                </a:gridCol>
              </a:tblGrid>
              <a:tr h="7109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mn-lt"/>
                        </a:rPr>
                        <a:t>ŞİRKETLERİN DAĞILIMI  (FAAL)</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9391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mn-lt"/>
                          <a:cs typeface="Times New Roman" pitchFamily="18" charset="0"/>
                        </a:rPr>
                        <a:t>ŞİRKET TÜRÜ</a:t>
                      </a:r>
                      <a:endParaRPr kumimoji="0" lang="tr-TR" sz="1600" b="1" i="0" u="none" strike="noStrike" cap="none" normalizeH="0" baseline="0" dirty="0">
                        <a:ln>
                          <a:noFill/>
                        </a:ln>
                        <a:solidFill>
                          <a:srgbClr val="14213D"/>
                        </a:solidFill>
                        <a:effectLst/>
                        <a:latin typeface="+mn-lt"/>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mn-lt"/>
                          <a:cs typeface="Times New Roman" pitchFamily="18" charset="0"/>
                        </a:rPr>
                        <a:t>SAYISI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mn-lt"/>
                          <a:cs typeface="Times New Roman" pitchFamily="18" charset="0"/>
                        </a:rPr>
                        <a:t>(</a:t>
                      </a:r>
                      <a:r>
                        <a:rPr kumimoji="0" lang="tr-TR" sz="1600" b="1" i="0" u="none" strike="noStrike" cap="none" normalizeH="0" baseline="0" dirty="0" smtClean="0">
                          <a:ln>
                            <a:noFill/>
                          </a:ln>
                          <a:solidFill>
                            <a:srgbClr val="14213D"/>
                          </a:solidFill>
                          <a:effectLst/>
                          <a:latin typeface="+mn-lt"/>
                          <a:cs typeface="Times New Roman" pitchFamily="18" charset="0"/>
                        </a:rPr>
                        <a:t>2019 YILI)</a:t>
                      </a:r>
                      <a:endParaRPr kumimoji="0" lang="tr-TR" sz="1600" b="1" i="0" u="none" strike="noStrike" cap="none" normalizeH="0" baseline="0" dirty="0">
                        <a:ln>
                          <a:noFill/>
                        </a:ln>
                        <a:solidFill>
                          <a:srgbClr val="14213D"/>
                        </a:solidFill>
                        <a:effectLst/>
                        <a:latin typeface="+mn-lt"/>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36245">
                <a:tc>
                  <a:txBody>
                    <a:bodyPr/>
                    <a:lstStyle/>
                    <a:p>
                      <a:pPr algn="l" rtl="0" fontAlgn="ctr"/>
                      <a:r>
                        <a:rPr lang="tr-TR" sz="1600" b="1" i="0" u="none" strike="noStrike" dirty="0">
                          <a:solidFill>
                            <a:srgbClr val="000000"/>
                          </a:solidFill>
                          <a:effectLst/>
                          <a:latin typeface="+mn-lt"/>
                        </a:rPr>
                        <a:t>LİMİTED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n-lt"/>
                          <a:ea typeface="+mn-ea"/>
                          <a:cs typeface="+mn-cs"/>
                        </a:rPr>
                        <a:t>246.183</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6245">
                <a:tc>
                  <a:txBody>
                    <a:bodyPr/>
                    <a:lstStyle/>
                    <a:p>
                      <a:pPr algn="l" rtl="0" fontAlgn="ctr"/>
                      <a:r>
                        <a:rPr lang="tr-TR" sz="1600" b="1" i="0" u="none" strike="noStrike" dirty="0">
                          <a:solidFill>
                            <a:srgbClr val="000000"/>
                          </a:solidFill>
                          <a:effectLst/>
                          <a:latin typeface="+mn-lt"/>
                        </a:rPr>
                        <a:t>ŞAHIS ŞİRKETİ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r>
                        <a:rPr kumimoji="0" lang="tr-TR" sz="1600" b="1" i="0" u="none" strike="noStrike" kern="1200" cap="none" normalizeH="0" baseline="0" dirty="0" smtClean="0">
                          <a:ln>
                            <a:noFill/>
                          </a:ln>
                          <a:solidFill>
                            <a:schemeClr val="tx1"/>
                          </a:solidFill>
                          <a:effectLst/>
                          <a:latin typeface="+mn-lt"/>
                          <a:ea typeface="+mn-ea"/>
                          <a:cs typeface="+mn-cs"/>
                        </a:rPr>
                        <a:t>121.183</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6245">
                <a:tc>
                  <a:txBody>
                    <a:bodyPr/>
                    <a:lstStyle/>
                    <a:p>
                      <a:pPr algn="l" rtl="0" fontAlgn="ctr"/>
                      <a:r>
                        <a:rPr lang="tr-TR" sz="1600" b="1" i="0" u="none" strike="noStrike" dirty="0">
                          <a:solidFill>
                            <a:srgbClr val="000000"/>
                          </a:solidFill>
                          <a:effectLst/>
                          <a:latin typeface="+mn-lt"/>
                        </a:rPr>
                        <a:t>ANONİM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n-lt"/>
                          <a:ea typeface="+mn-ea"/>
                          <a:cs typeface="+mn-cs"/>
                        </a:rPr>
                        <a:t>69.387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6245">
                <a:tc>
                  <a:txBody>
                    <a:bodyPr/>
                    <a:lstStyle/>
                    <a:p>
                      <a:pPr algn="l" rtl="0" fontAlgn="ctr"/>
                      <a:r>
                        <a:rPr lang="tr-TR" sz="1600" b="1" i="0" u="none" strike="noStrike" dirty="0">
                          <a:solidFill>
                            <a:srgbClr val="000000"/>
                          </a:solidFill>
                          <a:effectLst/>
                          <a:latin typeface="+mn-lt"/>
                        </a:rPr>
                        <a:t>KOLLEKTİF ŞİRKET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n-lt"/>
                          <a:ea typeface="+mn-ea"/>
                          <a:cs typeface="+mn-cs"/>
                        </a:rPr>
                        <a:t>422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177399">
                <a:tc>
                  <a:txBody>
                    <a:bodyPr/>
                    <a:lstStyle/>
                    <a:p>
                      <a:pPr algn="l" rtl="0" fontAlgn="ctr"/>
                      <a:r>
                        <a:rPr lang="tr-TR" sz="1600" b="1" i="0" u="none" strike="noStrike" dirty="0">
                          <a:solidFill>
                            <a:srgbClr val="000000"/>
                          </a:solidFill>
                          <a:effectLst/>
                          <a:latin typeface="+mn-lt"/>
                        </a:rPr>
                        <a:t>KOOPERATİF </a:t>
                      </a:r>
                      <a:br>
                        <a:rPr lang="tr-TR" sz="1600" b="1" i="0" u="none" strike="noStrike" dirty="0">
                          <a:solidFill>
                            <a:srgbClr val="000000"/>
                          </a:solidFill>
                          <a:effectLst/>
                          <a:latin typeface="+mn-lt"/>
                        </a:rPr>
                      </a:br>
                      <a:r>
                        <a:rPr lang="tr-TR" sz="1600" b="1" i="0" u="none" strike="noStrike" dirty="0">
                          <a:solidFill>
                            <a:srgbClr val="000000"/>
                          </a:solidFill>
                          <a:effectLst/>
                          <a:latin typeface="+mn-lt"/>
                        </a:rPr>
                        <a:t>(Tüketim, Kredi ve Yapı Kooperatifleri ile Diğer Kooperatif ve Birlikler)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mn-lt"/>
                          <a:ea typeface="+mn-ea"/>
                          <a:cs typeface="+mn-cs"/>
                        </a:rPr>
                        <a:t>1.321</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177399">
                <a:tc>
                  <a:txBody>
                    <a:bodyPr/>
                    <a:lstStyle/>
                    <a:p>
                      <a:pPr algn="l" rtl="0" fontAlgn="ctr"/>
                      <a:r>
                        <a:rPr lang="tr-TR" sz="1600" b="1" i="0" u="none" strike="noStrike" dirty="0">
                          <a:solidFill>
                            <a:srgbClr val="000000"/>
                          </a:solidFill>
                          <a:effectLst/>
                          <a:latin typeface="+mn-lt"/>
                        </a:rPr>
                        <a:t>KOMANDİT ŞİRKET </a:t>
                      </a:r>
                      <a:br>
                        <a:rPr lang="tr-TR" sz="1600" b="1" i="0" u="none" strike="noStrike" dirty="0">
                          <a:solidFill>
                            <a:srgbClr val="000000"/>
                          </a:solidFill>
                          <a:effectLst/>
                          <a:latin typeface="+mn-lt"/>
                        </a:rPr>
                      </a:br>
                      <a:r>
                        <a:rPr lang="tr-TR" sz="1600" b="1" i="0" u="none" strike="noStrike" dirty="0">
                          <a:solidFill>
                            <a:srgbClr val="000000"/>
                          </a:solidFill>
                          <a:effectLst/>
                          <a:latin typeface="+mn-lt"/>
                        </a:rPr>
                        <a:t>(Adi Komandit ve Sermayesi Paylara Bölünmüş Komandit Şirket)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rPr>
                        <a:t>38</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36245">
                <a:tc>
                  <a:txBody>
                    <a:bodyPr/>
                    <a:lstStyle/>
                    <a:p>
                      <a:pPr algn="l" rtl="0" fontAlgn="ctr"/>
                      <a:r>
                        <a:rPr lang="tr-TR" sz="1600" b="1" i="0" u="none" strike="noStrike" dirty="0">
                          <a:solidFill>
                            <a:srgbClr val="000000"/>
                          </a:solidFill>
                          <a:effectLst/>
                          <a:latin typeface="+mn-lt"/>
                        </a:rPr>
                        <a:t>HOLDİNG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rPr>
                        <a:t>533</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643261">
                <a:tc>
                  <a:txBody>
                    <a:bodyPr/>
                    <a:lstStyle/>
                    <a:p>
                      <a:pPr algn="l" rtl="0" fontAlgn="ctr"/>
                      <a:r>
                        <a:rPr lang="tr-TR" sz="1600" b="1" i="0" u="none" strike="noStrike" dirty="0">
                          <a:solidFill>
                            <a:srgbClr val="000000"/>
                          </a:solidFill>
                          <a:effectLst/>
                          <a:latin typeface="+mn-lt"/>
                        </a:rPr>
                        <a:t>BANKA MERKEZ VE ŞUBELERİ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rPr>
                        <a:t>3.145</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568632">
                <a:tc>
                  <a:txBody>
                    <a:bodyPr/>
                    <a:lstStyle/>
                    <a:p>
                      <a:pPr algn="l" fontAlgn="ctr"/>
                      <a:r>
                        <a:rPr lang="tr-TR" sz="1600" b="1" i="0" u="none" strike="noStrike" dirty="0">
                          <a:effectLst/>
                          <a:latin typeface="+mn-lt"/>
                        </a:rPr>
                        <a:t>TOPLAM</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600" b="1" i="0" u="none" strike="noStrike" dirty="0" smtClean="0">
                          <a:solidFill>
                            <a:srgbClr val="000099"/>
                          </a:solidFill>
                          <a:effectLst/>
                          <a:latin typeface="+mn-lt"/>
                        </a:rPr>
                        <a:t>442.212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101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7 Tablo"/>
          <p:cNvGraphicFramePr>
            <a:graphicFrameLocks noGrp="1"/>
          </p:cNvGraphicFramePr>
          <p:nvPr>
            <p:extLst>
              <p:ext uri="{D42A27DB-BD31-4B8C-83A1-F6EECF244321}">
                <p14:modId xmlns:p14="http://schemas.microsoft.com/office/powerpoint/2010/main" val="3254387283"/>
              </p:ext>
            </p:extLst>
          </p:nvPr>
        </p:nvGraphicFramePr>
        <p:xfrm>
          <a:off x="143691" y="938166"/>
          <a:ext cx="6570617" cy="2248786"/>
        </p:xfrm>
        <a:graphic>
          <a:graphicData uri="http://schemas.openxmlformats.org/drawingml/2006/table">
            <a:tbl>
              <a:tblPr>
                <a:effectLst>
                  <a:outerShdw blurRad="50800" dist="38100" dir="5400000" algn="t" rotWithShape="0">
                    <a:prstClr val="black">
                      <a:alpha val="40000"/>
                    </a:prstClr>
                  </a:outerShdw>
                </a:effectLst>
              </a:tblPr>
              <a:tblGrid>
                <a:gridCol w="2580161">
                  <a:extLst>
                    <a:ext uri="{9D8B030D-6E8A-4147-A177-3AD203B41FA5}">
                      <a16:colId xmlns:a16="http://schemas.microsoft.com/office/drawing/2014/main" val="20000"/>
                    </a:ext>
                  </a:extLst>
                </a:gridCol>
                <a:gridCol w="707010">
                  <a:extLst>
                    <a:ext uri="{9D8B030D-6E8A-4147-A177-3AD203B41FA5}">
                      <a16:colId xmlns:a16="http://schemas.microsoft.com/office/drawing/2014/main" val="20001"/>
                    </a:ext>
                  </a:extLst>
                </a:gridCol>
                <a:gridCol w="796394">
                  <a:extLst>
                    <a:ext uri="{9D8B030D-6E8A-4147-A177-3AD203B41FA5}">
                      <a16:colId xmlns:a16="http://schemas.microsoft.com/office/drawing/2014/main" val="20002"/>
                    </a:ext>
                  </a:extLst>
                </a:gridCol>
                <a:gridCol w="796394">
                  <a:extLst>
                    <a:ext uri="{9D8B030D-6E8A-4147-A177-3AD203B41FA5}">
                      <a16:colId xmlns:a16="http://schemas.microsoft.com/office/drawing/2014/main" val="20003"/>
                    </a:ext>
                  </a:extLst>
                </a:gridCol>
                <a:gridCol w="845329">
                  <a:extLst>
                    <a:ext uri="{9D8B030D-6E8A-4147-A177-3AD203B41FA5}">
                      <a16:colId xmlns:a16="http://schemas.microsoft.com/office/drawing/2014/main" val="20004"/>
                    </a:ext>
                  </a:extLst>
                </a:gridCol>
                <a:gridCol w="845329">
                  <a:extLst>
                    <a:ext uri="{9D8B030D-6E8A-4147-A177-3AD203B41FA5}">
                      <a16:colId xmlns:a16="http://schemas.microsoft.com/office/drawing/2014/main" val="2789348245"/>
                    </a:ext>
                  </a:extLst>
                </a:gridCol>
              </a:tblGrid>
              <a:tr h="499730">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kern="0" dirty="0">
                          <a:solidFill>
                            <a:schemeClr val="bg1"/>
                          </a:solidFill>
                          <a:latin typeface="Calibri" panose="020F0502020204030204" pitchFamily="34" charset="0"/>
                          <a:ea typeface="+mn-ea"/>
                          <a:cs typeface="Arial" pitchFamily="34" charset="0"/>
                        </a:rPr>
                        <a:t>YABANCILARA MÜLK SATIŞI</a:t>
                      </a:r>
                      <a:endParaRPr lang="tr-TR" sz="1800" kern="0" dirty="0">
                        <a:solidFill>
                          <a:schemeClr val="bg1"/>
                        </a:solidFill>
                        <a:latin typeface="Arial"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extLst>
                  <a:ext uri="{0D108BD9-81ED-4DB2-BD59-A6C34878D82A}">
                    <a16:rowId xmlns:a16="http://schemas.microsoft.com/office/drawing/2014/main" val="10003"/>
                  </a:ext>
                </a:extLst>
              </a:tr>
              <a:tr h="499730">
                <a:tc>
                  <a:txBody>
                    <a:bodyPr/>
                    <a:lstStyle/>
                    <a:p>
                      <a:pPr marL="0" algn="ctr" defTabSz="914400" rtl="0" eaLnBrk="1" fontAlgn="b" latinLnBrk="0" hangingPunct="1"/>
                      <a:endParaRPr lang="tr-TR" sz="12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mn-lt"/>
                          <a:ea typeface="+mn-ea"/>
                          <a:cs typeface="Arial" pitchFamily="34" charset="0"/>
                        </a:rPr>
                        <a:t>2015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mn-lt"/>
                          <a:ea typeface="+mn-ea"/>
                          <a:cs typeface="Arial" pitchFamily="34" charset="0"/>
                        </a:rPr>
                        <a:t>2016</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mn-lt"/>
                          <a:ea typeface="+mn-ea"/>
                          <a:cs typeface="Arial" pitchFamily="34" charset="0"/>
                        </a:rPr>
                        <a:t>2017</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mn-lt"/>
                          <a:ea typeface="+mn-ea"/>
                          <a:cs typeface="Arial" pitchFamily="34" charset="0"/>
                        </a:rPr>
                        <a:t>2018</a:t>
                      </a:r>
                      <a:endParaRPr lang="tr-TR" sz="1400" b="1" i="0" u="none" strike="noStrike" kern="1200" dirty="0">
                        <a:solidFill>
                          <a:schemeClr val="tx1"/>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mn-lt"/>
                          <a:ea typeface="+mn-ea"/>
                          <a:cs typeface="Arial" pitchFamily="34" charset="0"/>
                        </a:rPr>
                        <a:t>2019</a:t>
                      </a:r>
                      <a:endParaRPr lang="tr-TR" sz="1400" b="1" i="0" u="none" strike="noStrike" kern="1200" dirty="0">
                        <a:solidFill>
                          <a:schemeClr val="tx1"/>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624663">
                <a:tc>
                  <a:txBody>
                    <a:bodyPr/>
                    <a:lstStyle/>
                    <a:p>
                      <a:pPr algn="l" fontAlgn="b"/>
                      <a:r>
                        <a:rPr lang="tr-TR" sz="1200" b="1" i="0" u="none" strike="noStrike" dirty="0">
                          <a:solidFill>
                            <a:srgbClr val="14213D"/>
                          </a:solidFill>
                          <a:latin typeface="Calibri" panose="020F0502020204030204" pitchFamily="34" charset="0"/>
                          <a:cs typeface="Arial" pitchFamily="34" charset="0"/>
                        </a:rPr>
                        <a:t>YABANCI SERMAYELİ ŞİRKETLERE</a:t>
                      </a:r>
                      <a:r>
                        <a:rPr lang="tr-TR" sz="1200" b="1" i="0" u="none" strike="noStrike" baseline="0" dirty="0">
                          <a:solidFill>
                            <a:srgbClr val="14213D"/>
                          </a:solidFill>
                          <a:latin typeface="Calibri" panose="020F0502020204030204" pitchFamily="34" charset="0"/>
                          <a:cs typeface="Arial" pitchFamily="34" charset="0"/>
                        </a:rPr>
                        <a:t> SATILAN </a:t>
                      </a:r>
                      <a:r>
                        <a:rPr lang="tr-TR" sz="1200" b="1" i="0" u="none" strike="noStrike" dirty="0">
                          <a:solidFill>
                            <a:srgbClr val="14213D"/>
                          </a:solidFill>
                          <a:latin typeface="Calibri" panose="020F0502020204030204" pitchFamily="34" charset="0"/>
                          <a:cs typeface="Arial" pitchFamily="34" charset="0"/>
                        </a:rPr>
                        <a:t>MÜLK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1.093</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1.461</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2.222</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400" b="0" kern="1200" dirty="0" smtClean="0">
                          <a:solidFill>
                            <a:schemeClr val="tx1"/>
                          </a:solidFill>
                          <a:latin typeface="+mn-lt"/>
                          <a:ea typeface="+mn-ea"/>
                          <a:cs typeface="Arial" pitchFamily="34" charset="0"/>
                        </a:rPr>
                        <a:t>2.643</a:t>
                      </a:r>
                      <a:endParaRPr lang="tr-TR" sz="1400" b="0" kern="1200" dirty="0">
                        <a:solidFill>
                          <a:schemeClr val="tx1"/>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400" b="0" kern="1200" dirty="0" smtClean="0">
                          <a:solidFill>
                            <a:schemeClr val="tx1"/>
                          </a:solidFill>
                          <a:latin typeface="+mn-lt"/>
                          <a:ea typeface="+mn-ea"/>
                          <a:cs typeface="Arial" pitchFamily="34" charset="0"/>
                        </a:rPr>
                        <a:t>1.720</a:t>
                      </a:r>
                      <a:endParaRPr lang="tr-TR" sz="1400" b="0" kern="1200" dirty="0">
                        <a:solidFill>
                          <a:schemeClr val="tx1"/>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4663">
                <a:tc>
                  <a:txBody>
                    <a:bodyPr/>
                    <a:lstStyle/>
                    <a:p>
                      <a:pPr algn="just" fontAlgn="b"/>
                      <a:r>
                        <a:rPr lang="tr-TR" sz="1200" b="1" i="0" u="none" strike="noStrike" dirty="0">
                          <a:solidFill>
                            <a:srgbClr val="14213D"/>
                          </a:solidFill>
                          <a:latin typeface="Calibri" panose="020F0502020204030204" pitchFamily="34" charset="0"/>
                          <a:cs typeface="Arial" pitchFamily="34" charset="0"/>
                        </a:rPr>
                        <a:t>YABANCI GERÇEK</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dirty="0">
                          <a:solidFill>
                            <a:srgbClr val="14213D"/>
                          </a:solidFill>
                          <a:latin typeface="Calibri" panose="020F0502020204030204" pitchFamily="34" charset="0"/>
                          <a:cs typeface="Arial" pitchFamily="34" charset="0"/>
                        </a:rPr>
                        <a:t>KİŞİLERE</a:t>
                      </a:r>
                      <a:r>
                        <a:rPr lang="tr-TR" sz="1200" b="1" i="0" u="none" strike="noStrike" baseline="0" dirty="0">
                          <a:solidFill>
                            <a:srgbClr val="14213D"/>
                          </a:solidFill>
                          <a:latin typeface="Calibri" panose="020F0502020204030204" pitchFamily="34" charset="0"/>
                          <a:cs typeface="Arial" pitchFamily="34" charset="0"/>
                        </a:rPr>
                        <a:t> </a:t>
                      </a:r>
                    </a:p>
                    <a:p>
                      <a:pPr algn="just" fontAlgn="b"/>
                      <a:r>
                        <a:rPr lang="tr-TR" sz="1200" b="1" i="0" u="none" strike="noStrike" baseline="0" dirty="0">
                          <a:solidFill>
                            <a:srgbClr val="14213D"/>
                          </a:solidFill>
                          <a:latin typeface="Calibri" panose="020F0502020204030204" pitchFamily="34" charset="0"/>
                          <a:cs typeface="Arial" pitchFamily="34" charset="0"/>
                        </a:rPr>
                        <a:t>SATILAN M</a:t>
                      </a:r>
                      <a:r>
                        <a:rPr lang="tr-TR" sz="1200" b="1" i="0" u="none" strike="noStrike" dirty="0">
                          <a:solidFill>
                            <a:srgbClr val="14213D"/>
                          </a:solidFill>
                          <a:latin typeface="Calibri" panose="020F0502020204030204" pitchFamily="34" charset="0"/>
                          <a:cs typeface="Arial" pitchFamily="34" charset="0"/>
                        </a:rPr>
                        <a:t>ÜLK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7.212</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6.882</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0" dirty="0" smtClean="0">
                          <a:solidFill>
                            <a:schemeClr val="tx1"/>
                          </a:solidFill>
                          <a:latin typeface="+mn-lt"/>
                          <a:cs typeface="Arial" pitchFamily="34" charset="0"/>
                        </a:rPr>
                        <a:t>30.099</a:t>
                      </a:r>
                      <a:endParaRPr lang="tr-TR" sz="1400" b="0" dirty="0">
                        <a:solidFill>
                          <a:schemeClr val="tx1"/>
                        </a:solidFill>
                        <a:latin typeface="+mn-lt"/>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400" b="0" kern="1200" dirty="0" smtClean="0">
                          <a:solidFill>
                            <a:schemeClr val="tx1"/>
                          </a:solidFill>
                          <a:latin typeface="+mn-lt"/>
                          <a:ea typeface="+mn-ea"/>
                          <a:cs typeface="Arial" pitchFamily="34" charset="0"/>
                        </a:rPr>
                        <a:t>15.876</a:t>
                      </a:r>
                      <a:endParaRPr lang="tr-TR" sz="1400" b="0" kern="1200" dirty="0">
                        <a:solidFill>
                          <a:schemeClr val="tx1"/>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400" b="0" kern="1200" dirty="0" smtClean="0">
                          <a:solidFill>
                            <a:schemeClr val="tx1"/>
                          </a:solidFill>
                          <a:latin typeface="+mn-lt"/>
                          <a:ea typeface="+mn-ea"/>
                          <a:cs typeface="Arial" pitchFamily="34" charset="0"/>
                        </a:rPr>
                        <a:t>24.350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833256917"/>
              </p:ext>
            </p:extLst>
          </p:nvPr>
        </p:nvGraphicFramePr>
        <p:xfrm>
          <a:off x="143692" y="3325661"/>
          <a:ext cx="6570616" cy="5246328"/>
        </p:xfrm>
        <a:graphic>
          <a:graphicData uri="http://schemas.openxmlformats.org/drawingml/2006/table">
            <a:tbl>
              <a:tblPr>
                <a:effectLst>
                  <a:outerShdw blurRad="50800" dist="38100" dir="5400000" algn="t" rotWithShape="0">
                    <a:prstClr val="black">
                      <a:alpha val="40000"/>
                    </a:prstClr>
                  </a:outerShdw>
                </a:effectLst>
              </a:tblPr>
              <a:tblGrid>
                <a:gridCol w="1075508">
                  <a:extLst>
                    <a:ext uri="{9D8B030D-6E8A-4147-A177-3AD203B41FA5}">
                      <a16:colId xmlns:a16="http://schemas.microsoft.com/office/drawing/2014/main" val="3389241839"/>
                    </a:ext>
                  </a:extLst>
                </a:gridCol>
                <a:gridCol w="876300">
                  <a:extLst>
                    <a:ext uri="{9D8B030D-6E8A-4147-A177-3AD203B41FA5}">
                      <a16:colId xmlns:a16="http://schemas.microsoft.com/office/drawing/2014/main" val="1065915504"/>
                    </a:ext>
                  </a:extLst>
                </a:gridCol>
                <a:gridCol w="1054100">
                  <a:extLst>
                    <a:ext uri="{9D8B030D-6E8A-4147-A177-3AD203B41FA5}">
                      <a16:colId xmlns:a16="http://schemas.microsoft.com/office/drawing/2014/main" val="2714074225"/>
                    </a:ext>
                  </a:extLst>
                </a:gridCol>
                <a:gridCol w="856870">
                  <a:extLst>
                    <a:ext uri="{9D8B030D-6E8A-4147-A177-3AD203B41FA5}">
                      <a16:colId xmlns:a16="http://schemas.microsoft.com/office/drawing/2014/main" val="1604955415"/>
                    </a:ext>
                  </a:extLst>
                </a:gridCol>
                <a:gridCol w="676960">
                  <a:extLst>
                    <a:ext uri="{9D8B030D-6E8A-4147-A177-3AD203B41FA5}">
                      <a16:colId xmlns:a16="http://schemas.microsoft.com/office/drawing/2014/main" val="866333550"/>
                    </a:ext>
                  </a:extLst>
                </a:gridCol>
                <a:gridCol w="676960">
                  <a:extLst>
                    <a:ext uri="{9D8B030D-6E8A-4147-A177-3AD203B41FA5}">
                      <a16:colId xmlns:a16="http://schemas.microsoft.com/office/drawing/2014/main" val="1394035242"/>
                    </a:ext>
                  </a:extLst>
                </a:gridCol>
                <a:gridCol w="750084">
                  <a:extLst>
                    <a:ext uri="{9D8B030D-6E8A-4147-A177-3AD203B41FA5}">
                      <a16:colId xmlns:a16="http://schemas.microsoft.com/office/drawing/2014/main" val="1536396035"/>
                    </a:ext>
                  </a:extLst>
                </a:gridCol>
                <a:gridCol w="603834">
                  <a:extLst>
                    <a:ext uri="{9D8B030D-6E8A-4147-A177-3AD203B41FA5}">
                      <a16:colId xmlns:a16="http://schemas.microsoft.com/office/drawing/2014/main" val="3989345114"/>
                    </a:ext>
                  </a:extLst>
                </a:gridCol>
              </a:tblGrid>
              <a:tr h="688526">
                <a:tc grid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rPr>
                        <a:t>UYRUĞUNA GÖRE YABANCI GERÇEK KİŞİLERE MÜLK SATIŞ SIRALAMASI (İLK 5 ÜLKE)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extLst>
                  <a:ext uri="{0D108BD9-81ED-4DB2-BD59-A6C34878D82A}">
                    <a16:rowId xmlns:a16="http://schemas.microsoft.com/office/drawing/2014/main" val="10000"/>
                  </a:ext>
                </a:extLst>
              </a:tr>
              <a:tr h="460938">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14213D"/>
                          </a:solidFill>
                          <a:latin typeface="Calibri" panose="020F0502020204030204" pitchFamily="34" charset="0"/>
                          <a:ea typeface="+mn-ea"/>
                          <a:cs typeface="Arial" pitchFamily="34" charset="0"/>
                        </a:rPr>
                        <a:t>2016</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14213D"/>
                          </a:solidFill>
                          <a:latin typeface="Calibri" panose="020F0502020204030204" pitchFamily="34" charset="0"/>
                          <a:ea typeface="+mn-ea"/>
                          <a:cs typeface="Arial" pitchFamily="34" charset="0"/>
                        </a:rPr>
                        <a:t>2017</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2018</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b="1" dirty="0" smtClean="0"/>
                        <a:t>2019</a:t>
                      </a:r>
                      <a:endParaRPr lang="tr-TR" b="1" dirty="0"/>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85934669"/>
                  </a:ext>
                </a:extLst>
              </a:tr>
              <a:tr h="6399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671057470"/>
                  </a:ext>
                </a:extLst>
              </a:tr>
              <a:tr h="406527">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Afganistan</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1.091</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Irak</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3.821</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Irak</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2.492</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a:solidFill>
                            <a:srgbClr val="000000"/>
                          </a:solidFill>
                          <a:latin typeface="Bookman Old Style" pitchFamily="18" charset="0"/>
                          <a:ea typeface="+mn-ea"/>
                          <a:cs typeface="Arial" pitchFamily="34" charset="0"/>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3.590</a:t>
                      </a:r>
                      <a:endParaRPr lang="tr-TR" sz="1200" b="0" i="0" u="none" strike="noStrike" kern="1200" dirty="0">
                        <a:solidFill>
                          <a:srgbClr val="000000"/>
                        </a:solidFill>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69498968"/>
                  </a:ext>
                </a:extLst>
              </a:tr>
              <a:tr h="639996">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Irak</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947</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Suudi Arabistan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3.705</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İran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2.390</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a:solidFill>
                            <a:srgbClr val="000000"/>
                          </a:solidFill>
                          <a:latin typeface="Bookman Old Style" pitchFamily="18" charset="0"/>
                          <a:ea typeface="+mn-ea"/>
                          <a:cs typeface="Arial" pitchFamily="34" charset="0"/>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2.951</a:t>
                      </a:r>
                      <a:endParaRPr lang="tr-TR" sz="1200" b="0" i="0" u="none" strike="noStrike" kern="1200" dirty="0">
                        <a:solidFill>
                          <a:srgbClr val="000000"/>
                        </a:solidFill>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3333995"/>
                  </a:ext>
                </a:extLst>
              </a:tr>
              <a:tr h="40652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000000"/>
                          </a:solidFill>
                          <a:latin typeface="Bookman Old Style" pitchFamily="18" charset="0"/>
                          <a:ea typeface="+mn-ea"/>
                          <a:cs typeface="Arial" pitchFamily="34" charset="0"/>
                        </a:rPr>
                        <a:t>Suudi Arabistan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727</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000000"/>
                          </a:solidFill>
                          <a:latin typeface="Bookman Old Style" pitchFamily="18" charset="0"/>
                          <a:ea typeface="+mn-ea"/>
                          <a:cs typeface="Arial" pitchFamily="34" charset="0"/>
                        </a:rPr>
                        <a:t>Afganistan</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2.153</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Afganistan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1.539</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a:solidFill>
                            <a:srgbClr val="000000"/>
                          </a:solidFill>
                          <a:latin typeface="Bookman Old Style" pitchFamily="18" charset="0"/>
                          <a:ea typeface="+mn-ea"/>
                          <a:cs typeface="Arial" pitchFamily="34" charset="0"/>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1.499</a:t>
                      </a:r>
                      <a:endParaRPr lang="tr-TR" sz="1200" b="0" i="0" u="none" strike="noStrike" kern="1200" dirty="0">
                        <a:solidFill>
                          <a:srgbClr val="000000"/>
                        </a:solidFill>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66467424"/>
                  </a:ext>
                </a:extLst>
              </a:tr>
              <a:tr h="639996">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Kuveyt</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407</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000000"/>
                          </a:solidFill>
                          <a:latin typeface="Bookman Old Style" pitchFamily="18" charset="0"/>
                          <a:ea typeface="+mn-ea"/>
                          <a:cs typeface="Arial" pitchFamily="34" charset="0"/>
                        </a:rPr>
                        <a:t>Kuveyt</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2.440</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Suudi Arabistan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1.156</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a:solidFill>
                            <a:srgbClr val="000000"/>
                          </a:solidFill>
                          <a:latin typeface="Bookman Old Style" pitchFamily="18" charset="0"/>
                          <a:ea typeface="+mn-ea"/>
                          <a:cs typeface="Arial" pitchFamily="34" charset="0"/>
                        </a:rPr>
                        <a:t>Suudi Arabistan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1.067</a:t>
                      </a:r>
                      <a:endParaRPr lang="tr-TR" sz="1200" b="0" i="0" u="none" strike="noStrike" kern="1200" dirty="0">
                        <a:solidFill>
                          <a:srgbClr val="000000"/>
                        </a:solidFill>
                        <a:latin typeface="+mn-lt"/>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38017986"/>
                  </a:ext>
                </a:extLst>
              </a:tr>
              <a:tr h="406527">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Çin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367</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İran</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1.558</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Mısır</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624</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fontAlgn="b">
                        <a:lnSpc>
                          <a:spcPct val="115000"/>
                        </a:lnSpc>
                        <a:spcAft>
                          <a:spcPts val="0"/>
                        </a:spcAft>
                      </a:pPr>
                      <a:r>
                        <a:rPr lang="tr-TR" sz="1400" b="1" kern="1200" dirty="0">
                          <a:solidFill>
                            <a:srgbClr val="000000"/>
                          </a:solidFill>
                          <a:effectLst/>
                          <a:latin typeface="Bookman Old Style" panose="02050604050505020204" pitchFamily="18" charset="0"/>
                          <a:ea typeface="Times New Roman" panose="02020603050405020304" pitchFamily="18" charset="0"/>
                          <a:cs typeface="Arial" panose="020B0604020202020204" pitchFamily="34" charset="0"/>
                        </a:rPr>
                        <a:t>Ürdün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rgbClr val="000000"/>
                          </a:solidFill>
                          <a:latin typeface="+mn-lt"/>
                          <a:ea typeface="+mn-ea"/>
                          <a:cs typeface="Arial" pitchFamily="34" charset="0"/>
                        </a:rPr>
                        <a:t>960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34863209"/>
                  </a:ext>
                </a:extLst>
              </a:tr>
              <a:tr h="406527">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Diğer </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Diğer</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Diğer</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7.675</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fontAlgn="b">
                        <a:lnSpc>
                          <a:spcPct val="115000"/>
                        </a:lnSpc>
                        <a:spcAft>
                          <a:spcPts val="0"/>
                        </a:spcAft>
                      </a:pPr>
                      <a:r>
                        <a:rPr lang="tr-TR" sz="1100" b="1" i="0" u="none" strike="noStrike" kern="1200" dirty="0" smtClean="0">
                          <a:solidFill>
                            <a:srgbClr val="000000"/>
                          </a:solidFill>
                          <a:latin typeface="Bookman Old Style" pitchFamily="18" charset="0"/>
                          <a:ea typeface="+mn-ea"/>
                          <a:cs typeface="Arial" pitchFamily="34" charset="0"/>
                        </a:rPr>
                        <a:t>Diğer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lang="tr-TR" sz="1200" b="0" i="0" u="none" strike="noStrike" kern="1200" dirty="0" smtClean="0">
                          <a:solidFill>
                            <a:srgbClr val="000000"/>
                          </a:solidFill>
                          <a:latin typeface="+mn-lt"/>
                          <a:ea typeface="+mn-ea"/>
                          <a:cs typeface="Arial" pitchFamily="34" charset="0"/>
                        </a:rPr>
                        <a:t>12.132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01150607"/>
                  </a:ext>
                </a:extLst>
              </a:tr>
              <a:tr h="511441">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Toplam</a:t>
                      </a:r>
                      <a:r>
                        <a:rPr lang="tr-TR" sz="1400" b="1" i="0" u="none" strike="noStrike" kern="1200" baseline="0" dirty="0" smtClean="0">
                          <a:solidFill>
                            <a:srgbClr val="000000"/>
                          </a:solidFill>
                          <a:latin typeface="Bookman Old Style" pitchFamily="18" charset="0"/>
                          <a:ea typeface="+mn-ea"/>
                          <a:cs typeface="Arial" pitchFamily="34" charset="0"/>
                        </a:rPr>
                        <a:t> </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Toplam</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tr-TR" sz="1400" b="1" i="0" u="none" strike="noStrike" kern="1200" dirty="0" smtClean="0">
                          <a:solidFill>
                            <a:srgbClr val="000000"/>
                          </a:solidFill>
                          <a:latin typeface="Bookman Old Style" pitchFamily="18" charset="0"/>
                          <a:ea typeface="+mn-ea"/>
                          <a:cs typeface="Arial" pitchFamily="34" charset="0"/>
                        </a:rPr>
                        <a:t>Toplam</a:t>
                      </a:r>
                      <a:endParaRPr lang="tr-TR" sz="1400" b="1" i="0" u="none" strike="noStrike" kern="1200" dirty="0">
                        <a:solidFill>
                          <a:srgbClr val="000000"/>
                        </a:solidFill>
                        <a:latin typeface="Bookman Old Style" pitchFamily="18"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b" latinLnBrk="0" hangingPunct="1"/>
                      <a:r>
                        <a:rPr lang="tr-TR" sz="1200" b="0" i="0" u="none" strike="noStrike" kern="1200" dirty="0" smtClean="0">
                          <a:solidFill>
                            <a:srgbClr val="000000"/>
                          </a:solidFill>
                          <a:latin typeface="+mn-lt"/>
                          <a:ea typeface="+mn-ea"/>
                          <a:cs typeface="Arial" pitchFamily="34" charset="0"/>
                        </a:rPr>
                        <a:t>15.876</a:t>
                      </a:r>
                      <a:endParaRPr lang="tr-TR" sz="1200" b="0" i="0" u="none" strike="noStrike" kern="1200" dirty="0">
                        <a:solidFill>
                          <a:srgbClr val="000000"/>
                        </a:solidFill>
                        <a:latin typeface="+mn-lt"/>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fontAlgn="b">
                        <a:lnSpc>
                          <a:spcPct val="115000"/>
                        </a:lnSpc>
                        <a:spcAft>
                          <a:spcPts val="0"/>
                        </a:spcAft>
                      </a:pPr>
                      <a:r>
                        <a:rPr lang="tr-TR" sz="1100" b="1" i="0" u="none" strike="noStrike" kern="1200" dirty="0" smtClean="0">
                          <a:solidFill>
                            <a:srgbClr val="000000"/>
                          </a:solidFill>
                          <a:latin typeface="Bookman Old Style" pitchFamily="18" charset="0"/>
                          <a:ea typeface="+mn-ea"/>
                          <a:cs typeface="Arial" pitchFamily="34" charset="0"/>
                        </a:rPr>
                        <a:t>Toplam</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indent="0" algn="ctr" defTabSz="914400" rtl="0" eaLnBrk="1" fontAlgn="b" latinLnBrk="0" hangingPunct="1">
                        <a:lnSpc>
                          <a:spcPct val="115000"/>
                        </a:lnSpc>
                        <a:spcBef>
                          <a:spcPts val="0"/>
                        </a:spcBef>
                        <a:spcAft>
                          <a:spcPts val="0"/>
                        </a:spcAft>
                        <a:buClrTx/>
                        <a:buSzTx/>
                        <a:buFontTx/>
                        <a:buNone/>
                        <a:tabLst/>
                        <a:defRPr/>
                      </a:pPr>
                      <a:r>
                        <a:rPr lang="tr-TR" sz="1200" b="0" i="0" u="none" strike="noStrike" kern="1200" dirty="0" smtClean="0">
                          <a:solidFill>
                            <a:srgbClr val="000000"/>
                          </a:solidFill>
                          <a:latin typeface="+mn-lt"/>
                          <a:ea typeface="+mn-ea"/>
                          <a:cs typeface="Arial" pitchFamily="34" charset="0"/>
                        </a:rPr>
                        <a:t>22.199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1896276"/>
                  </a:ext>
                </a:extLst>
              </a:tr>
            </a:tbl>
          </a:graphicData>
        </a:graphic>
      </p:graphicFrame>
      <p:sp>
        <p:nvSpPr>
          <p:cNvPr id="5" name="Dikdörtgen 4"/>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YABANCILARA MÜLK SATIŞI</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6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4221891972"/>
              </p:ext>
            </p:extLst>
          </p:nvPr>
        </p:nvGraphicFramePr>
        <p:xfrm>
          <a:off x="174811" y="940903"/>
          <a:ext cx="6464527" cy="8057321"/>
        </p:xfrm>
        <a:graphic>
          <a:graphicData uri="http://schemas.openxmlformats.org/drawingml/2006/table">
            <a:tbl>
              <a:tblPr>
                <a:effectLst>
                  <a:outerShdw blurRad="50800" dist="38100" dir="5400000" algn="t" rotWithShape="0">
                    <a:prstClr val="black">
                      <a:alpha val="40000"/>
                    </a:prstClr>
                  </a:outerShdw>
                </a:effectLst>
              </a:tblPr>
              <a:tblGrid>
                <a:gridCol w="800200">
                  <a:extLst>
                    <a:ext uri="{9D8B030D-6E8A-4147-A177-3AD203B41FA5}">
                      <a16:colId xmlns:a16="http://schemas.microsoft.com/office/drawing/2014/main" val="20000"/>
                    </a:ext>
                  </a:extLst>
                </a:gridCol>
                <a:gridCol w="1013474">
                  <a:extLst>
                    <a:ext uri="{9D8B030D-6E8A-4147-A177-3AD203B41FA5}">
                      <a16:colId xmlns:a16="http://schemas.microsoft.com/office/drawing/2014/main" val="20001"/>
                    </a:ext>
                  </a:extLst>
                </a:gridCol>
                <a:gridCol w="966044">
                  <a:extLst>
                    <a:ext uri="{9D8B030D-6E8A-4147-A177-3AD203B41FA5}">
                      <a16:colId xmlns:a16="http://schemas.microsoft.com/office/drawing/2014/main" val="20002"/>
                    </a:ext>
                  </a:extLst>
                </a:gridCol>
                <a:gridCol w="804086">
                  <a:extLst>
                    <a:ext uri="{9D8B030D-6E8A-4147-A177-3AD203B41FA5}">
                      <a16:colId xmlns:a16="http://schemas.microsoft.com/office/drawing/2014/main" val="20003"/>
                    </a:ext>
                  </a:extLst>
                </a:gridCol>
                <a:gridCol w="1076624">
                  <a:extLst>
                    <a:ext uri="{9D8B030D-6E8A-4147-A177-3AD203B41FA5}">
                      <a16:colId xmlns:a16="http://schemas.microsoft.com/office/drawing/2014/main" val="20004"/>
                    </a:ext>
                  </a:extLst>
                </a:gridCol>
                <a:gridCol w="1057246">
                  <a:extLst>
                    <a:ext uri="{9D8B030D-6E8A-4147-A177-3AD203B41FA5}">
                      <a16:colId xmlns:a16="http://schemas.microsoft.com/office/drawing/2014/main" val="20005"/>
                    </a:ext>
                  </a:extLst>
                </a:gridCol>
                <a:gridCol w="746853">
                  <a:extLst>
                    <a:ext uri="{9D8B030D-6E8A-4147-A177-3AD203B41FA5}">
                      <a16:colId xmlns:a16="http://schemas.microsoft.com/office/drawing/2014/main" val="20006"/>
                    </a:ext>
                  </a:extLst>
                </a:gridCol>
              </a:tblGrid>
              <a:tr h="55739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İHRACAT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İTHALAT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79319">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902944">
                <a:tc>
                  <a:txBody>
                    <a:bodyPr/>
                    <a:lstStyle/>
                    <a:p>
                      <a:pPr marL="0" marR="0" lvl="0" indent="0" algn="ctr" defTabSz="685800" rtl="0" eaLnBrk="1" fontAlgn="b" latinLnBrk="0" hangingPunct="1">
                        <a:lnSpc>
                          <a:spcPct val="100000"/>
                        </a:lnSpc>
                        <a:spcBef>
                          <a:spcPct val="0"/>
                        </a:spcBef>
                        <a:spcAft>
                          <a:spcPct val="0"/>
                        </a:spcAft>
                        <a:buClrTx/>
                        <a:buSzTx/>
                        <a:buFontTx/>
                        <a:buNone/>
                        <a:tabLst/>
                      </a:pPr>
                      <a:r>
                        <a:rPr lang="tr-TR" sz="1400" b="0" i="0" u="none" strike="noStrike" kern="1200" dirty="0" smtClean="0">
                          <a:solidFill>
                            <a:schemeClr val="tx1"/>
                          </a:solidFill>
                          <a:latin typeface="Calibri" panose="020F0502020204030204" pitchFamily="34" charset="0"/>
                          <a:ea typeface="+mn-ea"/>
                          <a:cs typeface="+mn-cs"/>
                        </a:rPr>
                        <a:t>2013</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b" latinLnBrk="0" hangingPunct="1"/>
                      <a:r>
                        <a:rPr lang="tr-TR" sz="1400" b="0" i="0" u="none" strike="noStrike" kern="1200" dirty="0">
                          <a:solidFill>
                            <a:schemeClr val="tx1"/>
                          </a:solidFill>
                          <a:latin typeface="Calibri" panose="020F0502020204030204" pitchFamily="34" charset="0"/>
                          <a:ea typeface="+mn-ea"/>
                          <a:cs typeface="+mn-cs"/>
                        </a:rPr>
                        <a:t>   </a:t>
                      </a:r>
                      <a:r>
                        <a:rPr lang="tr-TR" sz="1400" b="0" i="0" u="none" strike="noStrike" kern="1200" dirty="0" smtClean="0">
                          <a:solidFill>
                            <a:schemeClr val="tx1"/>
                          </a:solidFill>
                          <a:latin typeface="Calibri" panose="020F0502020204030204" pitchFamily="34" charset="0"/>
                          <a:ea typeface="+mn-ea"/>
                          <a:cs typeface="+mn-cs"/>
                        </a:rPr>
                        <a:t>151.868</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70.941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lang="tr-TR" sz="1400" b="0" i="0" u="none" strike="noStrike" kern="1200" dirty="0">
                          <a:solidFill>
                            <a:schemeClr val="tx1"/>
                          </a:solidFill>
                          <a:latin typeface="Calibri" panose="020F0502020204030204" pitchFamily="34" charset="0"/>
                          <a:ea typeface="+mn-ea"/>
                          <a:cs typeface="+mn-cs"/>
                        </a:rPr>
                        <a:t>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lang="tr-TR" sz="1400" b="0" i="0" u="none" strike="noStrike" kern="1200" dirty="0">
                          <a:solidFill>
                            <a:schemeClr val="tx1"/>
                          </a:solidFill>
                          <a:latin typeface="Calibri" panose="020F0502020204030204" pitchFamily="34" charset="0"/>
                          <a:ea typeface="+mn-ea"/>
                          <a:cs typeface="+mn-cs"/>
                        </a:rPr>
                        <a:t>   </a:t>
                      </a:r>
                      <a:r>
                        <a:rPr lang="tr-TR" sz="1400" b="0" i="0" u="none" strike="noStrike" kern="1200" dirty="0" smtClean="0">
                          <a:solidFill>
                            <a:schemeClr val="tx1"/>
                          </a:solidFill>
                          <a:latin typeface="Calibri" panose="020F0502020204030204" pitchFamily="34" charset="0"/>
                          <a:ea typeface="+mn-ea"/>
                          <a:cs typeface="+mn-cs"/>
                        </a:rPr>
                        <a:t>251.651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144.136</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57</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157.715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242.224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135.945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143.934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207.203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117.784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  142.606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76.208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198.601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116.008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157.055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81.485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233.792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134.679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2456303"/>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2018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168.023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85.023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223.039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120.575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2271166"/>
                  </a:ext>
                </a:extLst>
              </a:tr>
              <a:tr h="90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2019</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171.531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86.155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202.705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lnSpc>
                          <a:spcPct val="150000"/>
                        </a:lnSpc>
                        <a:spcAft>
                          <a:spcPts val="0"/>
                        </a:spcAft>
                      </a:pPr>
                      <a:r>
                        <a:rPr lang="tr-TR" sz="1400" b="1" i="0" u="none" strike="noStrike" kern="1200" dirty="0">
                          <a:solidFill>
                            <a:schemeClr val="tx1"/>
                          </a:solidFill>
                          <a:latin typeface="Calibri" panose="020F0502020204030204" pitchFamily="34" charset="0"/>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205467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DIŞ TİCARET VERİLERİ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59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GENEL BÜTÇE GELİRLERİ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(BİN TL)</a:t>
            </a:r>
          </a:p>
        </p:txBody>
      </p:sp>
      <p:sp>
        <p:nvSpPr>
          <p:cNvPr id="5" name="6 Dikdörtgen"/>
          <p:cNvSpPr>
            <a:spLocks noChangeArrowheads="1"/>
          </p:cNvSpPr>
          <p:nvPr/>
        </p:nvSpPr>
        <p:spPr bwMode="auto">
          <a:xfrm>
            <a:off x="151224" y="8827517"/>
            <a:ext cx="6396540" cy="617733"/>
          </a:xfrm>
          <a:prstGeom prst="rect">
            <a:avLst/>
          </a:prstGeom>
          <a:solidFill>
            <a:schemeClr val="bg1"/>
          </a:solidFill>
          <a:ln w="9525">
            <a:noFill/>
            <a:miter lim="800000"/>
            <a:headEnd/>
            <a:tailEnd/>
          </a:ln>
        </p:spPr>
        <p:txBody>
          <a:bodyPr wrap="square">
            <a:spAutoFit/>
          </a:bodyPr>
          <a:lstStyle/>
          <a:p>
            <a:pPr marL="0" marR="0" lvl="1" algn="just" defTabSz="914400" rtl="0" eaLnBrk="1" fontAlgn="auto" latinLnBrk="0" hangingPunct="1">
              <a:lnSpc>
                <a:spcPct val="150000"/>
              </a:lnSpc>
              <a:spcBef>
                <a:spcPts val="0"/>
              </a:spcBef>
              <a:spcAft>
                <a:spcPts val="0"/>
              </a:spcAft>
              <a:buClrTx/>
              <a:buSzTx/>
              <a:tabLst/>
              <a:defRPr/>
            </a:pPr>
            <a:r>
              <a:rPr kumimoji="0" lang="tr-T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İstanbul’da en az bir vergiden faal mükellef sayısı 2.004.588 iken; kurumlar vergisi faal mükellef sayısı 423.952’dır. </a:t>
            </a:r>
          </a:p>
        </p:txBody>
      </p:sp>
      <p:graphicFrame>
        <p:nvGraphicFramePr>
          <p:cNvPr id="8" name="Tablo 7"/>
          <p:cNvGraphicFramePr>
            <a:graphicFrameLocks noGrp="1"/>
          </p:cNvGraphicFramePr>
          <p:nvPr>
            <p:extLst>
              <p:ext uri="{D42A27DB-BD31-4B8C-83A1-F6EECF244321}">
                <p14:modId xmlns:p14="http://schemas.microsoft.com/office/powerpoint/2010/main" val="2010214209"/>
              </p:ext>
            </p:extLst>
          </p:nvPr>
        </p:nvGraphicFramePr>
        <p:xfrm>
          <a:off x="217485" y="955878"/>
          <a:ext cx="6396540" cy="7459252"/>
        </p:xfrm>
        <a:graphic>
          <a:graphicData uri="http://schemas.openxmlformats.org/drawingml/2006/table">
            <a:tbl>
              <a:tblPr/>
              <a:tblGrid>
                <a:gridCol w="1066090">
                  <a:extLst>
                    <a:ext uri="{9D8B030D-6E8A-4147-A177-3AD203B41FA5}">
                      <a16:colId xmlns:a16="http://schemas.microsoft.com/office/drawing/2014/main" val="662744635"/>
                    </a:ext>
                  </a:extLst>
                </a:gridCol>
                <a:gridCol w="1066090">
                  <a:extLst>
                    <a:ext uri="{9D8B030D-6E8A-4147-A177-3AD203B41FA5}">
                      <a16:colId xmlns:a16="http://schemas.microsoft.com/office/drawing/2014/main" val="3293173876"/>
                    </a:ext>
                  </a:extLst>
                </a:gridCol>
                <a:gridCol w="1066090">
                  <a:extLst>
                    <a:ext uri="{9D8B030D-6E8A-4147-A177-3AD203B41FA5}">
                      <a16:colId xmlns:a16="http://schemas.microsoft.com/office/drawing/2014/main" val="747761067"/>
                    </a:ext>
                  </a:extLst>
                </a:gridCol>
                <a:gridCol w="1066090">
                  <a:extLst>
                    <a:ext uri="{9D8B030D-6E8A-4147-A177-3AD203B41FA5}">
                      <a16:colId xmlns:a16="http://schemas.microsoft.com/office/drawing/2014/main" val="2672951340"/>
                    </a:ext>
                  </a:extLst>
                </a:gridCol>
                <a:gridCol w="1066090">
                  <a:extLst>
                    <a:ext uri="{9D8B030D-6E8A-4147-A177-3AD203B41FA5}">
                      <a16:colId xmlns:a16="http://schemas.microsoft.com/office/drawing/2014/main" val="952722641"/>
                    </a:ext>
                  </a:extLst>
                </a:gridCol>
                <a:gridCol w="1066090">
                  <a:extLst>
                    <a:ext uri="{9D8B030D-6E8A-4147-A177-3AD203B41FA5}">
                      <a16:colId xmlns:a16="http://schemas.microsoft.com/office/drawing/2014/main" val="2554875892"/>
                    </a:ext>
                  </a:extLst>
                </a:gridCol>
              </a:tblGrid>
              <a:tr h="1878236">
                <a:tc>
                  <a:txBody>
                    <a:bodyPr/>
                    <a:lstStyle/>
                    <a:p>
                      <a:pPr algn="ctr" rtl="0" fontAlgn="ctr"/>
                      <a:r>
                        <a:rPr lang="tr-TR" sz="1400" b="1" i="0" u="none" strike="noStrike" dirty="0">
                          <a:solidFill>
                            <a:srgbClr val="FFFFFF"/>
                          </a:solidFill>
                          <a:effectLst/>
                          <a:latin typeface="Calibri" panose="020F0502020204030204" pitchFamily="34" charset="0"/>
                        </a:rPr>
                        <a:t>YILI</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l" rtl="0" fontAlgn="ctr"/>
                      <a:r>
                        <a:rPr lang="tr-TR" sz="1400" b="1" i="0" u="none" strike="noStrike" dirty="0">
                          <a:solidFill>
                            <a:srgbClr val="FFFFFF"/>
                          </a:solidFill>
                          <a:effectLst/>
                          <a:latin typeface="Calibri" panose="020F0502020204030204" pitchFamily="34" charset="0"/>
                        </a:rPr>
                        <a:t>İSTANBUL/</a:t>
                      </a:r>
                    </a:p>
                    <a:p>
                      <a:pPr algn="l" rtl="0" fontAlgn="ctr"/>
                      <a:r>
                        <a:rPr lang="tr-TR" sz="1400" b="1" i="0" u="none" strike="noStrike" dirty="0">
                          <a:solidFill>
                            <a:srgbClr val="FFFFFF"/>
                          </a:solidFill>
                          <a:effectLst/>
                          <a:latin typeface="Calibri" panose="020F0502020204030204" pitchFamily="34" charset="0"/>
                        </a:rPr>
                        <a:t>TÜRKİYE</a:t>
                      </a:r>
                    </a:p>
                  </a:txBody>
                  <a:tcPr marL="6654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TAHAKKUK </a:t>
                      </a:r>
                      <a:br>
                        <a:rPr lang="tr-TR" sz="1400" b="1" i="0" u="none" strike="noStrike" dirty="0">
                          <a:solidFill>
                            <a:srgbClr val="FFFFFF"/>
                          </a:solidFill>
                          <a:effectLst/>
                          <a:latin typeface="Calibri" panose="020F0502020204030204" pitchFamily="34" charset="0"/>
                        </a:rPr>
                      </a:br>
                      <a:r>
                        <a:rPr lang="tr-TR" sz="1200" b="1" i="0" u="none" strike="noStrike" dirty="0">
                          <a:solidFill>
                            <a:srgbClr val="FFFFFF"/>
                          </a:solidFill>
                          <a:effectLst/>
                          <a:latin typeface="Calibri" panose="020F0502020204030204" pitchFamily="34" charset="0"/>
                        </a:rPr>
                        <a:t>(BİN TL) (NET)</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TAHSİLAT </a:t>
                      </a:r>
                      <a:br>
                        <a:rPr lang="tr-TR" sz="1400" b="1" i="0" u="none" strike="noStrike" dirty="0">
                          <a:solidFill>
                            <a:srgbClr val="FFFFFF"/>
                          </a:solidFill>
                          <a:effectLst/>
                          <a:latin typeface="Calibri" panose="020F0502020204030204" pitchFamily="34" charset="0"/>
                        </a:rPr>
                      </a:br>
                      <a:r>
                        <a:rPr lang="tr-TR" sz="1200" b="1" i="0" u="none" strike="noStrike" dirty="0">
                          <a:solidFill>
                            <a:srgbClr val="FFFFFF"/>
                          </a:solidFill>
                          <a:effectLst/>
                          <a:latin typeface="Calibri" panose="020F0502020204030204" pitchFamily="34" charset="0"/>
                        </a:rPr>
                        <a:t>(BİN TL) (NET)</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TAHSİLAT </a:t>
                      </a:r>
                      <a:br>
                        <a:rPr lang="tr-TR" sz="1400" b="1" i="0" u="none" strike="noStrike" dirty="0">
                          <a:solidFill>
                            <a:srgbClr val="FFFFFF"/>
                          </a:solidFill>
                          <a:effectLst/>
                          <a:latin typeface="Calibri" panose="020F0502020204030204" pitchFamily="34" charset="0"/>
                        </a:rPr>
                      </a:br>
                      <a:r>
                        <a:rPr lang="tr-TR" sz="1400" b="1" i="0" u="none" strike="noStrike" dirty="0">
                          <a:solidFill>
                            <a:srgbClr val="FFFFFF"/>
                          </a:solidFill>
                          <a:effectLst/>
                          <a:latin typeface="Calibri" panose="020F0502020204030204" pitchFamily="34" charset="0"/>
                        </a:rPr>
                        <a:t>ORANI ( %)</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rgbClr val="FFFFFF"/>
                          </a:solidFill>
                          <a:effectLst/>
                          <a:latin typeface="Calibri" panose="020F0502020204030204" pitchFamily="34" charset="0"/>
                        </a:rPr>
                        <a:t>İSTANBUL/ TÜRKİYE TAHSİLAT  ORANI (%) </a:t>
                      </a:r>
                    </a:p>
                  </a:txBody>
                  <a:tcPr marL="7394" marR="7394" marT="739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4858"/>
                    </a:solidFill>
                  </a:tcPr>
                </a:tc>
                <a:extLst>
                  <a:ext uri="{0D108BD9-81ED-4DB2-BD59-A6C34878D82A}">
                    <a16:rowId xmlns:a16="http://schemas.microsoft.com/office/drawing/2014/main" val="4184988445"/>
                  </a:ext>
                </a:extLst>
              </a:tr>
              <a:tr h="697627">
                <a:tc rowSpan="2">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i="0" u="none" strike="noStrike" kern="1200" dirty="0" smtClean="0">
                          <a:solidFill>
                            <a:srgbClr val="000000"/>
                          </a:solidFill>
                          <a:effectLst/>
                          <a:latin typeface="Calibri" panose="020F0502020204030204" pitchFamily="34" charset="0"/>
                          <a:ea typeface="+mn-ea"/>
                          <a:cs typeface="+mn-cs"/>
                        </a:rPr>
                        <a:t>2016</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İstanbul </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lnSpc>
                          <a:spcPct val="150000"/>
                        </a:lnSpc>
                        <a:spcAft>
                          <a:spcPts val="0"/>
                        </a:spcAft>
                      </a:pPr>
                      <a:r>
                        <a:rPr lang="tr-TR" sz="1200" b="0" i="0" u="none" strike="noStrike" kern="1200" dirty="0" smtClean="0">
                          <a:solidFill>
                            <a:srgbClr val="000000"/>
                          </a:solidFill>
                          <a:effectLst/>
                          <a:latin typeface="Calibri" panose="020F0502020204030204" pitchFamily="34" charset="0"/>
                          <a:ea typeface="+mn-ea"/>
                          <a:cs typeface="+mn-cs"/>
                        </a:rPr>
                        <a:t>348.827.584</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lnSpc>
                          <a:spcPct val="150000"/>
                        </a:lnSpc>
                        <a:spcAft>
                          <a:spcPts val="0"/>
                        </a:spcAft>
                      </a:pPr>
                      <a:r>
                        <a:rPr lang="tr-TR" sz="1200" b="0" i="0" u="none" strike="noStrike" kern="1200" dirty="0" smtClean="0">
                          <a:solidFill>
                            <a:srgbClr val="000000"/>
                          </a:solidFill>
                          <a:effectLst/>
                          <a:latin typeface="Calibri" panose="020F0502020204030204" pitchFamily="34" charset="0"/>
                          <a:ea typeface="+mn-ea"/>
                          <a:cs typeface="+mn-cs"/>
                        </a:rPr>
                        <a:t>216.645.265</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62,1</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40,4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3725233371"/>
                  </a:ext>
                </a:extLst>
              </a:tr>
              <a:tr h="697627">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cap="none" normalizeH="0" baseline="0" dirty="0" smtClean="0">
                        <a:ln>
                          <a:noFill/>
                        </a:ln>
                        <a:solidFill>
                          <a:schemeClr val="tx1"/>
                        </a:solidFill>
                        <a:effectLst/>
                        <a:latin typeface="Arial" pitchFamily="34" charset="0"/>
                      </a:endParaRPr>
                    </a:p>
                  </a:txBody>
                  <a:tcPr marL="91431" marR="91431" marT="45716" marB="45716" anchor="ctr" horzOverflow="overflow"/>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rgbClr val="000000"/>
                          </a:solidFill>
                          <a:effectLst/>
                          <a:latin typeface="Calibri" panose="020F0502020204030204" pitchFamily="34" charset="0"/>
                          <a:ea typeface="+mn-ea"/>
                          <a:cs typeface="+mn-cs"/>
                        </a:rPr>
                        <a:t>Türkiye</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lnSpc>
                          <a:spcPct val="150000"/>
                        </a:lnSpc>
                        <a:spcAft>
                          <a:spcPts val="0"/>
                        </a:spcAft>
                      </a:pPr>
                      <a:r>
                        <a:rPr lang="tr-TR" sz="1200" b="0" i="0" u="none" strike="noStrike" kern="1200" dirty="0" smtClean="0">
                          <a:solidFill>
                            <a:srgbClr val="000000"/>
                          </a:solidFill>
                          <a:effectLst/>
                          <a:latin typeface="Calibri" panose="020F0502020204030204" pitchFamily="34" charset="0"/>
                          <a:ea typeface="+mn-ea"/>
                          <a:cs typeface="+mn-cs"/>
                        </a:rPr>
                        <a:t>828.063.937</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lnSpc>
                          <a:spcPct val="150000"/>
                        </a:lnSpc>
                        <a:spcAft>
                          <a:spcPts val="0"/>
                        </a:spcAft>
                      </a:pPr>
                      <a:r>
                        <a:rPr lang="tr-TR" sz="1200" b="0" i="0" u="none" strike="noStrike" kern="1200" dirty="0" smtClean="0">
                          <a:solidFill>
                            <a:srgbClr val="000000"/>
                          </a:solidFill>
                          <a:effectLst/>
                          <a:latin typeface="Calibri" panose="020F0502020204030204" pitchFamily="34" charset="0"/>
                          <a:ea typeface="+mn-ea"/>
                          <a:cs typeface="+mn-cs"/>
                        </a:rPr>
                        <a:t>535.132.040</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64,6</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dirty="0"/>
                    </a:p>
                  </a:txBody>
                  <a:tcPr/>
                </a:tc>
                <a:extLst>
                  <a:ext uri="{0D108BD9-81ED-4DB2-BD59-A6C34878D82A}">
                    <a16:rowId xmlns:a16="http://schemas.microsoft.com/office/drawing/2014/main" val="746611565"/>
                  </a:ext>
                </a:extLst>
              </a:tr>
              <a:tr h="697627">
                <a:tc rowSpan="2">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i="0" u="none" strike="noStrike" kern="1200" dirty="0" smtClean="0">
                          <a:solidFill>
                            <a:srgbClr val="000000"/>
                          </a:solidFill>
                          <a:effectLst/>
                          <a:latin typeface="Calibri" panose="020F0502020204030204" pitchFamily="34" charset="0"/>
                          <a:ea typeface="+mn-ea"/>
                          <a:cs typeface="+mn-cs"/>
                        </a:rPr>
                        <a:t>2017</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rgbClr val="000000"/>
                          </a:solidFill>
                          <a:effectLst/>
                          <a:latin typeface="Calibri" panose="020F0502020204030204" pitchFamily="34" charset="0"/>
                          <a:ea typeface="+mn-ea"/>
                          <a:cs typeface="+mn-cs"/>
                        </a:rPr>
                        <a:t>İstanbul </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marR="0" indent="0" algn="ctr" defTabSz="685800" rtl="0" eaLnBrk="1" fontAlgn="ctr" latinLnBrk="0" hangingPunct="1">
                        <a:lnSpc>
                          <a:spcPct val="150000"/>
                        </a:lnSpc>
                        <a:spcBef>
                          <a:spcPts val="0"/>
                        </a:spcBef>
                        <a:spcAft>
                          <a:spcPts val="0"/>
                        </a:spcAft>
                        <a:buClrTx/>
                        <a:buSzTx/>
                        <a:buFontTx/>
                        <a:buNone/>
                        <a:tabLst/>
                        <a:defRPr/>
                      </a:pPr>
                      <a:r>
                        <a:rPr lang="tr-TR" sz="1200" b="0" i="0" u="none" strike="noStrike" kern="1200" dirty="0" smtClean="0">
                          <a:solidFill>
                            <a:srgbClr val="000000"/>
                          </a:solidFill>
                          <a:effectLst/>
                          <a:latin typeface="Calibri" panose="020F0502020204030204" pitchFamily="34" charset="0"/>
                          <a:ea typeface="+mn-ea"/>
                          <a:cs typeface="+mn-cs"/>
                        </a:rPr>
                        <a:t>391.865.947</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lnSpc>
                          <a:spcPct val="150000"/>
                        </a:lnSpc>
                        <a:spcAft>
                          <a:spcPts val="0"/>
                        </a:spcAft>
                      </a:pPr>
                      <a:r>
                        <a:rPr lang="tr-TR" sz="1200" b="0" i="0" u="none" strike="noStrike" kern="1200" dirty="0" smtClean="0">
                          <a:solidFill>
                            <a:srgbClr val="000000"/>
                          </a:solidFill>
                          <a:effectLst/>
                          <a:latin typeface="Calibri" panose="020F0502020204030204" pitchFamily="34" charset="0"/>
                          <a:ea typeface="+mn-ea"/>
                          <a:cs typeface="+mn-cs"/>
                        </a:rPr>
                        <a:t>249.575.165</a:t>
                      </a: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63,7</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40,9</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162681691"/>
                  </a:ext>
                </a:extLst>
              </a:tr>
              <a:tr h="697627">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cap="none" normalizeH="0" baseline="0" dirty="0" smtClean="0">
                        <a:ln>
                          <a:noFill/>
                        </a:ln>
                        <a:solidFill>
                          <a:schemeClr val="tx1"/>
                        </a:solidFill>
                        <a:effectLst/>
                        <a:latin typeface="Arial" pitchFamily="34" charset="0"/>
                      </a:endParaRPr>
                    </a:p>
                  </a:txBody>
                  <a:tcPr marL="91431" marR="91431" marT="45716" marB="45716" anchor="ctr" horzOverflow="overflow"/>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rgbClr val="000000"/>
                          </a:solidFill>
                          <a:effectLst/>
                          <a:latin typeface="Calibri" panose="020F0502020204030204" pitchFamily="34" charset="0"/>
                          <a:ea typeface="+mn-ea"/>
                          <a:cs typeface="+mn-cs"/>
                        </a:rPr>
                        <a:t>Türkiye</a:t>
                      </a:r>
                    </a:p>
                  </a:txBody>
                  <a:tcPr marL="91431" marR="91431" marT="45716" marB="45716" anchor="ctr" horzOverflow="overflow">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marR="0" lvl="0" indent="0" algn="ctr" defTabSz="685800" rtl="0" eaLnBrk="1" fontAlgn="ctr" latinLnBrk="0" hangingPunct="1">
                        <a:lnSpc>
                          <a:spcPct val="150000"/>
                        </a:lnSpc>
                        <a:spcBef>
                          <a:spcPct val="0"/>
                        </a:spcBef>
                        <a:spcAft>
                          <a:spcPts val="0"/>
                        </a:spcAft>
                        <a:buClrTx/>
                        <a:buSzTx/>
                        <a:buFontTx/>
                        <a:buNone/>
                        <a:tabLst/>
                        <a:defRPr/>
                      </a:pPr>
                      <a:r>
                        <a:rPr lang="tr-TR" sz="1200" b="0" i="0" u="none" strike="noStrike" kern="1200" dirty="0" smtClean="0">
                          <a:solidFill>
                            <a:srgbClr val="000000"/>
                          </a:solidFill>
                          <a:effectLst/>
                          <a:latin typeface="Calibri" panose="020F0502020204030204" pitchFamily="34" charset="0"/>
                          <a:ea typeface="+mn-ea"/>
                          <a:cs typeface="+mn-cs"/>
                        </a:rPr>
                        <a:t>932.584.453</a:t>
                      </a:r>
                      <a:endParaRPr lang="tr-TR" sz="12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marR="0" lvl="0" indent="0" algn="ctr" defTabSz="685800" rtl="0" eaLnBrk="1" fontAlgn="ctr" latinLnBrk="0" hangingPunct="1">
                        <a:lnSpc>
                          <a:spcPct val="150000"/>
                        </a:lnSpc>
                        <a:spcBef>
                          <a:spcPct val="0"/>
                        </a:spcBef>
                        <a:spcAft>
                          <a:spcPts val="0"/>
                        </a:spcAft>
                        <a:buClrTx/>
                        <a:buSzTx/>
                        <a:buFontTx/>
                        <a:buNone/>
                        <a:tabLst/>
                        <a:defRPr/>
                      </a:pPr>
                      <a:r>
                        <a:rPr lang="tr-TR" sz="1200" b="0" i="0" u="none" strike="noStrike" kern="1200" dirty="0" smtClean="0">
                          <a:solidFill>
                            <a:srgbClr val="000000"/>
                          </a:solidFill>
                          <a:effectLst/>
                          <a:latin typeface="Calibri" panose="020F0502020204030204" pitchFamily="34" charset="0"/>
                          <a:ea typeface="+mn-ea"/>
                          <a:cs typeface="+mn-cs"/>
                        </a:rPr>
                        <a:t>610.336.392</a:t>
                      </a:r>
                      <a:endParaRPr lang="tr-TR" sz="1200" b="0" i="0" u="none" strike="noStrike" kern="1200" dirty="0">
                        <a:solidFill>
                          <a:srgbClr val="000000"/>
                        </a:solidFill>
                        <a:effectLst/>
                        <a:latin typeface="Calibri" panose="020F0502020204030204" pitchFamily="34" charset="0"/>
                        <a:ea typeface="+mn-ea"/>
                        <a:cs typeface="+mn-cs"/>
                      </a:endParaRPr>
                    </a:p>
                  </a:txBody>
                  <a:tcPr marL="68580" marR="68580" marT="0"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Calibri" panose="020F0502020204030204" pitchFamily="34" charset="0"/>
                          <a:ea typeface="+mn-ea"/>
                          <a:cs typeface="+mn-cs"/>
                        </a:rPr>
                        <a:t>65,4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dirty="0"/>
                    </a:p>
                  </a:txBody>
                  <a:tcPr/>
                </a:tc>
                <a:extLst>
                  <a:ext uri="{0D108BD9-81ED-4DB2-BD59-A6C34878D82A}">
                    <a16:rowId xmlns:a16="http://schemas.microsoft.com/office/drawing/2014/main" val="2848833593"/>
                  </a:ext>
                </a:extLst>
              </a:tr>
              <a:tr h="697627">
                <a:tc rowSpan="2">
                  <a:txBody>
                    <a:bodyPr/>
                    <a:lstStyle/>
                    <a:p>
                      <a:pPr algn="ctr" rtl="0" fontAlgn="ctr"/>
                      <a:r>
                        <a:rPr lang="tr-TR" sz="1400" b="1" i="0" u="none" strike="noStrike" dirty="0">
                          <a:solidFill>
                            <a:srgbClr val="000000"/>
                          </a:solidFill>
                          <a:effectLst/>
                          <a:latin typeface="Calibri" panose="020F0502020204030204" pitchFamily="34" charset="0"/>
                        </a:rPr>
                        <a:t>2018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493.455.046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294.827.392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tcPr>
                </a:tc>
                <a:tc>
                  <a:txBody>
                    <a:bodyPr/>
                    <a:lstStyle/>
                    <a:p>
                      <a:pPr algn="ctr" rtl="0" fontAlgn="ctr"/>
                      <a:r>
                        <a:rPr lang="tr-TR" sz="1200" b="1" i="0" u="none" strike="noStrike">
                          <a:solidFill>
                            <a:srgbClr val="000000"/>
                          </a:solidFill>
                          <a:effectLst/>
                          <a:latin typeface="Calibri" panose="020F0502020204030204" pitchFamily="34" charset="0"/>
                        </a:rPr>
                        <a:t>59,7</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42,4</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2133121233"/>
                  </a:ext>
                </a:extLst>
              </a:tr>
              <a:tr h="697627">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1.102.713.186</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694.163.062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62,9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3371923428"/>
                  </a:ext>
                </a:extLst>
              </a:tr>
              <a:tr h="697627">
                <a:tc rowSpan="2">
                  <a:txBody>
                    <a:bodyPr/>
                    <a:lstStyle/>
                    <a:p>
                      <a:pPr algn="ctr" rtl="0" fontAlgn="ctr"/>
                      <a:r>
                        <a:rPr lang="tr-TR" sz="1400" b="1" i="0" u="none" strike="noStrike" dirty="0">
                          <a:solidFill>
                            <a:srgbClr val="000000"/>
                          </a:solidFill>
                          <a:effectLst/>
                          <a:latin typeface="Calibri" panose="020F0502020204030204" pitchFamily="34" charset="0"/>
                        </a:rPr>
                        <a:t>2019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2D492"/>
                    </a:solidFill>
                  </a:tcPr>
                </a:tc>
                <a:tc>
                  <a:txBody>
                    <a:bodyPr/>
                    <a:lstStyle/>
                    <a:p>
                      <a:pPr algn="just" rtl="0" fontAlgn="ctr"/>
                      <a:r>
                        <a:rPr lang="tr-TR" sz="1200" b="1" i="0" u="none" strike="noStrike" dirty="0">
                          <a:solidFill>
                            <a:srgbClr val="000000"/>
                          </a:solidFill>
                          <a:effectLst/>
                          <a:latin typeface="Calibri" panose="020F0502020204030204" pitchFamily="34" charset="0"/>
                        </a:rPr>
                        <a:t>İstanbul </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545.110.830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a:solidFill>
                            <a:srgbClr val="000000"/>
                          </a:solidFill>
                          <a:effectLst/>
                          <a:latin typeface="Calibri" panose="020F0502020204030204" pitchFamily="34" charset="0"/>
                        </a:rPr>
                        <a:t>327.136.402</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60</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rowSpan="2">
                  <a:txBody>
                    <a:bodyPr/>
                    <a:lstStyle/>
                    <a:p>
                      <a:pPr algn="ctr" rtl="0" fontAlgn="ctr"/>
                      <a:r>
                        <a:rPr lang="tr-TR" sz="1200" b="1" i="0" u="none" strike="noStrike" dirty="0">
                          <a:solidFill>
                            <a:srgbClr val="000000"/>
                          </a:solidFill>
                          <a:effectLst/>
                          <a:latin typeface="Calibri" panose="020F0502020204030204" pitchFamily="34" charset="0"/>
                        </a:rPr>
                        <a:t>39,5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extLst>
                  <a:ext uri="{0D108BD9-81ED-4DB2-BD59-A6C34878D82A}">
                    <a16:rowId xmlns:a16="http://schemas.microsoft.com/office/drawing/2014/main" val="529111432"/>
                  </a:ext>
                </a:extLst>
              </a:tr>
              <a:tr h="697627">
                <a:tc vMerge="1">
                  <a:txBody>
                    <a:bodyPr/>
                    <a:lstStyle/>
                    <a:p>
                      <a:endParaRPr lang="tr-TR"/>
                    </a:p>
                  </a:txBody>
                  <a:tcPr/>
                </a:tc>
                <a:tc>
                  <a:txBody>
                    <a:bodyPr/>
                    <a:lstStyle/>
                    <a:p>
                      <a:pPr algn="just" rtl="0" fontAlgn="ctr"/>
                      <a:r>
                        <a:rPr lang="tr-TR" sz="1200" b="1" i="0" u="none" strike="noStrike" dirty="0">
                          <a:solidFill>
                            <a:srgbClr val="000000"/>
                          </a:solidFill>
                          <a:effectLst/>
                          <a:latin typeface="Calibri" panose="020F0502020204030204" pitchFamily="34" charset="0"/>
                        </a:rPr>
                        <a:t>Türkiye</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1.296.955.505</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0" i="0" u="none" strike="noStrike" dirty="0">
                          <a:solidFill>
                            <a:srgbClr val="000000"/>
                          </a:solidFill>
                          <a:effectLst/>
                          <a:latin typeface="Calibri" panose="020F0502020204030204" pitchFamily="34" charset="0"/>
                        </a:rPr>
                        <a:t>827.523.979</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a:txBody>
                    <a:bodyPr/>
                    <a:lstStyle/>
                    <a:p>
                      <a:pPr algn="ctr" rtl="0" fontAlgn="ctr"/>
                      <a:r>
                        <a:rPr lang="tr-TR" sz="1200" b="1" i="0" u="none" strike="noStrike" dirty="0">
                          <a:solidFill>
                            <a:srgbClr val="000000"/>
                          </a:solidFill>
                          <a:effectLst/>
                          <a:latin typeface="Calibri" panose="020F0502020204030204" pitchFamily="34" charset="0"/>
                        </a:rPr>
                        <a:t>63,8</a:t>
                      </a:r>
                    </a:p>
                  </a:txBody>
                  <a:tcPr marL="7394" marR="7394" marT="7394" marB="0" anchor="ctr">
                    <a:lnL w="6350" cap="flat" cmpd="sng" algn="ctr">
                      <a:solidFill>
                        <a:srgbClr val="283845"/>
                      </a:solidFill>
                      <a:prstDash val="solid"/>
                      <a:round/>
                      <a:headEnd type="none" w="med" len="med"/>
                      <a:tailEnd type="none" w="med" len="med"/>
                    </a:lnL>
                    <a:lnR w="6350" cap="flat" cmpd="sng" algn="ctr">
                      <a:solidFill>
                        <a:srgbClr val="283845"/>
                      </a:solidFill>
                      <a:prstDash val="solid"/>
                      <a:round/>
                      <a:headEnd type="none" w="med" len="med"/>
                      <a:tailEnd type="none" w="med" len="med"/>
                    </a:lnR>
                    <a:lnT w="6350" cap="flat" cmpd="sng" algn="ctr">
                      <a:solidFill>
                        <a:srgbClr val="283845"/>
                      </a:solidFill>
                      <a:prstDash val="solid"/>
                      <a:round/>
                      <a:headEnd type="none" w="med" len="med"/>
                      <a:tailEnd type="none" w="med" len="med"/>
                    </a:lnT>
                    <a:lnB w="6350" cap="flat" cmpd="sng" algn="ctr">
                      <a:solidFill>
                        <a:srgbClr val="283845"/>
                      </a:solidFill>
                      <a:prstDash val="solid"/>
                      <a:round/>
                      <a:headEnd type="none" w="med" len="med"/>
                      <a:tailEnd type="none" w="med" len="med"/>
                    </a:lnB>
                    <a:solidFill>
                      <a:srgbClr val="FFFFFF"/>
                    </a:solidFill>
                  </a:tcPr>
                </a:tc>
                <a:tc vMerge="1">
                  <a:txBody>
                    <a:bodyPr/>
                    <a:lstStyle/>
                    <a:p>
                      <a:endParaRPr lang="tr-TR"/>
                    </a:p>
                  </a:txBody>
                  <a:tcPr/>
                </a:tc>
                <a:extLst>
                  <a:ext uri="{0D108BD9-81ED-4DB2-BD59-A6C34878D82A}">
                    <a16:rowId xmlns:a16="http://schemas.microsoft.com/office/drawing/2014/main" val="1449478648"/>
                  </a:ext>
                </a:extLst>
              </a:tr>
            </a:tbl>
          </a:graphicData>
        </a:graphic>
      </p:graphicFrame>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74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ext uri="{D42A27DB-BD31-4B8C-83A1-F6EECF244321}">
                <p14:modId xmlns:p14="http://schemas.microsoft.com/office/powerpoint/2010/main" val="3348041810"/>
              </p:ext>
            </p:extLst>
          </p:nvPr>
        </p:nvGraphicFramePr>
        <p:xfrm>
          <a:off x="106018" y="809687"/>
          <a:ext cx="6626086" cy="3629791"/>
        </p:xfrm>
        <a:graphic>
          <a:graphicData uri="http://schemas.openxmlformats.org/drawingml/2006/table">
            <a:tbl>
              <a:tblPr>
                <a:effectLst>
                  <a:outerShdw blurRad="50800" dist="38100" dir="5400000" algn="t" rotWithShape="0">
                    <a:prstClr val="black">
                      <a:alpha val="40000"/>
                    </a:prstClr>
                  </a:outerShdw>
                </a:effectLst>
              </a:tblPr>
              <a:tblGrid>
                <a:gridCol w="860567">
                  <a:extLst>
                    <a:ext uri="{9D8B030D-6E8A-4147-A177-3AD203B41FA5}">
                      <a16:colId xmlns:a16="http://schemas.microsoft.com/office/drawing/2014/main" val="20000"/>
                    </a:ext>
                  </a:extLst>
                </a:gridCol>
                <a:gridCol w="829879">
                  <a:extLst>
                    <a:ext uri="{9D8B030D-6E8A-4147-A177-3AD203B41FA5}">
                      <a16:colId xmlns:a16="http://schemas.microsoft.com/office/drawing/2014/main" val="20001"/>
                    </a:ext>
                  </a:extLst>
                </a:gridCol>
                <a:gridCol w="817492">
                  <a:extLst>
                    <a:ext uri="{9D8B030D-6E8A-4147-A177-3AD203B41FA5}">
                      <a16:colId xmlns:a16="http://schemas.microsoft.com/office/drawing/2014/main" val="20002"/>
                    </a:ext>
                  </a:extLst>
                </a:gridCol>
                <a:gridCol w="817492">
                  <a:extLst>
                    <a:ext uri="{9D8B030D-6E8A-4147-A177-3AD203B41FA5}">
                      <a16:colId xmlns:a16="http://schemas.microsoft.com/office/drawing/2014/main" val="20003"/>
                    </a:ext>
                  </a:extLst>
                </a:gridCol>
                <a:gridCol w="916582">
                  <a:extLst>
                    <a:ext uri="{9D8B030D-6E8A-4147-A177-3AD203B41FA5}">
                      <a16:colId xmlns:a16="http://schemas.microsoft.com/office/drawing/2014/main" val="20004"/>
                    </a:ext>
                  </a:extLst>
                </a:gridCol>
                <a:gridCol w="916582">
                  <a:extLst>
                    <a:ext uri="{9D8B030D-6E8A-4147-A177-3AD203B41FA5}">
                      <a16:colId xmlns:a16="http://schemas.microsoft.com/office/drawing/2014/main" val="20005"/>
                    </a:ext>
                  </a:extLst>
                </a:gridCol>
                <a:gridCol w="942454">
                  <a:extLst>
                    <a:ext uri="{9D8B030D-6E8A-4147-A177-3AD203B41FA5}">
                      <a16:colId xmlns:a16="http://schemas.microsoft.com/office/drawing/2014/main" val="20006"/>
                    </a:ext>
                  </a:extLst>
                </a:gridCol>
                <a:gridCol w="525038">
                  <a:extLst>
                    <a:ext uri="{9D8B030D-6E8A-4147-A177-3AD203B41FA5}">
                      <a16:colId xmlns:a16="http://schemas.microsoft.com/office/drawing/2014/main" val="20007"/>
                    </a:ext>
                  </a:extLst>
                </a:gridCol>
              </a:tblGrid>
              <a:tr h="435583">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400" b="1" u="none" strike="noStrike" cap="none" normalizeH="0" baseline="0" dirty="0">
                          <a:ln>
                            <a:noFill/>
                          </a:ln>
                          <a:solidFill>
                            <a:schemeClr val="bg1"/>
                          </a:solidFill>
                          <a:effectLst/>
                          <a:latin typeface="+mn-lt"/>
                        </a:rPr>
                        <a:t>ÖRGÜN + YAYGIN  EĞİTİM  (TÜRKİYE / İSTANBUL)</a:t>
                      </a:r>
                      <a:endParaRPr kumimoji="0" lang="tr-TR" sz="1400" b="1" i="0" u="none" strike="noStrike" cap="none" normalizeH="0" baseline="0" dirty="0">
                        <a:ln>
                          <a:noFill/>
                        </a:ln>
                        <a:solidFill>
                          <a:schemeClr val="bg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14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TÜRKİYE</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İSTANBUL </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smtClean="0">
                          <a:ln>
                            <a:noFill/>
                          </a:ln>
                          <a:solidFill>
                            <a:srgbClr val="14213D"/>
                          </a:solidFill>
                          <a:effectLst/>
                          <a:latin typeface="+mn-lt"/>
                        </a:rPr>
                        <a:t>İST.</a:t>
                      </a:r>
                      <a:endParaRPr kumimoji="0" lang="tr-TR" sz="1100" b="1" u="none" strike="noStrike"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 PAY</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587593">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100" b="1" u="none" strike="noStrike" kern="1200"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kern="1200" cap="none" normalizeH="0" baseline="0" dirty="0">
                          <a:ln>
                            <a:noFill/>
                          </a:ln>
                          <a:solidFill>
                            <a:srgbClr val="14213D"/>
                          </a:solidFill>
                          <a:effectLst/>
                          <a:latin typeface="+mn-lt"/>
                        </a:rPr>
                        <a:t>YAYGIN</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smtClean="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cap="none" normalizeH="0" baseline="0" dirty="0">
                          <a:ln>
                            <a:noFill/>
                          </a:ln>
                          <a:solidFill>
                            <a:srgbClr val="14213D"/>
                          </a:solidFill>
                          <a:effectLst/>
                          <a:latin typeface="+mn-lt"/>
                        </a:rPr>
                        <a:t>YAYGIN</a:t>
                      </a:r>
                      <a:endParaRPr kumimoji="0" lang="tr-TR" sz="1100" b="1" u="none" strike="noStrike" kern="1200" cap="none" normalizeH="0" baseline="0" dirty="0">
                        <a:ln>
                          <a:noFill/>
                        </a:ln>
                        <a:solidFill>
                          <a:srgbClr val="14213D"/>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58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OKUL</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66.849</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15.679</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82.528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6.869</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2.611</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9.480</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b="0" i="0" dirty="0">
                          <a:solidFill>
                            <a:schemeClr val="tx1"/>
                          </a:solidFill>
                          <a:effectLst/>
                          <a:latin typeface="Bookman Old Style" panose="02050604050505020204" pitchFamily="18" charset="0"/>
                          <a:ea typeface="SimSun" panose="02010600030101010101" pitchFamily="2" charset="-122"/>
                          <a:cs typeface="Arial TUR" panose="020B0604020202020204" pitchFamily="34" charset="0"/>
                        </a:rPr>
                        <a:t>11,49</a:t>
                      </a:r>
                      <a:endParaRPr lang="tr-TR" sz="1100" b="0" i="0" dirty="0">
                        <a:solidFill>
                          <a:schemeClr val="tx1"/>
                        </a:solidFill>
                        <a:effectLst/>
                        <a:latin typeface="Bookman Old Style" panose="02050604050505020204" pitchFamily="18" charset="0"/>
                        <a:ea typeface="SimSun" panose="02010600030101010101" pitchFamily="2" charset="-122"/>
                      </a:endParaRP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914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DERSLİK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706.015</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99.113</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805.128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104.118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16.318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120.436</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b="0" i="0" dirty="0">
                          <a:solidFill>
                            <a:schemeClr val="tx1"/>
                          </a:solidFill>
                          <a:effectLst/>
                          <a:latin typeface="Bookman Old Style" panose="02050604050505020204" pitchFamily="18" charset="0"/>
                          <a:ea typeface="SimSun" panose="02010600030101010101" pitchFamily="2" charset="-122"/>
                          <a:cs typeface="Arial TUR" panose="020B0604020202020204" pitchFamily="34" charset="0"/>
                        </a:rPr>
                        <a:t>14,96</a:t>
                      </a:r>
                      <a:endParaRPr lang="tr-TR" sz="1100" b="0" i="0" dirty="0">
                        <a:solidFill>
                          <a:schemeClr val="tx1"/>
                        </a:solidFill>
                        <a:effectLst/>
                        <a:latin typeface="Bookman Old Style" panose="02050604050505020204" pitchFamily="18" charset="0"/>
                        <a:ea typeface="SimSun" panose="02010600030101010101" pitchFamily="2" charset="-122"/>
                      </a:endParaRP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9141">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ÖĞRETMEN </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1.077.307</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83.124</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1.160.431</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152.273</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15.488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167.761</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b="0" i="0" dirty="0">
                          <a:solidFill>
                            <a:schemeClr val="tx1"/>
                          </a:solidFill>
                          <a:effectLst/>
                          <a:latin typeface="Bookman Old Style" panose="02050604050505020204" pitchFamily="18" charset="0"/>
                          <a:ea typeface="SimSun" panose="02010600030101010101" pitchFamily="2" charset="-122"/>
                          <a:cs typeface="Arial TUR" panose="020B0604020202020204" pitchFamily="34" charset="0"/>
                        </a:rPr>
                        <a:t>14,46</a:t>
                      </a:r>
                      <a:endParaRPr lang="tr-TR" sz="1100" b="0" i="0" dirty="0">
                        <a:solidFill>
                          <a:schemeClr val="tx1"/>
                        </a:solidFill>
                        <a:effectLst/>
                        <a:latin typeface="Bookman Old Style" panose="02050604050505020204" pitchFamily="18" charset="0"/>
                        <a:ea typeface="SimSun" panose="02010600030101010101" pitchFamily="2" charset="-122"/>
                      </a:endParaRP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11345">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800" b="1" u="none" strike="noStrike" cap="none" normalizeH="0" baseline="0" dirty="0">
                          <a:ln>
                            <a:noFill/>
                          </a:ln>
                          <a:solidFill>
                            <a:schemeClr val="tx1"/>
                          </a:solidFill>
                          <a:effectLst/>
                          <a:latin typeface="+mn-lt"/>
                        </a:rPr>
                        <a:t>KURSİYER</a:t>
                      </a:r>
                      <a:endParaRPr kumimoji="0" lang="tr-TR" sz="8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18.108.860</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10.783.964</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28.892.824</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ysClr val="windowText" lastClr="000000"/>
                          </a:solidFill>
                          <a:effectLst/>
                          <a:latin typeface="Bookman Old Style" pitchFamily="18" charset="0"/>
                          <a:ea typeface="+mn-ea"/>
                          <a:cs typeface="Arial" pitchFamily="34" charset="0"/>
                        </a:rPr>
                        <a:t>3.097.447</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554.978</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3.652.425</a:t>
                      </a: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spcAft>
                          <a:spcPts val="0"/>
                        </a:spcAft>
                      </a:pPr>
                      <a:r>
                        <a:rPr lang="tr-TR" sz="1100" b="0" i="0" dirty="0">
                          <a:solidFill>
                            <a:schemeClr val="tx1"/>
                          </a:solidFill>
                          <a:effectLst/>
                          <a:latin typeface="Bookman Old Style" panose="02050604050505020204" pitchFamily="18" charset="0"/>
                          <a:ea typeface="SimSun" panose="02010600030101010101" pitchFamily="2" charset="-122"/>
                          <a:cs typeface="Arial TUR" panose="020B0604020202020204" pitchFamily="34" charset="0"/>
                        </a:rPr>
                        <a:t>12,64</a:t>
                      </a:r>
                      <a:endParaRPr lang="tr-TR" sz="1100" b="0" i="0" dirty="0">
                        <a:solidFill>
                          <a:schemeClr val="tx1"/>
                        </a:solidFill>
                        <a:effectLst/>
                        <a:latin typeface="Bookman Old Style" panose="02050604050505020204" pitchFamily="18" charset="0"/>
                        <a:ea typeface="SimSun" panose="02010600030101010101" pitchFamily="2" charset="-122"/>
                      </a:endParaRPr>
                    </a:p>
                  </a:txBody>
                  <a:tcPr marL="51435" marR="51435"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EĞİTİM GENEL DURUMU</a:t>
            </a:r>
          </a:p>
        </p:txBody>
      </p:sp>
      <p:graphicFrame>
        <p:nvGraphicFramePr>
          <p:cNvPr id="7" name="4 Tablo"/>
          <p:cNvGraphicFramePr>
            <a:graphicFrameLocks noGrp="1"/>
          </p:cNvGraphicFramePr>
          <p:nvPr>
            <p:extLst>
              <p:ext uri="{D42A27DB-BD31-4B8C-83A1-F6EECF244321}">
                <p14:modId xmlns:p14="http://schemas.microsoft.com/office/powerpoint/2010/main" val="4064654265"/>
              </p:ext>
            </p:extLst>
          </p:nvPr>
        </p:nvGraphicFramePr>
        <p:xfrm>
          <a:off x="92764" y="4649935"/>
          <a:ext cx="6707801" cy="4692846"/>
        </p:xfrm>
        <a:graphic>
          <a:graphicData uri="http://schemas.openxmlformats.org/drawingml/2006/table">
            <a:tbl>
              <a:tblPr>
                <a:effectLst>
                  <a:outerShdw blurRad="50800" dist="38100" dir="5400000" algn="t" rotWithShape="0">
                    <a:prstClr val="black">
                      <a:alpha val="40000"/>
                    </a:prstClr>
                  </a:outerShdw>
                </a:effectLst>
              </a:tblPr>
              <a:tblGrid>
                <a:gridCol w="3397123">
                  <a:extLst>
                    <a:ext uri="{9D8B030D-6E8A-4147-A177-3AD203B41FA5}">
                      <a16:colId xmlns:a16="http://schemas.microsoft.com/office/drawing/2014/main" val="20000"/>
                    </a:ext>
                  </a:extLst>
                </a:gridCol>
                <a:gridCol w="1063598">
                  <a:extLst>
                    <a:ext uri="{9D8B030D-6E8A-4147-A177-3AD203B41FA5}">
                      <a16:colId xmlns:a16="http://schemas.microsoft.com/office/drawing/2014/main" val="20001"/>
                    </a:ext>
                  </a:extLst>
                </a:gridCol>
                <a:gridCol w="1123540">
                  <a:extLst>
                    <a:ext uri="{9D8B030D-6E8A-4147-A177-3AD203B41FA5}">
                      <a16:colId xmlns:a16="http://schemas.microsoft.com/office/drawing/2014/main" val="20002"/>
                    </a:ext>
                  </a:extLst>
                </a:gridCol>
                <a:gridCol w="1123540">
                  <a:extLst>
                    <a:ext uri="{9D8B030D-6E8A-4147-A177-3AD203B41FA5}">
                      <a16:colId xmlns:a16="http://schemas.microsoft.com/office/drawing/2014/main" val="20003"/>
                    </a:ext>
                  </a:extLst>
                </a:gridCol>
              </a:tblGrid>
              <a:tr h="569537">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EĞİTİM GENEL DURUMU</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39761">
                <a:tc>
                  <a:txBody>
                    <a:bodyPr/>
                    <a:lstStyle/>
                    <a:p>
                      <a:pPr algn="ctr" fontAlgn="b"/>
                      <a:r>
                        <a:rPr lang="tr-TR" sz="1200" b="1" u="none" strike="noStrike" dirty="0">
                          <a:solidFill>
                            <a:srgbClr val="14213D"/>
                          </a:solidFill>
                        </a:rPr>
                        <a:t>EĞİTİM</a:t>
                      </a:r>
                      <a:endParaRPr lang="tr-TR" sz="12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0" i="0" u="none" strike="noStrike" kern="1200" cap="none" normalizeH="0" baseline="0" noProof="0" dirty="0">
                          <a:ln>
                            <a:noFill/>
                          </a:ln>
                          <a:solidFill>
                            <a:schemeClr val="tx1"/>
                          </a:solidFill>
                          <a:effectLst/>
                          <a:latin typeface="Bookman Old Style" pitchFamily="18" charset="0"/>
                          <a:ea typeface="+mn-ea"/>
                          <a:cs typeface="Arial" pitchFamily="34" charset="0"/>
                        </a:rPr>
                        <a:t>2017-2018</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0" i="0" u="none" strike="noStrike" kern="1200" cap="none" normalizeH="0" baseline="0" noProof="0" dirty="0">
                          <a:ln>
                            <a:noFill/>
                          </a:ln>
                          <a:solidFill>
                            <a:schemeClr val="tx1"/>
                          </a:solidFill>
                          <a:effectLst/>
                          <a:latin typeface="Bookman Old Style" pitchFamily="18" charset="0"/>
                          <a:ea typeface="+mn-ea"/>
                          <a:cs typeface="Arial" pitchFamily="34" charset="0"/>
                        </a:rPr>
                        <a:t>2018-2019</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2019-2020</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14708">
                <a:tc>
                  <a:txBody>
                    <a:bodyPr/>
                    <a:lstStyle/>
                    <a:p>
                      <a:pPr algn="l" fontAlgn="b"/>
                      <a:r>
                        <a:rPr lang="tr-TR" sz="1200" b="1" u="none" strike="noStrike" dirty="0">
                          <a:solidFill>
                            <a:schemeClr val="tx1"/>
                          </a:solidFill>
                        </a:rPr>
                        <a:t>OKUL ÖNCESİ ÖĞRENCİLER</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195.339</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207.071</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248.389</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6179">
                <a:tc>
                  <a:txBody>
                    <a:bodyPr/>
                    <a:lstStyle/>
                    <a:p>
                      <a:pPr algn="l" fontAlgn="b"/>
                      <a:r>
                        <a:rPr lang="tr-TR" sz="1200" b="1" u="none" strike="noStrike" dirty="0">
                          <a:solidFill>
                            <a:schemeClr val="tx1"/>
                          </a:solidFill>
                        </a:rPr>
                        <a:t>İLKÖĞRETİM ÖĞRENCİLERİ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1.802.500</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1.836.773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1.847.966</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6179">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GENEL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311.049</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365.971</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377.190</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7650">
                <a:tc>
                  <a:txBody>
                    <a:bodyPr/>
                    <a:lstStyle/>
                    <a:p>
                      <a:pPr marL="0" algn="l" defTabSz="914400" rtl="0" eaLnBrk="1" fontAlgn="b" latinLnBrk="0" hangingPunct="1"/>
                      <a:r>
                        <a:rPr lang="tr-TR" sz="1200" b="1" u="none" strike="noStrike" kern="1200" dirty="0">
                          <a:solidFill>
                            <a:schemeClr val="tx1"/>
                          </a:solidFill>
                          <a:latin typeface="+mn-lt"/>
                          <a:ea typeface="+mn-ea"/>
                          <a:cs typeface="+mn-cs"/>
                        </a:rPr>
                        <a:t>ORTAÖĞRETİM MESLEKİ ve TEKNİK EĞİTİM GENEL (İHL ve Özel Eğitim Ortaokulu dahil)</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432.535</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385.083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376.511</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708">
                <a:tc>
                  <a:txBody>
                    <a:bodyPr/>
                    <a:lstStyle/>
                    <a:p>
                      <a:pPr algn="l" fontAlgn="b"/>
                      <a:r>
                        <a:rPr lang="tr-TR" sz="1200" b="1" u="none" strike="noStrike" dirty="0">
                          <a:solidFill>
                            <a:schemeClr val="tx1"/>
                          </a:solidFill>
                        </a:rPr>
                        <a:t>ORTAÖĞRETİM TOPLAMI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743.584</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751.054</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753.701</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414708">
                <a:tc>
                  <a:txBody>
                    <a:bodyPr/>
                    <a:lstStyle/>
                    <a:p>
                      <a:pPr algn="just" fontAlgn="b"/>
                      <a:r>
                        <a:rPr lang="tr-TR" sz="1200" b="1" u="none" strike="noStrike" dirty="0">
                          <a:solidFill>
                            <a:schemeClr val="tx1"/>
                          </a:solidFill>
                        </a:rPr>
                        <a:t>TOPLAM ÖĞRENCİ SAYISI</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2.741.423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2.794.898</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2.850.056</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414708">
                <a:tc>
                  <a:txBody>
                    <a:bodyPr/>
                    <a:lstStyle/>
                    <a:p>
                      <a:pPr algn="just" fontAlgn="b"/>
                      <a:r>
                        <a:rPr lang="tr-TR" sz="1200" u="none" strike="noStrike" dirty="0">
                          <a:solidFill>
                            <a:schemeClr val="tx1"/>
                          </a:solidFill>
                        </a:rPr>
                        <a:t>OKUMAZ</a:t>
                      </a:r>
                      <a:r>
                        <a:rPr lang="tr-TR" sz="1200" u="none" strike="noStrike" baseline="0" dirty="0">
                          <a:solidFill>
                            <a:schemeClr val="tx1"/>
                          </a:solidFill>
                        </a:rPr>
                        <a:t> YAZMAZ  ORANI   %</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3,41</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4708">
                <a:tc>
                  <a:txBody>
                    <a:bodyPr/>
                    <a:lstStyle/>
                    <a:p>
                      <a:pPr algn="just" fontAlgn="b"/>
                      <a:r>
                        <a:rPr lang="tr-TR" sz="1200" u="none" strike="noStrike" dirty="0">
                          <a:solidFill>
                            <a:schemeClr val="tx1"/>
                          </a:solidFill>
                        </a:rPr>
                        <a:t>DERSLİK SAYISI  (Örgün)</a:t>
                      </a:r>
                      <a:endParaRPr lang="tr-TR" sz="12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95.916</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103.613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rPr>
                        <a:t>104.118</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69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7742" y="746305"/>
          <a:ext cx="6862955" cy="7747049"/>
        </p:xfrm>
        <a:graphic>
          <a:graphicData uri="http://schemas.openxmlformats.org/drawingml/2006/table">
            <a:tbl>
              <a:tblPr>
                <a:effectLst>
                  <a:outerShdw blurRad="50800" dist="38100" dir="5400000" algn="t" rotWithShape="0">
                    <a:prstClr val="black">
                      <a:alpha val="40000"/>
                    </a:prstClr>
                  </a:outerShdw>
                </a:effectLst>
              </a:tblPr>
              <a:tblGrid>
                <a:gridCol w="1273123">
                  <a:extLst>
                    <a:ext uri="{9D8B030D-6E8A-4147-A177-3AD203B41FA5}">
                      <a16:colId xmlns:a16="http://schemas.microsoft.com/office/drawing/2014/main" val="2733055641"/>
                    </a:ext>
                  </a:extLst>
                </a:gridCol>
                <a:gridCol w="581998">
                  <a:extLst>
                    <a:ext uri="{9D8B030D-6E8A-4147-A177-3AD203B41FA5}">
                      <a16:colId xmlns:a16="http://schemas.microsoft.com/office/drawing/2014/main" val="3940498526"/>
                    </a:ext>
                  </a:extLst>
                </a:gridCol>
                <a:gridCol w="688322">
                  <a:extLst>
                    <a:ext uri="{9D8B030D-6E8A-4147-A177-3AD203B41FA5}">
                      <a16:colId xmlns:a16="http://schemas.microsoft.com/office/drawing/2014/main" val="3036278389"/>
                    </a:ext>
                  </a:extLst>
                </a:gridCol>
                <a:gridCol w="691123">
                  <a:extLst>
                    <a:ext uri="{9D8B030D-6E8A-4147-A177-3AD203B41FA5}">
                      <a16:colId xmlns:a16="http://schemas.microsoft.com/office/drawing/2014/main" val="538854711"/>
                    </a:ext>
                  </a:extLst>
                </a:gridCol>
                <a:gridCol w="691123">
                  <a:extLst>
                    <a:ext uri="{9D8B030D-6E8A-4147-A177-3AD203B41FA5}">
                      <a16:colId xmlns:a16="http://schemas.microsoft.com/office/drawing/2014/main" val="43167351"/>
                    </a:ext>
                  </a:extLst>
                </a:gridCol>
                <a:gridCol w="581998">
                  <a:extLst>
                    <a:ext uri="{9D8B030D-6E8A-4147-A177-3AD203B41FA5}">
                      <a16:colId xmlns:a16="http://schemas.microsoft.com/office/drawing/2014/main" val="590316393"/>
                    </a:ext>
                  </a:extLst>
                </a:gridCol>
                <a:gridCol w="581998">
                  <a:extLst>
                    <a:ext uri="{9D8B030D-6E8A-4147-A177-3AD203B41FA5}">
                      <a16:colId xmlns:a16="http://schemas.microsoft.com/office/drawing/2014/main" val="3771417382"/>
                    </a:ext>
                  </a:extLst>
                </a:gridCol>
                <a:gridCol w="618374">
                  <a:extLst>
                    <a:ext uri="{9D8B030D-6E8A-4147-A177-3AD203B41FA5}">
                      <a16:colId xmlns:a16="http://schemas.microsoft.com/office/drawing/2014/main" val="1126414330"/>
                    </a:ext>
                  </a:extLst>
                </a:gridCol>
                <a:gridCol w="363749">
                  <a:extLst>
                    <a:ext uri="{9D8B030D-6E8A-4147-A177-3AD203B41FA5}">
                      <a16:colId xmlns:a16="http://schemas.microsoft.com/office/drawing/2014/main" val="1861796769"/>
                    </a:ext>
                  </a:extLst>
                </a:gridCol>
                <a:gridCol w="391022">
                  <a:extLst>
                    <a:ext uri="{9D8B030D-6E8A-4147-A177-3AD203B41FA5}">
                      <a16:colId xmlns:a16="http://schemas.microsoft.com/office/drawing/2014/main" val="549650521"/>
                    </a:ext>
                  </a:extLst>
                </a:gridCol>
                <a:gridCol w="400125">
                  <a:extLst>
                    <a:ext uri="{9D8B030D-6E8A-4147-A177-3AD203B41FA5}">
                      <a16:colId xmlns:a16="http://schemas.microsoft.com/office/drawing/2014/main" val="1166603327"/>
                    </a:ext>
                  </a:extLst>
                </a:gridCol>
              </a:tblGrid>
              <a:tr h="651649">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Okul/Kurum/ Sınıf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latin typeface="+mn-lt"/>
                        </a:rPr>
                        <a:t>Öğrenci Sayısı</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82231">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bg1"/>
                          </a:solidFill>
                          <a:effectLst/>
                          <a:latin typeface="+mn-lt"/>
                        </a:rPr>
                        <a:t>TOPLAM</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Erkek</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00043">
                <a:tc>
                  <a:txBody>
                    <a:bodyPr/>
                    <a:lstStyle/>
                    <a:p>
                      <a:pPr algn="l" rtl="0" fontAlgn="ctr"/>
                      <a:r>
                        <a:rPr lang="en-US" sz="1000" u="none" strike="noStrike" dirty="0">
                          <a:solidFill>
                            <a:srgbClr val="14213D"/>
                          </a:solidFill>
                          <a:effectLst/>
                          <a:latin typeface="+mn-lt"/>
                        </a:rPr>
                        <a:t>OKUL ÖNCESİ TOPLAMI </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1.636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165.593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86.566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79.027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5.674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4.429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7.330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37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23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481935962"/>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27.914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14.468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13.446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1.097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817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1.314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00043">
                <a:tc>
                  <a:txBody>
                    <a:bodyPr/>
                    <a:lstStyle/>
                    <a:p>
                      <a:pPr algn="r" rtl="0" fontAlgn="ctr"/>
                      <a:r>
                        <a:rPr lang="tr-TR" sz="1000" b="0" u="none" strike="noStrike" dirty="0">
                          <a:effectLst/>
                          <a:latin typeface="+mn-lt"/>
                        </a:rPr>
                        <a:t>Anasınıfı[1]</a:t>
                      </a:r>
                      <a:endParaRPr lang="tr-TR"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1.488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137.030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71.692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65.338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4.490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3.515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5.917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649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406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243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87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97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99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00043">
                <a:tc>
                  <a:txBody>
                    <a:bodyPr/>
                    <a:lstStyle/>
                    <a:p>
                      <a:pPr algn="l" rtl="0" fontAlgn="ctr"/>
                      <a:r>
                        <a:rPr lang="en-US" sz="1000" b="0" u="none" strike="noStrike" dirty="0">
                          <a:solidFill>
                            <a:srgbClr val="14213D"/>
                          </a:solidFill>
                          <a:effectLst/>
                          <a:latin typeface="+mn-lt"/>
                        </a:rPr>
                        <a:t>İLKOKUL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1.045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832.682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427.952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404.730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32.204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26.145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29.059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32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26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İlkokul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1.002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830.838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426.754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404.084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32.053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25.440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28.670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İlkokulu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1.844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1.198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646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151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705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389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00043">
                <a:tc>
                  <a:txBody>
                    <a:bodyPr/>
                    <a:lstStyle/>
                    <a:p>
                      <a:pPr algn="l" rtl="0" fontAlgn="ctr"/>
                      <a:r>
                        <a:rPr lang="en-US" sz="1000" u="none" strike="noStrike" dirty="0">
                          <a:solidFill>
                            <a:srgbClr val="14213D"/>
                          </a:solidFill>
                          <a:effectLst/>
                          <a:latin typeface="+mn-lt"/>
                        </a:rPr>
                        <a:t>ORTAOKUL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1.144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829.186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422.797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406.389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33.081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19.462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28.403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900" b="1" i="0" u="none" strike="noStrike">
                          <a:solidFill>
                            <a:srgbClr val="000000"/>
                          </a:solidFill>
                          <a:effectLst/>
                          <a:latin typeface="Bookman Old Style" panose="02050604050505020204" pitchFamily="18" charset="0"/>
                        </a:rPr>
                        <a:t>25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Ortaokul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751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670.363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353.189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317.174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26.699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14.902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21.957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45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00043">
                <a:tc>
                  <a:txBody>
                    <a:bodyPr/>
                    <a:lstStyle/>
                    <a:p>
                      <a:pPr algn="r" rtl="0" fontAlgn="ctr"/>
                      <a:r>
                        <a:rPr lang="en-US" sz="1000" u="none" strike="noStrike" dirty="0">
                          <a:effectLst/>
                          <a:latin typeface="+mn-lt"/>
                        </a:rPr>
                        <a:t>      İmam </a:t>
                      </a:r>
                      <a:r>
                        <a:rPr lang="en-US" sz="1000" u="none" strike="noStrike" dirty="0" err="1">
                          <a:effectLst/>
                          <a:latin typeface="+mn-lt"/>
                        </a:rPr>
                        <a:t>Hatip</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251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126.415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57.326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69.089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6.121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4.416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4.771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333868">
                <a:tc>
                  <a:txBody>
                    <a:bodyPr/>
                    <a:lstStyle/>
                    <a:p>
                      <a:pPr marL="0" marR="0" indent="0" algn="r" defTabSz="685800" rtl="0" eaLnBrk="1" fontAlgn="ctr" latinLnBrk="0" hangingPunct="1">
                        <a:lnSpc>
                          <a:spcPct val="100000"/>
                        </a:lnSpc>
                        <a:spcBef>
                          <a:spcPts val="0"/>
                        </a:spcBef>
                        <a:spcAft>
                          <a:spcPts val="0"/>
                        </a:spcAft>
                        <a:buClrTx/>
                        <a:buSzTx/>
                        <a:buFontTx/>
                        <a:buNone/>
                        <a:tabLst/>
                        <a:defRPr/>
                      </a:pPr>
                      <a:r>
                        <a:rPr lang="en-US" sz="1000" u="none" strike="noStrike" dirty="0">
                          <a:effectLst/>
                          <a:latin typeface="+mn-lt"/>
                        </a:rPr>
                        <a:t>      İHL </a:t>
                      </a:r>
                      <a:r>
                        <a:rPr lang="en-US" sz="1000" u="none" strike="noStrike" dirty="0" err="1">
                          <a:effectLst/>
                          <a:latin typeface="+mn-lt"/>
                        </a:rPr>
                        <a:t>Bünyesinde</a:t>
                      </a:r>
                      <a:r>
                        <a:rPr lang="en-US" sz="1000" u="none" strike="noStrike" dirty="0">
                          <a:effectLst/>
                          <a:latin typeface="+mn-lt"/>
                        </a:rPr>
                        <a:t> </a:t>
                      </a:r>
                      <a:r>
                        <a:rPr lang="en-US" sz="1000" u="none" strike="noStrike" dirty="0" err="1">
                          <a:effectLst/>
                          <a:latin typeface="+mn-lt"/>
                        </a:rPr>
                        <a:t>Yer</a:t>
                      </a:r>
                      <a:r>
                        <a:rPr lang="tr-TR" sz="1000" u="none" strike="noStrike" baseline="0" dirty="0">
                          <a:effectLst/>
                          <a:latin typeface="+mn-lt"/>
                        </a:rPr>
                        <a:t> </a:t>
                      </a:r>
                      <a:r>
                        <a:rPr lang="en-US" sz="1000" u="none" strike="noStrike" dirty="0">
                          <a:effectLst/>
                          <a:latin typeface="+mn-lt"/>
                        </a:rPr>
                        <a:t>Alan İHO</a:t>
                      </a:r>
                      <a:r>
                        <a:rPr lang="tr-TR" sz="1000" b="0" u="none" strike="noStrike" dirty="0">
                          <a:effectLst/>
                          <a:latin typeface="+mn-lt"/>
                        </a:rPr>
                        <a:t>[2]</a:t>
                      </a:r>
                      <a:endParaRPr lang="tr-TR" sz="1000" b="1" i="0" u="none" strike="noStrike" dirty="0">
                        <a:solidFill>
                          <a:srgbClr val="000000"/>
                        </a:solidFill>
                        <a:effectLst/>
                        <a:latin typeface="+mn-lt"/>
                      </a:endParaRPr>
                    </a:p>
                    <a:p>
                      <a:pPr algn="r" rtl="0" fontAlgn="ct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98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30.504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11.064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19.440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ea typeface="Times New Roman" panose="02020603050405020304" pitchFamily="18" charset="0"/>
                        </a:rPr>
                        <a:t>-</a:t>
                      </a:r>
                      <a:endParaRPr lang="tr-TR" sz="900" b="0" i="0" u="none" strike="noStrike" dirty="0">
                        <a:solidFill>
                          <a:srgbClr val="000000"/>
                        </a:solidFill>
                        <a:effectLst/>
                        <a:latin typeface="Bookman Old Style" panose="02050604050505020204" pitchFamily="18" charset="0"/>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ea typeface="Times New Roman" panose="02020603050405020304" pitchFamily="18" charset="0"/>
                        </a:rPr>
                        <a:t>-</a:t>
                      </a:r>
                      <a:endParaRPr lang="tr-TR" sz="900" b="0" i="0" u="none" strike="noStrike" dirty="0">
                        <a:solidFill>
                          <a:srgbClr val="000000"/>
                        </a:solidFill>
                        <a:effectLst/>
                        <a:latin typeface="Bookman Old Style" panose="02050604050505020204" pitchFamily="18" charset="0"/>
                      </a:endParaRP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1.291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44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1904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1218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686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261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144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384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377630">
                <a:tc>
                  <a:txBody>
                    <a:bodyPr/>
                    <a:lstStyle/>
                    <a:p>
                      <a:pPr algn="l" rtl="0" fontAlgn="ctr"/>
                      <a:r>
                        <a:rPr lang="en-US" sz="1000" b="0" u="none" strike="noStrike" dirty="0">
                          <a:solidFill>
                            <a:srgbClr val="14213D"/>
                          </a:solidFill>
                          <a:effectLst/>
                          <a:latin typeface="+mn-lt"/>
                        </a:rPr>
                        <a:t>TEMEL EĞİTİM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2337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1.827.461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937.315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890.146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66.469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46.521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64.792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39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534828668"/>
                  </a:ext>
                </a:extLst>
              </a:tr>
              <a:tr h="451675">
                <a:tc>
                  <a:txBody>
                    <a:bodyPr/>
                    <a:lstStyle/>
                    <a:p>
                      <a:pPr algn="l" rtl="0" fontAlgn="ctr"/>
                      <a:r>
                        <a:rPr lang="en-US" sz="1000" b="0" u="none" strike="noStrike" dirty="0">
                          <a:solidFill>
                            <a:srgbClr val="14213D"/>
                          </a:solidFill>
                          <a:effectLst/>
                          <a:latin typeface="+mn-lt"/>
                        </a:rPr>
                        <a:t>ORTAÖĞRETİM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907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596.792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297.091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299.701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38.613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a:solidFill>
                            <a:srgbClr val="000000"/>
                          </a:solidFill>
                          <a:effectLst/>
                          <a:latin typeface="Bookman Old Style" panose="02050604050505020204" pitchFamily="18" charset="0"/>
                        </a:rPr>
                        <a:t>21.269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21124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28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900" b="1" i="0" u="none" strike="noStrike" dirty="0">
                          <a:solidFill>
                            <a:srgbClr val="000000"/>
                          </a:solidFill>
                          <a:effectLst/>
                          <a:latin typeface="Bookman Old Style" panose="02050604050505020204" pitchFamily="18" charset="0"/>
                        </a:rPr>
                        <a:t>15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27157516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Ortaöğretim</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279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244.442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111.477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132.965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127.26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6.904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7.379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Mesleki</a:t>
                      </a:r>
                      <a:r>
                        <a:rPr lang="en-US" sz="1000" u="none" strike="noStrike" dirty="0">
                          <a:effectLst/>
                          <a:latin typeface="+mn-lt"/>
                        </a:rPr>
                        <a:t> </a:t>
                      </a:r>
                      <a:r>
                        <a:rPr lang="en-US" sz="1000" u="none" strike="noStrike" dirty="0" err="1">
                          <a:effectLst/>
                          <a:latin typeface="+mn-lt"/>
                        </a:rPr>
                        <a:t>ve</a:t>
                      </a:r>
                      <a:r>
                        <a:rPr lang="en-US" sz="1000" u="none" strike="noStrike" dirty="0">
                          <a:effectLst/>
                          <a:latin typeface="+mn-lt"/>
                        </a:rPr>
                        <a:t> </a:t>
                      </a:r>
                      <a:r>
                        <a:rPr lang="en-US" sz="1000" u="none" strike="noStrike" dirty="0" err="1">
                          <a:effectLst/>
                          <a:latin typeface="+mn-lt"/>
                        </a:rPr>
                        <a:t>Teknik</a:t>
                      </a:r>
                      <a:r>
                        <a:rPr lang="en-US" sz="1000" u="none" strike="noStrike" dirty="0">
                          <a:effectLst/>
                          <a:latin typeface="+mn-lt"/>
                        </a:rPr>
                        <a:t>  </a:t>
                      </a:r>
                      <a:r>
                        <a:rPr lang="en-US" sz="1000" u="none" strike="noStrike" dirty="0" err="1">
                          <a:effectLst/>
                          <a:latin typeface="+mn-lt"/>
                        </a:rPr>
                        <a:t>Ortaöğretim</a:t>
                      </a:r>
                      <a:r>
                        <a:rPr lang="en-US" sz="1000" u="none" strike="noStrike" dirty="0">
                          <a:effectLst/>
                          <a:latin typeface="+mn-lt"/>
                        </a:rPr>
                        <a:t> </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366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252.898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143.227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109.671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17.085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7.764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9.007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33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397078">
                <a:tc>
                  <a:txBody>
                    <a:bodyPr/>
                    <a:lstStyle/>
                    <a:p>
                      <a:pPr algn="r" rtl="0" fontAlgn="ctr"/>
                      <a:r>
                        <a:rPr lang="en-US" sz="1000" u="none" strike="noStrike" dirty="0">
                          <a:effectLst/>
                          <a:latin typeface="+mn-lt"/>
                        </a:rPr>
                        <a:t>      Din </a:t>
                      </a:r>
                      <a:r>
                        <a:rPr lang="en-US" sz="1000" u="none" strike="noStrike" dirty="0" err="1">
                          <a:effectLst/>
                          <a:latin typeface="+mn-lt"/>
                        </a:rPr>
                        <a:t>Öğretimi</a:t>
                      </a: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Müdürlüğü</a:t>
                      </a:r>
                      <a:r>
                        <a:rPr lang="en-US" sz="1000" u="none" strike="noStrike" dirty="0">
                          <a:effectLst/>
                          <a:latin typeface="+mn-lt"/>
                        </a:rPr>
                        <a:t> (İHL)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203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93.619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38.609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55.010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7.820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6.027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3.947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24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12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Lisesi</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59</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5.833</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3.778</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2.055</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982</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574</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791</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a:solidFill>
                            <a:srgbClr val="000000"/>
                          </a:solidFill>
                          <a:effectLst/>
                          <a:latin typeface="Bookman Old Style" panose="02050604050505020204" pitchFamily="18" charset="0"/>
                        </a:rPr>
                        <a:t>10</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7</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900" b="0" i="0" u="none" strike="noStrike" dirty="0">
                          <a:solidFill>
                            <a:srgbClr val="000000"/>
                          </a:solidFill>
                          <a:effectLst/>
                          <a:latin typeface="Bookman Old Style" panose="02050604050505020204" pitchFamily="18" charset="0"/>
                        </a:rPr>
                        <a:t>6</a:t>
                      </a:r>
                    </a:p>
                  </a:txBody>
                  <a:tcPr marL="3953" marR="3953" marT="395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500073">
                <a:tc>
                  <a:txBody>
                    <a:bodyPr/>
                    <a:lstStyle/>
                    <a:p>
                      <a:pPr algn="l" rtl="0" fontAlgn="ctr"/>
                      <a:r>
                        <a:rPr lang="en-US" sz="1000" b="1" u="none" strike="noStrike" dirty="0">
                          <a:solidFill>
                            <a:srgbClr val="14213D"/>
                          </a:solidFill>
                          <a:effectLst/>
                          <a:latin typeface="+mn-lt"/>
                        </a:rPr>
                        <a:t>ÖRGÜN EĞİTİM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7.705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2.985.983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1.536.257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1.449.726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171.224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107.002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116.744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mn-cs"/>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97190907"/>
                  </a:ext>
                </a:extLst>
              </a:tr>
            </a:tbl>
          </a:graphicData>
        </a:graphic>
      </p:graphicFrame>
      <p:sp>
        <p:nvSpPr>
          <p:cNvPr id="4" name="Dikdörtgen 3"/>
          <p:cNvSpPr/>
          <p:nvPr/>
        </p:nvSpPr>
        <p:spPr>
          <a:xfrm>
            <a:off x="26897" y="13369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ÖRGÜN EĞİTİM DETAYI </a:t>
            </a:r>
            <a:r>
              <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(Resmi-Özel Toplamı)</a:t>
            </a:r>
          </a:p>
        </p:txBody>
      </p:sp>
      <p:sp>
        <p:nvSpPr>
          <p:cNvPr id="5" name="Dikdörtgen 4"/>
          <p:cNvSpPr/>
          <p:nvPr/>
        </p:nvSpPr>
        <p:spPr>
          <a:xfrm>
            <a:off x="-42381" y="8644295"/>
            <a:ext cx="6897594" cy="9079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Not 1: </a:t>
            </a:r>
            <a:r>
              <a:rPr kumimoji="0" lang="tr-TR" sz="1100" b="0" i="0" u="none" strike="noStrike" kern="1200" cap="none" spc="0" normalizeH="0" baseline="0" noProof="0" dirty="0">
                <a:ln>
                  <a:noFill/>
                </a:ln>
                <a:solidFill>
                  <a:sysClr val="windowText" lastClr="000000"/>
                </a:solidFill>
                <a:effectLst/>
                <a:uLnTx/>
                <a:uFillTx/>
                <a:latin typeface="Calibri" panose="020F0502020204030204" pitchFamily="34" charset="0"/>
              </a:rPr>
              <a:t>Anasınıfı sayısı 1.167, </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anasınıflarında görev yapan </a:t>
            </a:r>
            <a:r>
              <a:rPr lang="tr-TR" sz="1100" dirty="0">
                <a:solidFill>
                  <a:prstClr val="black"/>
                </a:solidFill>
                <a:latin typeface="Calibri" panose="020F0502020204030204" pitchFamily="34" charset="0"/>
              </a:rPr>
              <a:t>2.937</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 öğretmen ile </a:t>
            </a:r>
            <a:r>
              <a:rPr lang="tr-TR" sz="1100" dirty="0">
                <a:solidFill>
                  <a:prstClr val="black"/>
                </a:solidFill>
                <a:latin typeface="Calibri" panose="020F0502020204030204" pitchFamily="34" charset="0"/>
              </a:rPr>
              <a:t>4.752</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 derslik hem okul öncesinde hem de diğer kademelerde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rPr>
              <a:t>Not 2: İmam Hatip Liseleri bünyesinde yer alan İmam Hatip Ortaokulu derslik ve öğretmen sayıları, İmam Hatip Ortaokulu kademesinde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fld id="{796AAD45-9E9D-4CFF-8CAC-247D62ADDC27}" type="slidenum">
              <a:rPr lang="tr-TR" smtClean="0"/>
              <a:pPr/>
              <a:t>18</a:t>
            </a:fld>
            <a:r>
              <a:rPr lang="tr-TR" dirty="0"/>
              <a:t> / </a:t>
            </a:r>
            <a:r>
              <a:rPr lang="tr-TR" dirty="0" smtClean="0"/>
              <a:t>204</a:t>
            </a:r>
            <a:endParaRPr lang="tr-TR" dirty="0"/>
          </a:p>
        </p:txBody>
      </p:sp>
    </p:spTree>
    <p:extLst>
      <p:ext uri="{BB962C8B-B14F-4D97-AF65-F5344CB8AC3E}">
        <p14:creationId xmlns:p14="http://schemas.microsoft.com/office/powerpoint/2010/main" val="370823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460847438"/>
              </p:ext>
            </p:extLst>
          </p:nvPr>
        </p:nvGraphicFramePr>
        <p:xfrm>
          <a:off x="63473" y="839048"/>
          <a:ext cx="6655381" cy="8845056"/>
        </p:xfrm>
        <a:graphic>
          <a:graphicData uri="http://schemas.openxmlformats.org/drawingml/2006/table">
            <a:tbl>
              <a:tblPr>
                <a:effectLst>
                  <a:outerShdw blurRad="50800" dist="38100" dir="5400000" algn="t" rotWithShape="0">
                    <a:prstClr val="black">
                      <a:alpha val="40000"/>
                    </a:prstClr>
                  </a:outerShdw>
                </a:effectLst>
              </a:tblPr>
              <a:tblGrid>
                <a:gridCol w="932521">
                  <a:extLst>
                    <a:ext uri="{9D8B030D-6E8A-4147-A177-3AD203B41FA5}">
                      <a16:colId xmlns:a16="http://schemas.microsoft.com/office/drawing/2014/main" val="101702362"/>
                    </a:ext>
                  </a:extLst>
                </a:gridCol>
                <a:gridCol w="613164">
                  <a:extLst>
                    <a:ext uri="{9D8B030D-6E8A-4147-A177-3AD203B41FA5}">
                      <a16:colId xmlns:a16="http://schemas.microsoft.com/office/drawing/2014/main" val="1111504042"/>
                    </a:ext>
                  </a:extLst>
                </a:gridCol>
                <a:gridCol w="613164">
                  <a:extLst>
                    <a:ext uri="{9D8B030D-6E8A-4147-A177-3AD203B41FA5}">
                      <a16:colId xmlns:a16="http://schemas.microsoft.com/office/drawing/2014/main" val="3522886417"/>
                    </a:ext>
                  </a:extLst>
                </a:gridCol>
                <a:gridCol w="613164">
                  <a:extLst>
                    <a:ext uri="{9D8B030D-6E8A-4147-A177-3AD203B41FA5}">
                      <a16:colId xmlns:a16="http://schemas.microsoft.com/office/drawing/2014/main" val="1424363409"/>
                    </a:ext>
                  </a:extLst>
                </a:gridCol>
                <a:gridCol w="715356">
                  <a:extLst>
                    <a:ext uri="{9D8B030D-6E8A-4147-A177-3AD203B41FA5}">
                      <a16:colId xmlns:a16="http://schemas.microsoft.com/office/drawing/2014/main" val="2754743862"/>
                    </a:ext>
                  </a:extLst>
                </a:gridCol>
                <a:gridCol w="715356">
                  <a:extLst>
                    <a:ext uri="{9D8B030D-6E8A-4147-A177-3AD203B41FA5}">
                      <a16:colId xmlns:a16="http://schemas.microsoft.com/office/drawing/2014/main" val="2936454766"/>
                    </a:ext>
                  </a:extLst>
                </a:gridCol>
                <a:gridCol w="613164">
                  <a:extLst>
                    <a:ext uri="{9D8B030D-6E8A-4147-A177-3AD203B41FA5}">
                      <a16:colId xmlns:a16="http://schemas.microsoft.com/office/drawing/2014/main" val="4130442133"/>
                    </a:ext>
                  </a:extLst>
                </a:gridCol>
                <a:gridCol w="613164">
                  <a:extLst>
                    <a:ext uri="{9D8B030D-6E8A-4147-A177-3AD203B41FA5}">
                      <a16:colId xmlns:a16="http://schemas.microsoft.com/office/drawing/2014/main" val="2329205647"/>
                    </a:ext>
                  </a:extLst>
                </a:gridCol>
                <a:gridCol w="613164">
                  <a:extLst>
                    <a:ext uri="{9D8B030D-6E8A-4147-A177-3AD203B41FA5}">
                      <a16:colId xmlns:a16="http://schemas.microsoft.com/office/drawing/2014/main" val="4098375079"/>
                    </a:ext>
                  </a:extLst>
                </a:gridCol>
                <a:gridCol w="613164">
                  <a:extLst>
                    <a:ext uri="{9D8B030D-6E8A-4147-A177-3AD203B41FA5}">
                      <a16:colId xmlns:a16="http://schemas.microsoft.com/office/drawing/2014/main" val="679418486"/>
                    </a:ext>
                  </a:extLst>
                </a:gridCol>
              </a:tblGrid>
              <a:tr h="429735">
                <a:tc gridSpan="2">
                  <a:txBody>
                    <a:bodyPr/>
                    <a:lstStyle/>
                    <a:p>
                      <a:pPr algn="ctr" fontAlgn="ctr"/>
                      <a:r>
                        <a:rPr lang="tr-TR" sz="1000" u="none" strike="noStrike" dirty="0">
                          <a:solidFill>
                            <a:schemeClr val="bg1"/>
                          </a:solidFill>
                          <a:effectLst/>
                          <a:latin typeface="+mn-lt"/>
                        </a:rPr>
                        <a:t>TÜRÜ</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fontAlgn="ctr"/>
                      <a:r>
                        <a:rPr lang="tr-TR" sz="1000" u="none" strike="noStrike" dirty="0">
                          <a:solidFill>
                            <a:schemeClr val="bg1"/>
                          </a:solidFill>
                          <a:effectLst/>
                          <a:latin typeface="+mn-lt"/>
                        </a:rPr>
                        <a:t>KURUM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ÖĞRENCİ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196827168"/>
                  </a:ext>
                </a:extLst>
              </a:tr>
              <a:tr h="288239">
                <a:tc rowSpan="3">
                  <a:txBody>
                    <a:bodyPr/>
                    <a:lstStyle/>
                    <a:p>
                      <a:pPr algn="ctr" fontAlgn="ctr"/>
                      <a:r>
                        <a:rPr lang="tr-TR" sz="1000" b="1" u="none" strike="noStrike" dirty="0">
                          <a:solidFill>
                            <a:srgbClr val="14213D"/>
                          </a:solidFill>
                          <a:effectLst/>
                          <a:latin typeface="+mn-lt"/>
                        </a:rPr>
                        <a:t>RESMİ OKULLAR TOPLAM (A+B+C+D+E+F)</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1" u="none" strike="noStrike" dirty="0">
                          <a:solidFill>
                            <a:srgbClr val="14213D"/>
                          </a:solidFill>
                          <a:effectLst/>
                          <a:latin typeface="+mn-lt"/>
                        </a:rPr>
                        <a:t>İKİLİ</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dirty="0">
                          <a:solidFill>
                            <a:schemeClr val="tx1"/>
                          </a:solidFill>
                          <a:effectLst/>
                          <a:latin typeface="Bookman Old Style" panose="02050604050505020204" pitchFamily="18" charset="0"/>
                        </a:rPr>
                        <a:t>         769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17.002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29.426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923.825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54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31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41%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770772800"/>
                  </a:ext>
                </a:extLst>
              </a:tr>
              <a:tr h="288239">
                <a:tc vMerge="1">
                  <a:txBody>
                    <a:bodyPr/>
                    <a:lstStyle/>
                    <a:p>
                      <a:endParaRPr lang="tr-TR"/>
                    </a:p>
                  </a:txBody>
                  <a:tcPr/>
                </a:tc>
                <a:tc>
                  <a:txBody>
                    <a:bodyPr/>
                    <a:lstStyle/>
                    <a:p>
                      <a:pPr algn="ctr" fontAlgn="ctr"/>
                      <a:r>
                        <a:rPr lang="tr-TR" sz="1000" b="1" u="none" strike="noStrike" dirty="0">
                          <a:solidFill>
                            <a:srgbClr val="14213D"/>
                          </a:solidFill>
                          <a:effectLst/>
                          <a:latin typeface="+mn-lt"/>
                        </a:rPr>
                        <a:t>NORMAL</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dirty="0">
                          <a:solidFill>
                            <a:schemeClr val="tx1"/>
                          </a:solidFill>
                          <a:effectLst/>
                          <a:latin typeface="Bookman Old Style" panose="02050604050505020204" pitchFamily="18" charset="0"/>
                        </a:rPr>
                        <a:t>      2.229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dirty="0">
                          <a:solidFill>
                            <a:schemeClr val="tx1"/>
                          </a:solidFill>
                          <a:effectLst/>
                          <a:latin typeface="Bookman Old Style" panose="02050604050505020204" pitchFamily="18" charset="0"/>
                        </a:rPr>
                        <a:t>    49.874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47.869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1.334.835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27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74%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59%</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106555115"/>
                  </a:ext>
                </a:extLst>
              </a:tr>
              <a:tr h="288239">
                <a:tc vMerge="1">
                  <a:txBody>
                    <a:bodyPr/>
                    <a:lstStyle/>
                    <a:p>
                      <a:endParaRPr lang="tr-TR"/>
                    </a:p>
                  </a:txBody>
                  <a:tcPr/>
                </a:tc>
                <a:tc>
                  <a:txBody>
                    <a:bodyPr/>
                    <a:lstStyle/>
                    <a:p>
                      <a:pPr algn="ctr" fontAlgn="ctr"/>
                      <a:r>
                        <a:rPr lang="tr-TR" sz="1000" b="1" u="none" strike="noStrike" dirty="0">
                          <a:solidFill>
                            <a:srgbClr val="14213D"/>
                          </a:solidFill>
                          <a:effectLst/>
                          <a:latin typeface="+mn-lt"/>
                        </a:rPr>
                        <a:t>TOPLAM</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2.998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dirty="0">
                          <a:solidFill>
                            <a:schemeClr val="tx1"/>
                          </a:solidFill>
                          <a:effectLst/>
                          <a:latin typeface="Bookman Old Style" panose="02050604050505020204" pitchFamily="18" charset="0"/>
                        </a:rPr>
                        <a:t>    66.876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dirty="0">
                          <a:solidFill>
                            <a:schemeClr val="tx1"/>
                          </a:solidFill>
                          <a:effectLst/>
                          <a:latin typeface="Bookman Old Style" panose="02050604050505020204" pitchFamily="18" charset="0"/>
                        </a:rPr>
                        <a:t>    77.295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r" fontAlgn="ctr"/>
                      <a:r>
                        <a:rPr lang="tr-TR" sz="1000" b="0" i="0" u="none" strike="noStrike">
                          <a:solidFill>
                            <a:schemeClr val="tx1"/>
                          </a:solidFill>
                          <a:effectLst/>
                          <a:latin typeface="Bookman Old Style" panose="02050604050505020204" pitchFamily="18" charset="0"/>
                        </a:rPr>
                        <a:t> 2.258.660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34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29</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0" i="0" u="none" strike="noStrike">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4238199642"/>
                  </a:ext>
                </a:extLst>
              </a:tr>
              <a:tr h="288239">
                <a:tc rowSpan="3">
                  <a:txBody>
                    <a:bodyPr/>
                    <a:lstStyle/>
                    <a:p>
                      <a:pPr algn="ctr" fontAlgn="ctr"/>
                      <a:r>
                        <a:rPr lang="tr-TR" sz="1000" b="0" u="none" strike="noStrike" dirty="0">
                          <a:solidFill>
                            <a:srgbClr val="14213D"/>
                          </a:solidFill>
                          <a:effectLst/>
                          <a:latin typeface="+mn-lt"/>
                        </a:rPr>
                        <a:t>İLKÖĞRETİM TOPLAM (A+B+C)</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a:solidFill>
                            <a:schemeClr val="tx1"/>
                          </a:solidFill>
                          <a:effectLst/>
                          <a:latin typeface="Bookman Old Style" panose="02050604050505020204" pitchFamily="18" charset="0"/>
                        </a:rPr>
                        <a:t>         701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15.462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26.996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847.049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55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31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34%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51%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1793559"/>
                  </a:ext>
                </a:extLst>
              </a:tr>
              <a:tr h="288239">
                <a:tc vMerge="1">
                  <a:txBody>
                    <a:bodyPr/>
                    <a:lstStyle/>
                    <a:p>
                      <a:endParaRPr lang="tr-TR"/>
                    </a:p>
                  </a:txBody>
                  <a:tcPr/>
                </a:tc>
                <a:tc>
                  <a:txBody>
                    <a:bodyPr/>
                    <a:lstStyle/>
                    <a:p>
                      <a:pPr algn="ctr" fontAlgn="ctr"/>
                      <a:r>
                        <a:rPr lang="tr-TR" sz="1000" b="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1.390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30.145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29.175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814.819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66%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49%</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4920736"/>
                  </a:ext>
                </a:extLst>
              </a:tr>
              <a:tr h="288239">
                <a:tc vMerge="1">
                  <a:txBody>
                    <a:bodyPr/>
                    <a:lstStyle/>
                    <a:p>
                      <a:endParaRPr lang="tr-TR"/>
                    </a:p>
                  </a:txBody>
                  <a:tcPr/>
                </a:tc>
                <a:tc>
                  <a:txBody>
                    <a:bodyPr/>
                    <a:lstStyle/>
                    <a:p>
                      <a:pPr algn="ctr" fontAlgn="ctr"/>
                      <a:r>
                        <a:rPr lang="tr-TR" sz="1000" b="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a:solidFill>
                            <a:schemeClr val="tx1"/>
                          </a:solidFill>
                          <a:effectLst/>
                          <a:latin typeface="Bookman Old Style" panose="02050604050505020204" pitchFamily="18" charset="0"/>
                        </a:rPr>
                        <a:t>      2.091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45.607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56.171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1.661.868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smtClean="0">
                          <a:solidFill>
                            <a:schemeClr val="tx1"/>
                          </a:solidFill>
                          <a:effectLst/>
                          <a:latin typeface="Bookman Old Style" panose="02050604050505020204" pitchFamily="18" charset="0"/>
                        </a:rPr>
                        <a:t>37</a:t>
                      </a:r>
                      <a:endParaRPr lang="tr-TR" sz="1000" b="0" i="0" u="none" strike="noStrike" dirty="0">
                        <a:solidFill>
                          <a:schemeClr val="tx1"/>
                        </a:solidFill>
                        <a:effectLst/>
                        <a:latin typeface="Bookman Old Style" panose="02050604050505020204" pitchFamily="18" charset="0"/>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30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786388"/>
                  </a:ext>
                </a:extLst>
              </a:tr>
              <a:tr h="288239">
                <a:tc rowSpan="3">
                  <a:txBody>
                    <a:bodyPr/>
                    <a:lstStyle/>
                    <a:p>
                      <a:pPr algn="ctr" fontAlgn="ctr"/>
                      <a:r>
                        <a:rPr lang="tr-TR" sz="1000" u="none" strike="noStrike" dirty="0">
                          <a:effectLst/>
                          <a:latin typeface="+mn-lt"/>
                        </a:rPr>
                        <a:t>İLKOKUL (A)</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chemeClr val="tx1"/>
                          </a:solidFill>
                          <a:effectLst/>
                          <a:latin typeface="Bookman Old Style" panose="02050604050505020204" pitchFamily="18" charset="0"/>
                        </a:rPr>
                        <a:t>         369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chemeClr val="tx1"/>
                          </a:solidFill>
                          <a:effectLst/>
                          <a:latin typeface="Bookman Old Style" panose="02050604050505020204" pitchFamily="18" charset="0"/>
                        </a:rPr>
                        <a:t>      9.578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chemeClr val="tx1"/>
                          </a:solidFill>
                          <a:effectLst/>
                          <a:latin typeface="Bookman Old Style" panose="02050604050505020204" pitchFamily="18" charset="0"/>
                        </a:rPr>
                        <a:t>    14.703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chemeClr val="tx1"/>
                          </a:solidFill>
                          <a:effectLst/>
                          <a:latin typeface="Bookman Old Style" panose="02050604050505020204" pitchFamily="18" charset="0"/>
                        </a:rPr>
                        <a:t>     454.534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chemeClr val="tx1"/>
                          </a:solidFill>
                          <a:effectLst/>
                          <a:latin typeface="Bookman Old Style" panose="02050604050505020204" pitchFamily="18" charset="0"/>
                        </a:rPr>
                        <a:t>47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chemeClr val="tx1"/>
                          </a:solidFill>
                          <a:effectLst/>
                          <a:latin typeface="Bookman Old Style" panose="02050604050505020204" pitchFamily="18" charset="0"/>
                        </a:rPr>
                        <a:t>31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chemeClr val="tx1"/>
                          </a:solidFill>
                          <a:effectLst/>
                          <a:latin typeface="Bookman Old Style" panose="02050604050505020204" pitchFamily="18" charset="0"/>
                        </a:rPr>
                        <a:t>35%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chemeClr val="tx1"/>
                          </a:solidFill>
                          <a:effectLst/>
                          <a:latin typeface="Bookman Old Style" panose="02050604050505020204" pitchFamily="18" charset="0"/>
                        </a:rPr>
                        <a:t>55%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4114754"/>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676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16.567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14.356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378.148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65%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45%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0570740"/>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1.045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26.145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29.059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832.682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29</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933338"/>
                  </a:ext>
                </a:extLst>
              </a:tr>
              <a:tr h="288239">
                <a:tc rowSpan="3">
                  <a:txBody>
                    <a:bodyPr/>
                    <a:lstStyle/>
                    <a:p>
                      <a:pPr algn="ctr" fontAlgn="ctr"/>
                      <a:r>
                        <a:rPr lang="tr-TR" sz="1000" u="none" strike="noStrike" dirty="0">
                          <a:effectLst/>
                          <a:latin typeface="+mn-lt"/>
                        </a:rPr>
                        <a:t>ORTAOKUL (B)</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287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5.456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11.298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365.000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67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54%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45826972"/>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508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9.590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11.043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307.267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64%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46%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9133980"/>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795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15.046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22.341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672.267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45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94182746"/>
                  </a:ext>
                </a:extLst>
              </a:tr>
              <a:tr h="288239">
                <a:tc rowSpan="3">
                  <a:txBody>
                    <a:bodyPr/>
                    <a:lstStyle/>
                    <a:p>
                      <a:pPr algn="ctr" fontAlgn="ctr"/>
                      <a:r>
                        <a:rPr lang="tr-TR" sz="1000" u="none" strike="noStrike" dirty="0">
                          <a:solidFill>
                            <a:srgbClr val="14213D"/>
                          </a:solidFill>
                          <a:effectLst/>
                          <a:latin typeface="+mn-lt"/>
                        </a:rPr>
                        <a:t>İMAM-HATİP ORTAOKULU (C)</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428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995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27.515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64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90988674"/>
                  </a:ext>
                </a:extLst>
              </a:tr>
              <a:tr h="288239">
                <a:tc vMerge="1">
                  <a:txBody>
                    <a:bodyPr/>
                    <a:lstStyle/>
                    <a:p>
                      <a:endParaRPr lang="tr-TR"/>
                    </a:p>
                  </a:txBody>
                  <a:tcPr/>
                </a:tc>
                <a:tc>
                  <a:txBody>
                    <a:bodyPr/>
                    <a:lstStyle/>
                    <a:p>
                      <a:pPr algn="ctr" fontAlgn="ctr"/>
                      <a:r>
                        <a:rPr lang="tr-TR" sz="100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206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3.988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3.776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129.404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82%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82%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83662220"/>
                  </a:ext>
                </a:extLst>
              </a:tr>
              <a:tr h="288239">
                <a:tc vMerge="1">
                  <a:txBody>
                    <a:bodyPr/>
                    <a:lstStyle/>
                    <a:p>
                      <a:endParaRPr lang="tr-TR"/>
                    </a:p>
                  </a:txBody>
                  <a:tcPr/>
                </a:tc>
                <a:tc>
                  <a:txBody>
                    <a:bodyPr/>
                    <a:lstStyle/>
                    <a:p>
                      <a:pPr algn="ctr" fontAlgn="ctr"/>
                      <a:r>
                        <a:rPr lang="tr-TR" sz="100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251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4.416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6.062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156.919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8546233"/>
                  </a:ext>
                </a:extLst>
              </a:tr>
              <a:tr h="288239">
                <a:tc rowSpan="3">
                  <a:txBody>
                    <a:bodyPr/>
                    <a:lstStyle/>
                    <a:p>
                      <a:pPr algn="ctr" fontAlgn="ctr"/>
                      <a:r>
                        <a:rPr lang="tr-TR" sz="1000" u="none" strike="noStrike" dirty="0">
                          <a:effectLst/>
                          <a:latin typeface="+mn-lt"/>
                        </a:rPr>
                        <a:t>ORTAÖĞRETİM TOPLAM (D+E+F)</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u="none" strike="noStrike" dirty="0">
                          <a:effectLst/>
                          <a:latin typeface="+mn-lt"/>
                        </a:rPr>
                        <a:t>İKİLİ</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68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1.540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a:solidFill>
                            <a:schemeClr val="tx1"/>
                          </a:solidFill>
                          <a:effectLst/>
                          <a:latin typeface="Bookman Old Style" panose="02050604050505020204" pitchFamily="18" charset="0"/>
                        </a:rPr>
                        <a:t>      2.430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76.776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50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32</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a:solidFill>
                            <a:schemeClr val="tx1"/>
                          </a:solidFill>
                          <a:effectLst/>
                          <a:latin typeface="Bookman Old Style" panose="02050604050505020204" pitchFamily="18" charset="0"/>
                        </a:rPr>
                        <a:t>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13%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9642290"/>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839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19.729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18.694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520.016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93%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87%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0697123"/>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907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21.269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21.124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r" fontAlgn="ctr"/>
                      <a:r>
                        <a:rPr lang="tr-TR" sz="1000" b="0" i="0" u="none" strike="noStrike" dirty="0">
                          <a:solidFill>
                            <a:schemeClr val="tx1"/>
                          </a:solidFill>
                          <a:effectLst/>
                          <a:latin typeface="Bookman Old Style" panose="02050604050505020204" pitchFamily="18" charset="0"/>
                        </a:rPr>
                        <a:t>     596.792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i="0" u="none" strike="noStrike" dirty="0">
                          <a:solidFill>
                            <a:schemeClr val="tx1"/>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2732123"/>
                  </a:ext>
                </a:extLst>
              </a:tr>
              <a:tr h="288239">
                <a:tc rowSpan="3">
                  <a:txBody>
                    <a:bodyPr/>
                    <a:lstStyle/>
                    <a:p>
                      <a:pPr algn="ctr" fontAlgn="ctr"/>
                      <a:r>
                        <a:rPr lang="tr-TR" sz="1000" u="none" strike="noStrike" dirty="0">
                          <a:effectLst/>
                          <a:latin typeface="+mn-lt"/>
                        </a:rPr>
                        <a:t>GENEL ORTAÖĞRETİM (D)</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427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702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25.408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60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12920496"/>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260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6.477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6.677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219.034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93%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90%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27373749"/>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279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6.904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7.379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244.442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6143018"/>
                  </a:ext>
                </a:extLst>
              </a:tr>
              <a:tr h="288239">
                <a:tc rowSpan="3">
                  <a:txBody>
                    <a:bodyPr/>
                    <a:lstStyle/>
                    <a:p>
                      <a:pPr algn="ctr" fontAlgn="ctr"/>
                      <a:r>
                        <a:rPr lang="tr-TR" sz="1000" u="none" strike="noStrike" dirty="0">
                          <a:effectLst/>
                          <a:latin typeface="+mn-lt"/>
                        </a:rPr>
                        <a:t>MESLEKİ-TEKNİK ORTAÖĞRETİM (E)</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42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857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1.591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47.973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56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19%</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73584921"/>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383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7.481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8.207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210.758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28</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90%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81%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6717785"/>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425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8.338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9.798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258.731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31</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1776376"/>
                  </a:ext>
                </a:extLst>
              </a:tr>
              <a:tr h="288239">
                <a:tc rowSpan="3">
                  <a:txBody>
                    <a:bodyPr/>
                    <a:lstStyle/>
                    <a:p>
                      <a:pPr algn="ctr" fontAlgn="ctr"/>
                      <a:r>
                        <a:rPr lang="tr-TR" sz="1000" u="none" strike="noStrike" dirty="0">
                          <a:effectLst/>
                          <a:latin typeface="+mn-lt"/>
                        </a:rPr>
                        <a:t>İMAM HATİP LİSELERİ (F)</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256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137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3.395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25</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3%</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00716103"/>
                  </a:ext>
                </a:extLst>
              </a:tr>
              <a:tr h="288239">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196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5.771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3.810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90.224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Bookman Old Style" panose="02050604050505020204" pitchFamily="18" charset="0"/>
                        </a:rPr>
                        <a:t>16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24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97%</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96%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62971032"/>
                  </a:ext>
                </a:extLst>
              </a:tr>
              <a:tr h="288239">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203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6.027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a:solidFill>
                            <a:srgbClr val="000000"/>
                          </a:solidFill>
                          <a:effectLst/>
                          <a:latin typeface="Bookman Old Style" panose="02050604050505020204" pitchFamily="18" charset="0"/>
                        </a:rPr>
                        <a:t>      3.947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fontAlgn="ctr"/>
                      <a:r>
                        <a:rPr lang="tr-TR" sz="1000" b="0" i="0" u="none" strike="noStrike" dirty="0">
                          <a:solidFill>
                            <a:srgbClr val="000000"/>
                          </a:solidFill>
                          <a:effectLst/>
                          <a:latin typeface="Bookman Old Style" panose="02050604050505020204" pitchFamily="18" charset="0"/>
                        </a:rPr>
                        <a:t>       93.619   </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16</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24</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Bookman Old Style" panose="02050604050505020204" pitchFamily="18" charset="0"/>
                        </a:rPr>
                        <a:t>100%</a:t>
                      </a: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1142139"/>
                  </a:ext>
                </a:extLst>
              </a:tr>
            </a:tbl>
          </a:graphicData>
        </a:graphic>
      </p:graphicFrame>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tr-TR" sz="2000" b="1" i="1" dirty="0" smtClean="0">
                <a:solidFill>
                  <a:prstClr val="white"/>
                </a:solidFill>
                <a:latin typeface="Calibri" panose="020F0502020204030204" pitchFamily="34" charset="0"/>
                <a:cs typeface="Arial" pitchFamily="34" charset="0"/>
              </a:rPr>
              <a:t>2018-2019 </a:t>
            </a: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YILI </a:t>
            </a: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RESMİ OKULLARIN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NORMAL VE İKİLİ ÖĞRETİM DURUMU*</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fld id="{796AAD45-9E9D-4CFF-8CAC-247D62ADDC27}" type="slidenum">
              <a:rPr lang="tr-TR" smtClean="0"/>
              <a:pPr/>
              <a:t>19</a:t>
            </a:fld>
            <a:r>
              <a:rPr lang="tr-TR" dirty="0"/>
              <a:t> / </a:t>
            </a:r>
            <a:r>
              <a:rPr lang="tr-TR" dirty="0" smtClean="0"/>
              <a:t>204</a:t>
            </a:r>
            <a:endParaRPr lang="tr-TR" dirty="0"/>
          </a:p>
        </p:txBody>
      </p:sp>
    </p:spTree>
    <p:extLst>
      <p:ext uri="{BB962C8B-B14F-4D97-AF65-F5344CB8AC3E}">
        <p14:creationId xmlns:p14="http://schemas.microsoft.com/office/powerpoint/2010/main" val="111513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graphicFrame>
        <p:nvGraphicFramePr>
          <p:cNvPr id="8" name="Tablo 7"/>
          <p:cNvGraphicFramePr>
            <a:graphicFrameLocks noGrp="1"/>
          </p:cNvGraphicFramePr>
          <p:nvPr>
            <p:extLst>
              <p:ext uri="{D42A27DB-BD31-4B8C-83A1-F6EECF244321}">
                <p14:modId xmlns:p14="http://schemas.microsoft.com/office/powerpoint/2010/main" val="558660494"/>
              </p:ext>
            </p:extLst>
          </p:nvPr>
        </p:nvGraphicFramePr>
        <p:xfrm>
          <a:off x="159027" y="3344349"/>
          <a:ext cx="6499122" cy="573720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85277">
                  <a:extLst>
                    <a:ext uri="{9D8B030D-6E8A-4147-A177-3AD203B41FA5}">
                      <a16:colId xmlns:a16="http://schemas.microsoft.com/office/drawing/2014/main" val="2601106219"/>
                    </a:ext>
                  </a:extLst>
                </a:gridCol>
                <a:gridCol w="984763">
                  <a:extLst>
                    <a:ext uri="{9D8B030D-6E8A-4147-A177-3AD203B41FA5}">
                      <a16:colId xmlns:a16="http://schemas.microsoft.com/office/drawing/2014/main" val="1166015246"/>
                    </a:ext>
                  </a:extLst>
                </a:gridCol>
                <a:gridCol w="984763">
                  <a:extLst>
                    <a:ext uri="{9D8B030D-6E8A-4147-A177-3AD203B41FA5}">
                      <a16:colId xmlns:a16="http://schemas.microsoft.com/office/drawing/2014/main" val="1573544411"/>
                    </a:ext>
                  </a:extLst>
                </a:gridCol>
                <a:gridCol w="984763">
                  <a:extLst>
                    <a:ext uri="{9D8B030D-6E8A-4147-A177-3AD203B41FA5}">
                      <a16:colId xmlns:a16="http://schemas.microsoft.com/office/drawing/2014/main" val="2714203926"/>
                    </a:ext>
                  </a:extLst>
                </a:gridCol>
                <a:gridCol w="984763">
                  <a:extLst>
                    <a:ext uri="{9D8B030D-6E8A-4147-A177-3AD203B41FA5}">
                      <a16:colId xmlns:a16="http://schemas.microsoft.com/office/drawing/2014/main" val="3757808530"/>
                    </a:ext>
                  </a:extLst>
                </a:gridCol>
                <a:gridCol w="984763">
                  <a:extLst>
                    <a:ext uri="{9D8B030D-6E8A-4147-A177-3AD203B41FA5}">
                      <a16:colId xmlns:a16="http://schemas.microsoft.com/office/drawing/2014/main" val="815974917"/>
                    </a:ext>
                  </a:extLst>
                </a:gridCol>
                <a:gridCol w="790030">
                  <a:extLst>
                    <a:ext uri="{9D8B030D-6E8A-4147-A177-3AD203B41FA5}">
                      <a16:colId xmlns:a16="http://schemas.microsoft.com/office/drawing/2014/main" val="2191402485"/>
                    </a:ext>
                  </a:extLst>
                </a:gridCol>
              </a:tblGrid>
              <a:tr h="1000005">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2012</a:t>
                      </a:r>
                      <a:endParaRPr lang="tr-TR" sz="1100" b="1" i="0" u="none" strike="noStrike" dirty="0">
                        <a:solidFill>
                          <a:schemeClr val="bg1"/>
                        </a:solidFill>
                        <a:latin typeface="Bookman Old Style" pitchFamily="18" charset="0"/>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2015</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2018</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100" b="1" i="0" u="none" strike="noStrike" dirty="0" smtClean="0">
                          <a:solidFill>
                            <a:schemeClr val="bg1"/>
                          </a:solidFill>
                          <a:latin typeface="Bookman Old Style" pitchFamily="18" charset="0"/>
                          <a:cs typeface="Arial" pitchFamily="34" charset="0"/>
                        </a:rPr>
                        <a:t>2019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extLst>
                  <a:ext uri="{0D108BD9-81ED-4DB2-BD59-A6C34878D82A}">
                    <a16:rowId xmlns:a16="http://schemas.microsoft.com/office/drawing/2014/main" val="2491790493"/>
                  </a:ext>
                </a:extLst>
              </a:tr>
              <a:tr h="744023">
                <a:tc>
                  <a:txBody>
                    <a:bodyPr/>
                    <a:lstStyle/>
                    <a:p>
                      <a:pPr algn="l" fontAlgn="b"/>
                      <a:r>
                        <a:rPr lang="tr-TR" sz="1100" b="1" i="0" u="none" strike="noStrike" dirty="0">
                          <a:solidFill>
                            <a:srgbClr val="14213D"/>
                          </a:solidFill>
                          <a:latin typeface="+mn-lt"/>
                          <a:cs typeface="Segoe UI Semibold" panose="020B0702040204020203" pitchFamily="34" charset="0"/>
                        </a:rPr>
                        <a:t>TOPLAM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13.854.740</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14.657.434</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14.804.116</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15.029.231</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latin typeface="+mn-lt"/>
                          <a:ea typeface="+mn-ea"/>
                          <a:cs typeface="Arial" pitchFamily="34" charset="0"/>
                        </a:rPr>
                        <a:t>15.067.724</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r>
                        <a:rPr lang="tr-TR" sz="1100" b="0" i="0" u="none" strike="noStrike" kern="1200" dirty="0" smtClean="0">
                          <a:solidFill>
                            <a:schemeClr val="tx1"/>
                          </a:solidFill>
                          <a:latin typeface="+mn-lt"/>
                          <a:ea typeface="+mn-ea"/>
                          <a:cs typeface="Arial" pitchFamily="34" charset="0"/>
                        </a:rPr>
                        <a:t>15.519.267</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612701">
                <a:tc>
                  <a:txBody>
                    <a:bodyPr/>
                    <a:lstStyle/>
                    <a:p>
                      <a:pPr algn="l" fontAlgn="b"/>
                      <a:r>
                        <a:rPr lang="tr-TR" sz="1100" b="1" i="0" u="none" strike="noStrike" dirty="0">
                          <a:solidFill>
                            <a:srgbClr val="14213D"/>
                          </a:solidFill>
                          <a:latin typeface="+mn-lt"/>
                          <a:cs typeface="Segoe UI Semibold" panose="020B0702040204020203" pitchFamily="34" charset="0"/>
                        </a:rPr>
                        <a:t>ŞEHİR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13.710.512</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smtClean="0">
                          <a:solidFill>
                            <a:schemeClr val="tx1"/>
                          </a:solidFill>
                          <a:latin typeface="+mn-lt"/>
                          <a:cs typeface="Arial" pitchFamily="34" charset="0"/>
                        </a:rPr>
                        <a:t>14.657.434</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14.804.116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15.029.231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dirty="0" smtClean="0">
                          <a:solidFill>
                            <a:schemeClr val="tx1"/>
                          </a:solidFill>
                          <a:latin typeface="+mn-lt"/>
                          <a:cs typeface="Arial"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r>
                        <a:rPr lang="tr-TR" sz="1100" b="0" i="0" u="none" strike="noStrike" kern="1200" dirty="0" smtClean="0">
                          <a:solidFill>
                            <a:schemeClr val="tx1"/>
                          </a:solidFill>
                          <a:latin typeface="+mn-lt"/>
                          <a:ea typeface="+mn-ea"/>
                          <a:cs typeface="Arial" pitchFamily="34" charset="0"/>
                        </a:rPr>
                        <a:t>15.519.267</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612701">
                <a:tc>
                  <a:txBody>
                    <a:bodyPr/>
                    <a:lstStyle/>
                    <a:p>
                      <a:pPr algn="l" fontAlgn="b"/>
                      <a:r>
                        <a:rPr lang="tr-TR" sz="1100" b="1" i="0" u="none" strike="noStrike" dirty="0">
                          <a:solidFill>
                            <a:srgbClr val="14213D"/>
                          </a:solidFill>
                          <a:latin typeface="+mn-lt"/>
                          <a:cs typeface="Segoe UI Semibold" panose="020B0702040204020203" pitchFamily="34" charset="0"/>
                        </a:rPr>
                        <a:t>KÖY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144.228</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smtClean="0">
                          <a:solidFill>
                            <a:schemeClr val="tx1"/>
                          </a:solidFill>
                          <a:latin typeface="+mn-lt"/>
                          <a:cs typeface="Arial" pitchFamily="34" charset="0"/>
                        </a:rPr>
                        <a:t>-</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smtClean="0">
                          <a:solidFill>
                            <a:schemeClr val="tx1"/>
                          </a:solidFill>
                          <a:latin typeface="+mn-lt"/>
                          <a:cs typeface="Arial" pitchFamily="34" charset="0"/>
                        </a:rPr>
                        <a:t>-</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smtClean="0">
                          <a:solidFill>
                            <a:schemeClr val="tx1"/>
                          </a:solidFill>
                          <a:latin typeface="+mn-lt"/>
                          <a:cs typeface="Arial" pitchFamily="34" charset="0"/>
                        </a:rPr>
                        <a:t>-</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smtClean="0">
                          <a:solidFill>
                            <a:schemeClr val="tx1"/>
                          </a:solidFill>
                          <a:latin typeface="+mn-lt"/>
                          <a:cs typeface="Arial" pitchFamily="34" charset="0"/>
                        </a:rPr>
                        <a:t>-</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r>
                        <a:rPr lang="tr-TR" b="0" dirty="0" smtClean="0">
                          <a:solidFill>
                            <a:schemeClr val="tx1"/>
                          </a:solidFill>
                          <a:latin typeface="+mn-lt"/>
                        </a:rPr>
                        <a:t>-</a:t>
                      </a:r>
                      <a:endParaRPr lang="tr-TR" b="0" dirty="0">
                        <a:solidFill>
                          <a:schemeClr val="tx1"/>
                        </a:solidFill>
                        <a:latin typeface="+mn-lt"/>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612701">
                <a:tc>
                  <a:txBody>
                    <a:bodyPr/>
                    <a:lstStyle/>
                    <a:p>
                      <a:pPr algn="l" fontAlgn="b"/>
                      <a:r>
                        <a:rPr lang="tr-TR" sz="1100" b="1" i="0" u="none" strike="noStrike" dirty="0">
                          <a:solidFill>
                            <a:srgbClr val="14213D"/>
                          </a:solidFill>
                          <a:latin typeface="+mn-lt"/>
                          <a:cs typeface="Segoe UI Semibold" panose="020B0702040204020203" pitchFamily="34" charset="0"/>
                        </a:rPr>
                        <a:t>ÖLÜM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SAYISI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54.696</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60.089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64.936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71.050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69.113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endParaRPr lang="tr-TR" sz="1100" b="0" i="0" u="none" strike="noStrike" kern="1200" dirty="0" smtClean="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718932">
                <a:tc>
                  <a:txBody>
                    <a:bodyPr/>
                    <a:lstStyle/>
                    <a:p>
                      <a:pPr algn="l" fontAlgn="b"/>
                      <a:r>
                        <a:rPr lang="tr-TR" sz="1100" b="1" i="0" u="none" strike="noStrike" dirty="0">
                          <a:solidFill>
                            <a:srgbClr val="14213D"/>
                          </a:solidFill>
                          <a:latin typeface="+mn-lt"/>
                          <a:cs typeface="Segoe UI Semibold" panose="020B0702040204020203" pitchFamily="34" charset="0"/>
                        </a:rPr>
                        <a:t>DOĞUM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225.905</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241.121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latin typeface="+mn-lt"/>
                          <a:ea typeface="+mn-ea"/>
                          <a:cs typeface="Arial" pitchFamily="34" charset="0"/>
                        </a:rPr>
                        <a:t>224.457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latin typeface="+mn-lt"/>
                          <a:ea typeface="+mn-ea"/>
                          <a:cs typeface="Arial" pitchFamily="34" charset="0"/>
                        </a:rPr>
                        <a:t>241.770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0" i="0" u="none" strike="noStrike" kern="1200" dirty="0" smtClean="0">
                          <a:solidFill>
                            <a:schemeClr val="tx1"/>
                          </a:solidFill>
                          <a:latin typeface="+mn-lt"/>
                          <a:ea typeface="+mn-ea"/>
                          <a:cs typeface="Arial" pitchFamily="34" charset="0"/>
                        </a:rPr>
                        <a:t>222.596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tr-TR" sz="1100" b="0" i="0" u="none" strike="noStrike" kern="1200" dirty="0" smtClean="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718070">
                <a:tc>
                  <a:txBody>
                    <a:bodyPr/>
                    <a:lstStyle/>
                    <a:p>
                      <a:pPr algn="l" fontAlgn="b"/>
                      <a:r>
                        <a:rPr lang="tr-TR" sz="1100" b="1" i="0" u="none" strike="noStrike" dirty="0">
                          <a:solidFill>
                            <a:srgbClr val="14213D"/>
                          </a:solidFill>
                          <a:latin typeface="+mn-lt"/>
                          <a:cs typeface="Segoe UI Semibold" panose="020B0702040204020203" pitchFamily="34" charset="0"/>
                        </a:rPr>
                        <a:t>EVLENEN</a:t>
                      </a:r>
                      <a:r>
                        <a:rPr lang="tr-TR" sz="1100" b="1" i="0" u="none" strike="noStrike" baseline="0" dirty="0">
                          <a:solidFill>
                            <a:srgbClr val="14213D"/>
                          </a:solidFill>
                          <a:latin typeface="+mn-lt"/>
                          <a:cs typeface="Segoe UI Semibold" panose="020B0702040204020203" pitchFamily="34" charset="0"/>
                        </a:rPr>
                        <a:t> SAYISI</a:t>
                      </a:r>
                      <a:endParaRPr lang="tr-TR" sz="1100" b="1" i="0" u="none" strike="noStrike" dirty="0">
                        <a:solidFill>
                          <a:srgbClr val="14213D"/>
                        </a:solidFill>
                        <a:latin typeface="+mn-lt"/>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110.478</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114.382</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105.171</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105.731</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100.081</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99.858</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718070">
                <a:tc>
                  <a:txBody>
                    <a:bodyPr/>
                    <a:lstStyle/>
                    <a:p>
                      <a:pPr algn="l" fontAlgn="b"/>
                      <a:r>
                        <a:rPr lang="tr-TR" sz="1100" b="1" i="0" u="none" strike="noStrike" dirty="0">
                          <a:solidFill>
                            <a:srgbClr val="14213D"/>
                          </a:solidFill>
                          <a:latin typeface="+mn-lt"/>
                          <a:cs typeface="Segoe UI Semibold" panose="020B0702040204020203" pitchFamily="34" charset="0"/>
                        </a:rPr>
                        <a:t>BOŞANAN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smtClean="0">
                          <a:solidFill>
                            <a:schemeClr val="tx1"/>
                          </a:solidFill>
                          <a:latin typeface="+mn-lt"/>
                          <a:cs typeface="Arial" pitchFamily="34" charset="0"/>
                        </a:rPr>
                        <a:t>26.825</a:t>
                      </a:r>
                      <a:endParaRPr lang="tr-TR" sz="1100" b="0" i="0" u="none" strike="noStrike" dirty="0">
                        <a:solidFill>
                          <a:schemeClr val="tx1"/>
                        </a:solidFill>
                        <a:latin typeface="+mn-lt"/>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28.023</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27.270</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29.467</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32.438</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100" b="0" i="0" u="none" strike="noStrike" kern="1200" dirty="0" smtClean="0">
                          <a:solidFill>
                            <a:schemeClr val="tx1"/>
                          </a:solidFill>
                          <a:latin typeface="+mn-lt"/>
                          <a:ea typeface="+mn-ea"/>
                          <a:cs typeface="Arial" pitchFamily="34" charset="0"/>
                        </a:rPr>
                        <a:t>32.564</a:t>
                      </a:r>
                      <a:endParaRPr lang="tr-TR" sz="1100" b="0" i="0" u="none" strike="noStrike" kern="1200" dirty="0">
                        <a:solidFill>
                          <a:schemeClr val="tx1"/>
                        </a:solidFill>
                        <a:latin typeface="+mn-lt"/>
                        <a:ea typeface="+mn-ea"/>
                        <a:cs typeface="Arial"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bl>
          </a:graphicData>
        </a:graphic>
      </p:graphicFrame>
      <p:sp>
        <p:nvSpPr>
          <p:cNvPr id="10" name="Metin kutusu 9"/>
          <p:cNvSpPr txBox="1"/>
          <p:nvPr/>
        </p:nvSpPr>
        <p:spPr>
          <a:xfrm>
            <a:off x="0" y="9165868"/>
            <a:ext cx="760621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Km2 </a:t>
            </a: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ye düşen nüfus, 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8" name="Tablo 27"/>
          <p:cNvGraphicFramePr>
            <a:graphicFrameLocks noGrp="1"/>
          </p:cNvGraphicFramePr>
          <p:nvPr>
            <p:extLst>
              <p:ext uri="{D42A27DB-BD31-4B8C-83A1-F6EECF244321}">
                <p14:modId xmlns:p14="http://schemas.microsoft.com/office/powerpoint/2010/main" val="3639309112"/>
              </p:ext>
            </p:extLst>
          </p:nvPr>
        </p:nvGraphicFramePr>
        <p:xfrm>
          <a:off x="159026" y="899889"/>
          <a:ext cx="6499123" cy="236014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971204">
                  <a:extLst>
                    <a:ext uri="{9D8B030D-6E8A-4147-A177-3AD203B41FA5}">
                      <a16:colId xmlns:a16="http://schemas.microsoft.com/office/drawing/2014/main" val="463268062"/>
                    </a:ext>
                  </a:extLst>
                </a:gridCol>
                <a:gridCol w="4527919">
                  <a:extLst>
                    <a:ext uri="{9D8B030D-6E8A-4147-A177-3AD203B41FA5}">
                      <a16:colId xmlns:a16="http://schemas.microsoft.com/office/drawing/2014/main" val="947962462"/>
                    </a:ext>
                  </a:extLst>
                </a:gridCol>
              </a:tblGrid>
              <a:tr h="668788">
                <a:tc gridSpan="2">
                  <a:txBody>
                    <a:bodyPr/>
                    <a:lstStyle/>
                    <a:p>
                      <a:pPr marL="0" algn="ctr" defTabSz="914400" rtl="0" eaLnBrk="1" fontAlgn="b" latinLnBrk="0" hangingPunct="1"/>
                      <a:r>
                        <a:rPr lang="tr-TR" sz="1400" b="1" cap="none" spc="0" dirty="0">
                          <a:ln w="0"/>
                          <a:solidFill>
                            <a:schemeClr val="bg1"/>
                          </a:solidFill>
                          <a:effectLst/>
                          <a:latin typeface="Calibri" panose="020F0502020204030204" pitchFamily="34" charset="0"/>
                          <a:cs typeface="Calibri" panose="020F0502020204030204" pitchFamily="34" charset="0"/>
                        </a:rPr>
                        <a:t>CUMHURİYET ÖNCESİ İSTANBUL</a:t>
                      </a:r>
                      <a:r>
                        <a:rPr lang="tr-TR" sz="1400" b="1" cap="none" spc="0" baseline="0" dirty="0">
                          <a:ln w="0"/>
                          <a:solidFill>
                            <a:schemeClr val="bg1"/>
                          </a:solidFill>
                          <a:effectLst/>
                          <a:latin typeface="Calibri" panose="020F0502020204030204" pitchFamily="34" charset="0"/>
                          <a:cs typeface="Calibri" panose="020F0502020204030204" pitchFamily="34" charset="0"/>
                        </a:rPr>
                        <a:t> NÜFUSU*</a:t>
                      </a:r>
                      <a:endParaRPr lang="tr-TR" sz="1400" b="1" cap="none" spc="0" dirty="0">
                        <a:ln w="0"/>
                        <a:solidFill>
                          <a:schemeClr val="bg1"/>
                        </a:solidFill>
                        <a:effectLst/>
                        <a:latin typeface="Calibri" panose="020F0502020204030204" pitchFamily="34" charset="0"/>
                        <a:cs typeface="Calibri" panose="020F0502020204030204" pitchFamily="34" charset="0"/>
                      </a:endParaRP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422839">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422839">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1885</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873.565</a:t>
                      </a:r>
                      <a:endPar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1896</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1.030.234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909.987</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spTree>
    <p:extLst>
      <p:ext uri="{BB962C8B-B14F-4D97-AF65-F5344CB8AC3E}">
        <p14:creationId xmlns:p14="http://schemas.microsoft.com/office/powerpoint/2010/main" val="336666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282460867"/>
              </p:ext>
            </p:extLst>
          </p:nvPr>
        </p:nvGraphicFramePr>
        <p:xfrm>
          <a:off x="113168" y="979485"/>
          <a:ext cx="6618935" cy="7952479"/>
        </p:xfrm>
        <a:graphic>
          <a:graphicData uri="http://schemas.openxmlformats.org/drawingml/2006/table">
            <a:tbl>
              <a:tblPr>
                <a:effectLst>
                  <a:outerShdw blurRad="50800" dist="38100" dir="5400000" algn="t" rotWithShape="0">
                    <a:prstClr val="black">
                      <a:alpha val="40000"/>
                    </a:prstClr>
                  </a:outerShdw>
                </a:effectLst>
              </a:tblPr>
              <a:tblGrid>
                <a:gridCol w="2518073">
                  <a:extLst>
                    <a:ext uri="{9D8B030D-6E8A-4147-A177-3AD203B41FA5}">
                      <a16:colId xmlns:a16="http://schemas.microsoft.com/office/drawing/2014/main" val="3517886067"/>
                    </a:ext>
                  </a:extLst>
                </a:gridCol>
                <a:gridCol w="1366954">
                  <a:extLst>
                    <a:ext uri="{9D8B030D-6E8A-4147-A177-3AD203B41FA5}">
                      <a16:colId xmlns:a16="http://schemas.microsoft.com/office/drawing/2014/main" val="1300982459"/>
                    </a:ext>
                  </a:extLst>
                </a:gridCol>
                <a:gridCol w="1366954">
                  <a:extLst>
                    <a:ext uri="{9D8B030D-6E8A-4147-A177-3AD203B41FA5}">
                      <a16:colId xmlns:a16="http://schemas.microsoft.com/office/drawing/2014/main" val="436323658"/>
                    </a:ext>
                  </a:extLst>
                </a:gridCol>
                <a:gridCol w="1366954">
                  <a:extLst>
                    <a:ext uri="{9D8B030D-6E8A-4147-A177-3AD203B41FA5}">
                      <a16:colId xmlns:a16="http://schemas.microsoft.com/office/drawing/2014/main" val="4130434168"/>
                    </a:ext>
                  </a:extLst>
                </a:gridCol>
              </a:tblGrid>
              <a:tr h="844387">
                <a:tc>
                  <a:txBody>
                    <a:bodyPr/>
                    <a:lstStyle/>
                    <a:p>
                      <a:pPr algn="ctr" rtl="0" fontAlgn="ctr"/>
                      <a:r>
                        <a:rPr lang="tr-TR" sz="1400" b="1" u="none" strike="noStrike" dirty="0">
                          <a:solidFill>
                            <a:schemeClr val="bg1"/>
                          </a:solidFill>
                          <a:effectLst/>
                        </a:rPr>
                        <a:t>YÜKSEK ÖĞRETİM</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marL="0" algn="ctr" defTabSz="457200" rtl="0" eaLnBrk="1" fontAlgn="ctr" latinLnBrk="0" hangingPunct="1"/>
                      <a:r>
                        <a:rPr lang="tr-TR" sz="1400" b="1" u="none" strike="noStrike" kern="1200" dirty="0">
                          <a:solidFill>
                            <a:schemeClr val="bg1"/>
                          </a:solidFill>
                          <a:effectLst/>
                        </a:rPr>
                        <a:t>TÜRKİYE</a:t>
                      </a:r>
                      <a:endParaRPr lang="tr-TR" sz="1400" b="1" i="0" u="none" strike="noStrike" kern="1200" dirty="0">
                        <a:solidFill>
                          <a:schemeClr val="bg1"/>
                        </a:solidFill>
                        <a:effectLst/>
                        <a:latin typeface="Calibri" panose="020F0502020204030204" pitchFamily="34" charset="0"/>
                        <a:ea typeface="+mn-ea"/>
                        <a:cs typeface="+mn-cs"/>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İSTANBUL’UN PAYI </a:t>
                      </a:r>
                    </a:p>
                    <a:p>
                      <a:pPr algn="ctr" rtl="0" fontAlgn="ctr"/>
                      <a:r>
                        <a:rPr lang="tr-TR" sz="1400" b="1" u="none" strike="noStrike" dirty="0">
                          <a:solidFill>
                            <a:schemeClr val="bg1"/>
                          </a:solidFill>
                          <a:effectLst/>
                        </a:rPr>
                        <a:t>%</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2395191534"/>
                  </a:ext>
                </a:extLst>
              </a:tr>
              <a:tr h="506632">
                <a:tc gridSpan="4">
                  <a:txBody>
                    <a:bodyPr/>
                    <a:lstStyle/>
                    <a:p>
                      <a:pPr algn="ctr" rtl="0" fontAlgn="b"/>
                      <a:r>
                        <a:rPr lang="tr-TR" sz="1400" b="1" u="none" strike="noStrike" dirty="0">
                          <a:solidFill>
                            <a:srgbClr val="14213D"/>
                          </a:solidFill>
                          <a:effectLst/>
                        </a:rPr>
                        <a:t>KURUM</a:t>
                      </a:r>
                      <a:r>
                        <a:rPr lang="tr-TR" sz="1400" b="1" u="none" strike="noStrike" baseline="0" dirty="0">
                          <a:solidFill>
                            <a:srgbClr val="14213D"/>
                          </a:solidFill>
                          <a:effectLst/>
                        </a:rPr>
                        <a:t> SAYISI</a:t>
                      </a:r>
                      <a:endParaRPr lang="tr-TR" sz="1400" b="1" i="0" u="none" strike="noStrike" dirty="0">
                        <a:solidFill>
                          <a:srgbClr val="14213D"/>
                        </a:solidFill>
                        <a:effectLst/>
                        <a:latin typeface="Calibri" panose="020F0502020204030204" pitchFamily="34" charset="0"/>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488043280"/>
                  </a:ext>
                </a:extLst>
              </a:tr>
              <a:tr h="459413">
                <a:tc>
                  <a:txBody>
                    <a:bodyPr/>
                    <a:lstStyle/>
                    <a:p>
                      <a:pPr algn="l" rtl="0" fontAlgn="b"/>
                      <a:r>
                        <a:rPr lang="tr-TR" sz="1400" b="0" u="none" strike="noStrike" dirty="0">
                          <a:solidFill>
                            <a:srgbClr val="14213D"/>
                          </a:solidFill>
                          <a:effectLst/>
                          <a:latin typeface="+mn-lt"/>
                        </a:rPr>
                        <a:t>DEVLET ÜNİVERSİTESİ</a:t>
                      </a:r>
                      <a:endParaRPr lang="tr-TR" sz="1400" b="0" i="0" u="none" strike="noStrike" dirty="0">
                        <a:solidFill>
                          <a:srgbClr val="14213D"/>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13</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129</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10,08</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99678265"/>
                  </a:ext>
                </a:extLst>
              </a:tr>
              <a:tr h="466937">
                <a:tc>
                  <a:txBody>
                    <a:bodyPr/>
                    <a:lstStyle/>
                    <a:p>
                      <a:pPr algn="l" rtl="0" fontAlgn="b"/>
                      <a:r>
                        <a:rPr lang="tr-TR" sz="1400" b="0" u="none" strike="noStrike" dirty="0">
                          <a:solidFill>
                            <a:srgbClr val="14213D"/>
                          </a:solidFill>
                          <a:effectLst/>
                          <a:latin typeface="+mn-lt"/>
                        </a:rPr>
                        <a:t>VAKIF ÜNİVERSİTESİ</a:t>
                      </a:r>
                      <a:endParaRPr lang="tr-TR" sz="1400" b="0" i="0" u="none" strike="noStrike" dirty="0">
                        <a:solidFill>
                          <a:srgbClr val="14213D"/>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45*</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73</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61,64</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1637815"/>
                  </a:ext>
                </a:extLst>
              </a:tr>
              <a:tr h="466937">
                <a:tc>
                  <a:txBody>
                    <a:bodyPr/>
                    <a:lstStyle/>
                    <a:p>
                      <a:pPr algn="l" rtl="0" fontAlgn="b"/>
                      <a:r>
                        <a:rPr lang="tr-TR" sz="1400" b="0" u="none" strike="noStrike" dirty="0">
                          <a:solidFill>
                            <a:srgbClr val="14213D"/>
                          </a:solidFill>
                          <a:effectLst/>
                          <a:latin typeface="+mn-lt"/>
                        </a:rPr>
                        <a:t>VAKIF MESLEK YÜKSEK OKULU</a:t>
                      </a:r>
                      <a:endParaRPr lang="tr-TR" sz="1400" b="0" i="0" u="none" strike="noStrike" dirty="0">
                        <a:solidFill>
                          <a:srgbClr val="14213D"/>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4</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5</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80,00</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0699473"/>
                  </a:ext>
                </a:extLst>
              </a:tr>
              <a:tr h="459413">
                <a:tc>
                  <a:txBody>
                    <a:bodyPr/>
                    <a:lstStyle/>
                    <a:p>
                      <a:pPr algn="l" rtl="0" fontAlgn="b"/>
                      <a:r>
                        <a:rPr lang="tr-TR" sz="1400" b="0" u="none" strike="noStrike" dirty="0">
                          <a:solidFill>
                            <a:schemeClr val="tx1"/>
                          </a:solidFill>
                          <a:effectLst/>
                          <a:latin typeface="+mn-lt"/>
                        </a:rPr>
                        <a:t>TOPLAM</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62</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207</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chemeClr val="tx1"/>
                          </a:solidFill>
                          <a:effectLst/>
                          <a:latin typeface="+mn-lt"/>
                        </a:rPr>
                        <a:t>29,95</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515984684"/>
                  </a:ext>
                </a:extLst>
              </a:tr>
              <a:tr h="506632">
                <a:tc gridSpan="4">
                  <a:txBody>
                    <a:bodyPr/>
                    <a:lstStyle/>
                    <a:p>
                      <a:pPr algn="ctr" rtl="0" fontAlgn="b"/>
                      <a:r>
                        <a:rPr lang="tr-TR" sz="1400" b="1" u="none" strike="noStrike" dirty="0">
                          <a:solidFill>
                            <a:srgbClr val="14213D"/>
                          </a:solidFill>
                          <a:effectLst/>
                          <a:latin typeface="+mn-lt"/>
                        </a:rPr>
                        <a:t>ÖĞRENCİ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2196463169"/>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DEVLET ÜNİVERSİTESİ</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630.031</a:t>
                      </a:r>
                      <a:endParaRPr lang="tr-TR" sz="1400" b="0" i="0" u="none" strike="noStrike" kern="1200" dirty="0">
                        <a:solidFill>
                          <a:schemeClr val="tx1"/>
                        </a:solidFill>
                        <a:effectLst/>
                        <a:latin typeface="+mn-lt"/>
                        <a:ea typeface="+mn-ea"/>
                        <a:cs typeface="+mn-cs"/>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7.452.453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8,45</a:t>
                      </a:r>
                      <a:endParaRPr lang="tr-TR" sz="1400" b="0" i="0" u="none" strike="noStrike" kern="1200" dirty="0">
                        <a:solidFill>
                          <a:schemeClr val="tx1"/>
                        </a:solidFill>
                        <a:effectLst/>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0484433"/>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VAKIF ÜNİVERSİTESİ</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454.422</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622.134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73,04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99754418"/>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VAKIF MESLEK YÜKSEK OKULU</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8.826</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11.303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78,09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31366357"/>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TOPLAM</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1.093.279</a:t>
                      </a:r>
                      <a:endParaRPr lang="tr-TR" sz="1400" b="0" i="0" u="none" strike="noStrike" kern="1200" dirty="0">
                        <a:solidFill>
                          <a:schemeClr val="tx1"/>
                        </a:solidFill>
                        <a:effectLst/>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8.085.890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13,52</a:t>
                      </a:r>
                      <a:endParaRPr lang="tr-TR" sz="1400" b="0" i="0" u="none" strike="noStrike" kern="1200" dirty="0">
                        <a:solidFill>
                          <a:schemeClr val="tx1"/>
                        </a:solidFill>
                        <a:effectLst/>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153787041"/>
                  </a:ext>
                </a:extLst>
              </a:tr>
              <a:tr h="506632">
                <a:tc gridSpan="4">
                  <a:txBody>
                    <a:bodyPr/>
                    <a:lstStyle/>
                    <a:p>
                      <a:pPr algn="ctr" rtl="0" fontAlgn="b"/>
                      <a:r>
                        <a:rPr lang="tr-TR" sz="1400" b="1" u="none" strike="noStrike" dirty="0">
                          <a:solidFill>
                            <a:srgbClr val="14213D"/>
                          </a:solidFill>
                          <a:effectLst/>
                          <a:latin typeface="+mn-lt"/>
                        </a:rPr>
                        <a:t>ÖĞRETİM ELEMANI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706880574"/>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DEVLET ÜNİVERSİTESİ</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15.423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144.211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10,69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00599490"/>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VAKIF ÜNİVERSİTESİ</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17.848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25.369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70,61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19238710"/>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VAKIF MESLEK YÜKSEK OKULU</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278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312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89,10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68474494"/>
                  </a:ext>
                </a:extLst>
              </a:tr>
              <a:tr h="466937">
                <a:tc>
                  <a:txBody>
                    <a:bodyPr/>
                    <a:lstStyle/>
                    <a:p>
                      <a:pPr marL="0" algn="l" defTabSz="685800" rtl="0" eaLnBrk="1" fontAlgn="ctr" latinLnBrk="0" hangingPunct="1"/>
                      <a:r>
                        <a:rPr lang="tr-TR" sz="1400" b="0" i="0" u="none" strike="noStrike" kern="1200" dirty="0">
                          <a:solidFill>
                            <a:schemeClr val="tx1"/>
                          </a:solidFill>
                          <a:effectLst/>
                          <a:latin typeface="+mn-lt"/>
                          <a:ea typeface="+mn-ea"/>
                          <a:cs typeface="+mn-cs"/>
                        </a:rPr>
                        <a:t>TOPLAM </a:t>
                      </a: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effectLst/>
                          <a:latin typeface="+mn-lt"/>
                          <a:ea typeface="+mn-ea"/>
                          <a:cs typeface="+mn-cs"/>
                        </a:rPr>
                        <a:t>33.549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169.892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19,74</a:t>
                      </a:r>
                      <a:endParaRPr lang="tr-TR" sz="1400" b="0" i="0" u="none" strike="noStrike" kern="1200" dirty="0">
                        <a:solidFill>
                          <a:schemeClr val="tx1"/>
                        </a:solidFill>
                        <a:effectLst/>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4088001"/>
                  </a:ext>
                </a:extLst>
              </a:tr>
            </a:tbl>
          </a:graphicData>
        </a:graphic>
      </p:graphicFrame>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YÜKSEK ÖĞRETİM GENEL DURUMU</a:t>
            </a:r>
            <a:r>
              <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TÜRKİYE-İSTANBUL KARŞILAŞTIRMASI</a:t>
            </a:r>
          </a:p>
        </p:txBody>
      </p:sp>
      <p:sp>
        <p:nvSpPr>
          <p:cNvPr id="2" name="Metin kutusu 1"/>
          <p:cNvSpPr txBox="1"/>
          <p:nvPr/>
        </p:nvSpPr>
        <p:spPr>
          <a:xfrm>
            <a:off x="0" y="9017556"/>
            <a:ext cx="63165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a:ea typeface="+mn-ea"/>
                <a:cs typeface="+mn-cs"/>
              </a:rPr>
              <a:t>Not: Bu bölümde kullanılan Türkiye verileri Yükseköğretim Kurulu istatistiklerinden derlenmiştir.</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49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182498531"/>
              </p:ext>
            </p:extLst>
          </p:nvPr>
        </p:nvGraphicFramePr>
        <p:xfrm>
          <a:off x="146253" y="971544"/>
          <a:ext cx="6565495" cy="8204401"/>
        </p:xfrm>
        <a:graphic>
          <a:graphicData uri="http://schemas.openxmlformats.org/drawingml/2006/table">
            <a:tbl>
              <a:tblPr>
                <a:effectLst>
                  <a:outerShdw blurRad="50800" dist="38100" dir="5400000" algn="t" rotWithShape="0">
                    <a:prstClr val="black">
                      <a:alpha val="40000"/>
                    </a:prstClr>
                  </a:outerShdw>
                </a:effectLst>
              </a:tblPr>
              <a:tblGrid>
                <a:gridCol w="243779">
                  <a:extLst>
                    <a:ext uri="{9D8B030D-6E8A-4147-A177-3AD203B41FA5}">
                      <a16:colId xmlns:a16="http://schemas.microsoft.com/office/drawing/2014/main" val="3129976894"/>
                    </a:ext>
                  </a:extLst>
                </a:gridCol>
                <a:gridCol w="2611904">
                  <a:extLst>
                    <a:ext uri="{9D8B030D-6E8A-4147-A177-3AD203B41FA5}">
                      <a16:colId xmlns:a16="http://schemas.microsoft.com/office/drawing/2014/main" val="4248295555"/>
                    </a:ext>
                  </a:extLst>
                </a:gridCol>
                <a:gridCol w="621442">
                  <a:extLst>
                    <a:ext uri="{9D8B030D-6E8A-4147-A177-3AD203B41FA5}">
                      <a16:colId xmlns:a16="http://schemas.microsoft.com/office/drawing/2014/main" val="1018558212"/>
                    </a:ext>
                  </a:extLst>
                </a:gridCol>
                <a:gridCol w="563441">
                  <a:extLst>
                    <a:ext uri="{9D8B030D-6E8A-4147-A177-3AD203B41FA5}">
                      <a16:colId xmlns:a16="http://schemas.microsoft.com/office/drawing/2014/main" val="2766534829"/>
                    </a:ext>
                  </a:extLst>
                </a:gridCol>
                <a:gridCol w="588299">
                  <a:extLst>
                    <a:ext uri="{9D8B030D-6E8A-4147-A177-3AD203B41FA5}">
                      <a16:colId xmlns:a16="http://schemas.microsoft.com/office/drawing/2014/main" val="2790645772"/>
                    </a:ext>
                  </a:extLst>
                </a:gridCol>
                <a:gridCol w="523091">
                  <a:extLst>
                    <a:ext uri="{9D8B030D-6E8A-4147-A177-3AD203B41FA5}">
                      <a16:colId xmlns:a16="http://schemas.microsoft.com/office/drawing/2014/main" val="3300494511"/>
                    </a:ext>
                  </a:extLst>
                </a:gridCol>
                <a:gridCol w="655825">
                  <a:extLst>
                    <a:ext uri="{9D8B030D-6E8A-4147-A177-3AD203B41FA5}">
                      <a16:colId xmlns:a16="http://schemas.microsoft.com/office/drawing/2014/main" val="2687829334"/>
                    </a:ext>
                  </a:extLst>
                </a:gridCol>
                <a:gridCol w="757714">
                  <a:extLst>
                    <a:ext uri="{9D8B030D-6E8A-4147-A177-3AD203B41FA5}">
                      <a16:colId xmlns:a16="http://schemas.microsoft.com/office/drawing/2014/main" val="1712104799"/>
                    </a:ext>
                  </a:extLst>
                </a:gridCol>
              </a:tblGrid>
              <a:tr h="1347320">
                <a:tc>
                  <a:txBody>
                    <a:bodyPr/>
                    <a:lstStyle/>
                    <a:p>
                      <a:pPr algn="ctr" rtl="0" fontAlgn="ctr"/>
                      <a:r>
                        <a:rPr lang="tr-TR" sz="1200" u="none" strike="noStrike" dirty="0">
                          <a:solidFill>
                            <a:schemeClr val="bg1"/>
                          </a:solidFill>
                          <a:effectLst/>
                        </a:rPr>
                        <a:t>SIRA NO</a:t>
                      </a:r>
                      <a:endParaRPr lang="tr-TR" sz="1200" b="1" i="0" u="none" strike="noStrike" dirty="0">
                        <a:solidFill>
                          <a:schemeClr val="bg1"/>
                        </a:solidFill>
                        <a:effectLst/>
                        <a:latin typeface="Calibri" panose="020F0502020204030204" pitchFamily="34" charset="0"/>
                      </a:endParaRPr>
                    </a:p>
                  </a:txBody>
                  <a:tcPr marL="3248" marR="3248" marT="3248" marB="0" vert="vert"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b="1" u="none" strike="noStrike" dirty="0">
                          <a:solidFill>
                            <a:schemeClr val="bg1"/>
                          </a:solidFill>
                          <a:effectLst/>
                        </a:rPr>
                        <a:t>ÜNİVERSİTE ADI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FAKÜLTE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YÜKSEK OKUL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MESLEK YÜKSEK OKUL SAYISI</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000" b="1" u="none" strike="noStrike" dirty="0">
                          <a:solidFill>
                            <a:schemeClr val="bg1"/>
                          </a:solidFill>
                          <a:effectLst/>
                          <a:latin typeface="+mn-lt"/>
                        </a:rPr>
                        <a:t>ENSTİTÜ SAYISI </a:t>
                      </a:r>
                      <a:endParaRPr lang="tr-TR" sz="10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ÖĞRETİM ELEMANI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100" b="1" u="none" strike="noStrike" dirty="0">
                          <a:solidFill>
                            <a:schemeClr val="bg1"/>
                          </a:solidFill>
                          <a:effectLst/>
                          <a:latin typeface="+mn-lt"/>
                        </a:rPr>
                        <a:t>ÖĞRENCİ SAYISI </a:t>
                      </a:r>
                      <a:endParaRPr lang="tr-TR" sz="1100" b="1" i="0" u="none" strike="noStrike" dirty="0">
                        <a:solidFill>
                          <a:schemeClr val="bg1"/>
                        </a:solidFill>
                        <a:effectLst/>
                        <a:latin typeface="+mn-lt"/>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213188511"/>
                  </a:ext>
                </a:extLst>
              </a:tr>
              <a:tr h="464887">
                <a:tc>
                  <a:txBody>
                    <a:bodyPr/>
                    <a:lstStyle/>
                    <a:p>
                      <a:pPr algn="ctr" rtl="0" fontAlgn="ctr"/>
                      <a:r>
                        <a:rPr lang="tr-TR" sz="1200" b="1" u="none" strike="noStrike" dirty="0">
                          <a:effectLst/>
                        </a:rPr>
                        <a:t>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0" u="none" strike="noStrike" dirty="0">
                          <a:solidFill>
                            <a:schemeClr val="tx1"/>
                          </a:solidFill>
                          <a:effectLst/>
                        </a:rPr>
                        <a:t>BOĞAZİÇİ ÜNİVERSİTESİ </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6</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880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15.914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15162646"/>
                  </a:ext>
                </a:extLst>
              </a:tr>
              <a:tr h="464887">
                <a:tc>
                  <a:txBody>
                    <a:bodyPr/>
                    <a:lstStyle/>
                    <a:p>
                      <a:pPr algn="ctr" rtl="0" fontAlgn="ctr"/>
                      <a:r>
                        <a:rPr lang="tr-TR" sz="1200" b="1" u="none" strike="noStrike" dirty="0">
                          <a:effectLst/>
                        </a:rPr>
                        <a:t>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0" u="none" strike="noStrike" dirty="0">
                          <a:solidFill>
                            <a:schemeClr val="tx1"/>
                          </a:solidFill>
                          <a:effectLst/>
                        </a:rPr>
                        <a:t>GALATASARAY</a:t>
                      </a:r>
                      <a:r>
                        <a:rPr lang="tr-TR" sz="1200" b="0" u="none" strike="noStrike" baseline="0" dirty="0">
                          <a:solidFill>
                            <a:schemeClr val="tx1"/>
                          </a:solidFill>
                          <a:effectLst/>
                        </a:rPr>
                        <a:t> </a:t>
                      </a:r>
                      <a:r>
                        <a:rPr lang="tr-TR" sz="1200" b="0" u="none" strike="noStrike" dirty="0">
                          <a:solidFill>
                            <a:schemeClr val="tx1"/>
                          </a:solidFill>
                          <a:effectLst/>
                        </a:rPr>
                        <a:t>ÜNİVERSİTESİ</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279</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4.067</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5463737"/>
                  </a:ext>
                </a:extLst>
              </a:tr>
              <a:tr h="464887">
                <a:tc>
                  <a:txBody>
                    <a:bodyPr/>
                    <a:lstStyle/>
                    <a:p>
                      <a:pPr algn="ctr" rtl="0" fontAlgn="ctr"/>
                      <a:r>
                        <a:rPr lang="tr-TR" sz="1200" b="1" u="none" strike="noStrike" dirty="0">
                          <a:effectLst/>
                        </a:rPr>
                        <a:t>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İSTANBUL MEDENİYET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711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9.832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9886214"/>
                  </a:ext>
                </a:extLst>
              </a:tr>
              <a:tr h="464887">
                <a:tc>
                  <a:txBody>
                    <a:bodyPr/>
                    <a:lstStyle/>
                    <a:p>
                      <a:pPr algn="ctr" rtl="0" fontAlgn="ctr"/>
                      <a:r>
                        <a:rPr lang="tr-TR" sz="1200" b="1" u="none" strike="noStrike" dirty="0">
                          <a:effectLst/>
                        </a:rPr>
                        <a:t>4</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İSTANBUL TEKNİK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7</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2.174</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35.532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9923707"/>
                  </a:ext>
                </a:extLst>
              </a:tr>
              <a:tr h="464887">
                <a:tc>
                  <a:txBody>
                    <a:bodyPr/>
                    <a:lstStyle/>
                    <a:p>
                      <a:pPr algn="ctr" rtl="0" fontAlgn="ctr"/>
                      <a:r>
                        <a:rPr lang="tr-TR" sz="1200" b="1" u="none" strike="noStrike" dirty="0">
                          <a:effectLst/>
                        </a:rPr>
                        <a:t>5</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İSTANBUL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16</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3.370</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401.814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93540921"/>
                  </a:ext>
                </a:extLst>
              </a:tr>
              <a:tr h="464887">
                <a:tc>
                  <a:txBody>
                    <a:bodyPr/>
                    <a:lstStyle/>
                    <a:p>
                      <a:pPr algn="ctr" rtl="0" fontAlgn="ctr"/>
                      <a:r>
                        <a:rPr lang="tr-TR" sz="1200" b="1" u="none" strike="noStrike" dirty="0">
                          <a:effectLst/>
                        </a:rPr>
                        <a:t>6</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İSTANBUL ÜNİVERSİTESİ CERRAHPAŞA</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12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6</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2.079</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35.573</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5758039"/>
                  </a:ext>
                </a:extLst>
              </a:tr>
              <a:tr h="464887">
                <a:tc>
                  <a:txBody>
                    <a:bodyPr/>
                    <a:lstStyle/>
                    <a:p>
                      <a:pPr algn="ctr" rtl="0" fontAlgn="ctr"/>
                      <a:r>
                        <a:rPr lang="tr-TR" sz="1200" b="1" u="none" strike="noStrike" dirty="0">
                          <a:effectLst/>
                        </a:rPr>
                        <a:t>7</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MARMARA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17</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3.022</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71.374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56830196"/>
                  </a:ext>
                </a:extLst>
              </a:tr>
              <a:tr h="581108">
                <a:tc>
                  <a:txBody>
                    <a:bodyPr/>
                    <a:lstStyle/>
                    <a:p>
                      <a:pPr algn="ctr" rtl="0" fontAlgn="ctr"/>
                      <a:r>
                        <a:rPr lang="tr-TR" sz="1200" b="1" u="none" strike="noStrike" dirty="0">
                          <a:effectLst/>
                        </a:rPr>
                        <a:t>8</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0" u="none" strike="noStrike" kern="1200" dirty="0">
                          <a:solidFill>
                            <a:schemeClr val="tx1"/>
                          </a:solidFill>
                          <a:effectLst/>
                          <a:latin typeface="+mn-lt"/>
                          <a:ea typeface="+mn-ea"/>
                          <a:cs typeface="+mn-cs"/>
                        </a:rPr>
                        <a:t>MİMARSİNAN GÜZEL SANATLAR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642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10.002</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35158595"/>
                  </a:ext>
                </a:extLst>
              </a:tr>
              <a:tr h="464887">
                <a:tc>
                  <a:txBody>
                    <a:bodyPr/>
                    <a:lstStyle/>
                    <a:p>
                      <a:pPr algn="ctr" rtl="0" fontAlgn="ctr"/>
                      <a:r>
                        <a:rPr lang="tr-TR" sz="1200" b="1" u="none" strike="noStrike" dirty="0">
                          <a:effectLst/>
                        </a:rPr>
                        <a:t>9</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0" u="none" strike="noStrike" dirty="0">
                          <a:solidFill>
                            <a:schemeClr val="tx1"/>
                          </a:solidFill>
                          <a:effectLst/>
                        </a:rPr>
                        <a:t>SAĞLIK</a:t>
                      </a:r>
                      <a:r>
                        <a:rPr lang="tr-TR" sz="1200" b="0" u="none" strike="noStrike" baseline="0" dirty="0">
                          <a:solidFill>
                            <a:schemeClr val="tx1"/>
                          </a:solidFill>
                          <a:effectLst/>
                        </a:rPr>
                        <a:t> </a:t>
                      </a:r>
                      <a:r>
                        <a:rPr lang="tr-TR" sz="1200" b="0" u="none" strike="noStrike" dirty="0">
                          <a:solidFill>
                            <a:schemeClr val="tx1"/>
                          </a:solidFill>
                          <a:effectLst/>
                        </a:rPr>
                        <a:t>BİLİMLERİ ÜNİVERSİTESİ</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7</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393</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9.129</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030302"/>
                  </a:ext>
                </a:extLst>
              </a:tr>
              <a:tr h="464887">
                <a:tc>
                  <a:txBody>
                    <a:bodyPr/>
                    <a:lstStyle/>
                    <a:p>
                      <a:pPr algn="ctr" rtl="0" fontAlgn="ctr"/>
                      <a:r>
                        <a:rPr lang="tr-TR" sz="1200" b="1" u="none" strike="noStrike" dirty="0">
                          <a:effectLst/>
                        </a:rPr>
                        <a:t>10</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0" u="none" strike="noStrike" dirty="0">
                          <a:solidFill>
                            <a:schemeClr val="tx1"/>
                          </a:solidFill>
                          <a:effectLst/>
                        </a:rPr>
                        <a:t>TÜRK-ALMAN ÜNİVERSİTESİ</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234</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2.385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3193024"/>
                  </a:ext>
                </a:extLst>
              </a:tr>
              <a:tr h="581108">
                <a:tc>
                  <a:txBody>
                    <a:bodyPr/>
                    <a:lstStyle/>
                    <a:p>
                      <a:pPr algn="ctr" rtl="0" fontAlgn="ctr"/>
                      <a:r>
                        <a:rPr lang="tr-TR" sz="1200" b="1" u="none" strike="noStrike" dirty="0">
                          <a:effectLst/>
                        </a:rPr>
                        <a:t>11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0" u="none" strike="noStrike" dirty="0">
                          <a:solidFill>
                            <a:schemeClr val="tx1"/>
                          </a:solidFill>
                          <a:effectLst/>
                        </a:rPr>
                        <a:t>TÜRK-JAPON BİLİM VE TEKNOLOJİ ÜNİVERSİTESİ</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9549990"/>
                  </a:ext>
                </a:extLst>
              </a:tr>
              <a:tr h="581108">
                <a:tc>
                  <a:txBody>
                    <a:bodyPr/>
                    <a:lstStyle/>
                    <a:p>
                      <a:pPr algn="ctr" rtl="0" fontAlgn="ctr"/>
                      <a:r>
                        <a:rPr lang="tr-TR" sz="1200" b="1" u="none" strike="noStrike" dirty="0">
                          <a:effectLst/>
                        </a:rPr>
                        <a:t>12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0" u="none" strike="noStrike" dirty="0">
                          <a:solidFill>
                            <a:schemeClr val="tx1"/>
                          </a:solidFill>
                          <a:effectLst/>
                        </a:rPr>
                        <a:t>TÜRKİYE</a:t>
                      </a:r>
                      <a:r>
                        <a:rPr lang="tr-TR" sz="1200" b="0" u="none" strike="noStrike" baseline="0" dirty="0">
                          <a:solidFill>
                            <a:schemeClr val="tx1"/>
                          </a:solidFill>
                          <a:effectLst/>
                        </a:rPr>
                        <a:t> </a:t>
                      </a:r>
                      <a:r>
                        <a:rPr lang="tr-TR" sz="1200" b="0" u="none" strike="noStrike" dirty="0">
                          <a:solidFill>
                            <a:schemeClr val="tx1"/>
                          </a:solidFill>
                          <a:effectLst/>
                        </a:rPr>
                        <a:t>ULUSLARARASI İSLAM, BİLİM VE TEKNOLOJİ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0</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1941468"/>
                  </a:ext>
                </a:extLst>
              </a:tr>
              <a:tr h="464887">
                <a:tc>
                  <a:txBody>
                    <a:bodyPr/>
                    <a:lstStyle/>
                    <a:p>
                      <a:pPr algn="ctr" rtl="0" fontAlgn="ctr"/>
                      <a:r>
                        <a:rPr lang="tr-TR" sz="1200" b="1" u="none" strike="noStrike" dirty="0">
                          <a:effectLst/>
                        </a:rPr>
                        <a:t>13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0" u="none" strike="noStrike" dirty="0">
                          <a:solidFill>
                            <a:schemeClr val="tx1"/>
                          </a:solidFill>
                          <a:effectLst/>
                        </a:rPr>
                        <a:t>YILDIZ TEKNİK ÜNİVERSİTESİ</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11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1</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2</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1.639</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34.409</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0678705"/>
                  </a:ext>
                </a:extLst>
              </a:tr>
              <a:tr h="464887">
                <a:tc gridSpan="2">
                  <a:txBody>
                    <a:bodyPr/>
                    <a:lstStyle/>
                    <a:p>
                      <a:pPr algn="ctr" rtl="0" fontAlgn="ctr"/>
                      <a:r>
                        <a:rPr lang="tr-TR" sz="1200" b="0" u="none" strike="noStrike" dirty="0">
                          <a:solidFill>
                            <a:schemeClr val="tx1"/>
                          </a:solidFill>
                          <a:effectLst/>
                        </a:rPr>
                        <a:t>TOPLAM</a:t>
                      </a:r>
                      <a:endParaRPr lang="tr-TR" sz="1200" b="0"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1100" b="0" i="0" u="none" strike="noStrike" dirty="0">
                          <a:solidFill>
                            <a:srgbClr val="000000"/>
                          </a:solidFill>
                          <a:effectLst/>
                          <a:latin typeface="Bookman Old Style" panose="02050604050505020204" pitchFamily="18" charset="0"/>
                        </a:rPr>
                        <a:t>105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17</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16</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0" i="0" u="none" strike="noStrike" dirty="0">
                          <a:solidFill>
                            <a:srgbClr val="000000"/>
                          </a:solidFill>
                          <a:effectLst/>
                          <a:latin typeface="Bookman Old Style" panose="02050604050505020204" pitchFamily="18" charset="0"/>
                        </a:rPr>
                        <a:t>55</a:t>
                      </a: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15.423</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100" b="0" i="0" u="none" strike="noStrike" dirty="0" smtClean="0">
                          <a:solidFill>
                            <a:srgbClr val="000000"/>
                          </a:solidFill>
                          <a:effectLst/>
                          <a:latin typeface="Bookman Old Style" panose="02050604050505020204" pitchFamily="18" charset="0"/>
                        </a:rPr>
                        <a:t>630.031</a:t>
                      </a:r>
                      <a:endParaRPr lang="tr-TR" sz="1100" b="0" i="0" u="none" strike="noStrike" dirty="0">
                        <a:solidFill>
                          <a:srgbClr val="000000"/>
                        </a:solidFill>
                        <a:effectLst/>
                        <a:latin typeface="Bookman Old Style" panose="02050604050505020204" pitchFamily="18" charset="0"/>
                      </a:endParaRPr>
                    </a:p>
                  </a:txBody>
                  <a:tcPr marL="4330" marR="4330" marT="433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49763548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DEVLET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Metin kutusu 1"/>
          <p:cNvSpPr txBox="1"/>
          <p:nvPr/>
        </p:nvSpPr>
        <p:spPr>
          <a:xfrm>
            <a:off x="1" y="9296943"/>
            <a:ext cx="2920992" cy="230832"/>
          </a:xfrm>
          <a:prstGeom prst="rect">
            <a:avLst/>
          </a:prstGeom>
          <a:noFill/>
        </p:spPr>
        <p:txBody>
          <a:bodyPr wrap="none" rtlCol="0">
            <a:spAutoFit/>
          </a:bodyPr>
          <a:lstStyle/>
          <a:p>
            <a:r>
              <a:rPr lang="tr-TR" sz="900" dirty="0" smtClean="0"/>
              <a:t>* Öğrenci  sayısına yabancı öğrenci sayıları dahil edilmiştir.</a:t>
            </a:r>
            <a:endParaRPr lang="tr-TR" sz="900" dirty="0"/>
          </a:p>
        </p:txBody>
      </p:sp>
    </p:spTree>
    <p:extLst>
      <p:ext uri="{BB962C8B-B14F-4D97-AF65-F5344CB8AC3E}">
        <p14:creationId xmlns:p14="http://schemas.microsoft.com/office/powerpoint/2010/main" val="52146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958499206"/>
              </p:ext>
            </p:extLst>
          </p:nvPr>
        </p:nvGraphicFramePr>
        <p:xfrm>
          <a:off x="159024" y="887895"/>
          <a:ext cx="6573079" cy="8182054"/>
        </p:xfrm>
        <a:graphic>
          <a:graphicData uri="http://schemas.openxmlformats.org/drawingml/2006/table">
            <a:tbl>
              <a:tblPr>
                <a:effectLst>
                  <a:outerShdw blurRad="50800" dist="38100" dir="5400000" algn="t" rotWithShape="0">
                    <a:prstClr val="black">
                      <a:alpha val="40000"/>
                    </a:prstClr>
                  </a:outerShdw>
                </a:effectLst>
              </a:tblPr>
              <a:tblGrid>
                <a:gridCol w="445761">
                  <a:extLst>
                    <a:ext uri="{9D8B030D-6E8A-4147-A177-3AD203B41FA5}">
                      <a16:colId xmlns:a16="http://schemas.microsoft.com/office/drawing/2014/main" val="3208617606"/>
                    </a:ext>
                  </a:extLst>
                </a:gridCol>
                <a:gridCol w="2381231">
                  <a:extLst>
                    <a:ext uri="{9D8B030D-6E8A-4147-A177-3AD203B41FA5}">
                      <a16:colId xmlns:a16="http://schemas.microsoft.com/office/drawing/2014/main" val="1043160973"/>
                    </a:ext>
                  </a:extLst>
                </a:gridCol>
                <a:gridCol w="624346">
                  <a:extLst>
                    <a:ext uri="{9D8B030D-6E8A-4147-A177-3AD203B41FA5}">
                      <a16:colId xmlns:a16="http://schemas.microsoft.com/office/drawing/2014/main" val="3113933963"/>
                    </a:ext>
                  </a:extLst>
                </a:gridCol>
                <a:gridCol w="580787">
                  <a:extLst>
                    <a:ext uri="{9D8B030D-6E8A-4147-A177-3AD203B41FA5}">
                      <a16:colId xmlns:a16="http://schemas.microsoft.com/office/drawing/2014/main" val="3349014425"/>
                    </a:ext>
                  </a:extLst>
                </a:gridCol>
                <a:gridCol w="595309">
                  <a:extLst>
                    <a:ext uri="{9D8B030D-6E8A-4147-A177-3AD203B41FA5}">
                      <a16:colId xmlns:a16="http://schemas.microsoft.com/office/drawing/2014/main" val="727192237"/>
                    </a:ext>
                  </a:extLst>
                </a:gridCol>
                <a:gridCol w="537231">
                  <a:extLst>
                    <a:ext uri="{9D8B030D-6E8A-4147-A177-3AD203B41FA5}">
                      <a16:colId xmlns:a16="http://schemas.microsoft.com/office/drawing/2014/main" val="2206133781"/>
                    </a:ext>
                  </a:extLst>
                </a:gridCol>
                <a:gridCol w="638868">
                  <a:extLst>
                    <a:ext uri="{9D8B030D-6E8A-4147-A177-3AD203B41FA5}">
                      <a16:colId xmlns:a16="http://schemas.microsoft.com/office/drawing/2014/main" val="790745694"/>
                    </a:ext>
                  </a:extLst>
                </a:gridCol>
                <a:gridCol w="769546">
                  <a:extLst>
                    <a:ext uri="{9D8B030D-6E8A-4147-A177-3AD203B41FA5}">
                      <a16:colId xmlns:a16="http://schemas.microsoft.com/office/drawing/2014/main" val="2547668739"/>
                    </a:ext>
                  </a:extLst>
                </a:gridCol>
              </a:tblGrid>
              <a:tr h="462606">
                <a:tc>
                  <a:txBody>
                    <a:bodyPr/>
                    <a:lstStyle/>
                    <a:p>
                      <a:pPr algn="ctr" rtl="0" fontAlgn="ctr"/>
                      <a:r>
                        <a:rPr lang="tr-TR" sz="800" u="none" strike="noStrike" dirty="0">
                          <a:solidFill>
                            <a:schemeClr val="bg1"/>
                          </a:solidFill>
                          <a:effectLst/>
                          <a:latin typeface="+mn-lt"/>
                        </a:rPr>
                        <a:t>SIRA</a:t>
                      </a:r>
                      <a:endParaRPr lang="tr-TR" sz="800" b="1" i="0" u="none" strike="noStrike" dirty="0">
                        <a:solidFill>
                          <a:schemeClr val="bg1"/>
                        </a:solidFill>
                        <a:effectLst/>
                        <a:latin typeface="+mn-lt"/>
                      </a:endParaRPr>
                    </a:p>
                    <a:p>
                      <a:pPr algn="ctr" rtl="0" fontAlgn="ctr"/>
                      <a:r>
                        <a:rPr lang="tr-TR" sz="800" u="none" strike="noStrike" dirty="0" smtClean="0">
                          <a:solidFill>
                            <a:schemeClr val="bg1"/>
                          </a:solidFill>
                          <a:effectLst/>
                          <a:latin typeface="+mn-lt"/>
                        </a:rPr>
                        <a:t>NO76</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ÜNİVERSİTE ADI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FAKÜLTE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YÜKSEK OKUL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MESLEK YÜKSEK</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OKULU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ENSTİTÜ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ÖĞRETİM ELEMANI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ÖĞRENCİ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656211605"/>
                  </a:ext>
                </a:extLst>
              </a:tr>
              <a:tr h="154004">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ACIBADEM M. ALİ AYDINLAR ÜNİV.</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637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4.390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0194915"/>
                  </a:ext>
                </a:extLst>
              </a:tr>
              <a:tr h="154004">
                <a:tc>
                  <a:txBody>
                    <a:bodyPr/>
                    <a:lstStyle/>
                    <a:p>
                      <a:pPr algn="ctr" rtl="0" fontAlgn="ctr"/>
                      <a:r>
                        <a:rPr lang="tr-TR" sz="800" b="0" u="none" strike="noStrike" dirty="0">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ALTINBAŞ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471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10.003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09336429"/>
                  </a:ext>
                </a:extLst>
              </a:tr>
              <a:tr h="154004">
                <a:tc>
                  <a:txBody>
                    <a:bodyPr/>
                    <a:lstStyle/>
                    <a:p>
                      <a:pPr algn="ctr" rtl="0" fontAlgn="ctr"/>
                      <a:r>
                        <a:rPr lang="tr-TR" sz="800" b="0" u="none" strike="noStrike" dirty="0">
                          <a:effectLst/>
                          <a:latin typeface="+mn-lt"/>
                        </a:rPr>
                        <a:t>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BAHÇEŞEHİR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749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24.843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8702854"/>
                  </a:ext>
                </a:extLst>
              </a:tr>
              <a:tr h="154004">
                <a:tc>
                  <a:txBody>
                    <a:bodyPr/>
                    <a:lstStyle/>
                    <a:p>
                      <a:pPr algn="ctr" rtl="0" fontAlgn="ctr"/>
                      <a:r>
                        <a:rPr lang="tr-TR" sz="800" b="0" u="none" strike="noStrike" dirty="0">
                          <a:effectLst/>
                          <a:latin typeface="+mn-lt"/>
                        </a:rPr>
                        <a:t>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BEYKENT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781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22.492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3703847"/>
                  </a:ext>
                </a:extLst>
              </a:tr>
              <a:tr h="154004">
                <a:tc>
                  <a:txBody>
                    <a:bodyPr/>
                    <a:lstStyle/>
                    <a:p>
                      <a:pPr algn="ctr" rtl="0" fontAlgn="ctr"/>
                      <a:r>
                        <a:rPr lang="tr-TR" sz="800" b="0" u="none" strike="noStrike" dirty="0">
                          <a:effectLst/>
                          <a:latin typeface="+mn-lt"/>
                        </a:rPr>
                        <a:t>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BEYKOZ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178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3.591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6148227"/>
                  </a:ext>
                </a:extLst>
              </a:tr>
              <a:tr h="154004">
                <a:tc>
                  <a:txBody>
                    <a:bodyPr/>
                    <a:lstStyle/>
                    <a:p>
                      <a:pPr algn="ctr" rtl="0" fontAlgn="ctr"/>
                      <a:r>
                        <a:rPr lang="tr-TR" sz="800" b="0" u="none" strike="noStrike" dirty="0">
                          <a:effectLst/>
                          <a:latin typeface="+mn-lt"/>
                        </a:rPr>
                        <a:t>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BEZM-İ ÂLEM VAKIF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537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3.252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6317559"/>
                  </a:ext>
                </a:extLst>
              </a:tr>
              <a:tr h="125066">
                <a:tc>
                  <a:txBody>
                    <a:bodyPr/>
                    <a:lstStyle/>
                    <a:p>
                      <a:pPr algn="ctr" rtl="0" fontAlgn="ctr"/>
                      <a:r>
                        <a:rPr lang="tr-TR" sz="800" b="0" u="none" strike="noStrike" dirty="0">
                          <a:effectLst/>
                          <a:latin typeface="+mn-lt"/>
                        </a:rPr>
                        <a:t>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BİRUNİ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357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9.594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06651498"/>
                  </a:ext>
                </a:extLst>
              </a:tr>
              <a:tr h="125066">
                <a:tc>
                  <a:txBody>
                    <a:bodyPr/>
                    <a:lstStyle/>
                    <a:p>
                      <a:pPr algn="ctr" rtl="0" fontAlgn="ctr"/>
                      <a:r>
                        <a:rPr lang="tr-TR" sz="800" b="0" i="0" u="none" strike="noStrike" dirty="0">
                          <a:solidFill>
                            <a:srgbClr val="000000"/>
                          </a:solidFill>
                          <a:effectLst/>
                          <a:latin typeface="+mn-lt"/>
                        </a:rPr>
                        <a:t>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DOĞUŞ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306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9.845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02742023"/>
                  </a:ext>
                </a:extLst>
              </a:tr>
              <a:tr h="154004">
                <a:tc>
                  <a:txBody>
                    <a:bodyPr/>
                    <a:lstStyle/>
                    <a:p>
                      <a:pPr algn="ctr" rtl="0" fontAlgn="ctr"/>
                      <a:r>
                        <a:rPr lang="tr-TR" sz="800" b="0" i="0" u="none" strike="noStrike" dirty="0">
                          <a:solidFill>
                            <a:schemeClr val="tx1"/>
                          </a:solidFill>
                          <a:effectLst/>
                          <a:latin typeface="+mn-lt"/>
                        </a:rPr>
                        <a:t>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FATİH SULTAN MEHMET VAKIF ÜNİV.</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295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6.951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87576573"/>
                  </a:ext>
                </a:extLst>
              </a:tr>
              <a:tr h="154004">
                <a:tc>
                  <a:txBody>
                    <a:bodyPr/>
                    <a:lstStyle/>
                    <a:p>
                      <a:pPr algn="ctr" rtl="0" fontAlgn="ctr"/>
                      <a:r>
                        <a:rPr lang="tr-TR" sz="800" b="0" u="none" strike="noStrike" dirty="0">
                          <a:effectLst/>
                          <a:latin typeface="+mn-lt"/>
                        </a:rPr>
                        <a:t>10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FENERBAHÇE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388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867252"/>
                  </a:ext>
                </a:extLst>
              </a:tr>
              <a:tr h="154004">
                <a:tc>
                  <a:txBody>
                    <a:bodyPr/>
                    <a:lstStyle/>
                    <a:p>
                      <a:pPr algn="ctr" rtl="0" fontAlgn="ctr"/>
                      <a:r>
                        <a:rPr lang="tr-TR" sz="800" b="0" u="none" strike="noStrike" dirty="0">
                          <a:effectLst/>
                          <a:latin typeface="+mn-lt"/>
                        </a:rPr>
                        <a:t>11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HALİÇ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312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10.954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0709622"/>
                  </a:ext>
                </a:extLst>
              </a:tr>
              <a:tr h="154004">
                <a:tc>
                  <a:txBody>
                    <a:bodyPr/>
                    <a:lstStyle/>
                    <a:p>
                      <a:pPr algn="ctr" rtl="0" fontAlgn="ctr"/>
                      <a:r>
                        <a:rPr lang="tr-TR" sz="800" b="0" u="none" strike="noStrike" dirty="0">
                          <a:effectLst/>
                          <a:latin typeface="+mn-lt"/>
                        </a:rPr>
                        <a:t>12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IŞIK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234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7.699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543693"/>
                  </a:ext>
                </a:extLst>
              </a:tr>
              <a:tr h="154004">
                <a:tc>
                  <a:txBody>
                    <a:bodyPr/>
                    <a:lstStyle/>
                    <a:p>
                      <a:pPr algn="ctr" rtl="0" fontAlgn="ctr"/>
                      <a:r>
                        <a:rPr lang="tr-TR" sz="800" b="0" u="none" strike="noStrike" dirty="0">
                          <a:effectLst/>
                          <a:latin typeface="+mn-lt"/>
                        </a:rPr>
                        <a:t>13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İBN-İ HALDUN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157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1.254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0502414"/>
                  </a:ext>
                </a:extLst>
              </a:tr>
              <a:tr h="154004">
                <a:tc>
                  <a:txBody>
                    <a:bodyPr/>
                    <a:lstStyle/>
                    <a:p>
                      <a:pPr algn="ctr" rtl="0" fontAlgn="ctr"/>
                      <a:r>
                        <a:rPr lang="tr-TR" sz="800" b="0" u="none" strike="noStrike" dirty="0">
                          <a:effectLst/>
                          <a:latin typeface="+mn-lt"/>
                        </a:rPr>
                        <a:t>14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29 MAYIS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1.671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017990"/>
                  </a:ext>
                </a:extLst>
              </a:tr>
              <a:tr h="154004">
                <a:tc>
                  <a:txBody>
                    <a:bodyPr/>
                    <a:lstStyle/>
                    <a:p>
                      <a:pPr marL="0" algn="ctr" defTabSz="685800" rtl="0" eaLnBrk="1" fontAlgn="ctr" latinLnBrk="0" hangingPunct="1"/>
                      <a:r>
                        <a:rPr lang="tr-TR" sz="800" b="0" u="none" strike="noStrike" kern="1200" dirty="0">
                          <a:solidFill>
                            <a:schemeClr val="tx1"/>
                          </a:solidFill>
                          <a:effectLst/>
                          <a:latin typeface="+mn-lt"/>
                          <a:ea typeface="+mn-ea"/>
                          <a:cs typeface="+mn-cs"/>
                        </a:rPr>
                        <a:t>15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AREL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589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9.437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0838540"/>
                  </a:ext>
                </a:extLst>
              </a:tr>
              <a:tr h="154004">
                <a:tc>
                  <a:txBody>
                    <a:bodyPr/>
                    <a:lstStyle/>
                    <a:p>
                      <a:pPr algn="ctr" rtl="0" fontAlgn="ctr"/>
                      <a:r>
                        <a:rPr lang="tr-TR" sz="800" b="0" u="none" strike="noStrike" dirty="0">
                          <a:effectLst/>
                          <a:latin typeface="+mn-lt"/>
                        </a:rPr>
                        <a:t>16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AYDIN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914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36.214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3705626"/>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AYVANSARAY ÜNİV.</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210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4.851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38843190"/>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BİLGİ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647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24.223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8240078"/>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DEMİROĞLU BİLİM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201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2.259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04160005"/>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ESENYURT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252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7.240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4391477"/>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GEDİK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271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5.195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57466"/>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22</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GELİŞİM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720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26.234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74556954"/>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KENT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107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2.907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37644939"/>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24</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KÜLTÜR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463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15.640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1603300"/>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MEDİPOL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1107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33.617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984772"/>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26</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RUMELİ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197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3.458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71941732"/>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SABAHATTİN ZAİM Ü.</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295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10.557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5683631"/>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ŞEHİR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292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7.025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2277342"/>
                  </a:ext>
                </a:extLst>
              </a:tr>
              <a:tr h="152730">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TİCARET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282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8.636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44892729"/>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İSTANBUL YENİ YÜZYIL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411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8.782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33314881"/>
                  </a:ext>
                </a:extLst>
              </a:tr>
              <a:tr h="1540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İSTİNYE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564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8.006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6001258"/>
                  </a:ext>
                </a:extLst>
              </a:tr>
              <a:tr h="154004">
                <a:tc>
                  <a:txBody>
                    <a:bodyPr/>
                    <a:lstStyle/>
                    <a:p>
                      <a:pPr algn="ctr" rtl="0" fontAlgn="ctr"/>
                      <a:r>
                        <a:rPr lang="tr-TR" sz="800" b="0" u="none" strike="noStrike" dirty="0">
                          <a:effectLst/>
                          <a:latin typeface="+mn-lt"/>
                        </a:rPr>
                        <a:t>32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KADİR HAS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291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6.247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90248175"/>
                  </a:ext>
                </a:extLst>
              </a:tr>
              <a:tr h="154004">
                <a:tc>
                  <a:txBody>
                    <a:bodyPr/>
                    <a:lstStyle/>
                    <a:p>
                      <a:pPr algn="ctr" rtl="0" fontAlgn="ctr"/>
                      <a:r>
                        <a:rPr lang="tr-TR" sz="800" b="0" u="none" strike="noStrike" dirty="0">
                          <a:effectLst/>
                          <a:latin typeface="+mn-lt"/>
                        </a:rPr>
                        <a:t>33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KOÇ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554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7.369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88716157"/>
                  </a:ext>
                </a:extLst>
              </a:tr>
              <a:tr h="154004">
                <a:tc>
                  <a:txBody>
                    <a:bodyPr/>
                    <a:lstStyle/>
                    <a:p>
                      <a:pPr algn="ctr" rtl="0" fontAlgn="ctr"/>
                      <a:r>
                        <a:rPr lang="tr-TR" sz="800" b="0" u="none" strike="noStrike" dirty="0">
                          <a:effectLst/>
                          <a:latin typeface="+mn-lt"/>
                        </a:rPr>
                        <a:t>34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MALTEPE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632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12.090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0001868"/>
                  </a:ext>
                </a:extLst>
              </a:tr>
              <a:tr h="154004">
                <a:tc>
                  <a:txBody>
                    <a:bodyPr/>
                    <a:lstStyle/>
                    <a:p>
                      <a:pPr algn="ctr" rtl="0" fontAlgn="ctr"/>
                      <a:r>
                        <a:rPr lang="tr-TR" sz="800" b="0" u="none" strike="noStrike" dirty="0">
                          <a:effectLst/>
                          <a:latin typeface="+mn-lt"/>
                        </a:rPr>
                        <a:t>35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MEF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182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3.501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30992514"/>
                  </a:ext>
                </a:extLst>
              </a:tr>
              <a:tr h="154004">
                <a:tc>
                  <a:txBody>
                    <a:bodyPr/>
                    <a:lstStyle/>
                    <a:p>
                      <a:pPr algn="ctr" rtl="0" fontAlgn="ctr"/>
                      <a:r>
                        <a:rPr lang="tr-TR" sz="800" b="0" u="none" strike="noStrike" dirty="0">
                          <a:effectLst/>
                          <a:latin typeface="+mn-lt"/>
                        </a:rPr>
                        <a:t>36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NİŞANTAŞI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497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14.834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7546183"/>
                  </a:ext>
                </a:extLst>
              </a:tr>
              <a:tr h="154004">
                <a:tc>
                  <a:txBody>
                    <a:bodyPr/>
                    <a:lstStyle/>
                    <a:p>
                      <a:pPr algn="ctr" rtl="0" fontAlgn="ctr"/>
                      <a:r>
                        <a:rPr lang="tr-TR" sz="800" b="0" u="none" strike="noStrike" dirty="0">
                          <a:effectLst/>
                          <a:latin typeface="+mn-lt"/>
                        </a:rPr>
                        <a:t>37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OKAN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648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18.161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5737744"/>
                  </a:ext>
                </a:extLst>
              </a:tr>
              <a:tr h="154004">
                <a:tc>
                  <a:txBody>
                    <a:bodyPr/>
                    <a:lstStyle/>
                    <a:p>
                      <a:pPr algn="ctr" rtl="0" fontAlgn="ctr"/>
                      <a:r>
                        <a:rPr lang="tr-TR" sz="800" b="0" u="none" strike="noStrike" dirty="0">
                          <a:effectLst/>
                          <a:latin typeface="+mn-lt"/>
                        </a:rPr>
                        <a:t>38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ÖZYEĞİN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392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8.362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47964901"/>
                  </a:ext>
                </a:extLst>
              </a:tr>
              <a:tr h="154004">
                <a:tc>
                  <a:txBody>
                    <a:bodyPr/>
                    <a:lstStyle/>
                    <a:p>
                      <a:pPr algn="ctr" rtl="0" fontAlgn="ctr"/>
                      <a:r>
                        <a:rPr lang="tr-TR" sz="800" b="0" u="none" strike="noStrike" dirty="0">
                          <a:effectLst/>
                          <a:latin typeface="+mn-lt"/>
                        </a:rPr>
                        <a:t>39</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a:solidFill>
                            <a:srgbClr val="000000"/>
                          </a:solidFill>
                          <a:effectLst/>
                          <a:latin typeface="Bookman Old Style" panose="02050604050505020204" pitchFamily="18" charset="0"/>
                        </a:rPr>
                        <a:t>PİRİ REİS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201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4.472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8152399"/>
                  </a:ext>
                </a:extLst>
              </a:tr>
              <a:tr h="154004">
                <a:tc>
                  <a:txBody>
                    <a:bodyPr/>
                    <a:lstStyle/>
                    <a:p>
                      <a:pPr algn="ctr" rtl="0" fontAlgn="ctr"/>
                      <a:r>
                        <a:rPr lang="tr-TR" sz="800" b="0" u="none" strike="noStrike" dirty="0">
                          <a:effectLst/>
                          <a:latin typeface="+mn-lt"/>
                        </a:rPr>
                        <a:t>40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SABANCI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352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6.169</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6652521"/>
                  </a:ext>
                </a:extLst>
              </a:tr>
              <a:tr h="154004">
                <a:tc>
                  <a:txBody>
                    <a:bodyPr/>
                    <a:lstStyle/>
                    <a:p>
                      <a:pPr algn="ctr" rtl="0" fontAlgn="ctr"/>
                      <a:r>
                        <a:rPr lang="tr-TR" sz="800" b="0" u="none" strike="noStrike" dirty="0">
                          <a:effectLst/>
                          <a:latin typeface="+mn-lt"/>
                        </a:rPr>
                        <a:t>41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ÜSKÜDAR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420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21.117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57566172"/>
                  </a:ext>
                </a:extLst>
              </a:tr>
              <a:tr h="154004">
                <a:tc>
                  <a:txBody>
                    <a:bodyPr/>
                    <a:lstStyle/>
                    <a:p>
                      <a:pPr algn="ctr" rtl="0" fontAlgn="ctr"/>
                      <a:r>
                        <a:rPr lang="tr-TR" sz="800" b="0" u="none" strike="noStrike" dirty="0">
                          <a:effectLst/>
                          <a:latin typeface="+mn-lt"/>
                        </a:rPr>
                        <a:t>42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YEDİTEPE ÜNİVERSİTESİ</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13</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991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20.892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40202291"/>
                  </a:ext>
                </a:extLst>
              </a:tr>
              <a:tr h="154004">
                <a:tc gridSpan="2">
                  <a:txBody>
                    <a:bodyPr/>
                    <a:lstStyle/>
                    <a:p>
                      <a:pPr algn="l" rtl="0" fontAlgn="ctr"/>
                      <a:r>
                        <a:rPr lang="tr-TR" sz="800" b="1" u="none" strike="noStrike" dirty="0">
                          <a:solidFill>
                            <a:srgbClr val="14213D"/>
                          </a:solidFill>
                          <a:effectLst/>
                          <a:latin typeface="+mn-lt"/>
                        </a:rPr>
                        <a:t>VAKIF ÜNİVERSTİLERİ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700" b="1" i="0" u="none" strike="noStrike" dirty="0">
                          <a:solidFill>
                            <a:srgbClr val="FF0000"/>
                          </a:solidFill>
                          <a:effectLst/>
                          <a:latin typeface="Bookman Old Style" panose="02050604050505020204" pitchFamily="18" charset="0"/>
                        </a:rPr>
                        <a:t>271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46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55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108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smtClean="0">
                          <a:solidFill>
                            <a:srgbClr val="FF0000"/>
                          </a:solidFill>
                          <a:effectLst/>
                          <a:latin typeface="Bookman Old Style" panose="02050604050505020204" pitchFamily="18" charset="0"/>
                        </a:rPr>
                        <a:t>17.848</a:t>
                      </a:r>
                      <a:endParaRPr lang="tr-TR" sz="700" b="1" i="0" u="none" strike="noStrike" dirty="0">
                        <a:solidFill>
                          <a:srgbClr val="FF0000"/>
                        </a:solidFill>
                        <a:effectLst/>
                        <a:latin typeface="Bookman Old Style" panose="02050604050505020204" pitchFamily="18" charset="0"/>
                      </a:endParaRP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smtClean="0">
                          <a:solidFill>
                            <a:srgbClr val="FF0000"/>
                          </a:solidFill>
                          <a:effectLst/>
                          <a:latin typeface="Bookman Old Style" panose="02050604050505020204" pitchFamily="18" charset="0"/>
                        </a:rPr>
                        <a:t>454.422</a:t>
                      </a:r>
                      <a:endParaRPr lang="tr-TR" sz="700" b="1" i="0" u="none" strike="noStrike" dirty="0">
                        <a:solidFill>
                          <a:srgbClr val="FF0000"/>
                        </a:solidFill>
                        <a:effectLst/>
                        <a:latin typeface="Bookman Old Style" panose="02050604050505020204" pitchFamily="18" charset="0"/>
                      </a:endParaRP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863065968"/>
                  </a:ext>
                </a:extLst>
              </a:tr>
              <a:tr h="146737">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ATAŞEHİR ADIGÜZEL MYO</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957</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7611963"/>
                  </a:ext>
                </a:extLst>
              </a:tr>
              <a:tr h="146737">
                <a:tc>
                  <a:txBody>
                    <a:bodyPr/>
                    <a:lstStyle/>
                    <a:p>
                      <a:pPr algn="ctr" rtl="0" fontAlgn="ctr"/>
                      <a:r>
                        <a:rPr lang="tr-TR" sz="800" b="0" i="0" u="none" strike="noStrike" dirty="0">
                          <a:solidFill>
                            <a:schemeClr val="tx1"/>
                          </a:solidFill>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AVRUPA MYO </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44</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2.288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42920277"/>
                  </a:ext>
                </a:extLst>
              </a:tr>
              <a:tr h="237766">
                <a:tc>
                  <a:txBody>
                    <a:bodyPr/>
                    <a:lstStyle/>
                    <a:p>
                      <a:pPr algn="ctr" rtl="0" fontAlgn="ctr"/>
                      <a:r>
                        <a:rPr lang="tr-TR" sz="800" b="0" i="0" u="none" strike="noStrike" dirty="0">
                          <a:solidFill>
                            <a:srgbClr val="000000"/>
                          </a:solidFill>
                          <a:effectLst/>
                          <a:latin typeface="+mn-lt"/>
                        </a:rPr>
                        <a:t>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İZMİR (İSTANBUL) KAVRAM MYO</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1.030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8343825"/>
                  </a:ext>
                </a:extLst>
              </a:tr>
              <a:tr h="237766">
                <a:tc>
                  <a:txBody>
                    <a:bodyPr/>
                    <a:lstStyle/>
                    <a:p>
                      <a:pPr algn="ctr" rtl="0" fontAlgn="ctr"/>
                      <a:r>
                        <a:rPr lang="tr-TR" sz="800" b="0" i="0" u="none" strike="noStrike" dirty="0" smtClean="0">
                          <a:solidFill>
                            <a:srgbClr val="000000"/>
                          </a:solidFill>
                          <a:effectLst/>
                          <a:latin typeface="+mn-lt"/>
                        </a:rPr>
                        <a:t>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700" b="0" i="0" u="none" strike="noStrike" dirty="0">
                          <a:solidFill>
                            <a:srgbClr val="000000"/>
                          </a:solidFill>
                          <a:effectLst/>
                          <a:latin typeface="Bookman Old Style" panose="02050604050505020204" pitchFamily="18" charset="0"/>
                        </a:rPr>
                        <a:t>İSTANBUL ŞİŞLİ MYO</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a:solidFill>
                            <a:srgbClr val="000000"/>
                          </a:solidFill>
                          <a:effectLst/>
                          <a:latin typeface="Bookman Old Style" panose="02050604050505020204" pitchFamily="18" charset="0"/>
                        </a:rPr>
                        <a:t>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98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700" b="0" i="0" u="none" strike="noStrike" dirty="0">
                          <a:solidFill>
                            <a:srgbClr val="000000"/>
                          </a:solidFill>
                          <a:effectLst/>
                          <a:latin typeface="Bookman Old Style" panose="02050604050505020204" pitchFamily="18" charset="0"/>
                        </a:rPr>
                        <a:t>4.551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16324481"/>
                  </a:ext>
                </a:extLst>
              </a:tr>
              <a:tr h="170582">
                <a:tc gridSpan="2">
                  <a:txBody>
                    <a:bodyPr/>
                    <a:lstStyle/>
                    <a:p>
                      <a:pPr algn="l" rtl="0" fontAlgn="ctr"/>
                      <a:r>
                        <a:rPr lang="tr-TR" sz="800" b="1" u="none" strike="noStrike" dirty="0">
                          <a:solidFill>
                            <a:srgbClr val="14213D"/>
                          </a:solidFill>
                          <a:effectLst/>
                          <a:latin typeface="+mn-lt"/>
                        </a:rPr>
                        <a:t>VAKIF MYO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700" b="1" i="0" u="none" strike="noStrike" dirty="0">
                          <a:solidFill>
                            <a:srgbClr val="FF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5</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278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smtClean="0">
                          <a:solidFill>
                            <a:srgbClr val="FF0000"/>
                          </a:solidFill>
                          <a:effectLst/>
                          <a:latin typeface="Bookman Old Style" panose="02050604050505020204" pitchFamily="18" charset="0"/>
                        </a:rPr>
                        <a:t>8.826</a:t>
                      </a:r>
                      <a:endParaRPr lang="tr-TR" sz="700" b="1" i="0" u="none" strike="noStrike" dirty="0">
                        <a:solidFill>
                          <a:srgbClr val="FF0000"/>
                        </a:solidFill>
                        <a:effectLst/>
                        <a:latin typeface="Bookman Old Style" panose="02050604050505020204" pitchFamily="18" charset="0"/>
                      </a:endParaRP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50308114"/>
                  </a:ext>
                </a:extLst>
              </a:tr>
              <a:tr h="216838">
                <a:tc gridSpan="2">
                  <a:txBody>
                    <a:bodyPr/>
                    <a:lstStyle/>
                    <a:p>
                      <a:pPr algn="ctr" rtl="0" fontAlgn="ctr"/>
                      <a:r>
                        <a:rPr lang="tr-TR" sz="1000" b="1" u="none" strike="noStrike" dirty="0">
                          <a:solidFill>
                            <a:srgbClr val="14213D"/>
                          </a:solidFill>
                          <a:effectLst/>
                          <a:latin typeface="+mn-lt"/>
                        </a:rPr>
                        <a:t>GENEL TOPLAM</a:t>
                      </a:r>
                      <a:endParaRPr lang="tr-TR" sz="10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700" b="1" i="0" u="none" strike="noStrike" dirty="0">
                          <a:solidFill>
                            <a:srgbClr val="002060"/>
                          </a:solidFill>
                          <a:effectLst/>
                          <a:latin typeface="Bookman Old Style" panose="02050604050505020204" pitchFamily="18" charset="0"/>
                        </a:rPr>
                        <a:t>271</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700" b="1" i="0" u="none" strike="noStrike" dirty="0">
                          <a:solidFill>
                            <a:srgbClr val="002060"/>
                          </a:solidFill>
                          <a:effectLst/>
                          <a:latin typeface="Bookman Old Style" panose="02050604050505020204" pitchFamily="18" charset="0"/>
                        </a:rPr>
                        <a:t>46</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700" b="1" i="0" u="none" strike="noStrike" dirty="0">
                          <a:solidFill>
                            <a:srgbClr val="002060"/>
                          </a:solidFill>
                          <a:effectLst/>
                          <a:latin typeface="Bookman Old Style" panose="02050604050505020204" pitchFamily="18" charset="0"/>
                        </a:rPr>
                        <a:t>60</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700" b="1" i="0" u="none" strike="noStrike" dirty="0">
                          <a:solidFill>
                            <a:srgbClr val="002060"/>
                          </a:solidFill>
                          <a:effectLst/>
                          <a:latin typeface="Bookman Old Style" panose="02050604050505020204" pitchFamily="18" charset="0"/>
                        </a:rPr>
                        <a:t>108</a:t>
                      </a: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700" b="1" i="0" u="none" strike="noStrike" dirty="0" smtClean="0">
                          <a:solidFill>
                            <a:srgbClr val="002060"/>
                          </a:solidFill>
                          <a:effectLst/>
                          <a:latin typeface="Bookman Old Style" panose="02050604050505020204" pitchFamily="18" charset="0"/>
                        </a:rPr>
                        <a:t>18.126</a:t>
                      </a:r>
                      <a:endParaRPr lang="tr-TR" sz="700" b="1" i="0" u="none" strike="noStrike" dirty="0">
                        <a:solidFill>
                          <a:srgbClr val="002060"/>
                        </a:solidFill>
                        <a:effectLst/>
                        <a:latin typeface="Bookman Old Style" panose="02050604050505020204" pitchFamily="18" charset="0"/>
                      </a:endParaRP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700" b="1" i="0" u="none" strike="noStrike" dirty="0" smtClean="0">
                          <a:solidFill>
                            <a:srgbClr val="002060"/>
                          </a:solidFill>
                          <a:effectLst/>
                          <a:latin typeface="Bookman Old Style" panose="02050604050505020204" pitchFamily="18" charset="0"/>
                        </a:rPr>
                        <a:t>463.248</a:t>
                      </a:r>
                      <a:endParaRPr lang="tr-TR" sz="700" b="1" i="0" u="none" strike="noStrike" dirty="0">
                        <a:solidFill>
                          <a:srgbClr val="002060"/>
                        </a:solidFill>
                        <a:effectLst/>
                        <a:latin typeface="Bookman Old Style" panose="02050604050505020204" pitchFamily="18" charset="0"/>
                      </a:endParaRPr>
                    </a:p>
                  </a:txBody>
                  <a:tcPr marL="4135" marR="4135" marT="413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58876056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VAKIF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p:cNvSpPr txBox="1"/>
          <p:nvPr/>
        </p:nvSpPr>
        <p:spPr>
          <a:xfrm>
            <a:off x="0" y="9406963"/>
            <a:ext cx="1885453" cy="230832"/>
          </a:xfrm>
          <a:prstGeom prst="rect">
            <a:avLst/>
          </a:prstGeom>
          <a:noFill/>
        </p:spPr>
        <p:txBody>
          <a:bodyPr wrap="none" rtlCol="0">
            <a:spAutoFit/>
          </a:bodyPr>
          <a:lstStyle/>
          <a:p>
            <a:r>
              <a:rPr lang="tr-TR" sz="900" dirty="0" smtClean="0"/>
              <a:t>* Yabancı öğrenciler dahil edilmiştir.</a:t>
            </a:r>
            <a:endParaRPr lang="tr-TR" sz="900" dirty="0"/>
          </a:p>
        </p:txBody>
      </p:sp>
    </p:spTree>
    <p:extLst>
      <p:ext uri="{BB962C8B-B14F-4D97-AF65-F5344CB8AC3E}">
        <p14:creationId xmlns:p14="http://schemas.microsoft.com/office/powerpoint/2010/main" val="1449364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ext uri="{D42A27DB-BD31-4B8C-83A1-F6EECF244321}">
                <p14:modId xmlns:p14="http://schemas.microsoft.com/office/powerpoint/2010/main" val="3860899671"/>
              </p:ext>
            </p:extLst>
          </p:nvPr>
        </p:nvGraphicFramePr>
        <p:xfrm>
          <a:off x="143690" y="1283368"/>
          <a:ext cx="6609806" cy="7116053"/>
        </p:xfrm>
        <a:graphic>
          <a:graphicData uri="http://schemas.openxmlformats.org/drawingml/2006/table">
            <a:tbl>
              <a:tblPr>
                <a:effectLst>
                  <a:outerShdw blurRad="50800" dist="38100" dir="5400000" algn="t" rotWithShape="0">
                    <a:prstClr val="black">
                      <a:alpha val="40000"/>
                    </a:prstClr>
                  </a:outerShdw>
                </a:effectLst>
              </a:tblPr>
              <a:tblGrid>
                <a:gridCol w="1171629">
                  <a:extLst>
                    <a:ext uri="{9D8B030D-6E8A-4147-A177-3AD203B41FA5}">
                      <a16:colId xmlns:a16="http://schemas.microsoft.com/office/drawing/2014/main" val="20000"/>
                    </a:ext>
                  </a:extLst>
                </a:gridCol>
                <a:gridCol w="2213078">
                  <a:extLst>
                    <a:ext uri="{9D8B030D-6E8A-4147-A177-3AD203B41FA5}">
                      <a16:colId xmlns:a16="http://schemas.microsoft.com/office/drawing/2014/main" val="20001"/>
                    </a:ext>
                  </a:extLst>
                </a:gridCol>
                <a:gridCol w="1065468">
                  <a:extLst>
                    <a:ext uri="{9D8B030D-6E8A-4147-A177-3AD203B41FA5}">
                      <a16:colId xmlns:a16="http://schemas.microsoft.com/office/drawing/2014/main" val="20002"/>
                    </a:ext>
                  </a:extLst>
                </a:gridCol>
                <a:gridCol w="891871">
                  <a:extLst>
                    <a:ext uri="{9D8B030D-6E8A-4147-A177-3AD203B41FA5}">
                      <a16:colId xmlns:a16="http://schemas.microsoft.com/office/drawing/2014/main" val="965685225"/>
                    </a:ext>
                  </a:extLst>
                </a:gridCol>
                <a:gridCol w="1267760">
                  <a:extLst>
                    <a:ext uri="{9D8B030D-6E8A-4147-A177-3AD203B41FA5}">
                      <a16:colId xmlns:a16="http://schemas.microsoft.com/office/drawing/2014/main" val="20005"/>
                    </a:ext>
                  </a:extLst>
                </a:gridCol>
              </a:tblGrid>
              <a:tr h="101657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kern="1200" cap="none" normalizeH="0" baseline="0" dirty="0">
                          <a:ln>
                            <a:noFill/>
                          </a:ln>
                          <a:solidFill>
                            <a:schemeClr val="tx1"/>
                          </a:solidFill>
                          <a:effectLst/>
                          <a:latin typeface="+mn-lt"/>
                        </a:rPr>
                        <a:t>YURTLAR</a:t>
                      </a:r>
                      <a:endParaRPr kumimoji="0" lang="tr-TR" sz="1400" b="1" i="0" u="none" strike="noStrike" kern="1200" cap="none" normalizeH="0" baseline="0" dirty="0">
                        <a:ln>
                          <a:noFill/>
                        </a:ln>
                        <a:solidFill>
                          <a:schemeClr val="tx1"/>
                        </a:solidFill>
                        <a:effectLst/>
                        <a:latin typeface="+mn-lt"/>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kern="1200" cap="none" normalizeH="0" baseline="0" dirty="0">
                          <a:ln>
                            <a:noFill/>
                          </a:ln>
                          <a:solidFill>
                            <a:schemeClr val="tx1"/>
                          </a:solidFill>
                          <a:effectLst/>
                          <a:latin typeface="+mn-lt"/>
                        </a:rPr>
                        <a:t>ERKEK</a:t>
                      </a:r>
                      <a:endParaRPr kumimoji="0" lang="tr-TR" sz="1400" b="1" i="0" u="none" strike="noStrike" kern="1200" cap="none" normalizeH="0" baseline="0" dirty="0">
                        <a:ln>
                          <a:noFill/>
                        </a:ln>
                        <a:solidFill>
                          <a:schemeClr val="tx1"/>
                        </a:solidFill>
                        <a:effectLst/>
                        <a:latin typeface="+mn-lt"/>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kern="1200" cap="none" normalizeH="0" baseline="0" dirty="0">
                          <a:ln>
                            <a:noFill/>
                          </a:ln>
                          <a:solidFill>
                            <a:schemeClr val="tx1"/>
                          </a:solidFill>
                          <a:effectLst/>
                          <a:latin typeface="+mn-lt"/>
                        </a:rPr>
                        <a:t>KIZ</a:t>
                      </a:r>
                      <a:endParaRPr kumimoji="0" lang="tr-TR" sz="1400" b="1" i="0" u="none" strike="noStrike" kern="1200" cap="none" normalizeH="0" baseline="0" dirty="0">
                        <a:ln>
                          <a:noFill/>
                        </a:ln>
                        <a:solidFill>
                          <a:schemeClr val="tx1"/>
                        </a:solidFill>
                        <a:effectLst/>
                        <a:latin typeface="+mn-lt"/>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u="none" strike="noStrike" kern="1200" cap="none" normalizeH="0" baseline="0" dirty="0">
                          <a:ln>
                            <a:noFill/>
                          </a:ln>
                          <a:solidFill>
                            <a:schemeClr val="tx1"/>
                          </a:solidFill>
                          <a:effectLst/>
                          <a:latin typeface="+mn-lt"/>
                        </a:rPr>
                        <a:t>TOPLAM</a:t>
                      </a:r>
                      <a:endParaRPr kumimoji="0" lang="tr-TR" sz="1400" b="1" i="0" u="none" strike="noStrike" kern="1200" cap="none" normalizeH="0" baseline="0" dirty="0">
                        <a:ln>
                          <a:noFill/>
                        </a:ln>
                        <a:solidFill>
                          <a:schemeClr val="tx1"/>
                        </a:solidFill>
                        <a:effectLst/>
                        <a:latin typeface="+mn-lt"/>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1016579">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İSTANBUL</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YURT SAYISI (KAMU)</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8</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16</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24</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KAPASİTE (KAMU)</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12.163</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12.914</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25.077</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YURT SAYISI (ÖZEL)</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marL="0" algn="ctr" defTabSz="685800" rtl="0" eaLnBrk="1" fontAlgn="ctr" latinLnBrk="0" hangingPunct="1"/>
                      <a:r>
                        <a:rPr lang="tr-TR" sz="1400" b="1" u="none" strike="noStrike" kern="1200" dirty="0" smtClean="0">
                          <a:solidFill>
                            <a:schemeClr val="tx1"/>
                          </a:solidFill>
                          <a:latin typeface="+mn-lt"/>
                          <a:ea typeface="+mn-ea"/>
                          <a:cs typeface="+mn-cs"/>
                        </a:rPr>
                        <a:t>370</a:t>
                      </a:r>
                      <a:endParaRPr lang="tr-TR" sz="14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marL="0" algn="ctr" defTabSz="685800" rtl="0" eaLnBrk="1" fontAlgn="ctr" latinLnBrk="0" hangingPunct="1"/>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chemeClr val="tx1"/>
                          </a:solidFill>
                          <a:latin typeface="+mn-lt"/>
                          <a:cs typeface="Arial" pitchFamily="34" charset="0"/>
                        </a:rPr>
                        <a:t>370</a:t>
                      </a:r>
                      <a:endParaRPr lang="tr-TR" sz="1400" b="1" i="0" u="none" strike="noStrike" dirty="0">
                        <a:solidFill>
                          <a:schemeClr val="tx1"/>
                        </a:solidFill>
                        <a:latin typeface="+mn-lt"/>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KAPASİTE (ÖZEL)</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marL="0" algn="ctr" defTabSz="685800" rtl="0" eaLnBrk="1" fontAlgn="ctr" latinLnBrk="0" hangingPunct="1"/>
                      <a:r>
                        <a:rPr lang="tr-TR" sz="1400" b="1" u="none" strike="noStrike" kern="1200" dirty="0" smtClean="0">
                          <a:solidFill>
                            <a:schemeClr val="tx1"/>
                          </a:solidFill>
                          <a:latin typeface="+mn-lt"/>
                          <a:ea typeface="+mn-ea"/>
                          <a:cs typeface="+mn-cs"/>
                        </a:rPr>
                        <a:t>60.982</a:t>
                      </a:r>
                      <a:endParaRPr lang="tr-TR" sz="14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marL="0" algn="ctr" defTabSz="685800" rtl="0" eaLnBrk="1" fontAlgn="ctr" latinLnBrk="0" hangingPunct="1"/>
                      <a:endParaRPr lang="tr-TR" sz="1600" b="1" u="none" strike="noStrike" kern="1200" dirty="0">
                        <a:solidFill>
                          <a:schemeClr val="tx1"/>
                        </a:solidFill>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400" b="1" i="0" u="none" strike="noStrike" dirty="0" smtClean="0">
                          <a:solidFill>
                            <a:schemeClr val="tx1"/>
                          </a:solidFill>
                          <a:effectLst/>
                          <a:latin typeface="+mn-lt"/>
                        </a:rPr>
                        <a:t>60.982</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165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TÜRKİYE</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YURT SAYISI (KAMU) </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243</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532</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chemeClr val="tx1"/>
                          </a:solidFill>
                          <a:effectLst/>
                          <a:latin typeface="+mn-lt"/>
                        </a:rPr>
                        <a:t>775</a:t>
                      </a:r>
                      <a:endParaRPr lang="tr-TR" sz="1400" b="1"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1657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chemeClr val="tx1"/>
                          </a:solidFill>
                          <a:effectLst/>
                          <a:latin typeface="+mn-lt"/>
                        </a:rPr>
                        <a:t>KAPASİTE (KAMU)</a:t>
                      </a:r>
                      <a:endParaRPr kumimoji="0" lang="tr-TR" sz="1400" b="1" i="0" u="none" strike="noStrike" cap="none" normalizeH="0" baseline="0" dirty="0">
                        <a:ln>
                          <a:noFill/>
                        </a:ln>
                        <a:solidFill>
                          <a:schemeClr val="tx1"/>
                        </a:solidFill>
                        <a:effectLst/>
                        <a:latin typeface="+mn-lt"/>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effectLst/>
                          <a:latin typeface="+mn-lt"/>
                          <a:ea typeface="+mn-ea"/>
                          <a:cs typeface="+mn-cs"/>
                        </a:rPr>
                        <a:t>258.969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r" rtl="0" fontAlgn="ctr"/>
                      <a:r>
                        <a:rPr lang="tr-TR" sz="1400" b="1" i="0" u="none" strike="noStrike" dirty="0" smtClean="0">
                          <a:solidFill>
                            <a:schemeClr val="tx1"/>
                          </a:solidFill>
                          <a:effectLst/>
                          <a:latin typeface="+mn-lt"/>
                        </a:rPr>
                        <a:t>421.860</a:t>
                      </a:r>
                      <a:endParaRPr lang="tr-TR" sz="1400" b="1" i="0" u="none" strike="noStrike" dirty="0">
                        <a:solidFill>
                          <a:schemeClr val="tx1"/>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1" i="0" u="none" strike="noStrike" kern="1200" dirty="0" smtClean="0">
                          <a:solidFill>
                            <a:schemeClr val="tx1"/>
                          </a:solidFill>
                          <a:effectLst/>
                          <a:latin typeface="+mn-lt"/>
                          <a:ea typeface="+mn-ea"/>
                          <a:cs typeface="+mn-cs"/>
                        </a:rPr>
                        <a:t>680.829</a:t>
                      </a:r>
                      <a:endParaRPr lang="tr-TR" sz="1400" b="1" i="0" u="none" strike="noStrike" kern="1200" dirty="0">
                        <a:solidFill>
                          <a:schemeClr val="tx1"/>
                        </a:solidFill>
                        <a:effectLst/>
                        <a:latin typeface="+mn-lt"/>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03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21305980"/>
              </p:ext>
            </p:extLst>
          </p:nvPr>
        </p:nvGraphicFramePr>
        <p:xfrm>
          <a:off x="127000" y="880660"/>
          <a:ext cx="6260548" cy="8130812"/>
        </p:xfrm>
        <a:graphic>
          <a:graphicData uri="http://schemas.openxmlformats.org/drawingml/2006/table">
            <a:tbl>
              <a:tblPr>
                <a:effectLst>
                  <a:outerShdw blurRad="50800" dist="38100" dir="5400000" algn="t" rotWithShape="0">
                    <a:prstClr val="black">
                      <a:alpha val="40000"/>
                    </a:prstClr>
                  </a:outerShdw>
                </a:effectLst>
              </a:tblPr>
              <a:tblGrid>
                <a:gridCol w="1896259">
                  <a:extLst>
                    <a:ext uri="{9D8B030D-6E8A-4147-A177-3AD203B41FA5}">
                      <a16:colId xmlns:a16="http://schemas.microsoft.com/office/drawing/2014/main" val="20000"/>
                    </a:ext>
                  </a:extLst>
                </a:gridCol>
                <a:gridCol w="1109662">
                  <a:extLst>
                    <a:ext uri="{9D8B030D-6E8A-4147-A177-3AD203B41FA5}">
                      <a16:colId xmlns:a16="http://schemas.microsoft.com/office/drawing/2014/main" val="4207553392"/>
                    </a:ext>
                  </a:extLst>
                </a:gridCol>
                <a:gridCol w="1095616">
                  <a:extLst>
                    <a:ext uri="{9D8B030D-6E8A-4147-A177-3AD203B41FA5}">
                      <a16:colId xmlns:a16="http://schemas.microsoft.com/office/drawing/2014/main" val="4021190051"/>
                    </a:ext>
                  </a:extLst>
                </a:gridCol>
                <a:gridCol w="997292">
                  <a:extLst>
                    <a:ext uri="{9D8B030D-6E8A-4147-A177-3AD203B41FA5}">
                      <a16:colId xmlns:a16="http://schemas.microsoft.com/office/drawing/2014/main" val="227937833"/>
                    </a:ext>
                  </a:extLst>
                </a:gridCol>
                <a:gridCol w="1161719">
                  <a:extLst>
                    <a:ext uri="{9D8B030D-6E8A-4147-A177-3AD203B41FA5}">
                      <a16:colId xmlns:a16="http://schemas.microsoft.com/office/drawing/2014/main" val="519561606"/>
                    </a:ext>
                  </a:extLst>
                </a:gridCol>
              </a:tblGrid>
              <a:tr h="665009">
                <a:tc>
                  <a:txBody>
                    <a:bodyPr/>
                    <a:lstStyle/>
                    <a:p>
                      <a:pPr algn="ctr" fontAlgn="b"/>
                      <a:r>
                        <a:rPr lang="tr-TR" sz="1600" b="1" i="0" u="none" strike="noStrike" dirty="0">
                          <a:solidFill>
                            <a:schemeClr val="bg1"/>
                          </a:solidFill>
                          <a:latin typeface="+mn-lt"/>
                          <a:cs typeface="Arial" pitchFamily="34" charset="0"/>
                        </a:rPr>
                        <a:t>ULAŞIM TÜRÜ</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smtClean="0">
                          <a:solidFill>
                            <a:schemeClr val="bg1"/>
                          </a:solidFill>
                          <a:latin typeface="+mn-lt"/>
                          <a:cs typeface="Arial" pitchFamily="34" charset="0"/>
                        </a:rPr>
                        <a:t>2016</a:t>
                      </a:r>
                      <a:endParaRPr lang="tr-TR" sz="1600" b="1" i="0" u="none" strike="noStrike" dirty="0">
                        <a:solidFill>
                          <a:schemeClr val="bg1"/>
                        </a:solidFill>
                        <a:latin typeface="+mn-lt"/>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smtClean="0">
                          <a:solidFill>
                            <a:schemeClr val="bg1"/>
                          </a:solidFill>
                          <a:latin typeface="+mn-lt"/>
                          <a:cs typeface="Arial" pitchFamily="34" charset="0"/>
                        </a:rPr>
                        <a:t>2017</a:t>
                      </a:r>
                      <a:endParaRPr lang="tr-TR" sz="1600" b="1" i="0" u="none" strike="noStrike" dirty="0">
                        <a:solidFill>
                          <a:schemeClr val="bg1"/>
                        </a:solidFill>
                        <a:latin typeface="+mn-lt"/>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600" b="1" i="0" u="none" strike="noStrike" dirty="0" smtClean="0">
                          <a:solidFill>
                            <a:schemeClr val="bg1"/>
                          </a:solidFill>
                          <a:latin typeface="+mn-lt"/>
                          <a:cs typeface="Arial" pitchFamily="34" charset="0"/>
                        </a:rPr>
                        <a:t>2018</a:t>
                      </a:r>
                      <a:endParaRPr lang="tr-TR" sz="1600" b="1" i="0" u="none" strike="noStrike" dirty="0">
                        <a:solidFill>
                          <a:schemeClr val="bg1"/>
                        </a:solidFill>
                        <a:latin typeface="+mn-lt"/>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a:r>
                        <a:rPr lang="tr-TR" sz="1600" b="1" dirty="0" smtClean="0">
                          <a:solidFill>
                            <a:schemeClr val="bg1"/>
                          </a:solidFill>
                          <a:latin typeface="+mn-lt"/>
                        </a:rPr>
                        <a:t>2019</a:t>
                      </a:r>
                      <a:endParaRPr lang="tr-TR" sz="1600" b="1" dirty="0">
                        <a:solidFill>
                          <a:schemeClr val="bg1"/>
                        </a:solidFill>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45009">
                <a:tc gridSpan="5">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RAYLI SİSTEM İLE TAŞINAN 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7075538"/>
                  </a:ext>
                </a:extLst>
              </a:tr>
              <a:tr h="309193">
                <a:tc>
                  <a:txBody>
                    <a:bodyPr/>
                    <a:lstStyle/>
                    <a:p>
                      <a:pPr algn="l" fontAlgn="b"/>
                      <a:r>
                        <a:rPr lang="tr-TR" sz="1200" b="1" i="0" u="none" strike="noStrike" dirty="0">
                          <a:solidFill>
                            <a:schemeClr val="tx1"/>
                          </a:solidFill>
                          <a:latin typeface="+mn-lt"/>
                          <a:cs typeface="Arial" pitchFamily="34" charset="0"/>
                        </a:rPr>
                        <a:t>METRO (YER ALTI)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953.708</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1.069.172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1.180.238</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1.257.327</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3346">
                <a:tc>
                  <a:txBody>
                    <a:bodyPr/>
                    <a:lstStyle/>
                    <a:p>
                      <a:pPr algn="l" fontAlgn="b"/>
                      <a:r>
                        <a:rPr lang="tr-TR" sz="1200" b="1" i="0" u="none" strike="noStrike" dirty="0">
                          <a:solidFill>
                            <a:schemeClr val="tx1"/>
                          </a:solidFill>
                          <a:latin typeface="+mn-lt"/>
                          <a:cs typeface="Arial" pitchFamily="34" charset="0"/>
                        </a:rPr>
                        <a:t>HAFİF RAYLI (YER ÜSTÜ)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493.075</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495.650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731.133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869.572</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9193">
                <a:tc>
                  <a:txBody>
                    <a:bodyPr/>
                    <a:lstStyle/>
                    <a:p>
                      <a:pPr algn="l" fontAlgn="b"/>
                      <a:r>
                        <a:rPr lang="tr-TR" sz="1200" b="1" i="0" u="none" strike="noStrike" dirty="0">
                          <a:solidFill>
                            <a:schemeClr val="tx1"/>
                          </a:solidFill>
                          <a:latin typeface="+mn-lt"/>
                          <a:cs typeface="Arial" pitchFamily="34" charset="0"/>
                        </a:rPr>
                        <a:t>MARMARAY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209.983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184.141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286.840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550.871</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9193">
                <a:tc>
                  <a:txBody>
                    <a:bodyPr/>
                    <a:lstStyle/>
                    <a:p>
                      <a:pPr algn="l" fontAlgn="b"/>
                      <a:r>
                        <a:rPr lang="tr-TR" sz="1200" b="1" i="0" u="none" strike="noStrike" dirty="0">
                          <a:solidFill>
                            <a:schemeClr val="tx1"/>
                          </a:solidFill>
                          <a:latin typeface="+mn-lt"/>
                          <a:cs typeface="Arial" pitchFamily="34" charset="0"/>
                        </a:rPr>
                        <a:t>TRAMVAY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566.913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593.600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462.899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682.001</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309193">
                <a:tc>
                  <a:txBody>
                    <a:bodyPr/>
                    <a:lstStyle/>
                    <a:p>
                      <a:pPr algn="l" fontAlgn="b"/>
                      <a:r>
                        <a:rPr lang="tr-TR" sz="1200" b="1" i="0" u="none" strike="noStrike" dirty="0">
                          <a:solidFill>
                            <a:schemeClr val="tx1"/>
                          </a:solidFill>
                          <a:latin typeface="+mn-lt"/>
                          <a:cs typeface="Arial" pitchFamily="34" charset="0"/>
                        </a:rPr>
                        <a:t>FÜNİKÜLER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45.451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30.782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39.964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32.861</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9193">
                <a:tc>
                  <a:txBody>
                    <a:bodyPr/>
                    <a:lstStyle/>
                    <a:p>
                      <a:pPr algn="l" fontAlgn="b"/>
                      <a:r>
                        <a:rPr lang="tr-TR" sz="1200" b="1" i="0" u="none" strike="noStrike" dirty="0">
                          <a:solidFill>
                            <a:schemeClr val="tx1"/>
                          </a:solidFill>
                          <a:latin typeface="+mn-lt"/>
                          <a:cs typeface="Arial" pitchFamily="34" charset="0"/>
                        </a:rPr>
                        <a:t>TELEFERİK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8.314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9.032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8.840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11.793</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8870">
                <a:tc>
                  <a:txBody>
                    <a:bodyPr/>
                    <a:lstStyle/>
                    <a:p>
                      <a:pPr algn="l" fontAlgn="b"/>
                      <a:r>
                        <a:rPr lang="tr-TR" sz="1200" b="1" i="0" u="none" strike="noStrike" dirty="0">
                          <a:solidFill>
                            <a:srgbClr val="FF6600"/>
                          </a:solidFill>
                          <a:latin typeface="+mn-lt"/>
                          <a:cs typeface="Arial" pitchFamily="34" charset="0"/>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mn-lt"/>
                          <a:ea typeface="+mn-ea"/>
                          <a:cs typeface="+mn-cs"/>
                        </a:rPr>
                        <a:t>2.277.444</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mn-lt"/>
                          <a:ea typeface="+mn-ea"/>
                          <a:cs typeface="+mn-cs"/>
                        </a:rPr>
                        <a:t>2.382.377</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mn-lt"/>
                          <a:ea typeface="+mn-ea"/>
                          <a:cs typeface="+mn-cs"/>
                        </a:rPr>
                        <a:t>2.709.914</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rgbClr val="000000"/>
                          </a:solidFill>
                          <a:effectLst/>
                          <a:latin typeface="+mn-lt"/>
                          <a:ea typeface="+mn-ea"/>
                          <a:cs typeface="+mn-cs"/>
                        </a:rPr>
                        <a:t>3.404.425</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6507">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baseline="0" dirty="0">
                          <a:solidFill>
                            <a:srgbClr val="14213D"/>
                          </a:solidFill>
                          <a:effectLst/>
                          <a:latin typeface="+mn-lt"/>
                        </a:rPr>
                        <a:t>LASTİKLİ ARAÇLAR İLE TAŞINAN 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538567"/>
                  </a:ext>
                </a:extLst>
              </a:tr>
              <a:tr h="309193">
                <a:tc>
                  <a:txBody>
                    <a:bodyPr/>
                    <a:lstStyle/>
                    <a:p>
                      <a:pPr algn="l" fontAlgn="ctr"/>
                      <a:r>
                        <a:rPr lang="tr-TR" sz="1200" b="1" i="0" u="none" strike="noStrike" dirty="0">
                          <a:solidFill>
                            <a:srgbClr val="000000"/>
                          </a:solidFill>
                          <a:effectLst/>
                          <a:latin typeface="+mn-lt"/>
                        </a:rPr>
                        <a:t>İETT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886.411</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841.830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969.536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1.149.114</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9193">
                <a:tc>
                  <a:txBody>
                    <a:bodyPr/>
                    <a:lstStyle/>
                    <a:p>
                      <a:pPr algn="l" fontAlgn="ctr"/>
                      <a:r>
                        <a:rPr lang="tr-TR" sz="1200" b="1" i="0" u="none" strike="noStrike" dirty="0">
                          <a:solidFill>
                            <a:srgbClr val="000000"/>
                          </a:solidFill>
                          <a:effectLst/>
                          <a:latin typeface="+mn-lt"/>
                        </a:rPr>
                        <a:t>METROBÜS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933.430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955.873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971.214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1.059.021</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09193">
                <a:tc>
                  <a:txBody>
                    <a:bodyPr/>
                    <a:lstStyle/>
                    <a:p>
                      <a:pPr algn="l" fontAlgn="ctr"/>
                      <a:r>
                        <a:rPr lang="tr-TR" sz="1200" b="1" i="0" u="none" strike="noStrike" dirty="0" smtClean="0">
                          <a:solidFill>
                            <a:srgbClr val="000000"/>
                          </a:solidFill>
                          <a:effectLst/>
                          <a:latin typeface="+mn-lt"/>
                        </a:rPr>
                        <a:t>OTOBÜS</a:t>
                      </a:r>
                      <a:r>
                        <a:rPr lang="tr-TR" sz="1200" b="1" i="0" u="none" strike="noStrike" baseline="0" dirty="0" smtClean="0">
                          <a:solidFill>
                            <a:srgbClr val="000000"/>
                          </a:solidFill>
                          <a:effectLst/>
                          <a:latin typeface="+mn-lt"/>
                        </a:rPr>
                        <a:t> A.Ş</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841.124</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838.040</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835.422</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1.066.448</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97384">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rgbClr val="000000"/>
                          </a:solidFill>
                          <a:effectLst/>
                          <a:uLnTx/>
                          <a:uFillTx/>
                          <a:latin typeface="+mn-lt"/>
                          <a:ea typeface="+mn-ea"/>
                          <a:cs typeface="+mn-cs"/>
                        </a:rPr>
                        <a:t>ÖZEL HALK OTOBÜSÜ</a:t>
                      </a:r>
                    </a:p>
                    <a:p>
                      <a:pPr algn="l" fontAlgn="ct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1.455.486</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1.314.639</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a:solidFill>
                            <a:srgbClr val="000000"/>
                          </a:solidFill>
                          <a:effectLst/>
                          <a:latin typeface="+mn-lt"/>
                          <a:ea typeface="+mn-ea"/>
                          <a:cs typeface="+mn-cs"/>
                        </a:rPr>
                        <a:t>1.571.393</a:t>
                      </a: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1.950.845</a:t>
                      </a:r>
                      <a:endParaRPr lang="tr-TR" sz="1200" b="0" i="0" u="none" strike="noStrike" kern="1200" dirty="0">
                        <a:solidFill>
                          <a:srgbClr val="000000"/>
                        </a:solidFill>
                        <a:effectLst/>
                        <a:latin typeface="+mn-lt"/>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308870">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4.166.451</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3.950.382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4.347.565</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5.225.428</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49447">
                <a:tc gridSpan="5">
                  <a:txBody>
                    <a:bodyPr/>
                    <a:lstStyle/>
                    <a:p>
                      <a:pPr algn="ctr" rtl="0" fontAlgn="b"/>
                      <a:r>
                        <a:rPr lang="tr-TR" sz="1400" b="1" i="0" u="none" strike="noStrike" dirty="0">
                          <a:solidFill>
                            <a:srgbClr val="14213D"/>
                          </a:solidFill>
                          <a:effectLst/>
                          <a:latin typeface="+mn-lt"/>
                        </a:rPr>
                        <a:t>DENİZ ARAÇLARI </a:t>
                      </a:r>
                      <a:r>
                        <a:rPr lang="tr-TR" sz="1400" b="1" i="0" u="none" strike="noStrike" baseline="0" dirty="0">
                          <a:solidFill>
                            <a:srgbClr val="14213D"/>
                          </a:solidFill>
                          <a:effectLst/>
                          <a:latin typeface="+mn-lt"/>
                        </a:rPr>
                        <a:t>TOPLAM TAŞINAN YOLCU SAYISI (Gün/</a:t>
                      </a:r>
                      <a:r>
                        <a:rPr lang="tr-TR" sz="1400" b="1" i="0" u="none" strike="noStrike" baseline="0" dirty="0" err="1">
                          <a:solidFill>
                            <a:srgbClr val="14213D"/>
                          </a:solidFill>
                          <a:effectLst/>
                          <a:latin typeface="+mn-lt"/>
                        </a:rPr>
                        <a:t>Maks</a:t>
                      </a:r>
                      <a:r>
                        <a:rPr lang="tr-TR" sz="1400" b="1" i="0" u="none" strike="noStrike" baseline="0" dirty="0">
                          <a:solidFill>
                            <a:srgbClr val="14213D"/>
                          </a:solidFill>
                          <a:effectLst/>
                          <a:latin typeface="+mn-lt"/>
                        </a:rPr>
                        <a:t>.)</a:t>
                      </a:r>
                      <a:endParaRPr lang="tr-TR" sz="1400" b="1" i="0" u="none" strike="noStrike" dirty="0">
                        <a:solidFill>
                          <a:srgbClr val="14213D"/>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1862000"/>
                  </a:ext>
                </a:extLst>
              </a:tr>
              <a:tr h="309193">
                <a:tc>
                  <a:txBody>
                    <a:bodyPr/>
                    <a:lstStyle/>
                    <a:p>
                      <a:pPr algn="l" rtl="0" fontAlgn="b"/>
                      <a:r>
                        <a:rPr lang="tr-TR" sz="1200" b="1" i="0" u="none" strike="noStrike" dirty="0">
                          <a:solidFill>
                            <a:srgbClr val="000000"/>
                          </a:solidFill>
                          <a:effectLst/>
                          <a:latin typeface="+mn-lt"/>
                        </a:rPr>
                        <a:t>ŞEHİR HATLARI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110.455</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101.122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110.457</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116.040</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9193">
                <a:tc>
                  <a:txBody>
                    <a:bodyPr/>
                    <a:lstStyle/>
                    <a:p>
                      <a:pPr algn="l" rtl="0" fontAlgn="b"/>
                      <a:r>
                        <a:rPr lang="tr-TR" sz="1200" b="1" i="0" u="none" strike="noStrike" dirty="0">
                          <a:solidFill>
                            <a:srgbClr val="000000"/>
                          </a:solidFill>
                          <a:effectLst/>
                          <a:latin typeface="+mn-lt"/>
                        </a:rPr>
                        <a:t>İDO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27.534</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19.394</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13.509</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11.502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09193">
                <a:tc>
                  <a:txBody>
                    <a:bodyPr/>
                    <a:lstStyle/>
                    <a:p>
                      <a:pPr algn="l" rtl="0" fontAlgn="b"/>
                      <a:r>
                        <a:rPr lang="tr-TR" sz="1200" b="1" i="0" u="none" strike="noStrike" dirty="0">
                          <a:solidFill>
                            <a:srgbClr val="000000"/>
                          </a:solidFill>
                          <a:effectLst/>
                          <a:latin typeface="+mn-lt"/>
                        </a:rPr>
                        <a:t>DENTUR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49.312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48.783</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24.275</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59.538</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65145">
                <a:tc>
                  <a:txBody>
                    <a:bodyPr/>
                    <a:lstStyle/>
                    <a:p>
                      <a:pPr algn="l" rtl="0" fontAlgn="b"/>
                      <a:r>
                        <a:rPr lang="tr-TR" sz="1200" b="1" i="0" u="none" strike="noStrike" dirty="0">
                          <a:solidFill>
                            <a:srgbClr val="000000"/>
                          </a:solidFill>
                          <a:effectLst/>
                          <a:latin typeface="+mn-lt"/>
                        </a:rPr>
                        <a:t>TURYOL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36.091</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39.083</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38.810</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43.853</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431987">
                <a:tc>
                  <a:txBody>
                    <a:bodyPr/>
                    <a:lstStyle/>
                    <a:p>
                      <a:pPr algn="l" rtl="0" fontAlgn="b"/>
                      <a:r>
                        <a:rPr lang="tr-TR" sz="1200" b="1" i="0" u="none" strike="noStrike" dirty="0">
                          <a:solidFill>
                            <a:srgbClr val="FF6600"/>
                          </a:solidFill>
                          <a:effectLst/>
                          <a:latin typeface="+mn-lt"/>
                        </a:rPr>
                        <a:t>TOPLAM</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223.392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208.382</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187.051</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0" i="0" u="none" strike="noStrike" kern="1200" dirty="0" smtClean="0">
                          <a:solidFill>
                            <a:srgbClr val="000000"/>
                          </a:solidFill>
                          <a:effectLst/>
                          <a:latin typeface="+mn-lt"/>
                          <a:ea typeface="+mn-ea"/>
                          <a:cs typeface="+mn-cs"/>
                        </a:rPr>
                        <a:t>230.933</a:t>
                      </a:r>
                      <a:endParaRPr lang="tr-TR" sz="1200" b="0"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608115">
                <a:tc>
                  <a:txBody>
                    <a:bodyPr/>
                    <a:lstStyle/>
                    <a:p>
                      <a:pPr algn="l" rtl="0" fontAlgn="b"/>
                      <a:r>
                        <a:rPr lang="tr-TR" sz="1400" b="1" i="0" u="none" strike="noStrike" dirty="0">
                          <a:solidFill>
                            <a:srgbClr val="14213D"/>
                          </a:solidFill>
                          <a:effectLst/>
                          <a:latin typeface="+mn-lt"/>
                        </a:rPr>
                        <a:t>GENEL TOPLAM</a:t>
                      </a:r>
                    </a:p>
                  </a:txBody>
                  <a:tcPr marL="9525" marR="9525" marT="9525"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6.667.287</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6.541.141</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7.244.530</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8.860.786</a:t>
                      </a:r>
                      <a:endParaRPr lang="tr-TR" sz="1200" b="1" i="0" u="none" strike="noStrike" kern="1200" dirty="0">
                        <a:solidFill>
                          <a:srgbClr val="000000"/>
                        </a:solidFill>
                        <a:effectLst/>
                        <a:latin typeface="+mn-lt"/>
                        <a:ea typeface="+mn-ea"/>
                        <a:cs typeface="+mn-cs"/>
                      </a:endParaRPr>
                    </a:p>
                  </a:txBody>
                  <a:tcPr marL="9525" marR="9525" marT="9525" marB="0" anchor="ctr">
                    <a:lnL w="12700"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7"/>
                  </a:ext>
                </a:extLst>
              </a:tr>
            </a:tbl>
          </a:graphicData>
        </a:graphic>
      </p:graphicFrame>
      <p:sp>
        <p:nvSpPr>
          <p:cNvPr id="6" name="Dikdörtgen 5"/>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TOPLU TAŞIMA İLE  GÜNLÜK TAŞINAN </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YOLCU SAYISI </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6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078069178"/>
              </p:ext>
            </p:extLst>
          </p:nvPr>
        </p:nvGraphicFramePr>
        <p:xfrm>
          <a:off x="146816" y="867723"/>
          <a:ext cx="6548716" cy="2061008"/>
        </p:xfrm>
        <a:graphic>
          <a:graphicData uri="http://schemas.openxmlformats.org/drawingml/2006/table">
            <a:tbl>
              <a:tblPr>
                <a:effectLst>
                  <a:outerShdw blurRad="50800" dist="38100" dir="5400000" algn="t" rotWithShape="0">
                    <a:prstClr val="black">
                      <a:alpha val="40000"/>
                    </a:prstClr>
                  </a:outerShdw>
                </a:effectLst>
              </a:tblPr>
              <a:tblGrid>
                <a:gridCol w="2280002">
                  <a:extLst>
                    <a:ext uri="{9D8B030D-6E8A-4147-A177-3AD203B41FA5}">
                      <a16:colId xmlns:a16="http://schemas.microsoft.com/office/drawing/2014/main" val="20000"/>
                    </a:ext>
                  </a:extLst>
                </a:gridCol>
                <a:gridCol w="2282429">
                  <a:extLst>
                    <a:ext uri="{9D8B030D-6E8A-4147-A177-3AD203B41FA5}">
                      <a16:colId xmlns:a16="http://schemas.microsoft.com/office/drawing/2014/main" val="20001"/>
                    </a:ext>
                  </a:extLst>
                </a:gridCol>
                <a:gridCol w="1986285">
                  <a:extLst>
                    <a:ext uri="{9D8B030D-6E8A-4147-A177-3AD203B41FA5}">
                      <a16:colId xmlns:a16="http://schemas.microsoft.com/office/drawing/2014/main" val="20002"/>
                    </a:ext>
                  </a:extLst>
                </a:gridCol>
              </a:tblGrid>
              <a:tr h="557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TRAFİĞE KAYITLI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MOTORLU ARAÇ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BİR ÖNCEKİ YILA GÖRE ARTIŞ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7173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3.896.618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233.752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730">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4.112.488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215.870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92767">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2018 </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4.239.154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126.666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67186">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2019 </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4.190.910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-48.244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1463063"/>
                  </a:ext>
                </a:extLst>
              </a:tr>
            </a:tbl>
          </a:graphicData>
        </a:graphic>
      </p:graphicFrame>
      <p:graphicFrame>
        <p:nvGraphicFramePr>
          <p:cNvPr id="4" name="6 Tablo"/>
          <p:cNvGraphicFramePr>
            <a:graphicFrameLocks noGrp="1"/>
          </p:cNvGraphicFramePr>
          <p:nvPr>
            <p:extLst>
              <p:ext uri="{D42A27DB-BD31-4B8C-83A1-F6EECF244321}">
                <p14:modId xmlns:p14="http://schemas.microsoft.com/office/powerpoint/2010/main" val="3355592802"/>
              </p:ext>
            </p:extLst>
          </p:nvPr>
        </p:nvGraphicFramePr>
        <p:xfrm>
          <a:off x="160619" y="3032950"/>
          <a:ext cx="6597990" cy="3575630"/>
        </p:xfrm>
        <a:graphic>
          <a:graphicData uri="http://schemas.openxmlformats.org/drawingml/2006/table">
            <a:tbl>
              <a:tblPr>
                <a:effectLst>
                  <a:outerShdw blurRad="50800" dist="38100" dir="5400000" algn="t" rotWithShape="0">
                    <a:prstClr val="black">
                      <a:alpha val="40000"/>
                    </a:prstClr>
                  </a:outerShdw>
                </a:effectLst>
              </a:tblPr>
              <a:tblGrid>
                <a:gridCol w="2389195">
                  <a:extLst>
                    <a:ext uri="{9D8B030D-6E8A-4147-A177-3AD203B41FA5}">
                      <a16:colId xmlns:a16="http://schemas.microsoft.com/office/drawing/2014/main" val="20000"/>
                    </a:ext>
                  </a:extLst>
                </a:gridCol>
                <a:gridCol w="1074273">
                  <a:extLst>
                    <a:ext uri="{9D8B030D-6E8A-4147-A177-3AD203B41FA5}">
                      <a16:colId xmlns:a16="http://schemas.microsoft.com/office/drawing/2014/main" val="20002"/>
                    </a:ext>
                  </a:extLst>
                </a:gridCol>
                <a:gridCol w="1059557">
                  <a:extLst>
                    <a:ext uri="{9D8B030D-6E8A-4147-A177-3AD203B41FA5}">
                      <a16:colId xmlns:a16="http://schemas.microsoft.com/office/drawing/2014/main" val="20003"/>
                    </a:ext>
                  </a:extLst>
                </a:gridCol>
                <a:gridCol w="1088989">
                  <a:extLst>
                    <a:ext uri="{9D8B030D-6E8A-4147-A177-3AD203B41FA5}">
                      <a16:colId xmlns:a16="http://schemas.microsoft.com/office/drawing/2014/main" val="20004"/>
                    </a:ext>
                  </a:extLst>
                </a:gridCol>
                <a:gridCol w="985976">
                  <a:extLst>
                    <a:ext uri="{9D8B030D-6E8A-4147-A177-3AD203B41FA5}">
                      <a16:colId xmlns:a16="http://schemas.microsoft.com/office/drawing/2014/main" val="1466206693"/>
                    </a:ext>
                  </a:extLst>
                </a:gridCol>
              </a:tblGrid>
              <a:tr h="504563">
                <a:tc>
                  <a:txBody>
                    <a:bodyPr/>
                    <a:lstStyle/>
                    <a:p>
                      <a:pPr algn="ctr" fontAlgn="b"/>
                      <a:r>
                        <a:rPr lang="tr-TR" sz="1400" b="1" i="0" u="none" strike="noStrike" dirty="0">
                          <a:solidFill>
                            <a:schemeClr val="bg1"/>
                          </a:solidFill>
                          <a:latin typeface="Calibri" panose="020F0502020204030204" pitchFamily="34" charset="0"/>
                          <a:cs typeface="Arial" pitchFamily="34" charset="0"/>
                        </a:rPr>
                        <a:t>TOPLU</a:t>
                      </a:r>
                      <a:r>
                        <a:rPr lang="tr-TR" sz="1400" b="1" i="0" u="none" strike="noStrike" baseline="0" dirty="0">
                          <a:solidFill>
                            <a:schemeClr val="bg1"/>
                          </a:solidFill>
                          <a:latin typeface="Calibri" panose="020F0502020204030204" pitchFamily="34" charset="0"/>
                          <a:cs typeface="Arial" pitchFamily="34" charset="0"/>
                        </a:rPr>
                        <a:t> TAŞIMA ARAÇLARI</a:t>
                      </a:r>
                      <a:r>
                        <a:rPr lang="tr-TR" sz="1400" b="1" i="0" u="none" strike="noStrike" dirty="0">
                          <a:solidFill>
                            <a:schemeClr val="bg1"/>
                          </a:solidFill>
                          <a:latin typeface="Calibri" panose="020F0502020204030204" pitchFamily="34" charset="0"/>
                          <a:cs typeface="Arial" pitchFamily="34" charset="0"/>
                        </a:rPr>
                        <a:t>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2016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2017</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2018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17.395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059">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TAKSİ/DOLMUŞ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MİNİBÜS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6.460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6.460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6.460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SERVİS ARACI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66.269</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66.269</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57.625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ÖZEL HALK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2.154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2.154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2.154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376">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İETT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2.126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2.520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2.460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2.463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376">
                <a:tc>
                  <a:txBody>
                    <a:bodyPr/>
                    <a:lstStyle/>
                    <a:p>
                      <a:pPr marL="0" algn="l" defTabSz="457200" rtl="0" eaLnBrk="1" fontAlgn="b" latinLnBrk="0" hangingPunct="1"/>
                      <a:r>
                        <a:rPr lang="tr-TR" sz="1400" b="1" i="0" u="none" strike="noStrike" kern="1200" dirty="0" smtClean="0">
                          <a:solidFill>
                            <a:srgbClr val="14213D"/>
                          </a:solidFill>
                          <a:latin typeface="Calibri" panose="020F0502020204030204" pitchFamily="34" charset="0"/>
                          <a:ea typeface="+mn-ea"/>
                          <a:cs typeface="Arial" pitchFamily="34" charset="0"/>
                        </a:rPr>
                        <a:t>OTOBÜS A.Ş.</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985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985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03617935"/>
                  </a:ext>
                </a:extLst>
              </a:tr>
              <a:tr h="336376">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METROBÜS</a:t>
                      </a:r>
                      <a:r>
                        <a:rPr lang="tr-TR" sz="1400" b="1" i="0" u="none" strike="noStrike" kern="1200" baseline="0" dirty="0">
                          <a:solidFill>
                            <a:srgbClr val="14213D"/>
                          </a:solidFill>
                          <a:latin typeface="Calibri" panose="020F0502020204030204" pitchFamily="34" charset="0"/>
                          <a:ea typeface="+mn-ea"/>
                          <a:cs typeface="Arial" pitchFamily="34" charset="0"/>
                        </a:rPr>
                        <a:t> </a:t>
                      </a:r>
                      <a:r>
                        <a:rPr lang="tr-TR" sz="1400" b="1" i="0" u="none" strike="noStrike" kern="1200" dirty="0">
                          <a:solidFill>
                            <a:srgbClr val="14213D"/>
                          </a:solidFill>
                          <a:latin typeface="Calibri" panose="020F0502020204030204" pitchFamily="34" charset="0"/>
                          <a:ea typeface="+mn-ea"/>
                          <a:cs typeface="Arial" pitchFamily="34" charset="0"/>
                        </a:rPr>
                        <a:t>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593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TOPLAM</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96.554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96.965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88.350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88.346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9"/>
                  </a:ext>
                </a:extLst>
              </a:tr>
            </a:tbl>
          </a:graphicData>
        </a:graphic>
      </p:graphicFrame>
      <p:sp>
        <p:nvSpPr>
          <p:cNvPr id="7" name="Dikdörtgen 6"/>
          <p:cNvSpPr/>
          <p:nvPr/>
        </p:nvSpPr>
        <p:spPr>
          <a:xfrm>
            <a:off x="63473" y="42120"/>
            <a:ext cx="6830143" cy="677108"/>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KARAYOLU ULAŞIMI</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MOTORLU ARAÇ ve TOPLU TAŞIMA ARAÇLARI SAYISI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6 Tablo"/>
          <p:cNvGraphicFramePr>
            <a:graphicFrameLocks noGrp="1"/>
          </p:cNvGraphicFramePr>
          <p:nvPr>
            <p:extLst>
              <p:ext uri="{D42A27DB-BD31-4B8C-83A1-F6EECF244321}">
                <p14:modId xmlns:p14="http://schemas.microsoft.com/office/powerpoint/2010/main" val="2040630844"/>
              </p:ext>
            </p:extLst>
          </p:nvPr>
        </p:nvGraphicFramePr>
        <p:xfrm>
          <a:off x="112644" y="6712799"/>
          <a:ext cx="6632715" cy="2669737"/>
        </p:xfrm>
        <a:graphic>
          <a:graphicData uri="http://schemas.openxmlformats.org/drawingml/2006/table">
            <a:tbl>
              <a:tblPr firstRow="1" bandRow="1">
                <a:tableStyleId>{5C22544A-7EE6-4342-B048-85BDC9FD1C3A}</a:tableStyleId>
              </a:tblPr>
              <a:tblGrid>
                <a:gridCol w="2352073">
                  <a:extLst>
                    <a:ext uri="{9D8B030D-6E8A-4147-A177-3AD203B41FA5}">
                      <a16:colId xmlns:a16="http://schemas.microsoft.com/office/drawing/2014/main" val="20000"/>
                    </a:ext>
                  </a:extLst>
                </a:gridCol>
                <a:gridCol w="1007353">
                  <a:extLst>
                    <a:ext uri="{9D8B030D-6E8A-4147-A177-3AD203B41FA5}">
                      <a16:colId xmlns:a16="http://schemas.microsoft.com/office/drawing/2014/main" val="20002"/>
                    </a:ext>
                  </a:extLst>
                </a:gridCol>
                <a:gridCol w="1051526">
                  <a:extLst>
                    <a:ext uri="{9D8B030D-6E8A-4147-A177-3AD203B41FA5}">
                      <a16:colId xmlns:a16="http://schemas.microsoft.com/office/drawing/2014/main" val="20003"/>
                    </a:ext>
                  </a:extLst>
                </a:gridCol>
                <a:gridCol w="1068531">
                  <a:extLst>
                    <a:ext uri="{9D8B030D-6E8A-4147-A177-3AD203B41FA5}">
                      <a16:colId xmlns:a16="http://schemas.microsoft.com/office/drawing/2014/main" val="20004"/>
                    </a:ext>
                  </a:extLst>
                </a:gridCol>
                <a:gridCol w="1153232">
                  <a:extLst>
                    <a:ext uri="{9D8B030D-6E8A-4147-A177-3AD203B41FA5}">
                      <a16:colId xmlns:a16="http://schemas.microsoft.com/office/drawing/2014/main" val="1310826673"/>
                    </a:ext>
                  </a:extLst>
                </a:gridCol>
              </a:tblGrid>
              <a:tr h="352825">
                <a:tc gridSpan="5">
                  <a:txBody>
                    <a:bodyPr/>
                    <a:lstStyle/>
                    <a:p>
                      <a:pPr algn="ctr"/>
                      <a:r>
                        <a:rPr lang="tr-TR" sz="1600" b="1" dirty="0">
                          <a:solidFill>
                            <a:schemeClr val="bg1"/>
                          </a:solidFill>
                          <a:latin typeface="Calibri" panose="020F0502020204030204" pitchFamily="34" charset="0"/>
                          <a:cs typeface="Arial" pitchFamily="34" charset="0"/>
                        </a:rPr>
                        <a:t>KÖPRÜLERDEN YILLIK GEÇEN ARAÇ</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algn="ctr"/>
                      <a:endParaRPr lang="tr-TR" dirty="0">
                        <a:solidFill>
                          <a:srgbClr val="FF0000"/>
                        </a:solidFill>
                      </a:endParaRPr>
                    </a:p>
                  </a:txBody>
                  <a:tcP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solidFill>
                      <a:schemeClr val="bg1">
                        <a:lumMod val="20000"/>
                        <a:lumOff val="80000"/>
                      </a:schemeClr>
                    </a:solidFill>
                  </a:tcPr>
                </a:tc>
                <a:tc hMerge="1">
                  <a:txBody>
                    <a:bodyPr/>
                    <a:lstStyle/>
                    <a:p>
                      <a:pPr algn="ctr"/>
                      <a:endParaRPr lang="tr-TR" sz="1800" b="1" dirty="0">
                        <a:solidFill>
                          <a:srgbClr val="000099"/>
                        </a:solidFill>
                        <a:latin typeface="Arial" pitchFamily="34" charset="0"/>
                        <a:cs typeface="Arial" pitchFamily="34" charset="0"/>
                      </a:endParaRP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2"/>
                    </a:solidFill>
                  </a:tcPr>
                </a:tc>
                <a:tc hMerge="1">
                  <a:txBody>
                    <a:bodyPr/>
                    <a:lstStyle/>
                    <a:p>
                      <a:pPr algn="ctr"/>
                      <a:endParaRPr lang="tr-TR" sz="1800" b="1" dirty="0">
                        <a:solidFill>
                          <a:srgbClr val="FF0000"/>
                        </a:solidFill>
                        <a:latin typeface="Bookman Old Style" pitchFamily="18" charset="0"/>
                        <a:cs typeface="Arial" pitchFamily="34"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52825">
                <a:tc>
                  <a:txBody>
                    <a:bodyPr/>
                    <a:lstStyle/>
                    <a:p>
                      <a:pPr marL="0" marR="0" lvl="0" indent="0" algn="l" defTabSz="914400" rtl="0" fontAlgn="base" latinLnBrk="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2F4858"/>
                        </a:solidFill>
                        <a:effectLst/>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2016 </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2018 </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2019 </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r h="397113">
                <a:tc>
                  <a:txBody>
                    <a:bodyPr/>
                    <a:lstStyle/>
                    <a:p>
                      <a:r>
                        <a:rPr lang="tr-TR" sz="1200" b="1" dirty="0">
                          <a:solidFill>
                            <a:schemeClr val="accent1">
                              <a:lumMod val="50000"/>
                            </a:schemeClr>
                          </a:solidFill>
                          <a:latin typeface="Calibri" panose="020F0502020204030204" pitchFamily="34" charset="0"/>
                          <a:cs typeface="Arial" pitchFamily="34" charset="0"/>
                        </a:rPr>
                        <a:t>15 TEMMUZ ŞEHİTLER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68.121.520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58.699.748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57.790.926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55.492.546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397113">
                <a:tc>
                  <a:txBody>
                    <a:bodyPr/>
                    <a:lstStyle/>
                    <a:p>
                      <a:r>
                        <a:rPr lang="tr-TR" sz="1200" b="1" dirty="0">
                          <a:solidFill>
                            <a:schemeClr val="accent1">
                              <a:lumMod val="50000"/>
                            </a:schemeClr>
                          </a:solidFill>
                          <a:latin typeface="Calibri" panose="020F0502020204030204" pitchFamily="34" charset="0"/>
                          <a:cs typeface="Arial" pitchFamily="34" charset="0"/>
                        </a:rPr>
                        <a:t>FATİH</a:t>
                      </a:r>
                      <a:r>
                        <a:rPr lang="tr-TR" sz="1200" b="1" baseline="0" dirty="0">
                          <a:solidFill>
                            <a:schemeClr val="accent1">
                              <a:lumMod val="50000"/>
                            </a:schemeClr>
                          </a:solidFill>
                          <a:latin typeface="Calibri" panose="020F0502020204030204" pitchFamily="34" charset="0"/>
                          <a:cs typeface="Arial" pitchFamily="34" charset="0"/>
                        </a:rPr>
                        <a:t> SULTAN MEHMET</a:t>
                      </a:r>
                      <a:r>
                        <a:rPr lang="tr-TR" sz="1200" b="1" dirty="0">
                          <a:solidFill>
                            <a:schemeClr val="accent1">
                              <a:lumMod val="50000"/>
                            </a:schemeClr>
                          </a:solidFill>
                          <a:latin typeface="Calibri" panose="020F0502020204030204" pitchFamily="34" charset="0"/>
                          <a:cs typeface="Arial" pitchFamily="34" charset="0"/>
                        </a:rPr>
                        <a:t>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83.925.458 </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63.577.866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72.857.894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61.595.230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397113">
                <a:tc>
                  <a:txBody>
                    <a:bodyPr/>
                    <a:lstStyle/>
                    <a:p>
                      <a:r>
                        <a:rPr lang="tr-TR" sz="1200" b="1" dirty="0" smtClean="0">
                          <a:solidFill>
                            <a:schemeClr val="accent1">
                              <a:lumMod val="50000"/>
                            </a:schemeClr>
                          </a:solidFill>
                          <a:latin typeface="Calibri" panose="020F0502020204030204" pitchFamily="34" charset="0"/>
                          <a:cs typeface="Arial" pitchFamily="34" charset="0"/>
                        </a:rPr>
                        <a:t>YAVUZ</a:t>
                      </a:r>
                      <a:r>
                        <a:rPr lang="tr-TR" sz="1200" b="1" baseline="0" dirty="0" smtClean="0">
                          <a:solidFill>
                            <a:schemeClr val="accent1">
                              <a:lumMod val="50000"/>
                            </a:schemeClr>
                          </a:solidFill>
                          <a:latin typeface="Calibri" panose="020F0502020204030204" pitchFamily="34" charset="0"/>
                          <a:cs typeface="Arial" pitchFamily="34" charset="0"/>
                        </a:rPr>
                        <a:t> SULTAN SELİM KÖPRÜSÜ*</a:t>
                      </a:r>
                      <a:endParaRPr lang="tr-TR" sz="1200" b="1" dirty="0">
                        <a:solidFill>
                          <a:schemeClr val="accent1">
                            <a:lumMod val="50000"/>
                          </a:schemeClr>
                        </a:solidFill>
                        <a:latin typeface="Calibri" panose="020F0502020204030204" pitchFamily="34" charset="0"/>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400" b="1" i="0" u="none" strike="noStrike" kern="1200" dirty="0" smtClean="0">
                          <a:solidFill>
                            <a:schemeClr val="tx1"/>
                          </a:solidFill>
                          <a:latin typeface="Bookman Old Style"/>
                          <a:ea typeface="+mn-ea"/>
                          <a:cs typeface="+mn-cs"/>
                        </a:rPr>
                        <a:t>-</a:t>
                      </a:r>
                      <a:endParaRPr lang="tr-TR" sz="1400" b="1" i="0" u="none" strike="noStrike" kern="1200" dirty="0">
                        <a:solidFill>
                          <a:schemeClr val="tx1"/>
                        </a:solidFill>
                        <a:latin typeface="Bookman Old Style"/>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41892666"/>
                  </a:ext>
                </a:extLst>
              </a:tr>
              <a:tr h="375635">
                <a:tc>
                  <a:txBody>
                    <a:bodyPr/>
                    <a:lstStyle/>
                    <a:p>
                      <a:r>
                        <a:rPr lang="tr-TR" sz="1200" b="1" dirty="0">
                          <a:solidFill>
                            <a:schemeClr val="accent1">
                              <a:lumMod val="50000"/>
                            </a:schemeClr>
                          </a:solidFill>
                          <a:latin typeface="Calibri" panose="020F0502020204030204" pitchFamily="34" charset="0"/>
                          <a:cs typeface="Arial" pitchFamily="34" charset="0"/>
                        </a:rPr>
                        <a:t>AVRASYA  TÜNELİ</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400" b="1" i="0" u="none" strike="noStrike" kern="1200" dirty="0" smtClean="0">
                          <a:solidFill>
                            <a:schemeClr val="tx1"/>
                          </a:solidFill>
                          <a:latin typeface="Bookman Old Style"/>
                          <a:ea typeface="+mn-ea"/>
                          <a:cs typeface="+mn-cs"/>
                        </a:rPr>
                        <a:t>-</a:t>
                      </a:r>
                      <a:endParaRPr lang="tr-TR" sz="1400" b="1" i="0" u="none" strike="noStrike" kern="1200" dirty="0">
                        <a:solidFill>
                          <a:schemeClr val="tx1"/>
                        </a:solidFill>
                        <a:latin typeface="Bookman Old Style"/>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600" b="1" i="0" u="none" strike="noStrike" kern="1200" dirty="0" smtClean="0">
                          <a:solidFill>
                            <a:schemeClr val="tx1"/>
                          </a:solidFill>
                          <a:latin typeface="Bookman Old Style"/>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553691373"/>
                  </a:ext>
                </a:extLst>
              </a:tr>
              <a:tr h="397113">
                <a:tc>
                  <a:txBody>
                    <a:bodyPr/>
                    <a:lstStyle/>
                    <a:p>
                      <a:r>
                        <a:rPr lang="tr-TR" sz="1000" b="1" dirty="0">
                          <a:solidFill>
                            <a:srgbClr val="0D2035"/>
                          </a:solidFill>
                          <a:latin typeface="Calibri" panose="020F0502020204030204" pitchFamily="34" charset="0"/>
                          <a:cs typeface="Arial" pitchFamily="34" charset="0"/>
                        </a:rPr>
                        <a:t>TOPLAM</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marL="0" algn="ctr" defTabSz="914400" rtl="0" eaLnBrk="1" fontAlgn="ctr" latinLnBrk="0" hangingPunct="1"/>
                      <a:r>
                        <a:rPr lang="tr-TR" sz="1000" b="0" i="0" u="none" strike="noStrike" kern="1200" dirty="0" smtClean="0">
                          <a:solidFill>
                            <a:schemeClr val="tx1"/>
                          </a:solidFill>
                          <a:latin typeface="Bookman Old Style"/>
                          <a:ea typeface="+mn-ea"/>
                          <a:cs typeface="+mn-cs"/>
                        </a:rPr>
                        <a:t>155.594.946</a:t>
                      </a:r>
                      <a:endParaRPr lang="tr-TR" sz="1000" b="0" i="0" u="none" strike="noStrike" kern="1200" dirty="0">
                        <a:solidFill>
                          <a:schemeClr val="tx1"/>
                        </a:solidFill>
                        <a:latin typeface="Bookman Old Style"/>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marL="0" algn="ctr" defTabSz="914400" rtl="0" eaLnBrk="1" latinLnBrk="0" hangingPunct="1"/>
                      <a:r>
                        <a:rPr lang="tr-TR" sz="1000" b="0" i="0" u="none" strike="noStrike" kern="1200" dirty="0" smtClean="0">
                          <a:solidFill>
                            <a:schemeClr val="tx1"/>
                          </a:solidFill>
                          <a:latin typeface="Bookman Old Style"/>
                          <a:ea typeface="+mn-ea"/>
                          <a:cs typeface="+mn-cs"/>
                        </a:rPr>
                        <a:t>122.277.614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marL="0" algn="ctr" defTabSz="914400" rtl="0" eaLnBrk="1" latinLnBrk="0" hangingPunct="1"/>
                      <a:r>
                        <a:rPr lang="tr-TR" sz="1000" b="0" i="0" u="none" strike="noStrike" kern="1200" dirty="0" smtClean="0">
                          <a:solidFill>
                            <a:schemeClr val="tx1"/>
                          </a:solidFill>
                          <a:latin typeface="Bookman Old Style"/>
                          <a:ea typeface="+mn-ea"/>
                          <a:cs typeface="+mn-cs"/>
                        </a:rPr>
                        <a:t>130.648.820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marL="0" algn="ctr" defTabSz="914400" rtl="0" eaLnBrk="1" latinLnBrk="0" hangingPunct="1"/>
                      <a:r>
                        <a:rPr lang="tr-TR" sz="1000" b="0" i="0" u="none" strike="noStrike" kern="1200" dirty="0" smtClean="0">
                          <a:solidFill>
                            <a:schemeClr val="tx1"/>
                          </a:solidFill>
                          <a:latin typeface="Bookman Old Style"/>
                          <a:ea typeface="+mn-ea"/>
                          <a:cs typeface="+mn-cs"/>
                        </a:rPr>
                        <a:t>117.087.776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45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HAVAYOLU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5 Tablo"/>
          <p:cNvGraphicFramePr>
            <a:graphicFrameLocks noGrp="1"/>
          </p:cNvGraphicFramePr>
          <p:nvPr>
            <p:extLst>
              <p:ext uri="{D42A27DB-BD31-4B8C-83A1-F6EECF244321}">
                <p14:modId xmlns:p14="http://schemas.microsoft.com/office/powerpoint/2010/main" val="1303573606"/>
              </p:ext>
            </p:extLst>
          </p:nvPr>
        </p:nvGraphicFramePr>
        <p:xfrm>
          <a:off x="114300" y="5957219"/>
          <a:ext cx="6591300" cy="2298884"/>
        </p:xfrm>
        <a:graphic>
          <a:graphicData uri="http://schemas.openxmlformats.org/drawingml/2006/table">
            <a:tbl>
              <a:tblPr/>
              <a:tblGrid>
                <a:gridCol w="1911275">
                  <a:extLst>
                    <a:ext uri="{9D8B030D-6E8A-4147-A177-3AD203B41FA5}">
                      <a16:colId xmlns:a16="http://schemas.microsoft.com/office/drawing/2014/main" val="20000"/>
                    </a:ext>
                  </a:extLst>
                </a:gridCol>
                <a:gridCol w="1091238">
                  <a:extLst>
                    <a:ext uri="{9D8B030D-6E8A-4147-A177-3AD203B41FA5}">
                      <a16:colId xmlns:a16="http://schemas.microsoft.com/office/drawing/2014/main" val="20002"/>
                    </a:ext>
                  </a:extLst>
                </a:gridCol>
                <a:gridCol w="1058795">
                  <a:extLst>
                    <a:ext uri="{9D8B030D-6E8A-4147-A177-3AD203B41FA5}">
                      <a16:colId xmlns:a16="http://schemas.microsoft.com/office/drawing/2014/main" val="20003"/>
                    </a:ext>
                  </a:extLst>
                </a:gridCol>
                <a:gridCol w="1264996">
                  <a:extLst>
                    <a:ext uri="{9D8B030D-6E8A-4147-A177-3AD203B41FA5}">
                      <a16:colId xmlns:a16="http://schemas.microsoft.com/office/drawing/2014/main" val="20004"/>
                    </a:ext>
                  </a:extLst>
                </a:gridCol>
                <a:gridCol w="1264996">
                  <a:extLst>
                    <a:ext uri="{9D8B030D-6E8A-4147-A177-3AD203B41FA5}">
                      <a16:colId xmlns:a16="http://schemas.microsoft.com/office/drawing/2014/main" val="2167735965"/>
                    </a:ext>
                  </a:extLst>
                </a:gridCol>
              </a:tblGrid>
              <a:tr h="574721">
                <a:tc>
                  <a:txBody>
                    <a:bodyPr/>
                    <a:lstStyle/>
                    <a:p>
                      <a:pPr algn="ctr" fontAlgn="b"/>
                      <a:endParaRPr lang="tr-TR" sz="18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400" b="1" i="0" u="none" strike="noStrike" kern="1200" dirty="0" smtClean="0">
                          <a:solidFill>
                            <a:srgbClr val="000000"/>
                          </a:solidFill>
                          <a:effectLst/>
                          <a:latin typeface="Calibri" panose="020F0502020204030204" pitchFamily="34" charset="0"/>
                          <a:ea typeface="+mn-ea"/>
                          <a:cs typeface="+mn-cs"/>
                        </a:rPr>
                        <a:t>2016</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400" b="1" i="0" u="none" strike="noStrike" kern="1200" dirty="0" smtClean="0">
                          <a:solidFill>
                            <a:srgbClr val="000000"/>
                          </a:solidFill>
                          <a:effectLst/>
                          <a:latin typeface="Calibri" panose="020F0502020204030204" pitchFamily="34" charset="0"/>
                          <a:ea typeface="+mn-ea"/>
                          <a:cs typeface="+mn-cs"/>
                        </a:rPr>
                        <a:t>2017</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400" b="1" i="0" u="none" strike="noStrike" kern="1200" dirty="0" smtClean="0">
                          <a:solidFill>
                            <a:srgbClr val="000000"/>
                          </a:solidFill>
                          <a:effectLst/>
                          <a:latin typeface="Calibri" panose="020F0502020204030204" pitchFamily="34" charset="0"/>
                          <a:ea typeface="+mn-ea"/>
                          <a:cs typeface="+mn-cs"/>
                        </a:rPr>
                        <a:t>2018</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400" b="1" i="0" u="none" strike="noStrike" kern="1200" dirty="0" smtClean="0">
                          <a:solidFill>
                            <a:srgbClr val="000000"/>
                          </a:solidFill>
                          <a:effectLst/>
                          <a:latin typeface="Calibri" panose="020F0502020204030204" pitchFamily="34" charset="0"/>
                          <a:ea typeface="+mn-ea"/>
                          <a:cs typeface="+mn-cs"/>
                        </a:rPr>
                        <a:t>2019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0"/>
                  </a:ext>
                </a:extLst>
              </a:tr>
              <a:tr h="574721">
                <a:tc>
                  <a:txBody>
                    <a:bodyPr/>
                    <a:lstStyle/>
                    <a:p>
                      <a:pPr algn="l" fontAlgn="b"/>
                      <a:r>
                        <a:rPr lang="tr-TR" sz="1200" b="1" i="0" u="none" strike="noStrike" dirty="0">
                          <a:solidFill>
                            <a:schemeClr val="tx1"/>
                          </a:solidFill>
                          <a:latin typeface="Calibri" panose="020F0502020204030204" pitchFamily="34" charset="0"/>
                          <a:cs typeface="Arial" pitchFamily="34" charset="0"/>
                        </a:rPr>
                        <a:t>İÇHATLAR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37.773.354</a:t>
                      </a:r>
                      <a:endParaRPr lang="tr-T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a:solidFill>
                            <a:srgbClr val="000000"/>
                          </a:solidFill>
                          <a:effectLst/>
                          <a:latin typeface="Calibri" panose="020F0502020204030204" pitchFamily="34" charset="0"/>
                          <a:ea typeface="+mn-ea"/>
                          <a:cs typeface="+mn-cs"/>
                        </a:rPr>
                        <a:t>40.507.114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40.296.755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37.027.788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1"/>
                  </a:ext>
                </a:extLst>
              </a:tr>
              <a:tr h="574721">
                <a:tc>
                  <a:txBody>
                    <a:bodyPr/>
                    <a:lstStyle/>
                    <a:p>
                      <a:pPr algn="l" fontAlgn="b"/>
                      <a:r>
                        <a:rPr lang="tr-TR" sz="1200" b="1" i="0" u="none" strike="noStrike" dirty="0">
                          <a:solidFill>
                            <a:schemeClr val="tx1"/>
                          </a:solidFill>
                          <a:latin typeface="Calibri" panose="020F0502020204030204" pitchFamily="34" charset="0"/>
                          <a:cs typeface="Arial" pitchFamily="34" charset="0"/>
                        </a:rPr>
                        <a:t>DIŞ 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49.305.886</a:t>
                      </a:r>
                      <a:endParaRPr lang="tr-T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a:solidFill>
                            <a:srgbClr val="000000"/>
                          </a:solidFill>
                          <a:effectLst/>
                          <a:latin typeface="Calibri" panose="020F0502020204030204" pitchFamily="34" charset="0"/>
                          <a:ea typeface="+mn-ea"/>
                          <a:cs typeface="+mn-cs"/>
                        </a:rPr>
                        <a:t>54.606.175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59.246.780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64.166.471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2"/>
                  </a:ext>
                </a:extLst>
              </a:tr>
              <a:tr h="574721">
                <a:tc>
                  <a:txBody>
                    <a:bodyPr/>
                    <a:lstStyle/>
                    <a:p>
                      <a:pPr algn="just" fontAlgn="b"/>
                      <a:r>
                        <a:rPr lang="tr-TR" sz="1200" b="1" i="0" u="none" strike="noStrike" dirty="0">
                          <a:solidFill>
                            <a:schemeClr val="tx1"/>
                          </a:solidFill>
                          <a:latin typeface="Calibri" panose="020F0502020204030204" pitchFamily="34" charset="0"/>
                          <a:cs typeface="Arial" pitchFamily="34" charset="0"/>
                        </a:rPr>
                        <a:t>TOPLAM YOLCU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87.079.240</a:t>
                      </a:r>
                      <a:endParaRPr lang="tr-T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a:solidFill>
                            <a:srgbClr val="000000"/>
                          </a:solidFill>
                          <a:effectLst/>
                          <a:latin typeface="Calibri" panose="020F0502020204030204" pitchFamily="34" charset="0"/>
                          <a:ea typeface="+mn-ea"/>
                          <a:cs typeface="+mn-cs"/>
                        </a:rPr>
                        <a:t>95.113.289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99.543.535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685800" rtl="0" eaLnBrk="1" fontAlgn="ctr" latinLnBrk="0" hangingPunct="1"/>
                      <a:r>
                        <a:rPr lang="tr-TR" sz="1400" b="1" i="0" u="none" strike="noStrike" kern="1200" dirty="0" smtClean="0">
                          <a:solidFill>
                            <a:srgbClr val="000000"/>
                          </a:solidFill>
                          <a:effectLst/>
                          <a:latin typeface="Calibri" panose="020F0502020204030204" pitchFamily="34" charset="0"/>
                          <a:ea typeface="+mn-ea"/>
                          <a:cs typeface="+mn-cs"/>
                        </a:rPr>
                        <a:t>101.194.259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43536125"/>
              </p:ext>
            </p:extLst>
          </p:nvPr>
        </p:nvGraphicFramePr>
        <p:xfrm>
          <a:off x="104783" y="1081747"/>
          <a:ext cx="6600264" cy="4749210"/>
        </p:xfrm>
        <a:graphic>
          <a:graphicData uri="http://schemas.openxmlformats.org/drawingml/2006/table">
            <a:tbl>
              <a:tblPr/>
              <a:tblGrid>
                <a:gridCol w="1843491">
                  <a:extLst>
                    <a:ext uri="{9D8B030D-6E8A-4147-A177-3AD203B41FA5}">
                      <a16:colId xmlns:a16="http://schemas.microsoft.com/office/drawing/2014/main" val="1031707862"/>
                    </a:ext>
                  </a:extLst>
                </a:gridCol>
                <a:gridCol w="1595424">
                  <a:extLst>
                    <a:ext uri="{9D8B030D-6E8A-4147-A177-3AD203B41FA5}">
                      <a16:colId xmlns:a16="http://schemas.microsoft.com/office/drawing/2014/main" val="2977241270"/>
                    </a:ext>
                  </a:extLst>
                </a:gridCol>
                <a:gridCol w="1592907">
                  <a:extLst>
                    <a:ext uri="{9D8B030D-6E8A-4147-A177-3AD203B41FA5}">
                      <a16:colId xmlns:a16="http://schemas.microsoft.com/office/drawing/2014/main" val="1648629064"/>
                    </a:ext>
                  </a:extLst>
                </a:gridCol>
                <a:gridCol w="1568442">
                  <a:extLst>
                    <a:ext uri="{9D8B030D-6E8A-4147-A177-3AD203B41FA5}">
                      <a16:colId xmlns:a16="http://schemas.microsoft.com/office/drawing/2014/main" val="1071990530"/>
                    </a:ext>
                  </a:extLst>
                </a:gridCol>
              </a:tblGrid>
              <a:tr h="6888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İSTANBUL HAVALİMANI YOLCU TRAFİĞİ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rPr>
                        <a:t>(</a:t>
                      </a:r>
                      <a:r>
                        <a:rPr kumimoji="0" lang="tr-TR" sz="1600" b="1" i="0" u="none" strike="noStrike" cap="none" normalizeH="0" baseline="0" dirty="0" smtClean="0">
                          <a:ln>
                            <a:noFill/>
                          </a:ln>
                          <a:solidFill>
                            <a:schemeClr val="tx1"/>
                          </a:solidFill>
                          <a:effectLst/>
                          <a:latin typeface="Calibri" panose="020F0502020204030204" pitchFamily="34" charset="0"/>
                        </a:rPr>
                        <a:t>2019 </a:t>
                      </a:r>
                      <a:r>
                        <a:rPr kumimoji="0" lang="tr-TR" sz="1600" b="1" i="0" u="none" strike="noStrike" cap="none" normalizeH="0" baseline="0" dirty="0">
                          <a:ln>
                            <a:noFill/>
                          </a:ln>
                          <a:solidFill>
                            <a:schemeClr val="tx1"/>
                          </a:solidFill>
                          <a:effectLst/>
                          <a:latin typeface="Calibri" panose="020F0502020204030204" pitchFamily="34" charset="0"/>
                        </a:rPr>
                        <a:t>YILI)</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4301965"/>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8144192"/>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2.099.691</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2.140.452</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4.240.143</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1985638607"/>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5.924.970</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5.950.293</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11.875.263</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63394125"/>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8.024.661</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8.090.745</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16.115.406</a:t>
                      </a:r>
                      <a:endParaRPr lang="tr-TR" sz="1400" b="0" i="0" u="none" strike="noStrike" kern="1200" dirty="0">
                        <a:solidFill>
                          <a:srgbClr val="000000"/>
                        </a:solidFill>
                        <a:effectLst/>
                        <a:latin typeface="Calibri" panose="020F0502020204030204" pitchFamily="34" charset="0"/>
                        <a:ea typeface="+mn-ea"/>
                        <a:cs typeface="+mn-cs"/>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171061991"/>
                  </a:ext>
                </a:extLst>
              </a:tr>
              <a:tr h="25832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bg1"/>
                        </a:solidFill>
                        <a:effectLst/>
                        <a:latin typeface="Calibri" panose="020F0502020204030204" pitchFamily="34"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hMerge="1">
                  <a:txBody>
                    <a:bodyPr/>
                    <a:lstStyle/>
                    <a:p>
                      <a:endParaRPr lang="tr-TR"/>
                    </a:p>
                  </a:txBody>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2180374392"/>
                  </a:ext>
                </a:extLst>
              </a:tr>
              <a:tr h="6888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SABİHA GÖKÇEN HAVALİMANI YOLCU TRAFİĞİ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rPr>
                        <a:t>(</a:t>
                      </a:r>
                      <a:r>
                        <a:rPr kumimoji="0" lang="tr-TR" sz="1600" b="1" i="0" u="none" strike="noStrike" cap="none" normalizeH="0" baseline="0" dirty="0" smtClean="0">
                          <a:ln>
                            <a:noFill/>
                          </a:ln>
                          <a:solidFill>
                            <a:schemeClr val="tx1"/>
                          </a:solidFill>
                          <a:effectLst/>
                          <a:latin typeface="Calibri" panose="020F0502020204030204" pitchFamily="34" charset="0"/>
                        </a:rPr>
                        <a:t>2019 </a:t>
                      </a:r>
                      <a:r>
                        <a:rPr kumimoji="0" lang="tr-TR" sz="1600" b="1" i="0" u="none" strike="noStrike" cap="none" normalizeH="0" baseline="0" dirty="0">
                          <a:ln>
                            <a:noFill/>
                          </a:ln>
                          <a:solidFill>
                            <a:schemeClr val="tx1"/>
                          </a:solidFill>
                          <a:effectLst/>
                          <a:latin typeface="Calibri" panose="020F0502020204030204" pitchFamily="34" charset="0"/>
                        </a:rPr>
                        <a:t>YILI)</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804577280"/>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477473078"/>
                  </a:ext>
                </a:extLst>
              </a:tr>
              <a:tr h="369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10.692.591</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9.465.897</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20.158.488</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441420364"/>
                  </a:ext>
                </a:extLst>
              </a:tr>
              <a:tr h="456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7.030.500</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5.596.857</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12.627.357</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25804286"/>
                  </a:ext>
                </a:extLst>
              </a:tr>
              <a:tr h="437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17.723.091</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15.062.754</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algn="ctr" defTabSz="685800" rtl="0" eaLnBrk="1" fontAlgn="ctr" latinLnBrk="0" hangingPunct="1">
                        <a:lnSpc>
                          <a:spcPct val="115000"/>
                        </a:lnSpc>
                        <a:spcAft>
                          <a:spcPts val="0"/>
                        </a:spcAft>
                      </a:pPr>
                      <a:r>
                        <a:rPr lang="tr-TR" sz="1400" b="0" i="0" u="none" strike="noStrike" kern="1200" dirty="0" smtClean="0">
                          <a:solidFill>
                            <a:srgbClr val="000000"/>
                          </a:solidFill>
                          <a:effectLst/>
                          <a:latin typeface="Calibri" panose="020F0502020204030204" pitchFamily="34" charset="0"/>
                          <a:ea typeface="+mn-ea"/>
                          <a:cs typeface="+mn-cs"/>
                        </a:rPr>
                        <a:t>32.785.845</a:t>
                      </a:r>
                      <a:endParaRPr lang="tr-TR" sz="14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474760098"/>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DENİZYOLU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ext uri="{D42A27DB-BD31-4B8C-83A1-F6EECF244321}">
                <p14:modId xmlns:p14="http://schemas.microsoft.com/office/powerpoint/2010/main" val="1937959517"/>
              </p:ext>
            </p:extLst>
          </p:nvPr>
        </p:nvGraphicFramePr>
        <p:xfrm>
          <a:off x="154641" y="4143186"/>
          <a:ext cx="6576358" cy="3480932"/>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4512526">
                  <a:extLst>
                    <a:ext uri="{9D8B030D-6E8A-4147-A177-3AD203B41FA5}">
                      <a16:colId xmlns:a16="http://schemas.microsoft.com/office/drawing/2014/main" val="20000"/>
                    </a:ext>
                  </a:extLst>
                </a:gridCol>
                <a:gridCol w="2063832">
                  <a:extLst>
                    <a:ext uri="{9D8B030D-6E8A-4147-A177-3AD203B41FA5}">
                      <a16:colId xmlns:a16="http://schemas.microsoft.com/office/drawing/2014/main" val="20001"/>
                    </a:ext>
                  </a:extLst>
                </a:gridCol>
              </a:tblGrid>
              <a:tr h="482092">
                <a:tc>
                  <a:txBody>
                    <a:bodyPr/>
                    <a:lstStyle/>
                    <a:p>
                      <a:pPr algn="ctr"/>
                      <a:r>
                        <a:rPr lang="tr-TR" sz="2000" b="1" dirty="0">
                          <a:solidFill>
                            <a:schemeClr val="bg1"/>
                          </a:solidFill>
                          <a:latin typeface="Calibri" panose="020F0502020204030204" pitchFamily="34" charset="0"/>
                          <a:cs typeface="Arial" pitchFamily="34" charset="0"/>
                        </a:rPr>
                        <a:t>TÜR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2000" b="1" dirty="0">
                          <a:solidFill>
                            <a:schemeClr val="bg1"/>
                          </a:solidFill>
                          <a:latin typeface="Calibri" panose="020F0502020204030204" pitchFamily="34" charset="0"/>
                          <a:cs typeface="Arial" pitchFamily="34" charset="0"/>
                        </a:rPr>
                        <a:t>SAYI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438000">
                <a:tc>
                  <a:txBody>
                    <a:bodyPr/>
                    <a:lstStyle/>
                    <a:p>
                      <a:r>
                        <a:rPr lang="tr-TR" sz="1400" b="1" dirty="0">
                          <a:solidFill>
                            <a:schemeClr val="bg1"/>
                          </a:solidFill>
                          <a:latin typeface="Calibri" panose="020F0502020204030204" pitchFamily="34" charset="0"/>
                          <a:cs typeface="Arial" pitchFamily="34" charset="0"/>
                        </a:rPr>
                        <a:t>GEMİ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57 (İDO 29, ŞH 28)</a:t>
                      </a:r>
                      <a:endParaRPr lang="tr-TR" sz="1400" b="1" i="0" u="none" strike="noStrike"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1"/>
                  </a:ext>
                </a:extLst>
              </a:tr>
              <a:tr h="438000">
                <a:tc>
                  <a:txBody>
                    <a:bodyPr/>
                    <a:lstStyle/>
                    <a:p>
                      <a:r>
                        <a:rPr lang="tr-TR" sz="1400" b="1" dirty="0">
                          <a:solidFill>
                            <a:schemeClr val="bg1"/>
                          </a:solidFill>
                          <a:latin typeface="Calibri" panose="020F0502020204030204" pitchFamily="34" charset="0"/>
                          <a:cs typeface="Arial" pitchFamily="34" charset="0"/>
                        </a:rPr>
                        <a:t>İSKELE</a:t>
                      </a:r>
                      <a:r>
                        <a:rPr lang="tr-TR" sz="1400" b="1" baseline="0" dirty="0">
                          <a:solidFill>
                            <a:schemeClr val="bg1"/>
                          </a:solidFill>
                          <a:latin typeface="Calibri" panose="020F0502020204030204" pitchFamily="34" charset="0"/>
                          <a:cs typeface="Arial" pitchFamily="34" charset="0"/>
                        </a:rPr>
                        <a:t>  SAYISI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60 (İDO 11, ŞH 49)</a:t>
                      </a:r>
                      <a:endParaRPr lang="tr-TR" sz="1400" b="1" i="0" u="none" strike="noStrike"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438000">
                <a:tc>
                  <a:txBody>
                    <a:bodyPr/>
                    <a:lstStyle/>
                    <a:p>
                      <a:r>
                        <a:rPr lang="tr-TR" sz="1400" b="1" dirty="0">
                          <a:solidFill>
                            <a:schemeClr val="bg1"/>
                          </a:solidFill>
                          <a:latin typeface="Calibri" panose="020F0502020204030204" pitchFamily="34" charset="0"/>
                          <a:cs typeface="Arial" pitchFamily="34" charset="0"/>
                        </a:rPr>
                        <a:t>HAT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14 (İDO 4, ŞH 10)</a:t>
                      </a:r>
                      <a:endParaRPr lang="tr-TR" sz="1400" b="1" i="0" u="none" strike="noStrike"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3"/>
                  </a:ext>
                </a:extLst>
              </a:tr>
              <a:tr h="370840">
                <a:tc>
                  <a:txBody>
                    <a:bodyPr/>
                    <a:lstStyle/>
                    <a:p>
                      <a:r>
                        <a:rPr lang="tr-TR" sz="1400" b="1" dirty="0">
                          <a:solidFill>
                            <a:schemeClr val="bg1"/>
                          </a:solidFill>
                          <a:latin typeface="Calibri" panose="020F0502020204030204" pitchFamily="34" charset="0"/>
                          <a:cs typeface="Arial" pitchFamily="34" charset="0"/>
                        </a:rPr>
                        <a:t>İDO TAŞINAN TOPLAM ARAÇ (2023)</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9.627 (Günlük)</a:t>
                      </a:r>
                      <a:endParaRPr lang="tr-TR" sz="1400" b="1" i="0" u="none" strike="noStrike"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r h="438000">
                <a:tc>
                  <a:txBody>
                    <a:bodyPr/>
                    <a:lstStyle/>
                    <a:p>
                      <a:r>
                        <a:rPr lang="tr-TR" sz="1400" b="1" dirty="0">
                          <a:solidFill>
                            <a:schemeClr val="bg1"/>
                          </a:solidFill>
                          <a:latin typeface="Calibri" panose="020F0502020204030204" pitchFamily="34" charset="0"/>
                          <a:cs typeface="Arial" pitchFamily="34" charset="0"/>
                        </a:rPr>
                        <a:t>İDO+ŞH  (YOLCU)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127.542 (Günlük)</a:t>
                      </a:r>
                      <a:endParaRPr lang="tr-TR" sz="1400" b="1" i="0" u="none" strike="noStrike"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5"/>
                  </a:ext>
                </a:extLst>
              </a:tr>
              <a:tr h="438000">
                <a:tc>
                  <a:txBody>
                    <a:bodyPr/>
                    <a:lstStyle/>
                    <a:p>
                      <a:r>
                        <a:rPr lang="tr-TR" sz="1400" b="1" dirty="0">
                          <a:solidFill>
                            <a:schemeClr val="bg1"/>
                          </a:solidFill>
                          <a:latin typeface="Calibri" panose="020F0502020204030204" pitchFamily="34" charset="0"/>
                          <a:cs typeface="Arial" pitchFamily="34" charset="0"/>
                        </a:rPr>
                        <a:t>DENTUR+TURYOL+ÖZEL TEKNE MOTOR</a:t>
                      </a:r>
                      <a:r>
                        <a:rPr lang="tr-TR" sz="1400" b="1" baseline="0"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(YOLCU)</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103.391 (Günlük)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6"/>
                  </a:ext>
                </a:extLst>
              </a:tr>
              <a:tr h="438000">
                <a:tc>
                  <a:txBody>
                    <a:bodyPr/>
                    <a:lstStyle/>
                    <a:p>
                      <a:r>
                        <a:rPr lang="tr-TR" sz="1400" b="1" dirty="0">
                          <a:solidFill>
                            <a:schemeClr val="bg1"/>
                          </a:solidFill>
                          <a:latin typeface="Calibri" panose="020F0502020204030204" pitchFamily="34" charset="0"/>
                          <a:cs typeface="Arial" pitchFamily="34" charset="0"/>
                        </a:rPr>
                        <a:t>GÜNLÜK TAŞINAN TOPLAM YOLCU</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230.933 (Günlük)</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7"/>
                  </a:ext>
                </a:extLst>
              </a:tr>
            </a:tbl>
          </a:graphicData>
        </a:graphic>
      </p:graphicFrame>
      <p:graphicFrame>
        <p:nvGraphicFramePr>
          <p:cNvPr id="5" name="2 Tablo"/>
          <p:cNvGraphicFramePr>
            <a:graphicFrameLocks noGrp="1"/>
          </p:cNvGraphicFramePr>
          <p:nvPr>
            <p:extLst>
              <p:ext uri="{D42A27DB-BD31-4B8C-83A1-F6EECF244321}">
                <p14:modId xmlns:p14="http://schemas.microsoft.com/office/powerpoint/2010/main" val="3812358316"/>
              </p:ext>
            </p:extLst>
          </p:nvPr>
        </p:nvGraphicFramePr>
        <p:xfrm>
          <a:off x="432935" y="7878801"/>
          <a:ext cx="5801659" cy="1152000"/>
        </p:xfrm>
        <a:graphic>
          <a:graphicData uri="http://schemas.openxmlformats.org/drawingml/2006/table">
            <a:tbl>
              <a:tblPr>
                <a:effectLst>
                  <a:outerShdw blurRad="50800" dist="38100" dir="5400000" algn="t" rotWithShape="0">
                    <a:prstClr val="black">
                      <a:alpha val="40000"/>
                    </a:prstClr>
                  </a:outerShdw>
                </a:effectLst>
              </a:tblPr>
              <a:tblGrid>
                <a:gridCol w="3198160">
                  <a:extLst>
                    <a:ext uri="{9D8B030D-6E8A-4147-A177-3AD203B41FA5}">
                      <a16:colId xmlns:a16="http://schemas.microsoft.com/office/drawing/2014/main" val="20000"/>
                    </a:ext>
                  </a:extLst>
                </a:gridCol>
                <a:gridCol w="7747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41399">
                  <a:extLst>
                    <a:ext uri="{9D8B030D-6E8A-4147-A177-3AD203B41FA5}">
                      <a16:colId xmlns:a16="http://schemas.microsoft.com/office/drawing/2014/main" val="3817509534"/>
                    </a:ext>
                  </a:extLst>
                </a:gridCol>
              </a:tblGrid>
              <a:tr h="432000">
                <a:tc>
                  <a:txBody>
                    <a:bodyPr/>
                    <a:lstStyle/>
                    <a:p>
                      <a:pPr algn="ctr" fontAlgn="b"/>
                      <a:r>
                        <a:rPr lang="tr-TR" sz="1400" b="1" i="0" u="none" strike="noStrike" dirty="0">
                          <a:solidFill>
                            <a:schemeClr val="bg1"/>
                          </a:solidFill>
                          <a:latin typeface="Calibri" panose="020F0502020204030204" pitchFamily="34" charset="0"/>
                          <a:cs typeface="Arial" pitchFamily="34" charset="0"/>
                        </a:rPr>
                        <a:t>TRANSİT</a:t>
                      </a:r>
                      <a:r>
                        <a:rPr lang="tr-TR" sz="1400" b="1" i="0" u="none" strike="noStrike" baseline="0" dirty="0">
                          <a:solidFill>
                            <a:schemeClr val="bg1"/>
                          </a:solidFill>
                          <a:latin typeface="Calibri" panose="020F0502020204030204" pitchFamily="34" charset="0"/>
                          <a:cs typeface="Arial" pitchFamily="34" charset="0"/>
                        </a:rPr>
                        <a:t> BOĞAZ GEMİ TRAFİĞİ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2017</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360000">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TANKER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8.832</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8.587</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8.962</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360000">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TOPLAM GEMİ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42.978</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41.103</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spcAft>
                          <a:spcPts val="0"/>
                        </a:spcAft>
                      </a:pPr>
                      <a:r>
                        <a:rPr lang="tr-TR" sz="1400" b="1" i="0" u="none" strike="noStrike" kern="1200" dirty="0" smtClean="0">
                          <a:solidFill>
                            <a:schemeClr val="bg1"/>
                          </a:solidFill>
                          <a:latin typeface="Calibri" panose="020F0502020204030204" pitchFamily="34" charset="0"/>
                          <a:ea typeface="+mn-ea"/>
                          <a:cs typeface="Arial" pitchFamily="34" charset="0"/>
                        </a:rPr>
                        <a:t>41.112</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30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125519071"/>
              </p:ext>
            </p:extLst>
          </p:nvPr>
        </p:nvGraphicFramePr>
        <p:xfrm>
          <a:off x="321364" y="1022804"/>
          <a:ext cx="6215273" cy="7564604"/>
        </p:xfrm>
        <a:graphic>
          <a:graphicData uri="http://schemas.openxmlformats.org/drawingml/2006/table">
            <a:tbl>
              <a:tblPr>
                <a:effectLst>
                  <a:outerShdw blurRad="50800" dist="38100" dir="5400000" algn="t" rotWithShape="0">
                    <a:prstClr val="black">
                      <a:alpha val="40000"/>
                    </a:prstClr>
                  </a:outerShdw>
                </a:effectLst>
              </a:tblPr>
              <a:tblGrid>
                <a:gridCol w="2341397">
                  <a:extLst>
                    <a:ext uri="{9D8B030D-6E8A-4147-A177-3AD203B41FA5}">
                      <a16:colId xmlns:a16="http://schemas.microsoft.com/office/drawing/2014/main" val="20000"/>
                    </a:ext>
                  </a:extLst>
                </a:gridCol>
                <a:gridCol w="968469">
                  <a:extLst>
                    <a:ext uri="{9D8B030D-6E8A-4147-A177-3AD203B41FA5}">
                      <a16:colId xmlns:a16="http://schemas.microsoft.com/office/drawing/2014/main" val="20003"/>
                    </a:ext>
                  </a:extLst>
                </a:gridCol>
                <a:gridCol w="968469">
                  <a:extLst>
                    <a:ext uri="{9D8B030D-6E8A-4147-A177-3AD203B41FA5}">
                      <a16:colId xmlns:a16="http://schemas.microsoft.com/office/drawing/2014/main" val="20004"/>
                    </a:ext>
                  </a:extLst>
                </a:gridCol>
                <a:gridCol w="968469">
                  <a:extLst>
                    <a:ext uri="{9D8B030D-6E8A-4147-A177-3AD203B41FA5}">
                      <a16:colId xmlns:a16="http://schemas.microsoft.com/office/drawing/2014/main" val="4028208638"/>
                    </a:ext>
                  </a:extLst>
                </a:gridCol>
                <a:gridCol w="968469">
                  <a:extLst>
                    <a:ext uri="{9D8B030D-6E8A-4147-A177-3AD203B41FA5}">
                      <a16:colId xmlns:a16="http://schemas.microsoft.com/office/drawing/2014/main" val="20005"/>
                    </a:ext>
                  </a:extLst>
                </a:gridCol>
              </a:tblGrid>
              <a:tr h="654728">
                <a:tc>
                  <a:txBody>
                    <a:bodyPr/>
                    <a:lstStyle/>
                    <a:p>
                      <a:pPr algn="ctr" fontAlgn="b"/>
                      <a:r>
                        <a:rPr lang="tr-TR" sz="1600" b="1" u="none" strike="noStrike" dirty="0">
                          <a:solidFill>
                            <a:schemeClr val="bg1"/>
                          </a:solidFill>
                        </a:rPr>
                        <a:t>SAĞLIK*</a:t>
                      </a:r>
                      <a:endParaRPr lang="tr-TR" sz="1600" b="1" i="0" u="none" strike="noStrike" dirty="0">
                        <a:solidFill>
                          <a:schemeClr val="bg1"/>
                        </a:solidFill>
                        <a:latin typeface="Calibri" panose="020F0502020204030204" pitchFamily="34" charset="0"/>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100" kern="1200" dirty="0" smtClean="0">
                          <a:solidFill>
                            <a:schemeClr val="tx1"/>
                          </a:solidFill>
                          <a:latin typeface="+mn-lt"/>
                          <a:ea typeface="+mn-ea"/>
                          <a:cs typeface="+mn-cs"/>
                        </a:rPr>
                        <a:t>2016 </a:t>
                      </a:r>
                    </a:p>
                  </a:txBody>
                  <a:tcPr marL="6184" marR="6184" marT="61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100" kern="1200" dirty="0" smtClean="0">
                          <a:solidFill>
                            <a:schemeClr val="tx1"/>
                          </a:solidFill>
                          <a:latin typeface="+mn-lt"/>
                          <a:ea typeface="+mn-ea"/>
                          <a:cs typeface="+mn-cs"/>
                        </a:rPr>
                        <a:t>2017</a:t>
                      </a:r>
                    </a:p>
                  </a:txBody>
                  <a:tcPr marL="6184" marR="6184" marT="61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100" kern="1200" dirty="0" smtClean="0">
                          <a:solidFill>
                            <a:schemeClr val="tx1"/>
                          </a:solidFill>
                          <a:latin typeface="+mn-lt"/>
                          <a:ea typeface="+mn-ea"/>
                          <a:cs typeface="+mn-cs"/>
                        </a:rPr>
                        <a:t>2018</a:t>
                      </a:r>
                    </a:p>
                  </a:txBody>
                  <a:tcPr marL="6184" marR="6184" marT="61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100" kern="1200" dirty="0" smtClean="0">
                          <a:solidFill>
                            <a:schemeClr val="tx1"/>
                          </a:solidFill>
                          <a:latin typeface="+mn-lt"/>
                          <a:ea typeface="+mn-ea"/>
                          <a:cs typeface="+mn-cs"/>
                        </a:rPr>
                        <a:t>2019 </a:t>
                      </a:r>
                      <a:endParaRPr lang="tr-TR" sz="1100" kern="1200" dirty="0">
                        <a:solidFill>
                          <a:schemeClr val="tx1"/>
                        </a:solidFill>
                        <a:latin typeface="+mn-lt"/>
                        <a:ea typeface="+mn-ea"/>
                        <a:cs typeface="+mn-cs"/>
                      </a:endParaRPr>
                    </a:p>
                  </a:txBody>
                  <a:tcPr marL="6184" marR="6184" marT="61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0501">
                <a:tc>
                  <a:txBody>
                    <a:bodyPr/>
                    <a:lstStyle/>
                    <a:p>
                      <a:pPr algn="just" fontAlgn="b"/>
                      <a:r>
                        <a:rPr lang="tr-TR" sz="1100" b="1" u="none" strike="noStrike" dirty="0">
                          <a:latin typeface="+mn-lt"/>
                        </a:rPr>
                        <a:t>HASTANE</a:t>
                      </a:r>
                      <a:r>
                        <a:rPr lang="tr-TR" sz="1100" b="1" u="none" strike="noStrike" baseline="0" dirty="0">
                          <a:latin typeface="+mn-lt"/>
                        </a:rPr>
                        <a:t> SAYISI</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238</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239</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235*</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0501">
                <a:tc>
                  <a:txBody>
                    <a:bodyPr/>
                    <a:lstStyle/>
                    <a:p>
                      <a:pPr algn="just" rtl="0" fontAlgn="ctr"/>
                      <a:r>
                        <a:rPr lang="tr-TR" sz="1100" b="1" u="none" strike="noStrike" kern="1200" dirty="0">
                          <a:latin typeface="+mn-lt"/>
                        </a:rPr>
                        <a:t>HASTA YATAK SAYISI</a:t>
                      </a:r>
                      <a:endParaRPr lang="tr-TR" sz="1100" b="1" i="0" u="none" strike="noStrike"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100" kern="1200" dirty="0">
                          <a:solidFill>
                            <a:schemeClr val="tx1"/>
                          </a:solidFill>
                          <a:latin typeface="+mn-lt"/>
                          <a:ea typeface="+mn-ea"/>
                          <a:cs typeface="+mn-cs"/>
                        </a:rPr>
                        <a:t>36.184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37.787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39.530</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40.719</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2819">
                <a:tc>
                  <a:txBody>
                    <a:bodyPr/>
                    <a:lstStyle/>
                    <a:p>
                      <a:pPr algn="just" fontAlgn="b"/>
                      <a:r>
                        <a:rPr lang="tr-TR" sz="1100" b="1" u="none" strike="noStrike" dirty="0">
                          <a:latin typeface="+mn-lt"/>
                        </a:rPr>
                        <a:t>HEKİM SAYISI</a:t>
                      </a:r>
                    </a:p>
                    <a:p>
                      <a:pPr algn="just" fontAlgn="b"/>
                      <a:r>
                        <a:rPr lang="tr-TR" sz="1100" b="1" u="none" strike="noStrike" dirty="0">
                          <a:latin typeface="+mn-lt"/>
                        </a:rPr>
                        <a:t> </a:t>
                      </a:r>
                      <a:r>
                        <a:rPr lang="tr-TR" sz="1100" b="1" u="none" strike="noStrike" baseline="0" dirty="0">
                          <a:latin typeface="+mn-lt"/>
                        </a:rPr>
                        <a:t>(Asistan, Diş Hekimi dâhil.)</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34.936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40.373</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43.509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41.712</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0501">
                <a:tc>
                  <a:txBody>
                    <a:bodyPr/>
                    <a:lstStyle/>
                    <a:p>
                      <a:pPr algn="just" fontAlgn="b"/>
                      <a:r>
                        <a:rPr lang="tr-TR" sz="1100" b="1" u="none" strike="noStrike" dirty="0">
                          <a:latin typeface="+mn-lt"/>
                        </a:rPr>
                        <a:t>YATARAK TEDAVİ GÖREN </a:t>
                      </a:r>
                      <a:r>
                        <a:rPr lang="tr-TR" sz="1100" b="1" u="none" strike="noStrike" dirty="0">
                          <a:solidFill>
                            <a:schemeClr val="tx1"/>
                          </a:solidFill>
                          <a:latin typeface="+mn-lt"/>
                        </a:rPr>
                        <a:t>HASTA* </a:t>
                      </a:r>
                      <a:endParaRPr lang="tr-TR" sz="1100" b="1" i="0" u="none" strike="noStrike" dirty="0">
                        <a:solidFill>
                          <a:schemeClr val="tx1"/>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2.100.197</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2.107.974</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1.960.655</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100" kern="1200" dirty="0" smtClean="0">
                          <a:solidFill>
                            <a:schemeClr val="tx1"/>
                          </a:solidFill>
                          <a:latin typeface="+mn-lt"/>
                          <a:ea typeface="+mn-ea"/>
                          <a:cs typeface="+mn-cs"/>
                        </a:rPr>
                        <a:t>2.154.123</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2819">
                <a:tc gridSpan="5">
                  <a:txBody>
                    <a:bodyPr/>
                    <a:lstStyle/>
                    <a:p>
                      <a:pPr marL="0" algn="l" defTabSz="685800" rtl="0" eaLnBrk="1" fontAlgn="b" latinLnBrk="0" hangingPunct="1"/>
                      <a:r>
                        <a:rPr lang="tr-TR" sz="1100" kern="1200" dirty="0">
                          <a:solidFill>
                            <a:schemeClr val="tx1"/>
                          </a:solidFill>
                          <a:latin typeface="+mn-lt"/>
                          <a:ea typeface="+mn-ea"/>
                          <a:cs typeface="+mn-cs"/>
                        </a:rPr>
                        <a:t>*Birinci basamak sağlık kuruluşlarından (Aile Hekimliğinden) ikinci basamak sağlık kuruluşlarına (Hastanelere) (doğrudan veya sevk yoluyla gelen) hasta sevkine dair istatistiki bilgi bulunmamaktadır.</a:t>
                      </a: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a:endParaRPr lang="tr-TR" sz="1100" b="1" dirty="0">
                        <a:latin typeface="Calibri" panose="020F0502020204030204"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hMerge="1">
                  <a:txBody>
                    <a:bodyPr/>
                    <a:lstStyle/>
                    <a:p>
                      <a:pPr algn="ctr"/>
                      <a:endParaRPr lang="tr-TR" sz="1100" dirty="0"/>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391471716"/>
                  </a:ext>
                </a:extLst>
              </a:tr>
              <a:tr h="459879">
                <a:tc>
                  <a:txBody>
                    <a:bodyPr/>
                    <a:lstStyle/>
                    <a:p>
                      <a:pPr algn="just" fontAlgn="b"/>
                      <a:r>
                        <a:rPr lang="tr-TR" sz="1100" b="1" u="none" strike="noStrike" dirty="0">
                          <a:latin typeface="+mn-lt"/>
                        </a:rPr>
                        <a:t>TOPLAM AMELİYAT </a:t>
                      </a:r>
                      <a:endParaRPr lang="tr-TR" sz="11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2.164.036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2.160.389</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2.005.455</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2.309.599</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99544">
                <a:tc>
                  <a:txBody>
                    <a:bodyPr/>
                    <a:lstStyle/>
                    <a:p>
                      <a:pPr algn="l" fontAlgn="b"/>
                      <a:r>
                        <a:rPr lang="tr-TR" sz="1100" b="1" u="none" strike="noStrike" dirty="0">
                          <a:latin typeface="+mn-lt"/>
                        </a:rPr>
                        <a:t>ÖLEN BEBEK  / BEBEK ÖLÜM HIZI (1000'DE) </a:t>
                      </a:r>
                      <a:r>
                        <a:rPr lang="tr-TR" sz="1100" b="1" u="none" strike="noStrike" baseline="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28 hafta ve üzeri</a:t>
                      </a:r>
                    </a:p>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1.366/ ‰ 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28 hafta ve üzeri</a:t>
                      </a:r>
                    </a:p>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1.036/‰ 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28 hafta ve üzeri</a:t>
                      </a:r>
                      <a:br>
                        <a:rPr lang="tr-TR" sz="1100" kern="1200" dirty="0" smtClean="0">
                          <a:solidFill>
                            <a:schemeClr val="tx1"/>
                          </a:solidFill>
                          <a:latin typeface="+mn-lt"/>
                          <a:ea typeface="+mn-ea"/>
                          <a:cs typeface="+mn-cs"/>
                        </a:rPr>
                      </a:br>
                      <a:r>
                        <a:rPr lang="tr-TR" sz="1100" kern="1200" dirty="0" smtClean="0">
                          <a:solidFill>
                            <a:schemeClr val="tx1"/>
                          </a:solidFill>
                          <a:latin typeface="+mn-lt"/>
                          <a:ea typeface="+mn-ea"/>
                          <a:cs typeface="+mn-cs"/>
                        </a:rPr>
                        <a:t>1.220 /  ‰ 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tr-TR" sz="1100" kern="1200" noProof="0" dirty="0" smtClean="0">
                        <a:solidFill>
                          <a:schemeClr val="tx1"/>
                        </a:solidFill>
                        <a:latin typeface="+mn-lt"/>
                        <a:ea typeface="+mn-ea"/>
                        <a:cs typeface="+mn-cs"/>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tr-TR" sz="1100" kern="1200" noProof="0" dirty="0" smtClean="0">
                          <a:solidFill>
                            <a:schemeClr val="tx1"/>
                          </a:solidFill>
                          <a:latin typeface="+mn-lt"/>
                          <a:ea typeface="+mn-ea"/>
                          <a:cs typeface="+mn-cs"/>
                        </a:rPr>
                        <a:t>28 hafta ve üzeri</a:t>
                      </a:r>
                      <a:br>
                        <a:rPr lang="tr-TR" sz="1100" kern="1200" noProof="0" dirty="0" smtClean="0">
                          <a:solidFill>
                            <a:schemeClr val="tx1"/>
                          </a:solidFill>
                          <a:latin typeface="+mn-lt"/>
                          <a:ea typeface="+mn-ea"/>
                          <a:cs typeface="+mn-cs"/>
                        </a:rPr>
                      </a:br>
                      <a:r>
                        <a:rPr lang="tr-TR" sz="1100" kern="1200" noProof="0" dirty="0" smtClean="0">
                          <a:solidFill>
                            <a:schemeClr val="tx1"/>
                          </a:solidFill>
                          <a:latin typeface="+mn-lt"/>
                          <a:ea typeface="+mn-ea"/>
                          <a:cs typeface="+mn-cs"/>
                        </a:rPr>
                        <a:t>908 /  ‰ 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46397">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tr-TR" sz="1100" b="1" u="none" strike="noStrike" dirty="0">
                          <a:latin typeface="+mn-lt"/>
                        </a:rPr>
                        <a:t>ÖLEN ANNE SAYISI / ANNE ÖLÜM ORANI (100.000’DE)</a:t>
                      </a:r>
                      <a:r>
                        <a:rPr lang="tr-TR" sz="1100" b="1" u="none" strike="noStrike" baseline="30000" dirty="0">
                          <a:latin typeface="+mn-lt"/>
                        </a:rPr>
                        <a:t> </a:t>
                      </a:r>
                      <a:r>
                        <a:rPr lang="tr-TR" sz="1100" b="1" u="none" strike="noStrike" dirty="0">
                          <a:solidFill>
                            <a:srgbClr val="FF0000"/>
                          </a:solidFill>
                          <a:latin typeface="+mn-lt"/>
                        </a:rPr>
                        <a:t>(İSTANBUL) (SAĞLIK</a:t>
                      </a:r>
                      <a:r>
                        <a:rPr lang="tr-TR" sz="1100" b="1" u="none" strike="noStrike" baseline="0" dirty="0">
                          <a:solidFill>
                            <a:srgbClr val="FF0000"/>
                          </a:solidFill>
                          <a:latin typeface="+mn-lt"/>
                        </a:rPr>
                        <a:t> BAKANLIĞI)</a:t>
                      </a:r>
                      <a:endParaRPr lang="tr-TR" sz="1100" b="1" i="0" u="none" strike="noStrike" baseline="30000"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26 </a:t>
                      </a:r>
                      <a:r>
                        <a:rPr lang="tr-TR" sz="1100" kern="1200" dirty="0">
                          <a:solidFill>
                            <a:schemeClr val="tx1"/>
                          </a:solidFill>
                          <a:latin typeface="+mn-lt"/>
                          <a:ea typeface="+mn-ea"/>
                          <a:cs typeface="+mn-cs"/>
                        </a:rPr>
                        <a:t>/  </a:t>
                      </a:r>
                      <a:r>
                        <a:rPr lang="tr-TR" sz="1100" kern="1200" dirty="0" smtClean="0">
                          <a:solidFill>
                            <a:schemeClr val="tx1"/>
                          </a:solidFill>
                          <a:latin typeface="+mn-lt"/>
                          <a:ea typeface="+mn-ea"/>
                          <a:cs typeface="+mn-cs"/>
                        </a:rPr>
                        <a:t>yüz binde 10,9</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23/yüz binde 9,6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27 </a:t>
                      </a:r>
                      <a:r>
                        <a:rPr lang="tr-TR" sz="1100" kern="1200" dirty="0">
                          <a:solidFill>
                            <a:schemeClr val="tx1"/>
                          </a:solidFill>
                          <a:latin typeface="+mn-lt"/>
                          <a:ea typeface="+mn-ea"/>
                          <a:cs typeface="+mn-cs"/>
                        </a:rPr>
                        <a:t>/  </a:t>
                      </a:r>
                      <a:r>
                        <a:rPr lang="tr-TR" sz="1100" kern="1200" dirty="0" smtClean="0">
                          <a:solidFill>
                            <a:schemeClr val="tx1"/>
                          </a:solidFill>
                          <a:latin typeface="+mn-lt"/>
                          <a:ea typeface="+mn-ea"/>
                          <a:cs typeface="+mn-cs"/>
                        </a:rPr>
                        <a:t>yüz binde 11,7</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tr-TR" sz="1100" kern="1200" dirty="0" smtClean="0">
                        <a:solidFill>
                          <a:schemeClr val="tx1"/>
                        </a:solidFill>
                        <a:latin typeface="+mn-lt"/>
                        <a:ea typeface="+mn-ea"/>
                        <a:cs typeface="+mn-cs"/>
                      </a:endParaRPr>
                    </a:p>
                    <a:p>
                      <a:pPr marL="0" marR="0" indent="0" algn="ctr" defTabSz="685800" rtl="0" eaLnBrk="1" fontAlgn="ctr" latinLnBrk="0" hangingPunct="1">
                        <a:lnSpc>
                          <a:spcPct val="100000"/>
                        </a:lnSpc>
                        <a:spcBef>
                          <a:spcPts val="0"/>
                        </a:spcBef>
                        <a:spcAft>
                          <a:spcPts val="0"/>
                        </a:spcAft>
                        <a:buClrTx/>
                        <a:buSzTx/>
                        <a:buFontTx/>
                        <a:buNone/>
                        <a:tabLst/>
                        <a:defRPr/>
                      </a:pPr>
                      <a:r>
                        <a:rPr lang="tr-TR" sz="1100" kern="1200" dirty="0" smtClean="0">
                          <a:solidFill>
                            <a:schemeClr val="tx1"/>
                          </a:solidFill>
                          <a:latin typeface="+mn-lt"/>
                          <a:ea typeface="+mn-ea"/>
                          <a:cs typeface="+mn-cs"/>
                        </a:rPr>
                        <a:t>23 /yüz binde 10,3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7390">
                <a:tc>
                  <a:txBody>
                    <a:bodyPr/>
                    <a:lstStyle/>
                    <a:p>
                      <a:pPr algn="l" fontAlgn="b"/>
                      <a:r>
                        <a:rPr lang="tr-TR" sz="1100" b="1" u="none" strike="noStrike" dirty="0">
                          <a:latin typeface="+mn-lt"/>
                        </a:rPr>
                        <a:t>NORMAL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a:solidFill>
                            <a:schemeClr val="tx1"/>
                          </a:solidFill>
                          <a:latin typeface="+mn-lt"/>
                          <a:ea typeface="+mn-ea"/>
                          <a:cs typeface="+mn-cs"/>
                        </a:rPr>
                        <a:t>109.364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100.460</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97.177</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96.364</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0659">
                <a:tc>
                  <a:txBody>
                    <a:bodyPr/>
                    <a:lstStyle/>
                    <a:p>
                      <a:pPr algn="l" fontAlgn="b"/>
                      <a:r>
                        <a:rPr lang="tr-TR" sz="1100" b="1" u="none" strike="noStrike" dirty="0">
                          <a:latin typeface="+mn-lt"/>
                        </a:rPr>
                        <a:t>SEZARYEN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a:solidFill>
                            <a:schemeClr val="tx1"/>
                          </a:solidFill>
                          <a:latin typeface="+mn-lt"/>
                          <a:ea typeface="+mn-ea"/>
                          <a:cs typeface="+mn-cs"/>
                        </a:rPr>
                        <a:t>146.873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132.286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132.692</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135.478</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60250">
                <a:tc>
                  <a:txBody>
                    <a:bodyPr/>
                    <a:lstStyle/>
                    <a:p>
                      <a:pPr algn="l" fontAlgn="b"/>
                      <a:r>
                        <a:rPr lang="tr-TR" sz="1100" b="1" u="none" strike="noStrike" dirty="0">
                          <a:latin typeface="+mn-lt"/>
                        </a:rPr>
                        <a:t>SEZARYEN DIŞI MÜDAHALELİ DOĞUM</a:t>
                      </a:r>
                      <a:endParaRPr lang="tr-TR" sz="11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a:solidFill>
                            <a:schemeClr val="tx1"/>
                          </a:solidFill>
                          <a:latin typeface="+mn-lt"/>
                          <a:ea typeface="+mn-ea"/>
                          <a:cs typeface="+mn-cs"/>
                        </a:rPr>
                        <a:t>1.466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1.116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981</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966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95296">
                <a:tc>
                  <a:txBody>
                    <a:bodyPr/>
                    <a:lstStyle/>
                    <a:p>
                      <a:pPr algn="l" fontAlgn="b"/>
                      <a:r>
                        <a:rPr lang="tr-TR" sz="1100" b="1" u="none" strike="noStrike" dirty="0">
                          <a:latin typeface="+mn-lt"/>
                        </a:rPr>
                        <a:t>HASTANEDE TOPLAM DOĞUM SAYISI</a:t>
                      </a:r>
                    </a:p>
                    <a:p>
                      <a:pPr algn="l" fontAlgn="b"/>
                      <a:r>
                        <a:rPr lang="tr-TR" sz="1100" b="1" i="0" u="none" strike="noStrike" dirty="0">
                          <a:solidFill>
                            <a:srgbClr val="000000"/>
                          </a:solidFill>
                          <a:latin typeface="+mn-lt"/>
                          <a:cs typeface="Arial" pitchFamily="34" charset="0"/>
                        </a:rPr>
                        <a:t>(Tıp Merkezlerinde yapılan doğumlar dahil)</a:t>
                      </a: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a:solidFill>
                            <a:schemeClr val="tx1"/>
                          </a:solidFill>
                          <a:latin typeface="+mn-lt"/>
                          <a:ea typeface="+mn-ea"/>
                          <a:cs typeface="+mn-cs"/>
                        </a:rPr>
                        <a:t>257.703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233.862</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230.850</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232.828</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32819">
                <a:tc>
                  <a:txBody>
                    <a:bodyPr/>
                    <a:lstStyle/>
                    <a:p>
                      <a:pPr algn="l" fontAlgn="b"/>
                      <a:r>
                        <a:rPr lang="tr-TR" sz="1100" b="1" u="none" strike="noStrike" dirty="0">
                          <a:latin typeface="+mn-lt"/>
                        </a:rPr>
                        <a:t>TESPİT EDİLEN BULAŞICI HASTALIK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8.873</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11.102</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13.330</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19.547</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90501">
                <a:tc>
                  <a:txBody>
                    <a:bodyPr/>
                    <a:lstStyle/>
                    <a:p>
                      <a:pPr algn="l" fontAlgn="b"/>
                      <a:r>
                        <a:rPr lang="tr-TR" sz="1100" b="1" u="none" strike="noStrike" dirty="0">
                          <a:latin typeface="+mn-lt"/>
                        </a:rPr>
                        <a:t>YAPILAN AŞILAMA SAYISI***</a:t>
                      </a:r>
                      <a:endParaRPr lang="tr-TR" sz="11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4.052.561</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3.963.156</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3.352.407</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100" kern="1200" dirty="0" smtClean="0">
                          <a:solidFill>
                            <a:schemeClr val="tx1"/>
                          </a:solidFill>
                          <a:latin typeface="+mn-lt"/>
                          <a:ea typeface="+mn-ea"/>
                          <a:cs typeface="+mn-cs"/>
                        </a:rPr>
                        <a:t>3.316.771</a:t>
                      </a:r>
                      <a:endParaRPr lang="tr-TR" sz="1100" kern="1200" dirty="0">
                        <a:solidFill>
                          <a:schemeClr val="tx1"/>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5 Metin kutusu"/>
          <p:cNvSpPr txBox="1"/>
          <p:nvPr/>
        </p:nvSpPr>
        <p:spPr>
          <a:xfrm>
            <a:off x="106016" y="9124688"/>
            <a:ext cx="6778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Sağlık Bakanlığı, Özel ve Üniversite Hastanelerinin sayıları toplamıdır.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Bulaşıcı hastalıklar sayısına  COVİD-19’lu Hasta sayısı dahil edilmemiştir.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Covid-19 ile ilgili Aşılama sayıları hariçtir.</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28</a:t>
            </a:fld>
            <a:r>
              <a:rPr lang="tr-TR" dirty="0"/>
              <a:t> / </a:t>
            </a:r>
            <a:r>
              <a:rPr lang="tr-TR" dirty="0" smtClean="0"/>
              <a:t>204</a:t>
            </a:r>
            <a:endParaRPr lang="tr-TR" dirty="0"/>
          </a:p>
        </p:txBody>
      </p:sp>
    </p:spTree>
    <p:extLst>
      <p:ext uri="{BB962C8B-B14F-4D97-AF65-F5344CB8AC3E}">
        <p14:creationId xmlns:p14="http://schemas.microsoft.com/office/powerpoint/2010/main" val="266061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948870326"/>
              </p:ext>
            </p:extLst>
          </p:nvPr>
        </p:nvGraphicFramePr>
        <p:xfrm>
          <a:off x="159026" y="938612"/>
          <a:ext cx="6559828" cy="1668522"/>
        </p:xfrm>
        <a:graphic>
          <a:graphicData uri="http://schemas.openxmlformats.org/drawingml/2006/table">
            <a:tbl>
              <a:tblPr>
                <a:effectLst>
                  <a:outerShdw blurRad="50800" dist="38100" dir="5400000" algn="t" rotWithShape="0">
                    <a:prstClr val="black">
                      <a:alpha val="40000"/>
                    </a:prstClr>
                  </a:outerShdw>
                </a:effectLst>
              </a:tblPr>
              <a:tblGrid>
                <a:gridCol w="3184513">
                  <a:extLst>
                    <a:ext uri="{9D8B030D-6E8A-4147-A177-3AD203B41FA5}">
                      <a16:colId xmlns:a16="http://schemas.microsoft.com/office/drawing/2014/main" val="20000"/>
                    </a:ext>
                  </a:extLst>
                </a:gridCol>
                <a:gridCol w="1125105">
                  <a:extLst>
                    <a:ext uri="{9D8B030D-6E8A-4147-A177-3AD203B41FA5}">
                      <a16:colId xmlns:a16="http://schemas.microsoft.com/office/drawing/2014/main" val="20001"/>
                    </a:ext>
                  </a:extLst>
                </a:gridCol>
                <a:gridCol w="1125105">
                  <a:extLst>
                    <a:ext uri="{9D8B030D-6E8A-4147-A177-3AD203B41FA5}">
                      <a16:colId xmlns:a16="http://schemas.microsoft.com/office/drawing/2014/main" val="20002"/>
                    </a:ext>
                  </a:extLst>
                </a:gridCol>
                <a:gridCol w="1125105">
                  <a:extLst>
                    <a:ext uri="{9D8B030D-6E8A-4147-A177-3AD203B41FA5}">
                      <a16:colId xmlns:a16="http://schemas.microsoft.com/office/drawing/2014/main" val="20003"/>
                    </a:ext>
                  </a:extLst>
                </a:gridCol>
              </a:tblGrid>
              <a:tr h="38468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SAĞLIK İLE İLGİLİ GENEL GÖSTERGELER (</a:t>
                      </a:r>
                      <a:r>
                        <a:rPr kumimoji="0" lang="tr-TR" sz="1800" b="1" u="none" strike="noStrike" cap="none" normalizeH="0" baseline="0" dirty="0" smtClean="0">
                          <a:ln>
                            <a:noFill/>
                          </a:ln>
                          <a:solidFill>
                            <a:schemeClr val="bg1"/>
                          </a:solidFill>
                          <a:effectLst/>
                        </a:rPr>
                        <a:t>2016)</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a:ln>
                          <a:noFill/>
                        </a:ln>
                        <a:solidFill>
                          <a:srgbClr val="FF3300"/>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İST. PAYI %</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74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HASTANE SAYISI </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235</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1.533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15,3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 YATAK SAYISI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40.719</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242.679</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16,7</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8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HEKİM SAYISI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(Diş Hekimi ve Asistan Hekim dahil)</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41.712</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185.369</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22,5</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3"/>
          <p:cNvGraphicFramePr>
            <a:graphicFrameLocks noGrp="1"/>
          </p:cNvGraphicFramePr>
          <p:nvPr>
            <p:extLst>
              <p:ext uri="{D42A27DB-BD31-4B8C-83A1-F6EECF244321}">
                <p14:modId xmlns:p14="http://schemas.microsoft.com/office/powerpoint/2010/main" val="1633681681"/>
              </p:ext>
            </p:extLst>
          </p:nvPr>
        </p:nvGraphicFramePr>
        <p:xfrm>
          <a:off x="159028" y="2857178"/>
          <a:ext cx="6559826" cy="1997662"/>
        </p:xfrm>
        <a:graphic>
          <a:graphicData uri="http://schemas.openxmlformats.org/drawingml/2006/table">
            <a:tbl>
              <a:tblPr>
                <a:effectLst/>
              </a:tblPr>
              <a:tblGrid>
                <a:gridCol w="3853598">
                  <a:extLst>
                    <a:ext uri="{9D8B030D-6E8A-4147-A177-3AD203B41FA5}">
                      <a16:colId xmlns:a16="http://schemas.microsoft.com/office/drawing/2014/main" val="20000"/>
                    </a:ext>
                  </a:extLst>
                </a:gridCol>
                <a:gridCol w="1374935">
                  <a:extLst>
                    <a:ext uri="{9D8B030D-6E8A-4147-A177-3AD203B41FA5}">
                      <a16:colId xmlns:a16="http://schemas.microsoft.com/office/drawing/2014/main" val="20001"/>
                    </a:ext>
                  </a:extLst>
                </a:gridCol>
                <a:gridCol w="1331293">
                  <a:extLst>
                    <a:ext uri="{9D8B030D-6E8A-4147-A177-3AD203B41FA5}">
                      <a16:colId xmlns:a16="http://schemas.microsoft.com/office/drawing/2014/main" val="20002"/>
                    </a:ext>
                  </a:extLst>
                </a:gridCol>
              </a:tblGrid>
              <a:tr h="40068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u="none" strike="noStrike" kern="1200" cap="none" normalizeH="0" baseline="0" dirty="0">
                          <a:ln>
                            <a:noFill/>
                          </a:ln>
                          <a:solidFill>
                            <a:schemeClr val="bg1"/>
                          </a:solidFill>
                          <a:effectLst/>
                        </a:rPr>
                        <a:t>SAĞLIK HİZMETLERİNİN KİŞİ BAŞINA DAĞILIMI (</a:t>
                      </a:r>
                      <a:r>
                        <a:rPr kumimoji="0" lang="tr-TR" sz="1800" b="1" u="none" strike="noStrike" kern="1200" cap="none" normalizeH="0" baseline="0" dirty="0" smtClean="0">
                          <a:ln>
                            <a:noFill/>
                          </a:ln>
                          <a:solidFill>
                            <a:schemeClr val="bg1"/>
                          </a:solidFill>
                          <a:effectLst/>
                        </a:rPr>
                        <a:t>2016)</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83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İSTANBUL</a:t>
                      </a: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TÜRKİYE</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862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YATAK BAŞINA DÜŞEN KİŞİ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382</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343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2"/>
                  </a:ext>
                </a:extLst>
              </a:tr>
              <a:tr h="4245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DOKTOR BAŞINA DÜŞEN KİŞİ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(Diş Hekimi hariç)</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455</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541</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3"/>
                  </a:ext>
                </a:extLst>
              </a:tr>
              <a:tr h="2862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482</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433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4"/>
                  </a:ext>
                </a:extLst>
              </a:tr>
              <a:tr h="28620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EBE+HEMŞİRE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410</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336</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1663955674"/>
              </p:ext>
            </p:extLst>
          </p:nvPr>
        </p:nvGraphicFramePr>
        <p:xfrm>
          <a:off x="159026" y="5062619"/>
          <a:ext cx="6586330" cy="1470991"/>
        </p:xfrm>
        <a:graphic>
          <a:graphicData uri="http://schemas.openxmlformats.org/drawingml/2006/table">
            <a:tbl>
              <a:tblPr>
                <a:effectLst>
                  <a:outerShdw blurRad="50800" dist="38100" dir="5400000" algn="t" rotWithShape="0">
                    <a:prstClr val="black">
                      <a:alpha val="40000"/>
                    </a:prstClr>
                  </a:outerShdw>
                </a:effectLst>
              </a:tblPr>
              <a:tblGrid>
                <a:gridCol w="4765341">
                  <a:extLst>
                    <a:ext uri="{9D8B030D-6E8A-4147-A177-3AD203B41FA5}">
                      <a16:colId xmlns:a16="http://schemas.microsoft.com/office/drawing/2014/main" val="20000"/>
                    </a:ext>
                  </a:extLst>
                </a:gridCol>
                <a:gridCol w="1820989">
                  <a:extLst>
                    <a:ext uri="{9D8B030D-6E8A-4147-A177-3AD203B41FA5}">
                      <a16:colId xmlns:a16="http://schemas.microsoft.com/office/drawing/2014/main" val="20001"/>
                    </a:ext>
                  </a:extLst>
                </a:gridCol>
              </a:tblGrid>
              <a:tr h="381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u="none" strike="noStrike" cap="none" normalizeH="0" baseline="0" dirty="0">
                          <a:ln>
                            <a:noFill/>
                          </a:ln>
                          <a:solidFill>
                            <a:schemeClr val="bg1"/>
                          </a:solidFill>
                          <a:effectLst/>
                        </a:rPr>
                        <a:t>112 ACİL HİZMETLERİ (</a:t>
                      </a:r>
                      <a:r>
                        <a:rPr kumimoji="0" lang="tr-TR" sz="1800" b="1" u="none" strike="noStrike" cap="none" normalizeH="0" baseline="0" dirty="0" smtClean="0">
                          <a:ln>
                            <a:noFill/>
                          </a:ln>
                          <a:solidFill>
                            <a:schemeClr val="bg1"/>
                          </a:solidFill>
                          <a:effectLst/>
                        </a:rPr>
                        <a:t>2016)</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Arial" pitchFamily="34"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2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112 İSTASYONU</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400" b="0" i="0" u="none" strike="noStrike" dirty="0" smtClean="0">
                          <a:solidFill>
                            <a:schemeClr val="tx1"/>
                          </a:solidFill>
                          <a:effectLst/>
                          <a:latin typeface="Bookman Old Style" panose="02050604050505020204" pitchFamily="18" charset="0"/>
                        </a:rPr>
                        <a:t>269</a:t>
                      </a:r>
                      <a:endParaRPr lang="tr-TR" sz="1400" b="0" i="0" u="none" strike="noStrike" dirty="0">
                        <a:solidFill>
                          <a:schemeClr val="tx1"/>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AMBULANS SAYISI*</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400" b="0" i="0" u="none" strike="noStrike" dirty="0" smtClean="0">
                          <a:solidFill>
                            <a:schemeClr val="tx1"/>
                          </a:solidFill>
                          <a:effectLst/>
                          <a:latin typeface="Bookman Old Style" panose="02050604050505020204" pitchFamily="18" charset="0"/>
                        </a:rPr>
                        <a:t>415</a:t>
                      </a:r>
                      <a:endParaRPr lang="tr-TR" sz="1400" b="0" i="0" u="none" strike="noStrike" dirty="0">
                        <a:solidFill>
                          <a:schemeClr val="tx1"/>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chemeClr val="tx1"/>
                          </a:solidFill>
                          <a:effectLst/>
                          <a:latin typeface="+mn-lt"/>
                        </a:rPr>
                        <a:t>TAŞINAN VAKA SAYISI</a:t>
                      </a:r>
                      <a:endParaRPr kumimoji="0" lang="tr-TR" sz="1200" b="1" i="0" u="none" strike="noStrike" cap="none" normalizeH="0" baseline="0" dirty="0">
                        <a:ln>
                          <a:noFill/>
                        </a:ln>
                        <a:solidFill>
                          <a:schemeClr val="tx1"/>
                        </a:solidFill>
                        <a:effectLst/>
                        <a:latin typeface="+mn-lt"/>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400" b="0" i="0" u="none" strike="noStrike" dirty="0" smtClean="0">
                          <a:solidFill>
                            <a:schemeClr val="tx1"/>
                          </a:solidFill>
                          <a:effectLst/>
                          <a:latin typeface="Bookman Old Style" panose="02050604050505020204" pitchFamily="18" charset="0"/>
                        </a:rPr>
                        <a:t>863.776</a:t>
                      </a:r>
                      <a:endParaRPr lang="tr-TR" sz="1400" b="0" i="0" u="none" strike="noStrike" dirty="0">
                        <a:solidFill>
                          <a:schemeClr val="tx1"/>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chemeClr val="tx1"/>
                          </a:solidFill>
                          <a:effectLst/>
                          <a:latin typeface="+mn-lt"/>
                        </a:rPr>
                        <a:t>İLK 10 DAKİKADA ULAŞILAN VAKA ORANI</a:t>
                      </a:r>
                      <a:endParaRPr kumimoji="0" lang="tr-TR" sz="1200" b="1" i="0" u="none" strike="noStrike" kern="1200" cap="none" normalizeH="0" baseline="0" dirty="0">
                        <a:ln>
                          <a:noFill/>
                        </a:ln>
                        <a:solidFill>
                          <a:schemeClr val="tx1"/>
                        </a:solidFill>
                        <a:effectLst/>
                        <a:latin typeface="+mn-lt"/>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400" b="0" i="0" u="none" strike="noStrike" kern="1200" dirty="0" smtClean="0">
                          <a:solidFill>
                            <a:schemeClr val="tx1"/>
                          </a:solidFill>
                          <a:effectLst/>
                          <a:latin typeface="Bookman Old Style" panose="02050604050505020204" pitchFamily="18" charset="0"/>
                          <a:ea typeface="+mn-ea"/>
                          <a:cs typeface="+mn-cs"/>
                        </a:rPr>
                        <a:t>81%</a:t>
                      </a:r>
                      <a:endParaRPr lang="tr-TR" sz="1400" b="0" i="0" u="none" strike="noStrike" kern="1200" dirty="0">
                        <a:solidFill>
                          <a:schemeClr val="tx1"/>
                        </a:solidFill>
                        <a:effectLst/>
                        <a:latin typeface="Bookman Old Style" panose="020506040505050202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Metin kutusu 5"/>
          <p:cNvSpPr txBox="1"/>
          <p:nvPr/>
        </p:nvSpPr>
        <p:spPr>
          <a:xfrm>
            <a:off x="117103" y="9396200"/>
            <a:ext cx="633224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*Ambulans Sayısına 2 deniz ve 1 helikopter ambulansı dahil edilmiştir.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Slayt Numarası Yer Tutucusu 8"/>
          <p:cNvSpPr>
            <a:spLocks noGrp="1"/>
          </p:cNvSpPr>
          <p:nvPr>
            <p:ph type="sldNum" sz="quarter" idx="4"/>
          </p:nvPr>
        </p:nvSpPr>
        <p:spPr/>
        <p:txBody>
          <a:bodyPr/>
          <a:lstStyle/>
          <a:p>
            <a:fld id="{796AAD45-9E9D-4CFF-8CAC-247D62ADDC27}" type="slidenum">
              <a:rPr lang="tr-TR" smtClean="0"/>
              <a:pPr/>
              <a:t>29</a:t>
            </a:fld>
            <a:r>
              <a:rPr lang="tr-TR" dirty="0"/>
              <a:t> / </a:t>
            </a:r>
            <a:r>
              <a:rPr lang="tr-TR" dirty="0" smtClean="0"/>
              <a:t>204</a:t>
            </a:r>
            <a:endParaRPr lang="tr-TR" dirty="0"/>
          </a:p>
        </p:txBody>
      </p:sp>
      <p:graphicFrame>
        <p:nvGraphicFramePr>
          <p:cNvPr id="10" name="6 Tablo"/>
          <p:cNvGraphicFramePr>
            <a:graphicFrameLocks noGrp="1"/>
          </p:cNvGraphicFramePr>
          <p:nvPr>
            <p:extLst>
              <p:ext uri="{D42A27DB-BD31-4B8C-83A1-F6EECF244321}">
                <p14:modId xmlns:p14="http://schemas.microsoft.com/office/powerpoint/2010/main" val="1408320173"/>
              </p:ext>
            </p:extLst>
          </p:nvPr>
        </p:nvGraphicFramePr>
        <p:xfrm>
          <a:off x="159027" y="6770632"/>
          <a:ext cx="6586330" cy="2186292"/>
        </p:xfrm>
        <a:graphic>
          <a:graphicData uri="http://schemas.openxmlformats.org/drawingml/2006/table">
            <a:tbl>
              <a:tblPr>
                <a:effectLst>
                  <a:outerShdw blurRad="50800" dist="38100" dir="5400000" algn="t" rotWithShape="0">
                    <a:prstClr val="black">
                      <a:alpha val="40000"/>
                    </a:prstClr>
                  </a:outerShdw>
                </a:effectLst>
              </a:tblPr>
              <a:tblGrid>
                <a:gridCol w="1457630">
                  <a:extLst>
                    <a:ext uri="{9D8B030D-6E8A-4147-A177-3AD203B41FA5}">
                      <a16:colId xmlns:a16="http://schemas.microsoft.com/office/drawing/2014/main" val="20000"/>
                    </a:ext>
                  </a:extLst>
                </a:gridCol>
                <a:gridCol w="1632575">
                  <a:extLst>
                    <a:ext uri="{9D8B030D-6E8A-4147-A177-3AD203B41FA5}">
                      <a16:colId xmlns:a16="http://schemas.microsoft.com/office/drawing/2014/main" val="20001"/>
                    </a:ext>
                  </a:extLst>
                </a:gridCol>
                <a:gridCol w="1636762">
                  <a:extLst>
                    <a:ext uri="{9D8B030D-6E8A-4147-A177-3AD203B41FA5}">
                      <a16:colId xmlns:a16="http://schemas.microsoft.com/office/drawing/2014/main" val="20002"/>
                    </a:ext>
                  </a:extLst>
                </a:gridCol>
                <a:gridCol w="1859363">
                  <a:extLst>
                    <a:ext uri="{9D8B030D-6E8A-4147-A177-3AD203B41FA5}">
                      <a16:colId xmlns:a16="http://schemas.microsoft.com/office/drawing/2014/main" val="20003"/>
                    </a:ext>
                  </a:extLst>
                </a:gridCol>
              </a:tblGrid>
              <a:tr h="370499">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cs typeface="Arial" pitchFamily="34" charset="0"/>
                        </a:rPr>
                        <a:t>YOĞUN BAKIM YATAK SAYILARI  (</a:t>
                      </a:r>
                      <a:r>
                        <a:rPr lang="tr-TR" sz="1800" b="1" dirty="0" smtClean="0">
                          <a:solidFill>
                            <a:schemeClr val="bg1"/>
                          </a:solidFill>
                          <a:latin typeface="Calibri" panose="020F0502020204030204" pitchFamily="34" charset="0"/>
                          <a:cs typeface="Arial" pitchFamily="34" charset="0"/>
                        </a:rPr>
                        <a:t>2016</a:t>
                      </a:r>
                      <a:r>
                        <a:rPr lang="tr-TR" sz="1800" b="1" baseline="0" dirty="0" smtClean="0">
                          <a:solidFill>
                            <a:schemeClr val="bg1"/>
                          </a:solidFill>
                          <a:latin typeface="Calibri" panose="020F0502020204030204" pitchFamily="34" charset="0"/>
                          <a:cs typeface="Arial" pitchFamily="34" charset="0"/>
                        </a:rPr>
                        <a:t>)</a:t>
                      </a:r>
                      <a:endParaRPr lang="tr-TR" sz="1800" b="0" i="0" u="none" strike="noStrike" dirty="0">
                        <a:solidFill>
                          <a:schemeClr val="bg1"/>
                        </a:solidFill>
                        <a:latin typeface="Calibri" panose="020F0502020204030204"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extLst>
                  <a:ext uri="{0D108BD9-81ED-4DB2-BD59-A6C34878D82A}">
                    <a16:rowId xmlns:a16="http://schemas.microsoft.com/office/drawing/2014/main" val="10005"/>
                  </a:ext>
                </a:extLst>
              </a:tr>
              <a:tr h="547285">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a:ln>
                            <a:noFill/>
                          </a:ln>
                          <a:solidFill>
                            <a:srgbClr val="14213D"/>
                          </a:solidFill>
                          <a:effectLst/>
                          <a:latin typeface="+mn-lt"/>
                          <a:cs typeface="Arial" pitchFamily="34" charset="0"/>
                        </a:rPr>
                        <a:t>BAĞLI OLDUĞU</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a:ln>
                            <a:noFill/>
                          </a:ln>
                          <a:solidFill>
                            <a:srgbClr val="14213D"/>
                          </a:solidFill>
                          <a:effectLst/>
                          <a:latin typeface="+mn-lt"/>
                          <a:cs typeface="Arial" pitchFamily="34" charset="0"/>
                        </a:rPr>
                        <a:t>KURUM</a:t>
                      </a: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Erişkin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Yenidoğan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Çocuk Yoğun Bakım </a:t>
                      </a:r>
                    </a:p>
                    <a:p>
                      <a:pPr marL="0" algn="ctr" defTabSz="914400" rtl="0" eaLnBrk="1" fontAlgn="ctr" latinLnBrk="0" hangingPunct="1"/>
                      <a:r>
                        <a:rPr kumimoji="0" lang="tr-TR" sz="1200" b="1" u="none" strike="noStrike" kern="1200" cap="none" normalizeH="0" baseline="0" dirty="0">
                          <a:ln>
                            <a:noFill/>
                          </a:ln>
                          <a:solidFill>
                            <a:srgbClr val="14213D"/>
                          </a:solidFill>
                          <a:effectLst/>
                          <a:latin typeface="+mn-lt"/>
                        </a:rPr>
                        <a:t>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317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SAĞLIK BAKANLIĞI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1.713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573</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148</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7127">
                <a:tc>
                  <a:txBody>
                    <a:bodyPr/>
                    <a:lstStyle/>
                    <a:p>
                      <a:pPr algn="l" fontAlgn="ctr"/>
                      <a:r>
                        <a:rPr kumimoji="0" lang="tr-TR" sz="1200" b="1" u="none" strike="noStrike" kern="1200" cap="none" normalizeH="0" baseline="0" dirty="0">
                          <a:ln>
                            <a:noFill/>
                          </a:ln>
                          <a:solidFill>
                            <a:srgbClr val="14213D"/>
                          </a:solidFill>
                          <a:effectLst/>
                          <a:latin typeface="+mn-lt"/>
                        </a:rPr>
                        <a:t>ÖZEL</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2.525</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1.860</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56</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7127">
                <a:tc>
                  <a:txBody>
                    <a:bodyPr/>
                    <a:lstStyle/>
                    <a:p>
                      <a:pPr marL="0" algn="l" defTabSz="914400" rtl="0" eaLnBrk="1" fontAlgn="ctr" latinLnBrk="0" hangingPunct="1"/>
                      <a:r>
                        <a:rPr kumimoji="0" lang="tr-TR" sz="1200" b="1" u="none" strike="noStrike" kern="1200" cap="none" normalizeH="0" baseline="0" dirty="0">
                          <a:ln>
                            <a:noFill/>
                          </a:ln>
                          <a:solidFill>
                            <a:srgbClr val="14213D"/>
                          </a:solidFill>
                          <a:effectLst/>
                          <a:latin typeface="+mn-lt"/>
                        </a:rPr>
                        <a:t>ÜNİVERSİTE</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462</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202</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80</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7127">
                <a:tc>
                  <a:txBody>
                    <a:bodyPr/>
                    <a:lstStyle/>
                    <a:p>
                      <a:pPr marL="0" algn="l" defTabSz="914400" rtl="0" eaLnBrk="1" fontAlgn="ctr" latinLnBrk="0" hangingPunct="1"/>
                      <a:r>
                        <a:rPr kumimoji="0" lang="tr-TR" sz="1400" b="1" u="none" strike="noStrike" kern="1200" cap="none" normalizeH="0" baseline="0" dirty="0">
                          <a:ln>
                            <a:noFill/>
                          </a:ln>
                          <a:solidFill>
                            <a:srgbClr val="14213D"/>
                          </a:solidFill>
                          <a:effectLst/>
                          <a:latin typeface="+mn-lt"/>
                        </a:rPr>
                        <a:t>TOPLAM </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4.700</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2.635</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Bookman Old Style" pitchFamily="18" charset="0"/>
                          <a:ea typeface="+mn-ea"/>
                          <a:cs typeface="Arial" pitchFamily="34" charset="0"/>
                        </a:rPr>
                        <a:t>284</a:t>
                      </a:r>
                      <a:endParaRPr kumimoji="0" lang="tr-TR" sz="12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942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308116895"/>
              </p:ext>
            </p:extLst>
          </p:nvPr>
        </p:nvGraphicFramePr>
        <p:xfrm>
          <a:off x="130773" y="860769"/>
          <a:ext cx="6588079" cy="8044689"/>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53605">
                  <a:extLst>
                    <a:ext uri="{9D8B030D-6E8A-4147-A177-3AD203B41FA5}">
                      <a16:colId xmlns:a16="http://schemas.microsoft.com/office/drawing/2014/main" val="2601106219"/>
                    </a:ext>
                  </a:extLst>
                </a:gridCol>
                <a:gridCol w="1694927">
                  <a:extLst>
                    <a:ext uri="{9D8B030D-6E8A-4147-A177-3AD203B41FA5}">
                      <a16:colId xmlns:a16="http://schemas.microsoft.com/office/drawing/2014/main" val="1650796824"/>
                    </a:ext>
                  </a:extLst>
                </a:gridCol>
                <a:gridCol w="1828800">
                  <a:extLst>
                    <a:ext uri="{9D8B030D-6E8A-4147-A177-3AD203B41FA5}">
                      <a16:colId xmlns:a16="http://schemas.microsoft.com/office/drawing/2014/main" val="1702824231"/>
                    </a:ext>
                  </a:extLst>
                </a:gridCol>
                <a:gridCol w="1510747">
                  <a:extLst>
                    <a:ext uri="{9D8B030D-6E8A-4147-A177-3AD203B41FA5}">
                      <a16:colId xmlns:a16="http://schemas.microsoft.com/office/drawing/2014/main" val="3099657515"/>
                    </a:ext>
                  </a:extLst>
                </a:gridCol>
              </a:tblGrid>
              <a:tr h="478359">
                <a:tc gridSpan="4">
                  <a:txBody>
                    <a:bodyPr/>
                    <a:lstStyle/>
                    <a:p>
                      <a:pPr algn="ctr"/>
                      <a:r>
                        <a:rPr lang="tr-TR" sz="1400" dirty="0">
                          <a:solidFill>
                            <a:schemeClr val="bg1"/>
                          </a:solidFill>
                          <a:latin typeface="Calibri" panose="020F0502020204030204" pitchFamily="34" charset="0"/>
                          <a:cs typeface="Calibri" panose="020F0502020204030204" pitchFamily="34" charset="0"/>
                        </a:rPr>
                        <a:t>CUMHURİYET</a:t>
                      </a:r>
                      <a:r>
                        <a:rPr lang="tr-TR" sz="1400" baseline="0" dirty="0">
                          <a:solidFill>
                            <a:schemeClr val="bg1"/>
                          </a:solidFill>
                          <a:latin typeface="Calibri" panose="020F0502020204030204" pitchFamily="34" charset="0"/>
                          <a:cs typeface="Calibri" panose="020F0502020204030204" pitchFamily="34" charset="0"/>
                        </a:rPr>
                        <a:t> DÖNEMİ İSTANBUL NÜFUSU</a:t>
                      </a:r>
                      <a:endParaRPr lang="tr-TR" sz="1400" dirty="0">
                        <a:solidFill>
                          <a:schemeClr val="bg1"/>
                        </a:solidFill>
                        <a:latin typeface="Calibri" panose="020F0502020204030204" pitchFamily="34" charset="0"/>
                        <a:cs typeface="Calibri" panose="020F0502020204030204" pitchFamily="34" charset="0"/>
                      </a:endParaRPr>
                    </a:p>
                  </a:txBody>
                  <a:tcPr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425802">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TÜRKİYE</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ORAN</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2491790493"/>
                  </a:ext>
                </a:extLst>
              </a:tr>
              <a:tr h="29752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806.863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13.648.270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883.599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16.158.018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991.237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17.820.950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1.078.399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18.790.174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9752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1.166.477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20.947.188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1.533.822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24.064.763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1.882.092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27.754.820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2.293.823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31.391.421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3.019.032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35.605.176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3.904.588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40.347.719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9752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1980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4.741.890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44.736.957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5.842.985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50.664.458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7.309.190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56.473.035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9.198.809</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62.865.574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97522">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10.018.735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67.803.927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13.255.685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73.722.988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13.624.240</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74.724.269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67363951"/>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13.854.740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75.627.384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77362414"/>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14.377.018</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77.695.904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88944626"/>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14.657.434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78.741.053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98242575"/>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14.804.116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79.814.871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21759639"/>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15.029.231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80.810.525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09212225"/>
                  </a:ext>
                </a:extLst>
              </a:tr>
              <a:tr h="297522">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15.067.724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82.003.882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54265622"/>
                  </a:ext>
                </a:extLst>
              </a:tr>
              <a:tr h="297522">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15.519.267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83.154.997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18,66</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57856444"/>
                  </a:ext>
                </a:extLst>
              </a:tr>
            </a:tbl>
          </a:graphicData>
        </a:graphic>
      </p:graphicFrame>
      <p:sp>
        <p:nvSpPr>
          <p:cNvPr id="8" name="Dikdörtgen 7"/>
          <p:cNvSpPr/>
          <p:nvPr/>
        </p:nvSpPr>
        <p:spPr>
          <a:xfrm>
            <a:off x="132522" y="9119645"/>
            <a:ext cx="6586330"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Kaynak: Karpat, Kemal (2003) Osmanlı Nüfusu (1830-1914) İstanbul: Tarih Vakfı Yurt Yayınları; Karpat, Kemal (2006) Osmanlı’da Değişim, Modernleşme ve Uluslaşma, Çev. Dilek Özdemir, Ankara: İmge Kitapevi</a:t>
            </a:r>
          </a:p>
        </p:txBody>
      </p:sp>
      <p:sp>
        <p:nvSpPr>
          <p:cNvPr id="9" name="Dikdörtgen 8"/>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YILLARA GÖRE İSTANBUL NÜFUSU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8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1792993164"/>
              </p:ext>
            </p:extLst>
          </p:nvPr>
        </p:nvGraphicFramePr>
        <p:xfrm>
          <a:off x="139633" y="893294"/>
          <a:ext cx="6645968" cy="4097634"/>
        </p:xfrm>
        <a:graphic>
          <a:graphicData uri="http://schemas.openxmlformats.org/drawingml/2006/table">
            <a:tbl>
              <a:tblPr>
                <a:effectLst>
                  <a:outerShdw blurRad="50800" dist="38100" dir="5400000" algn="t" rotWithShape="0">
                    <a:prstClr val="black">
                      <a:alpha val="40000"/>
                    </a:prstClr>
                  </a:outerShdw>
                </a:effectLst>
              </a:tblPr>
              <a:tblGrid>
                <a:gridCol w="2007706">
                  <a:extLst>
                    <a:ext uri="{9D8B030D-6E8A-4147-A177-3AD203B41FA5}">
                      <a16:colId xmlns:a16="http://schemas.microsoft.com/office/drawing/2014/main" val="20000"/>
                    </a:ext>
                  </a:extLst>
                </a:gridCol>
                <a:gridCol w="914400">
                  <a:extLst>
                    <a:ext uri="{9D8B030D-6E8A-4147-A177-3AD203B41FA5}">
                      <a16:colId xmlns:a16="http://schemas.microsoft.com/office/drawing/2014/main" val="20008"/>
                    </a:ext>
                  </a:extLst>
                </a:gridCol>
                <a:gridCol w="861391">
                  <a:extLst>
                    <a:ext uri="{9D8B030D-6E8A-4147-A177-3AD203B41FA5}">
                      <a16:colId xmlns:a16="http://schemas.microsoft.com/office/drawing/2014/main" val="20010"/>
                    </a:ext>
                  </a:extLst>
                </a:gridCol>
                <a:gridCol w="954157">
                  <a:extLst>
                    <a:ext uri="{9D8B030D-6E8A-4147-A177-3AD203B41FA5}">
                      <a16:colId xmlns:a16="http://schemas.microsoft.com/office/drawing/2014/main" val="20011"/>
                    </a:ext>
                  </a:extLst>
                </a:gridCol>
                <a:gridCol w="874643">
                  <a:extLst>
                    <a:ext uri="{9D8B030D-6E8A-4147-A177-3AD203B41FA5}">
                      <a16:colId xmlns:a16="http://schemas.microsoft.com/office/drawing/2014/main" val="20012"/>
                    </a:ext>
                  </a:extLst>
                </a:gridCol>
                <a:gridCol w="1033671">
                  <a:extLst>
                    <a:ext uri="{9D8B030D-6E8A-4147-A177-3AD203B41FA5}">
                      <a16:colId xmlns:a16="http://schemas.microsoft.com/office/drawing/2014/main" val="3945947781"/>
                    </a:ext>
                  </a:extLst>
                </a:gridCol>
              </a:tblGrid>
              <a:tr h="43629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000" b="1" dirty="0">
                          <a:solidFill>
                            <a:schemeClr val="bg1"/>
                          </a:solidFill>
                          <a:latin typeface="+mn-lt"/>
                          <a:cs typeface="Arial" pitchFamily="34" charset="0"/>
                        </a:rPr>
                        <a:t>           YILLARA GÖRE HASTANE SAYILARI</a:t>
                      </a: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974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BAĞLI </a:t>
                      </a:r>
                      <a:r>
                        <a:rPr kumimoji="0" lang="tr-TR" sz="1400" b="1" u="none" strike="noStrike" cap="none" normalizeH="0" baseline="0" dirty="0" smtClean="0">
                          <a:ln>
                            <a:noFill/>
                          </a:ln>
                          <a:solidFill>
                            <a:srgbClr val="14213D"/>
                          </a:solidFill>
                          <a:effectLst/>
                          <a:latin typeface="+mn-lt"/>
                        </a:rPr>
                        <a:t>OLDUĞU KURUM</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kern="1200" dirty="0" smtClean="0">
                          <a:solidFill>
                            <a:schemeClr val="tx1"/>
                          </a:solidFill>
                          <a:latin typeface="+mn-lt"/>
                          <a:ea typeface="+mn-ea"/>
                          <a:cs typeface="+mn-cs"/>
                        </a:rPr>
                        <a:t>2015</a:t>
                      </a:r>
                    </a:p>
                  </a:txBody>
                  <a:tcPr marL="42333" marR="42333"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kern="1200" dirty="0" smtClean="0">
                          <a:solidFill>
                            <a:schemeClr val="tx1"/>
                          </a:solidFill>
                          <a:latin typeface="+mn-lt"/>
                          <a:ea typeface="+mn-ea"/>
                          <a:cs typeface="+mn-cs"/>
                        </a:rPr>
                        <a:t>2016</a:t>
                      </a:r>
                    </a:p>
                  </a:txBody>
                  <a:tcPr marL="42333" marR="42333"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1" kern="1200" dirty="0" smtClean="0">
                          <a:solidFill>
                            <a:schemeClr val="tx1"/>
                          </a:solidFill>
                          <a:latin typeface="+mn-lt"/>
                          <a:ea typeface="+mn-ea"/>
                          <a:cs typeface="+mn-cs"/>
                        </a:rPr>
                        <a:t>2017 </a:t>
                      </a:r>
                    </a:p>
                  </a:txBody>
                  <a:tcPr marL="42333" marR="42333"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2018 </a:t>
                      </a:r>
                      <a:endParaRPr lang="tr-TR" sz="1200" b="1" kern="1200" dirty="0">
                        <a:solidFill>
                          <a:schemeClr val="tx1"/>
                        </a:solidFill>
                        <a:latin typeface="+mn-lt"/>
                        <a:ea typeface="+mn-ea"/>
                        <a:cs typeface="+mn-cs"/>
                      </a:endParaRPr>
                    </a:p>
                  </a:txBody>
                  <a:tcPr marL="42333" marR="42333"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2019 </a:t>
                      </a:r>
                      <a:endParaRPr lang="tr-TR" sz="1200" b="1" kern="1200" dirty="0">
                        <a:solidFill>
                          <a:schemeClr val="tx1"/>
                        </a:solidFill>
                        <a:latin typeface="+mn-lt"/>
                        <a:ea typeface="+mn-ea"/>
                        <a:cs typeface="+mn-cs"/>
                      </a:endParaRPr>
                    </a:p>
                  </a:txBody>
                  <a:tcPr marL="42333" marR="42333"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539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SAĞLIK BAKANLIĞI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57</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57</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59**</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5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ÜNİVERSİTELER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smtClean="0">
                          <a:solidFill>
                            <a:schemeClr val="tx1"/>
                          </a:solidFill>
                          <a:latin typeface="+mn-lt"/>
                          <a:ea typeface="+mn-ea"/>
                          <a:cs typeface="+mn-cs"/>
                        </a:rPr>
                        <a:t>15</a:t>
                      </a:r>
                      <a:endParaRPr lang="tr-TR" sz="1200" b="0" kern="1200" dirty="0">
                        <a:solidFill>
                          <a:schemeClr val="tx1"/>
                        </a:solidFill>
                        <a:latin typeface="+mn-lt"/>
                        <a:ea typeface="+mn-ea"/>
                        <a:cs typeface="+mn-cs"/>
                      </a:endParaRP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15*</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9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DİĞER KAMU KURUMLARI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a:solidFill>
                            <a:schemeClr val="tx1"/>
                          </a:solidFill>
                          <a:latin typeface="+mn-lt"/>
                          <a:ea typeface="+mn-ea"/>
                          <a:cs typeface="+mn-cs"/>
                        </a:rPr>
                        <a:t>1</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5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ÖZEL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smtClean="0">
                          <a:solidFill>
                            <a:schemeClr val="tx1"/>
                          </a:solidFill>
                          <a:latin typeface="+mn-lt"/>
                          <a:ea typeface="+mn-ea"/>
                          <a:cs typeface="+mn-cs"/>
                        </a:rPr>
                        <a:t>160</a:t>
                      </a:r>
                      <a:endParaRPr lang="tr-TR" sz="1200" b="0" kern="1200" dirty="0">
                        <a:solidFill>
                          <a:schemeClr val="tx1"/>
                        </a:solidFill>
                        <a:latin typeface="+mn-lt"/>
                        <a:ea typeface="+mn-ea"/>
                        <a:cs typeface="+mn-cs"/>
                      </a:endParaRP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164</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166</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160</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9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ASKERİ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smtClean="0">
                          <a:solidFill>
                            <a:schemeClr val="tx1"/>
                          </a:solidFill>
                          <a:latin typeface="+mn-lt"/>
                          <a:ea typeface="+mn-ea"/>
                          <a:cs typeface="+mn-cs"/>
                        </a:rPr>
                        <a:t>-</a:t>
                      </a:r>
                      <a:endParaRPr lang="tr-TR" sz="1200" b="0" kern="1200" dirty="0">
                        <a:solidFill>
                          <a:schemeClr val="tx1"/>
                        </a:solidFill>
                        <a:latin typeface="+mn-lt"/>
                        <a:ea typeface="+mn-ea"/>
                        <a:cs typeface="+mn-cs"/>
                      </a:endParaRP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 </a:t>
                      </a:r>
                      <a:r>
                        <a:rPr lang="tr-TR" sz="1200" b="0" kern="1200" dirty="0" smtClean="0">
                          <a:solidFill>
                            <a:schemeClr val="tx1"/>
                          </a:solidFill>
                          <a:latin typeface="+mn-lt"/>
                          <a:ea typeface="+mn-ea"/>
                          <a:cs typeface="+mn-cs"/>
                        </a:rPr>
                        <a:t>-</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52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TOPLAM </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b="1" kern="1200" dirty="0" smtClean="0">
                          <a:solidFill>
                            <a:schemeClr val="tx1"/>
                          </a:solidFill>
                          <a:latin typeface="+mn-lt"/>
                          <a:ea typeface="+mn-ea"/>
                          <a:cs typeface="+mn-cs"/>
                        </a:rPr>
                        <a:t>233</a:t>
                      </a:r>
                      <a:endParaRPr lang="tr-TR" sz="1200" b="1" kern="1200" dirty="0">
                        <a:solidFill>
                          <a:schemeClr val="tx1"/>
                        </a:solidFill>
                        <a:latin typeface="+mn-lt"/>
                        <a:ea typeface="+mn-ea"/>
                        <a:cs typeface="+mn-cs"/>
                      </a:endParaRP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b="1" kern="1200" dirty="0" smtClean="0">
                          <a:solidFill>
                            <a:schemeClr val="tx1"/>
                          </a:solidFill>
                          <a:latin typeface="+mn-lt"/>
                          <a:ea typeface="+mn-ea"/>
                          <a:cs typeface="+mn-cs"/>
                        </a:rPr>
                        <a:t>238</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b="1" kern="1200" dirty="0">
                          <a:solidFill>
                            <a:schemeClr val="tx1"/>
                          </a:solidFill>
                          <a:latin typeface="+mn-lt"/>
                          <a:ea typeface="+mn-ea"/>
                          <a:cs typeface="+mn-cs"/>
                        </a:rPr>
                        <a:t>237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b="1" kern="1200" dirty="0" smtClean="0">
                          <a:solidFill>
                            <a:schemeClr val="tx1"/>
                          </a:solidFill>
                          <a:latin typeface="+mn-lt"/>
                          <a:ea typeface="+mn-ea"/>
                          <a:cs typeface="+mn-cs"/>
                        </a:rPr>
                        <a:t>239</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spcAft>
                          <a:spcPts val="0"/>
                        </a:spcAft>
                      </a:pPr>
                      <a:r>
                        <a:rPr lang="tr-TR" sz="1200" b="1" kern="1200" dirty="0" smtClean="0">
                          <a:solidFill>
                            <a:schemeClr val="tx1"/>
                          </a:solidFill>
                          <a:latin typeface="+mn-lt"/>
                          <a:ea typeface="+mn-ea"/>
                          <a:cs typeface="+mn-cs"/>
                        </a:rPr>
                        <a:t>235</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9"/>
                  </a:ext>
                </a:extLst>
              </a:tr>
            </a:tbl>
          </a:graphicData>
        </a:graphic>
      </p:graphicFrame>
      <p:sp>
        <p:nvSpPr>
          <p:cNvPr id="4" name="Dikdörtgen 3"/>
          <p:cNvSpPr/>
          <p:nvPr/>
        </p:nvSpPr>
        <p:spPr>
          <a:xfrm>
            <a:off x="67235" y="8876174"/>
            <a:ext cx="6790765"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7 tanesi </a:t>
            </a: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Diş Hastanesidir.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Sağlık Bakanlığı Hastanelerine  16 Adet Ağız Diş Sağlığı Merkezi dahil edilmemiştir.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'TSİM (Temel Sağlık İstatistikleri Modülün)’den alınan verilerdir.</a:t>
            </a:r>
          </a:p>
        </p:txBody>
      </p:sp>
      <p:sp>
        <p:nvSpPr>
          <p:cNvPr id="6" name="Dikdörtgen 5"/>
          <p:cNvSpPr/>
          <p:nvPr/>
        </p:nvSpPr>
        <p:spPr>
          <a:xfrm>
            <a:off x="0" y="182966"/>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HASTANE SAYILARI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30</a:t>
            </a:fld>
            <a:r>
              <a:rPr lang="tr-TR" dirty="0"/>
              <a:t> / </a:t>
            </a:r>
            <a:r>
              <a:rPr lang="tr-TR" dirty="0" smtClean="0"/>
              <a:t>204</a:t>
            </a:r>
            <a:endParaRPr lang="tr-TR" dirty="0"/>
          </a:p>
        </p:txBody>
      </p:sp>
      <p:graphicFrame>
        <p:nvGraphicFramePr>
          <p:cNvPr id="7" name="4 Tablo"/>
          <p:cNvGraphicFramePr>
            <a:graphicFrameLocks noGrp="1"/>
          </p:cNvGraphicFramePr>
          <p:nvPr>
            <p:extLst>
              <p:ext uri="{D42A27DB-BD31-4B8C-83A1-F6EECF244321}">
                <p14:modId xmlns:p14="http://schemas.microsoft.com/office/powerpoint/2010/main" val="189869671"/>
              </p:ext>
            </p:extLst>
          </p:nvPr>
        </p:nvGraphicFramePr>
        <p:xfrm>
          <a:off x="139633" y="5196130"/>
          <a:ext cx="6597343" cy="3022253"/>
        </p:xfrm>
        <a:graphic>
          <a:graphicData uri="http://schemas.openxmlformats.org/drawingml/2006/table">
            <a:tbl>
              <a:tblPr>
                <a:effectLst>
                  <a:outerShdw blurRad="50800" dist="38100" dir="5400000" algn="t" rotWithShape="0">
                    <a:prstClr val="black">
                      <a:alpha val="40000"/>
                    </a:prstClr>
                  </a:outerShdw>
                </a:effectLst>
              </a:tblPr>
              <a:tblGrid>
                <a:gridCol w="2318825">
                  <a:extLst>
                    <a:ext uri="{9D8B030D-6E8A-4147-A177-3AD203B41FA5}">
                      <a16:colId xmlns:a16="http://schemas.microsoft.com/office/drawing/2014/main" val="20000"/>
                    </a:ext>
                  </a:extLst>
                </a:gridCol>
                <a:gridCol w="1140424">
                  <a:extLst>
                    <a:ext uri="{9D8B030D-6E8A-4147-A177-3AD203B41FA5}">
                      <a16:colId xmlns:a16="http://schemas.microsoft.com/office/drawing/2014/main" val="20008"/>
                    </a:ext>
                  </a:extLst>
                </a:gridCol>
                <a:gridCol w="1179750">
                  <a:extLst>
                    <a:ext uri="{9D8B030D-6E8A-4147-A177-3AD203B41FA5}">
                      <a16:colId xmlns:a16="http://schemas.microsoft.com/office/drawing/2014/main" val="20009"/>
                    </a:ext>
                  </a:extLst>
                </a:gridCol>
                <a:gridCol w="983124">
                  <a:extLst>
                    <a:ext uri="{9D8B030D-6E8A-4147-A177-3AD203B41FA5}">
                      <a16:colId xmlns:a16="http://schemas.microsoft.com/office/drawing/2014/main" val="20010"/>
                    </a:ext>
                  </a:extLst>
                </a:gridCol>
                <a:gridCol w="975220">
                  <a:extLst>
                    <a:ext uri="{9D8B030D-6E8A-4147-A177-3AD203B41FA5}">
                      <a16:colId xmlns:a16="http://schemas.microsoft.com/office/drawing/2014/main" val="20011"/>
                    </a:ext>
                  </a:extLst>
                </a:gridCol>
              </a:tblGrid>
              <a:tr h="42449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YILLARA  GÖRE  HASTA YATAK SAYILARI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extLst>
                  <a:ext uri="{0D108BD9-81ED-4DB2-BD59-A6C34878D82A}">
                    <a16:rowId xmlns:a16="http://schemas.microsoft.com/office/drawing/2014/main" val="10000"/>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BAĞLI OLDUĞU KURUM</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1" kern="1200" dirty="0" smtClean="0">
                          <a:solidFill>
                            <a:schemeClr val="tx1"/>
                          </a:solidFill>
                          <a:latin typeface="+mn-lt"/>
                          <a:ea typeface="+mn-ea"/>
                          <a:cs typeface="+mn-cs"/>
                        </a:rPr>
                        <a:t>2016</a:t>
                      </a:r>
                    </a:p>
                  </a:txBody>
                  <a:tcPr marL="44451" marR="4445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1" kern="1200" dirty="0" smtClean="0">
                          <a:solidFill>
                            <a:schemeClr val="tx1"/>
                          </a:solidFill>
                          <a:latin typeface="+mn-lt"/>
                          <a:ea typeface="+mn-ea"/>
                          <a:cs typeface="+mn-cs"/>
                        </a:rPr>
                        <a:t>2017</a:t>
                      </a:r>
                    </a:p>
                  </a:txBody>
                  <a:tcPr marL="44451" marR="4445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2018</a:t>
                      </a:r>
                      <a:endParaRPr lang="tr-TR" sz="1200" b="1" kern="1200" dirty="0">
                        <a:solidFill>
                          <a:schemeClr val="tx1"/>
                        </a:solidFill>
                        <a:latin typeface="+mn-lt"/>
                        <a:ea typeface="+mn-ea"/>
                        <a:cs typeface="+mn-cs"/>
                      </a:endParaRPr>
                    </a:p>
                  </a:txBody>
                  <a:tcPr marL="44451" marR="4445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2019</a:t>
                      </a:r>
                      <a:endParaRPr lang="tr-TR" sz="1200" b="1" kern="1200" dirty="0">
                        <a:solidFill>
                          <a:schemeClr val="tx1"/>
                        </a:solidFill>
                        <a:latin typeface="+mn-lt"/>
                        <a:ea typeface="+mn-ea"/>
                        <a:cs typeface="+mn-cs"/>
                      </a:endParaRPr>
                    </a:p>
                  </a:txBody>
                  <a:tcPr marL="44451" marR="4445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SAĞLIK BAKANLIĞI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17.291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17.811</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18.954</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19.856</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ÜNİVERSİTELER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4.784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5.423</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5.598</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5.849</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DİĞER KAMU KUR.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r>
                        <a:rPr kumimoji="0" lang="tr-TR" sz="1200" b="1" i="0" u="none" strike="noStrike" kern="1200" cap="none" normalizeH="0" baseline="0" dirty="0" err="1">
                          <a:ln>
                            <a:noFill/>
                          </a:ln>
                          <a:solidFill>
                            <a:srgbClr val="14213D"/>
                          </a:solidFill>
                          <a:effectLst/>
                          <a:latin typeface="Calibri" panose="020F0502020204030204" pitchFamily="34" charset="0"/>
                          <a:ea typeface="+mn-ea"/>
                          <a:cs typeface="Arial" pitchFamily="34" charset="0"/>
                        </a:rPr>
                        <a:t>Darulaceze</a:t>
                      </a: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ÖZEL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14.009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14.552</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14.978</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15.014</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ASKERİ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smtClean="0">
                          <a:solidFill>
                            <a:schemeClr val="tx1"/>
                          </a:solidFill>
                          <a:latin typeface="+mn-lt"/>
                          <a:ea typeface="+mn-ea"/>
                          <a:cs typeface="+mn-cs"/>
                        </a:rPr>
                        <a:t>* </a:t>
                      </a:r>
                      <a:endParaRPr lang="tr-TR" sz="1200" b="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rPr>
                        <a:t>TOPLAM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kern="1200" dirty="0">
                          <a:solidFill>
                            <a:schemeClr val="tx1"/>
                          </a:solidFill>
                          <a:latin typeface="+mn-lt"/>
                          <a:ea typeface="+mn-ea"/>
                          <a:cs typeface="+mn-cs"/>
                        </a:rPr>
                        <a:t>36.184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37.786</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39.530</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200" b="1" kern="1200" dirty="0" smtClean="0">
                          <a:solidFill>
                            <a:schemeClr val="tx1"/>
                          </a:solidFill>
                          <a:latin typeface="+mn-lt"/>
                          <a:ea typeface="+mn-ea"/>
                          <a:cs typeface="+mn-cs"/>
                        </a:rPr>
                        <a:t>40.719</a:t>
                      </a:r>
                      <a:endParaRPr lang="tr-TR" sz="1200" b="1"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8522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 KURULUŞLARI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ext uri="{D42A27DB-BD31-4B8C-83A1-F6EECF244321}">
                <p14:modId xmlns:p14="http://schemas.microsoft.com/office/powerpoint/2010/main" val="3263561194"/>
              </p:ext>
            </p:extLst>
          </p:nvPr>
        </p:nvGraphicFramePr>
        <p:xfrm>
          <a:off x="67237" y="757647"/>
          <a:ext cx="6638363" cy="8355785"/>
        </p:xfrm>
        <a:graphic>
          <a:graphicData uri="http://schemas.openxmlformats.org/drawingml/2006/table">
            <a:tbl>
              <a:tblPr>
                <a:effectLst>
                  <a:outerShdw blurRad="50800" dist="38100" dir="5400000" algn="t" rotWithShape="0">
                    <a:prstClr val="black">
                      <a:alpha val="40000"/>
                    </a:prstClr>
                  </a:outerShdw>
                </a:effectLst>
              </a:tblPr>
              <a:tblGrid>
                <a:gridCol w="2448576">
                  <a:extLst>
                    <a:ext uri="{9D8B030D-6E8A-4147-A177-3AD203B41FA5}">
                      <a16:colId xmlns:a16="http://schemas.microsoft.com/office/drawing/2014/main" val="20000"/>
                    </a:ext>
                  </a:extLst>
                </a:gridCol>
                <a:gridCol w="2192882">
                  <a:extLst>
                    <a:ext uri="{9D8B030D-6E8A-4147-A177-3AD203B41FA5}">
                      <a16:colId xmlns:a16="http://schemas.microsoft.com/office/drawing/2014/main" val="20001"/>
                    </a:ext>
                  </a:extLst>
                </a:gridCol>
                <a:gridCol w="531759">
                  <a:extLst>
                    <a:ext uri="{9D8B030D-6E8A-4147-A177-3AD203B41FA5}">
                      <a16:colId xmlns:a16="http://schemas.microsoft.com/office/drawing/2014/main" val="20002"/>
                    </a:ext>
                  </a:extLst>
                </a:gridCol>
                <a:gridCol w="639012">
                  <a:extLst>
                    <a:ext uri="{9D8B030D-6E8A-4147-A177-3AD203B41FA5}">
                      <a16:colId xmlns:a16="http://schemas.microsoft.com/office/drawing/2014/main" val="20003"/>
                    </a:ext>
                  </a:extLst>
                </a:gridCol>
                <a:gridCol w="826134">
                  <a:extLst>
                    <a:ext uri="{9D8B030D-6E8A-4147-A177-3AD203B41FA5}">
                      <a16:colId xmlns:a16="http://schemas.microsoft.com/office/drawing/2014/main" val="20004"/>
                    </a:ext>
                  </a:extLst>
                </a:gridCol>
              </a:tblGrid>
              <a:tr h="4571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TÜRÜ  </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KURUM</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SAYI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KAPASİTE</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a:solidFill>
                            <a:schemeClr val="bg1"/>
                          </a:solidFill>
                          <a:latin typeface="Calibri" panose="020F0502020204030204" pitchFamily="34" charset="0"/>
                          <a:ea typeface="+mn-ea"/>
                          <a:cs typeface="Arial" pitchFamily="34" charset="0"/>
                        </a:rPr>
                        <a:t>YARARLANAN</a:t>
                      </a:r>
                      <a:br>
                        <a:rPr lang="tr-TR" sz="1000" b="1" i="0" u="none" strike="noStrike" kern="1200" dirty="0">
                          <a:solidFill>
                            <a:schemeClr val="bg1"/>
                          </a:solidFill>
                          <a:latin typeface="Calibri" panose="020F0502020204030204" pitchFamily="34" charset="0"/>
                          <a:ea typeface="+mn-ea"/>
                          <a:cs typeface="Arial" pitchFamily="34" charset="0"/>
                        </a:rPr>
                      </a:br>
                      <a:r>
                        <a:rPr lang="tr-TR" sz="1000" b="1" i="0" u="none" strike="noStrike" kern="1200" dirty="0">
                          <a:solidFill>
                            <a:schemeClr val="bg1"/>
                          </a:solidFill>
                          <a:latin typeface="Calibri" panose="020F0502020204030204" pitchFamily="34" charset="0"/>
                          <a:ea typeface="+mn-ea"/>
                          <a:cs typeface="Arial" pitchFamily="34" charset="0"/>
                        </a:rPr>
                        <a:t>SAYISI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Engelli Rehabilitasyon Merkezi (Resmi)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378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338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Destek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298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270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00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11</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966</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895</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3344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Alt Birimi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140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748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640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4557941"/>
                  </a:ext>
                </a:extLst>
              </a:tr>
              <a:tr h="32915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Kreş ve Gündüz Bakımevi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196</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11.856</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6.975</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29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İlk Kabul İstasyonu</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102</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159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556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Sosyal Hizmet Merkezi/</a:t>
                      </a:r>
                      <a:r>
                        <a:rPr kumimoji="0" lang="tr-TR" sz="1200" b="1" i="0" u="none" strike="noStrike" kern="1200" cap="none" normalizeH="0" baseline="0" dirty="0">
                          <a:ln>
                            <a:noFill/>
                          </a:ln>
                          <a:solidFill>
                            <a:srgbClr val="FF0000"/>
                          </a:solidFill>
                          <a:effectLst/>
                          <a:latin typeface="Calibri" panose="020F0502020204030204" pitchFamily="34" charset="0"/>
                          <a:ea typeface="+mn-ea"/>
                          <a:cs typeface="Arial" pitchFamily="34" charset="0"/>
                        </a:rPr>
                        <a:t>Sosyal Hizmet Yardımından Faydalanan Kişi Sayısı (*Toplama dahil edilmemiştir.)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32</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450.048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8970">
                <a:tc rowSpan="7">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lang="tr-TR" sz="1200" b="1" kern="1200" dirty="0">
                          <a:solidFill>
                            <a:schemeClr val="tx1"/>
                          </a:solidFill>
                          <a:latin typeface="+mn-lt"/>
                          <a:ea typeface="+mn-ea"/>
                          <a:cs typeface="+mn-cs"/>
                        </a:rPr>
                        <a:t>Huzurevi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1.570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1.402</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İstanbul Büyükşehir Belediyesi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762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Dernek ve Vakıflar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13</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718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3973171"/>
                  </a:ext>
                </a:extLst>
              </a:tr>
              <a:tr h="318970">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Azınlıklar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324</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4351">
                <a:tc vMerge="1">
                  <a:txBody>
                    <a:bodyPr/>
                    <a:lstStyle/>
                    <a:p>
                      <a:endParaRPr lang="tr-TR"/>
                    </a:p>
                  </a:txBody>
                  <a:tcPr/>
                </a:tc>
                <a:tc>
                  <a:txBody>
                    <a:bodyPr/>
                    <a:lstStyle/>
                    <a:p>
                      <a:pPr marL="0" algn="l" defTabSz="685800" rtl="0" eaLnBrk="1" latinLnBrk="0" hangingPunct="1"/>
                      <a:r>
                        <a:rPr lang="tr-TR" sz="1200" kern="1200" dirty="0">
                          <a:solidFill>
                            <a:schemeClr val="tx1"/>
                          </a:solidFill>
                          <a:latin typeface="+mn-lt"/>
                          <a:ea typeface="+mn-ea"/>
                          <a:cs typeface="+mn-cs"/>
                        </a:rPr>
                        <a:t>Diğer Kamu Kurumları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28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529208"/>
                  </a:ext>
                </a:extLst>
              </a:tr>
              <a:tr h="33880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a:t>
                      </a:r>
                      <a:r>
                        <a:rPr kumimoji="0" lang="tr-TR" sz="1200" b="0" i="0" u="none" strike="noStrike" kern="1200" cap="none" normalizeH="0" baseline="0" dirty="0" smtClean="0">
                          <a:ln>
                            <a:noFill/>
                          </a:ln>
                          <a:solidFill>
                            <a:schemeClr val="tx1"/>
                          </a:solidFill>
                          <a:effectLst/>
                          <a:latin typeface="+mn-lt"/>
                          <a:ea typeface="+mn-ea"/>
                          <a:cs typeface="Arial" pitchFamily="34" charset="0"/>
                        </a:rPr>
                        <a:t>Şahıslara ait Şirketler</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86</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3.602</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792880"/>
                  </a:ext>
                </a:extLst>
              </a:tr>
              <a:tr h="56426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Gündüzlü Yaşlı Hizmet Merkezleri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18</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29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Darülaceze</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Aile ve Sosyal Hizmetler Bakanlığı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503</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469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31897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Kadın Konukevleri (</a:t>
                      </a:r>
                      <a:r>
                        <a:rPr kumimoji="0" lang="tr-TR" sz="1200" b="1" i="0" u="none" strike="noStrike" kern="1200" cap="none" normalizeH="0" baseline="0" dirty="0" err="1">
                          <a:ln>
                            <a:noFill/>
                          </a:ln>
                          <a:solidFill>
                            <a:schemeClr val="tx1"/>
                          </a:solidFill>
                          <a:effectLst/>
                          <a:latin typeface="Calibri" panose="020F0502020204030204" pitchFamily="34" charset="0"/>
                          <a:ea typeface="+mn-ea"/>
                          <a:cs typeface="Arial" pitchFamily="34" charset="0"/>
                        </a:rPr>
                        <a:t>Kadın+Çocuk</a:t>
                      </a: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mn-lt"/>
                          <a:ea typeface="+mn-ea"/>
                          <a:cs typeface="+mn-cs"/>
                        </a:rPr>
                        <a:t>Aile ve Sosyal</a:t>
                      </a:r>
                      <a:r>
                        <a:rPr lang="tr-TR" sz="1200" b="0" i="0" u="none" strike="noStrike" kern="1200" baseline="0" dirty="0">
                          <a:solidFill>
                            <a:schemeClr val="tx1"/>
                          </a:solidFill>
                          <a:effectLst/>
                          <a:latin typeface="+mn-lt"/>
                          <a:ea typeface="+mn-ea"/>
                          <a:cs typeface="+mn-cs"/>
                        </a:rPr>
                        <a:t> Hizmetler İl </a:t>
                      </a:r>
                      <a:r>
                        <a:rPr lang="tr-TR" sz="1200" b="0" i="0" u="none" strike="noStrike" kern="1200" baseline="0" dirty="0" err="1">
                          <a:solidFill>
                            <a:schemeClr val="tx1"/>
                          </a:solidFill>
                          <a:effectLst/>
                          <a:latin typeface="+mn-lt"/>
                          <a:ea typeface="+mn-ea"/>
                          <a:cs typeface="+mn-cs"/>
                        </a:rPr>
                        <a:t>Müd</a:t>
                      </a:r>
                      <a:r>
                        <a:rPr lang="tr-TR" sz="1200" b="0" i="0" u="none" strike="noStrike" kern="1200" baseline="0" dirty="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297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4.675</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318970">
                <a:tc vMerge="1">
                  <a:txBody>
                    <a:bodyPr/>
                    <a:lstStyle/>
                    <a:p>
                      <a:endParaRPr lang="tr-TR"/>
                    </a:p>
                  </a:txBody>
                  <a:tcPr/>
                </a:tc>
                <a:tc>
                  <a:txBody>
                    <a:bodyPr/>
                    <a:lstStyle/>
                    <a:p>
                      <a:pPr algn="l" fontAlgn="ctr"/>
                      <a:r>
                        <a:rPr lang="tr-TR" sz="1200" b="0" i="0" u="none" strike="noStrike" dirty="0" err="1">
                          <a:effectLst/>
                          <a:latin typeface="+mn-lt"/>
                        </a:rPr>
                        <a:t>K.çekmece</a:t>
                      </a:r>
                      <a:r>
                        <a:rPr lang="tr-TR" sz="1200" b="0" i="0" u="none" strike="noStrike" dirty="0">
                          <a:effectLst/>
                          <a:latin typeface="+mn-lt"/>
                        </a:rPr>
                        <a:t>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54</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318970">
                <a:tc vMerge="1">
                  <a:txBody>
                    <a:bodyPr/>
                    <a:lstStyle/>
                    <a:p>
                      <a:endParaRPr lang="tr-TR"/>
                    </a:p>
                  </a:txBody>
                  <a:tcPr/>
                </a:tc>
                <a:tc>
                  <a:txBody>
                    <a:bodyPr/>
                    <a:lstStyle/>
                    <a:p>
                      <a:pPr algn="l" fontAlgn="ctr"/>
                      <a:r>
                        <a:rPr lang="tr-TR" sz="1200" b="0" i="0" u="none" strike="noStrike" dirty="0">
                          <a:effectLst/>
                          <a:latin typeface="+mn-lt"/>
                        </a:rPr>
                        <a:t>Kadıköy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46</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318970">
                <a:tc vMerge="1">
                  <a:txBody>
                    <a:bodyPr/>
                    <a:lstStyle/>
                    <a:p>
                      <a:endParaRPr lang="tr-TR"/>
                    </a:p>
                  </a:txBody>
                  <a:tcPr/>
                </a:tc>
                <a:tc>
                  <a:txBody>
                    <a:bodyPr/>
                    <a:lstStyle/>
                    <a:p>
                      <a:pPr algn="l" fontAlgn="ctr"/>
                      <a:r>
                        <a:rPr lang="tr-TR" sz="1200" b="0" i="0" u="none" strike="noStrike" dirty="0">
                          <a:effectLst/>
                          <a:latin typeface="+mn-lt"/>
                        </a:rPr>
                        <a:t>Üsküdar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107</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318970">
                <a:tc vMerge="1">
                  <a:txBody>
                    <a:bodyPr/>
                    <a:lstStyle/>
                    <a:p>
                      <a:endParaRPr lang="tr-TR"/>
                    </a:p>
                  </a:txBody>
                  <a:tcPr/>
                </a:tc>
                <a:tc>
                  <a:txBody>
                    <a:bodyPr/>
                    <a:lstStyle/>
                    <a:p>
                      <a:pPr algn="l" fontAlgn="ctr"/>
                      <a:r>
                        <a:rPr lang="tr-TR" sz="1200" b="0" i="0" u="none" strike="noStrike" dirty="0">
                          <a:effectLst/>
                          <a:latin typeface="+mn-lt"/>
                        </a:rPr>
                        <a:t>Ümraniye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a:solidFill>
                            <a:schemeClr val="tx1"/>
                          </a:solidFill>
                          <a:effectLst/>
                          <a:latin typeface="Calibri" panose="020F0502020204030204" pitchFamily="34" charset="0"/>
                          <a:ea typeface="+mn-ea"/>
                          <a:cs typeface="+mn-cs"/>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34</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318970">
                <a:tc vMerge="1">
                  <a:txBody>
                    <a:bodyPr/>
                    <a:lstStyle/>
                    <a:p>
                      <a:endParaRPr lang="tr-TR"/>
                    </a:p>
                  </a:txBody>
                  <a:tcPr/>
                </a:tc>
                <a:tc>
                  <a:txBody>
                    <a:bodyPr/>
                    <a:lstStyle/>
                    <a:p>
                      <a:pPr algn="l" fontAlgn="ctr"/>
                      <a:r>
                        <a:rPr lang="tr-TR" sz="1200" b="0" i="0" u="none" strike="noStrike" dirty="0">
                          <a:effectLst/>
                          <a:latin typeface="+mn-lt"/>
                        </a:rPr>
                        <a:t>Gaziosmanpaşa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20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100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318970">
                <a:tc vMerge="1">
                  <a:txBody>
                    <a:bodyPr/>
                    <a:lstStyle/>
                    <a:p>
                      <a:endParaRPr lang="tr-TR"/>
                    </a:p>
                  </a:txBody>
                  <a:tcPr/>
                </a:tc>
                <a:tc>
                  <a:txBody>
                    <a:bodyPr/>
                    <a:lstStyle/>
                    <a:p>
                      <a:pPr algn="l" fontAlgn="ctr"/>
                      <a:r>
                        <a:rPr lang="tr-TR" sz="1200" b="0" i="0" u="none" strike="noStrike" dirty="0">
                          <a:effectLst/>
                          <a:latin typeface="+mn-lt"/>
                        </a:rPr>
                        <a:t>Pendik Belediyesi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17</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73</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9899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TOPLAM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549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16.959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471.959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10028"/>
                  </a:ext>
                </a:extLst>
              </a:tr>
            </a:tbl>
          </a:graphicData>
        </a:graphic>
      </p:graphicFrame>
      <p:sp>
        <p:nvSpPr>
          <p:cNvPr id="2" name="Metin kutusu 1"/>
          <p:cNvSpPr txBox="1"/>
          <p:nvPr/>
        </p:nvSpPr>
        <p:spPr>
          <a:xfrm>
            <a:off x="5981700" y="9509391"/>
            <a:ext cx="723900" cy="276999"/>
          </a:xfrm>
          <a:prstGeom prst="rect">
            <a:avLst/>
          </a:prstGeom>
          <a:noFill/>
        </p:spPr>
        <p:txBody>
          <a:bodyPr wrap="square" rtlCol="0">
            <a:spAutoFit/>
          </a:bodyPr>
          <a:lstStyle/>
          <a:p>
            <a:r>
              <a:rPr lang="tr-TR" sz="1200" b="1" dirty="0" smtClean="0">
                <a:solidFill>
                  <a:schemeClr val="bg1"/>
                </a:solidFill>
              </a:rPr>
              <a:t>102/204</a:t>
            </a:r>
            <a:endParaRPr lang="tr-TR" sz="1200" b="1" dirty="0">
              <a:solidFill>
                <a:schemeClr val="bg1"/>
              </a:solidFill>
            </a:endParaRPr>
          </a:p>
        </p:txBody>
      </p:sp>
    </p:spTree>
    <p:extLst>
      <p:ext uri="{BB962C8B-B14F-4D97-AF65-F5344CB8AC3E}">
        <p14:creationId xmlns:p14="http://schemas.microsoft.com/office/powerpoint/2010/main" val="348290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ext uri="{D42A27DB-BD31-4B8C-83A1-F6EECF244321}">
                <p14:modId xmlns:p14="http://schemas.microsoft.com/office/powerpoint/2010/main" val="3094796823"/>
              </p:ext>
            </p:extLst>
          </p:nvPr>
        </p:nvGraphicFramePr>
        <p:xfrm>
          <a:off x="134785" y="856221"/>
          <a:ext cx="6548403" cy="3687924"/>
        </p:xfrm>
        <a:graphic>
          <a:graphicData uri="http://schemas.openxmlformats.org/drawingml/2006/table">
            <a:tbl>
              <a:tblPr>
                <a:effectLst>
                  <a:outerShdw blurRad="50800" dist="38100" dir="5400000" algn="t" rotWithShape="0">
                    <a:prstClr val="black">
                      <a:alpha val="40000"/>
                    </a:prstClr>
                  </a:outerShdw>
                </a:effectLst>
              </a:tblPr>
              <a:tblGrid>
                <a:gridCol w="2699112">
                  <a:extLst>
                    <a:ext uri="{9D8B030D-6E8A-4147-A177-3AD203B41FA5}">
                      <a16:colId xmlns:a16="http://schemas.microsoft.com/office/drawing/2014/main" val="20000"/>
                    </a:ext>
                  </a:extLst>
                </a:gridCol>
                <a:gridCol w="886919">
                  <a:extLst>
                    <a:ext uri="{9D8B030D-6E8A-4147-A177-3AD203B41FA5}">
                      <a16:colId xmlns:a16="http://schemas.microsoft.com/office/drawing/2014/main" val="20002"/>
                    </a:ext>
                  </a:extLst>
                </a:gridCol>
                <a:gridCol w="987458">
                  <a:extLst>
                    <a:ext uri="{9D8B030D-6E8A-4147-A177-3AD203B41FA5}">
                      <a16:colId xmlns:a16="http://schemas.microsoft.com/office/drawing/2014/main" val="20003"/>
                    </a:ext>
                  </a:extLst>
                </a:gridCol>
                <a:gridCol w="935486">
                  <a:extLst>
                    <a:ext uri="{9D8B030D-6E8A-4147-A177-3AD203B41FA5}">
                      <a16:colId xmlns:a16="http://schemas.microsoft.com/office/drawing/2014/main" val="20004"/>
                    </a:ext>
                  </a:extLst>
                </a:gridCol>
                <a:gridCol w="1039428">
                  <a:extLst>
                    <a:ext uri="{9D8B030D-6E8A-4147-A177-3AD203B41FA5}">
                      <a16:colId xmlns:a16="http://schemas.microsoft.com/office/drawing/2014/main" val="2801467038"/>
                    </a:ext>
                  </a:extLst>
                </a:gridCol>
              </a:tblGrid>
              <a:tr h="540000">
                <a:tc>
                  <a:txBody>
                    <a:bodyPr/>
                    <a:lstStyle/>
                    <a:p>
                      <a:pPr algn="ctr" fontAlgn="b"/>
                      <a:r>
                        <a:rPr lang="tr-TR" sz="1800" b="1" i="0" u="none" strike="noStrike" dirty="0">
                          <a:solidFill>
                            <a:schemeClr val="bg1"/>
                          </a:solidFill>
                          <a:latin typeface="Calibri" panose="020F0502020204030204" pitchFamily="34" charset="0"/>
                          <a:cs typeface="Arial" pitchFamily="34" charset="0"/>
                        </a:rPr>
                        <a:t>SOSYAL HİZMET</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2016</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2017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Huzurevlerinde Fiili</a:t>
                      </a:r>
                      <a:r>
                        <a:rPr lang="tr-TR" sz="1200" b="1" i="0" u="none" strike="noStrike" baseline="0" dirty="0">
                          <a:solidFill>
                            <a:schemeClr val="tx1"/>
                          </a:solidFill>
                          <a:latin typeface="Calibri" panose="020F0502020204030204" pitchFamily="34" charset="0"/>
                          <a:cs typeface="Arial" pitchFamily="34" charset="0"/>
                        </a:rPr>
                        <a:t> Olarak </a:t>
                      </a:r>
                      <a:r>
                        <a:rPr lang="tr-TR" sz="1200" b="1" i="0" u="none" strike="noStrike" dirty="0">
                          <a:solidFill>
                            <a:schemeClr val="tx1"/>
                          </a:solidFill>
                          <a:latin typeface="Calibri" panose="020F0502020204030204" pitchFamily="34" charset="0"/>
                          <a:cs typeface="Arial" pitchFamily="34" charset="0"/>
                        </a:rPr>
                        <a:t>Kalan</a:t>
                      </a:r>
                      <a:r>
                        <a:rPr lang="tr-TR" sz="1200" b="1" i="0" u="none" strike="noStrike" baseline="0" dirty="0">
                          <a:solidFill>
                            <a:schemeClr val="tx1"/>
                          </a:solidFill>
                          <a:latin typeface="Calibri" panose="020F0502020204030204" pitchFamily="34" charset="0"/>
                          <a:cs typeface="Arial" pitchFamily="34" charset="0"/>
                        </a:rPr>
                        <a:t> (Darülaceze dahil edilmiştir.)</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endParaRPr lang="tr-TR" sz="1200" b="0" i="0" u="none" strike="noStrike" kern="1200" dirty="0" smtClean="0">
                        <a:solidFill>
                          <a:schemeClr val="dk1"/>
                        </a:solidFill>
                        <a:effectLst/>
                        <a:latin typeface="Times New Roman" panose="02020603050405020304" pitchFamily="18" charset="0"/>
                        <a:ea typeface="+mn-ea"/>
                        <a:cs typeface="+mn-cs"/>
                      </a:endParaRPr>
                    </a:p>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7.063</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7.095</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7.348</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7.323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Çocuk Yuvalarında Kalan </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903</a:t>
                      </a:r>
                      <a:endParaRPr lang="tr-TR" sz="1200" b="0" i="0" u="none" strike="noStrike" kern="1200" dirty="0">
                        <a:solidFill>
                          <a:schemeClr val="dk1"/>
                        </a:solidFill>
                        <a:effectLst/>
                        <a:latin typeface="Times New Roman" panose="02020603050405020304" pitchFamily="18" charset="0"/>
                        <a:ea typeface="+mn-ea"/>
                        <a:cs typeface="+mn-cs"/>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683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1.003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895</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Kadın Konuk Evlerinden</a:t>
                      </a:r>
                      <a:r>
                        <a:rPr lang="tr-TR" sz="1200" b="1" i="0" u="none" strike="noStrike" baseline="0" dirty="0">
                          <a:solidFill>
                            <a:schemeClr val="tx1"/>
                          </a:solidFill>
                          <a:latin typeface="Calibri" panose="020F0502020204030204" pitchFamily="34" charset="0"/>
                          <a:cs typeface="Arial" pitchFamily="34" charset="0"/>
                        </a:rPr>
                        <a:t> Hizmet Alan Kadın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8.025</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7.995</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4.464</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5.258</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Rehabilitasyon Merkezlerinden  Hizmet Alan (Umut</a:t>
                      </a:r>
                      <a:r>
                        <a:rPr lang="tr-TR" sz="1200" b="1" i="0" u="none" strike="noStrike" baseline="0" dirty="0">
                          <a:solidFill>
                            <a:schemeClr val="tx1"/>
                          </a:solidFill>
                          <a:latin typeface="Calibri" panose="020F0502020204030204" pitchFamily="34" charset="0"/>
                          <a:cs typeface="Arial" pitchFamily="34" charset="0"/>
                        </a:rPr>
                        <a:t> evleri ve Özel Rehabilitasyon Merkezleri dahil edilmiştir)</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363</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376</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383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391</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Engelli Evde Bakım Ücreti Alan (Fiilen)</a:t>
                      </a: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55.307</a:t>
                      </a:r>
                      <a:endParaRPr lang="tr-TR" sz="1200" b="0" i="0" u="none" strike="noStrike" kern="1200" dirty="0">
                        <a:solidFill>
                          <a:schemeClr val="dk1"/>
                        </a:solidFill>
                        <a:effectLst/>
                        <a:latin typeface="Times New Roman" panose="02020603050405020304" pitchFamily="18" charset="0"/>
                        <a:ea typeface="+mn-ea"/>
                        <a:cs typeface="+mn-cs"/>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57.848</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59.109</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61.147</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000">
                <a:tc>
                  <a:txBody>
                    <a:bodyPr/>
                    <a:lstStyle/>
                    <a:p>
                      <a:pPr marL="0" algn="l" defTabSz="914400" rtl="0" eaLnBrk="1" fontAlgn="b" latinLnBrk="0" hangingPunct="1">
                        <a:lnSpc>
                          <a:spcPct val="115000"/>
                        </a:lnSpc>
                        <a:spcAft>
                          <a:spcPts val="0"/>
                        </a:spcAft>
                      </a:pPr>
                      <a:r>
                        <a:rPr lang="tr-TR" sz="1200" b="1" i="0" u="none" strike="noStrike" kern="1200" dirty="0">
                          <a:solidFill>
                            <a:schemeClr val="tx1"/>
                          </a:solidFill>
                          <a:latin typeface="Calibri" panose="020F0502020204030204" pitchFamily="34" charset="0"/>
                          <a:ea typeface="+mn-ea"/>
                          <a:cs typeface="Arial" pitchFamily="34" charset="0"/>
                        </a:rPr>
                        <a:t>Şiddet Nedeniyle 6284 Sayılı Yasa Kapsamında Alınan Tedbir Kararları</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17.287</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33.640</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17.233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43.217</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00">
                <a:tc>
                  <a:txBody>
                    <a:bodyPr/>
                    <a:lstStyle/>
                    <a:p>
                      <a:pPr algn="l" fontAlgn="b"/>
                      <a:r>
                        <a:rPr lang="tr-TR" sz="1200" b="1" i="0" u="none" strike="noStrike" dirty="0">
                          <a:solidFill>
                            <a:schemeClr val="tx1"/>
                          </a:solidFill>
                          <a:latin typeface="Calibri" panose="020F0502020204030204" pitchFamily="34" charset="0"/>
                          <a:cs typeface="Arial" pitchFamily="34" charset="0"/>
                        </a:rPr>
                        <a:t>Sosyal</a:t>
                      </a:r>
                      <a:r>
                        <a:rPr lang="tr-TR" sz="1200" b="1" i="0" u="none" strike="noStrike" baseline="0" dirty="0">
                          <a:solidFill>
                            <a:schemeClr val="tx1"/>
                          </a:solidFill>
                          <a:latin typeface="Calibri" panose="020F0502020204030204" pitchFamily="34" charset="0"/>
                          <a:cs typeface="Arial" pitchFamily="34" charset="0"/>
                        </a:rPr>
                        <a:t> Hizmet Merkezi ve Yardımlarından Faydalanan Kişi Sayısı</a:t>
                      </a:r>
                      <a:endParaRPr lang="tr-TR" sz="1200" b="1" i="0" u="none" strike="noStrike" dirty="0">
                        <a:solidFill>
                          <a:schemeClr val="tx1"/>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147.463</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357.732</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447.554</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450.048</a:t>
                      </a:r>
                    </a:p>
                  </a:txBody>
                  <a:tcPr marL="44451" marR="4445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301735283"/>
              </p:ext>
            </p:extLst>
          </p:nvPr>
        </p:nvGraphicFramePr>
        <p:xfrm>
          <a:off x="134785" y="4590605"/>
          <a:ext cx="6548403" cy="459517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65873">
                  <a:extLst>
                    <a:ext uri="{9D8B030D-6E8A-4147-A177-3AD203B41FA5}">
                      <a16:colId xmlns:a16="http://schemas.microsoft.com/office/drawing/2014/main" val="20000"/>
                    </a:ext>
                  </a:extLst>
                </a:gridCol>
                <a:gridCol w="1582530">
                  <a:extLst>
                    <a:ext uri="{9D8B030D-6E8A-4147-A177-3AD203B41FA5}">
                      <a16:colId xmlns:a16="http://schemas.microsoft.com/office/drawing/2014/main" val="20001"/>
                    </a:ext>
                  </a:extLst>
                </a:gridCol>
              </a:tblGrid>
              <a:tr h="676720">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ŞEHİT</a:t>
                      </a:r>
                      <a:r>
                        <a:rPr lang="tr-TR" sz="1800" b="1" i="0" u="none" strike="noStrike" kern="1200" baseline="0" dirty="0">
                          <a:solidFill>
                            <a:schemeClr val="bg1"/>
                          </a:solidFill>
                          <a:latin typeface="Calibri" panose="020F0502020204030204" pitchFamily="34" charset="0"/>
                          <a:ea typeface="+mn-ea"/>
                          <a:cs typeface="Arial" pitchFamily="34" charset="0"/>
                        </a:rPr>
                        <a:t> VE GAZİ HİZMETLERİ</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800" b="1" i="0" u="none" strike="noStrike" kern="1200" dirty="0" smtClean="0">
                          <a:solidFill>
                            <a:schemeClr val="bg1"/>
                          </a:solidFill>
                          <a:latin typeface="Calibri" panose="020F0502020204030204" pitchFamily="34" charset="0"/>
                          <a:ea typeface="+mn-ea"/>
                          <a:cs typeface="Arial" pitchFamily="34" charset="0"/>
                        </a:rPr>
                        <a:t>2019</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1845">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TSK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1.249</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845">
                <a:tc>
                  <a:txBody>
                    <a:bodyPr/>
                    <a:lstStyle/>
                    <a:p>
                      <a:pPr marL="0" algn="l" defTabSz="9144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EMNİYET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275</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TSK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1.236</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EMNİYET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123</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Gazi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6</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Yardım Alan Şehit Ailesi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7</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a:t>
                      </a:r>
                      <a:r>
                        <a:rPr lang="tr-TR" sz="1200" b="1" i="0" u="none" strike="noStrike" baseline="0" dirty="0">
                          <a:solidFill>
                            <a:schemeClr val="tx1"/>
                          </a:solidFill>
                          <a:latin typeface="Calibri" panose="020F0502020204030204" pitchFamily="34" charset="0"/>
                          <a:cs typeface="Arial" pitchFamily="34" charset="0"/>
                        </a:rPr>
                        <a:t>Ekonomik Destek (SED) Bağlanan 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10</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Sosyo-Ekonomik  Destek (SED) Bağlanan</a:t>
                      </a:r>
                      <a:r>
                        <a:rPr lang="tr-TR" sz="1200" b="1" i="0" u="none" strike="noStrike" baseline="0" dirty="0">
                          <a:solidFill>
                            <a:schemeClr val="tx1"/>
                          </a:solidFill>
                          <a:latin typeface="Calibri" panose="020F0502020204030204" pitchFamily="34" charset="0"/>
                          <a:cs typeface="Arial" pitchFamily="34" charset="0"/>
                        </a:rPr>
                        <a:t> 15 Temmuz Şehit Ailesi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0</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1.026</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Şehit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dk1"/>
                          </a:solidFill>
                          <a:effectLst/>
                          <a:latin typeface="Times New Roman" panose="02020603050405020304" pitchFamily="18" charset="0"/>
                          <a:ea typeface="+mn-ea"/>
                          <a:cs typeface="+mn-cs"/>
                        </a:rPr>
                        <a:t>89</a:t>
                      </a:r>
                      <a:endParaRPr lang="tr-TR" sz="1200" b="0" i="0" u="none" strike="noStrike" kern="1200" dirty="0">
                        <a:solidFill>
                          <a:schemeClr val="dk1"/>
                        </a:solidFill>
                        <a:effectLst/>
                        <a:latin typeface="Times New Roman" panose="02020603050405020304" pitchFamily="18"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SOSYAL HİZMETLER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67241" y="9185775"/>
            <a:ext cx="60535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Şehit yakınları ve gazi sayıları, adres değişiklikleri ve vefatlar sebebiyle değişebilmektedir</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32</a:t>
            </a:fld>
            <a:r>
              <a:rPr lang="tr-TR" dirty="0"/>
              <a:t> / </a:t>
            </a:r>
            <a:r>
              <a:rPr lang="tr-TR" dirty="0" smtClean="0"/>
              <a:t>204</a:t>
            </a:r>
            <a:endParaRPr lang="tr-TR" dirty="0"/>
          </a:p>
        </p:txBody>
      </p:sp>
    </p:spTree>
    <p:extLst>
      <p:ext uri="{BB962C8B-B14F-4D97-AF65-F5344CB8AC3E}">
        <p14:creationId xmlns:p14="http://schemas.microsoft.com/office/powerpoint/2010/main" val="3231287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TARİHİ DEĞERE SAHİP YERLER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3959937808"/>
              </p:ext>
            </p:extLst>
          </p:nvPr>
        </p:nvGraphicFramePr>
        <p:xfrm>
          <a:off x="248147" y="902050"/>
          <a:ext cx="6361693" cy="3724575"/>
        </p:xfrm>
        <a:graphic>
          <a:graphicData uri="http://schemas.openxmlformats.org/drawingml/2006/table">
            <a:tbl>
              <a:tblPr>
                <a:effectLst>
                  <a:outerShdw blurRad="50800" dist="38100" dir="5400000" algn="t" rotWithShape="0">
                    <a:prstClr val="black">
                      <a:alpha val="40000"/>
                    </a:prstClr>
                  </a:outerShdw>
                </a:effectLst>
              </a:tblPr>
              <a:tblGrid>
                <a:gridCol w="2952248">
                  <a:extLst>
                    <a:ext uri="{9D8B030D-6E8A-4147-A177-3AD203B41FA5}">
                      <a16:colId xmlns:a16="http://schemas.microsoft.com/office/drawing/2014/main" val="20000"/>
                    </a:ext>
                  </a:extLst>
                </a:gridCol>
                <a:gridCol w="3409445">
                  <a:extLst>
                    <a:ext uri="{9D8B030D-6E8A-4147-A177-3AD203B41FA5}">
                      <a16:colId xmlns:a16="http://schemas.microsoft.com/office/drawing/2014/main" val="20001"/>
                    </a:ext>
                  </a:extLst>
                </a:gridCol>
              </a:tblGrid>
              <a:tr h="47305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TÜRÜ</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SAYISI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0"/>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SARAY-KÖŞK-KASIR*</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28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1"/>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MEDRESE</a:t>
                      </a:r>
                      <a:endParaRPr kumimoji="0" lang="tr-TR" sz="14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90</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2"/>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MÜZE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131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(Kültür ve Turizm Bakanlığı’na bağlı 11)</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3"/>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CAMİ**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517</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4"/>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KİLİSE</a:t>
                      </a:r>
                      <a:r>
                        <a:rPr kumimoji="0" lang="tr-TR" sz="1400" b="1" i="0" u="none" strike="noStrike" cap="none" normalizeH="0" baseline="0" dirty="0">
                          <a:ln>
                            <a:noFill/>
                          </a:ln>
                          <a:solidFill>
                            <a:srgbClr val="FF0000"/>
                          </a:solidFill>
                          <a:effectLst/>
                          <a:latin typeface="Calibri" panose="020F0502020204030204" pitchFamily="34" charset="0"/>
                          <a:cs typeface="Arial" pitchFamily="34" charset="0"/>
                        </a:rPr>
                        <a:t>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164</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5"/>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SİNEGOG </a:t>
                      </a:r>
                      <a:endParaRPr kumimoji="0" lang="tr-TR" sz="14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19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6"/>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TÜRBE***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199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(Kültür ve Turizm Bakanlığı’na bağlı 117)</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7"/>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ÇEŞME </a:t>
                      </a:r>
                      <a:endParaRPr kumimoji="0" lang="tr-TR" sz="14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595</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8"/>
                  </a:ext>
                </a:extLst>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HAMAM </a:t>
                      </a:r>
                      <a:endParaRPr kumimoji="0" lang="tr-TR" sz="1400" b="1" i="0" u="none" strike="noStrike" cap="none" normalizeH="0" baseline="0" dirty="0">
                        <a:ln>
                          <a:noFill/>
                        </a:ln>
                        <a:solidFill>
                          <a:srgbClr val="FF0000"/>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bg1"/>
                          </a:solidFill>
                          <a:effectLst/>
                          <a:latin typeface="Bookman Old Style" pitchFamily="18" charset="0"/>
                          <a:cs typeface="Arial" pitchFamily="34" charset="0"/>
                        </a:rPr>
                        <a:t>93</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3845">
                        <a:alpha val="50000"/>
                      </a:srgbClr>
                    </a:solidFill>
                  </a:tcPr>
                </a:tc>
                <a:extLst>
                  <a:ext uri="{0D108BD9-81ED-4DB2-BD59-A6C34878D82A}">
                    <a16:rowId xmlns:a16="http://schemas.microsoft.com/office/drawing/2014/main" val="10009"/>
                  </a:ext>
                </a:extLst>
              </a:tr>
            </a:tbl>
          </a:graphicData>
        </a:graphic>
      </p:graphicFrame>
      <p:sp>
        <p:nvSpPr>
          <p:cNvPr id="5" name="Dikdörtgen 4"/>
          <p:cNvSpPr/>
          <p:nvPr/>
        </p:nvSpPr>
        <p:spPr>
          <a:xfrm>
            <a:off x="248147" y="8403152"/>
            <a:ext cx="6361693" cy="600164"/>
          </a:xfrm>
          <a:prstGeom prst="rect">
            <a:avLst/>
          </a:prstGeom>
          <a:solidFill>
            <a:srgbClr val="2F4858">
              <a:alpha val="7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a:ea typeface="+mn-ea"/>
                <a:cs typeface="+mn-cs"/>
              </a:rPr>
              <a:t>* Milli Saraylar İdaresi Başkanlığına Bağlı Saray sayısı 4’tür.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a:ea typeface="+mn-ea"/>
                <a:cs typeface="+mn-cs"/>
              </a:rPr>
              <a:t>** Tarihi Turistik Camiler ile Selatin Camilerin toplam sayısıdır. İstanbul genelindeki toplam Cami sayısı 3.555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a:ea typeface="+mn-ea"/>
                <a:cs typeface="+mn-cs"/>
              </a:rPr>
              <a:t>*** 124 Adedi Kültür ve Turizm Bakanlığına bağlıdır.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962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BAZI KÜLTÜREL DEĞERLER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32235327"/>
              </p:ext>
            </p:extLst>
          </p:nvPr>
        </p:nvGraphicFramePr>
        <p:xfrm>
          <a:off x="141393" y="1012875"/>
          <a:ext cx="6403852" cy="7353201"/>
        </p:xfrm>
        <a:graphic>
          <a:graphicData uri="http://schemas.openxmlformats.org/drawingml/2006/table">
            <a:tbl>
              <a:tblPr/>
              <a:tblGrid>
                <a:gridCol w="2714196">
                  <a:extLst>
                    <a:ext uri="{9D8B030D-6E8A-4147-A177-3AD203B41FA5}">
                      <a16:colId xmlns:a16="http://schemas.microsoft.com/office/drawing/2014/main" val="20000"/>
                    </a:ext>
                  </a:extLst>
                </a:gridCol>
                <a:gridCol w="888210">
                  <a:extLst>
                    <a:ext uri="{9D8B030D-6E8A-4147-A177-3AD203B41FA5}">
                      <a16:colId xmlns:a16="http://schemas.microsoft.com/office/drawing/2014/main" val="20001"/>
                    </a:ext>
                  </a:extLst>
                </a:gridCol>
                <a:gridCol w="2801446">
                  <a:extLst>
                    <a:ext uri="{9D8B030D-6E8A-4147-A177-3AD203B41FA5}">
                      <a16:colId xmlns:a16="http://schemas.microsoft.com/office/drawing/2014/main" val="20002"/>
                    </a:ext>
                  </a:extLst>
                </a:gridCol>
              </a:tblGrid>
              <a:tr h="37529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KÜLTÜREL KURUM</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AÇIKLAMA</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91814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KÜTÜPHANE</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334</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mn-lt"/>
                          <a:ea typeface="Times New Roman"/>
                          <a:cs typeface="Arial" pitchFamily="34" charset="0"/>
                        </a:rPr>
                        <a:t>(Kültür ve Turizm Bakanlığına Bağlı: 39)</a:t>
                      </a:r>
                    </a:p>
                    <a:p>
                      <a:pPr algn="l">
                        <a:spcAft>
                          <a:spcPts val="0"/>
                        </a:spcAft>
                      </a:pP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359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KÜLTÜR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139</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mn-lt"/>
                          <a:ea typeface="Times New Roman"/>
                          <a:cs typeface="Arial" pitchFamily="34" charset="0"/>
                        </a:rPr>
                        <a:t>(İBB: 16, Kült. ve Tur. Bak. Bağlı: 91, İlçe Bel.:91, Diğer:32)</a:t>
                      </a:r>
                    </a:p>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9359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FUAR VE KONGRE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9</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mn-lt"/>
                          <a:ea typeface="Times New Roman"/>
                          <a:cs typeface="Arial" pitchFamily="34" charset="0"/>
                        </a:rPr>
                        <a:t>9 ( 5 Fuar merkezi, 4 kongre merkezi, oteller hariç)</a:t>
                      </a:r>
                    </a:p>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0800">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KONSER SALONU VE GÖSTERİ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71</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smtClean="0">
                          <a:solidFill>
                            <a:schemeClr val="tx1"/>
                          </a:solidFill>
                          <a:latin typeface="+mn-lt"/>
                          <a:ea typeface="Times New Roman"/>
                          <a:cs typeface="Arial" pitchFamily="34" charset="0"/>
                        </a:rPr>
                        <a:t>-</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117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SİNEMA(Salon)</a:t>
                      </a:r>
                      <a:endParaRPr lang="tr-TR" sz="1200" b="1" baseline="30000"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901</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algn="l">
                        <a:spcAft>
                          <a:spcPts val="0"/>
                        </a:spcAft>
                      </a:pPr>
                      <a:r>
                        <a:rPr lang="tr-TR" sz="1200" b="0" dirty="0">
                          <a:solidFill>
                            <a:schemeClr val="tx1"/>
                          </a:solidFill>
                          <a:latin typeface="+mn-lt"/>
                          <a:ea typeface="Times New Roman"/>
                          <a:cs typeface="Arial" pitchFamily="34" charset="0"/>
                        </a:rPr>
                        <a:t>Veriler TÜİK’ten alınmıştır.  2022 yıl</a:t>
                      </a:r>
                      <a:r>
                        <a:rPr lang="tr-TR" sz="1200" b="0" baseline="0" dirty="0">
                          <a:solidFill>
                            <a:schemeClr val="tx1"/>
                          </a:solidFill>
                          <a:latin typeface="+mn-lt"/>
                          <a:ea typeface="Times New Roman"/>
                          <a:cs typeface="Arial" pitchFamily="34" charset="0"/>
                        </a:rPr>
                        <a:t> sonu verisidir.</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4117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TİYATRO</a:t>
                      </a:r>
                      <a:r>
                        <a:rPr lang="tr-TR" sz="1200" b="1" baseline="0" dirty="0">
                          <a:solidFill>
                            <a:srgbClr val="14213D"/>
                          </a:solidFill>
                          <a:latin typeface="Calibri" panose="020F0502020204030204" pitchFamily="34" charset="0"/>
                          <a:ea typeface="Times New Roman"/>
                          <a:cs typeface="Arial" pitchFamily="34" charset="0"/>
                        </a:rPr>
                        <a:t> (Devlet + Özel sahne)</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baseline="0" dirty="0" smtClean="0">
                          <a:solidFill>
                            <a:schemeClr val="tx1"/>
                          </a:solidFill>
                          <a:latin typeface="+mn-lt"/>
                          <a:ea typeface="Times New Roman"/>
                          <a:cs typeface="Arial" pitchFamily="34" charset="0"/>
                        </a:rPr>
                        <a:t>211</a:t>
                      </a:r>
                      <a:endParaRPr lang="tr-TR" sz="1200" b="0" baseline="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4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117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SANAT GALERİLERİ –ETKİNLİĞİ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231</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mn-lt"/>
                          <a:ea typeface="Times New Roman"/>
                          <a:cs typeface="Arial" pitchFamily="34" charset="0"/>
                        </a:rPr>
                        <a:t>Sanat Galerisi sayısıdır.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69242">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MATBAA</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771</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4">
                  <a:txBody>
                    <a:bodyPr/>
                    <a:lstStyle/>
                    <a:p>
                      <a:pPr algn="l">
                        <a:spcAft>
                          <a:spcPts val="0"/>
                        </a:spcAft>
                      </a:pPr>
                      <a:r>
                        <a:rPr lang="tr-TR" sz="1200" b="0" dirty="0">
                          <a:solidFill>
                            <a:schemeClr val="tx1"/>
                          </a:solidFill>
                          <a:latin typeface="+mn-lt"/>
                          <a:ea typeface="Times New Roman"/>
                          <a:cs typeface="Arial" pitchFamily="34" charset="0"/>
                        </a:rPr>
                        <a:t>*İl Basın ve Halkla İlişkiler Müdürlüğünün 2023 Yılı</a:t>
                      </a:r>
                      <a:r>
                        <a:rPr lang="tr-TR" sz="1200" b="0" baseline="0" dirty="0">
                          <a:solidFill>
                            <a:schemeClr val="tx1"/>
                          </a:solidFill>
                          <a:latin typeface="+mn-lt"/>
                          <a:ea typeface="Times New Roman"/>
                          <a:cs typeface="Arial" pitchFamily="34" charset="0"/>
                        </a:rPr>
                        <a:t> verileridir.</a:t>
                      </a:r>
                      <a:endParaRPr lang="tr-TR" sz="1200" b="0" dirty="0">
                        <a:solidFill>
                          <a:schemeClr val="tx1"/>
                        </a:solidFill>
                        <a:latin typeface="+mn-lt"/>
                        <a:ea typeface="Times New Roman"/>
                        <a:cs typeface="Arial" pitchFamily="34" charset="0"/>
                      </a:endParaRPr>
                    </a:p>
                    <a:p>
                      <a:pPr algn="l">
                        <a:spcAft>
                          <a:spcPts val="0"/>
                        </a:spcAft>
                      </a:pP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117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ULUSAL ve YEREL GAZETELER</a:t>
                      </a:r>
                      <a:r>
                        <a:rPr lang="tr-TR" sz="1200" b="1" baseline="0" dirty="0">
                          <a:solidFill>
                            <a:srgbClr val="14213D"/>
                          </a:solidFill>
                          <a:latin typeface="Calibri" panose="020F0502020204030204" pitchFamily="34" charset="0"/>
                          <a:ea typeface="Times New Roman"/>
                          <a:cs typeface="Arial" pitchFamily="34" charset="0"/>
                        </a:rPr>
                        <a:t> </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234</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117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TELEVİZYON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dirty="0" smtClean="0">
                          <a:solidFill>
                            <a:schemeClr val="tx1"/>
                          </a:solidFill>
                          <a:latin typeface="+mn-lt"/>
                          <a:ea typeface="Times New Roman"/>
                          <a:cs typeface="Arial" pitchFamily="34" charset="0"/>
                        </a:rPr>
                        <a:t>556</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73700">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RADYO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0" dirty="0" smtClean="0">
                          <a:solidFill>
                            <a:schemeClr val="tx1"/>
                          </a:solidFill>
                          <a:latin typeface="+mn-lt"/>
                          <a:ea typeface="Times New Roman"/>
                          <a:cs typeface="Arial" pitchFamily="34" charset="0"/>
                        </a:rPr>
                        <a:t>217</a:t>
                      </a: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952922">
                <a:tc>
                  <a:txBody>
                    <a:bodyPr/>
                    <a:lstStyle/>
                    <a:p>
                      <a:pPr marL="0" algn="l" defTabSz="685800" rtl="0" eaLnBrk="1" latinLnBrk="0" hangingPunct="1">
                        <a:spcAft>
                          <a:spcPts val="0"/>
                        </a:spcAft>
                      </a:pPr>
                      <a:r>
                        <a:rPr lang="tr-TR" sz="1200" b="1" kern="1200" dirty="0">
                          <a:solidFill>
                            <a:srgbClr val="14213D"/>
                          </a:solidFill>
                          <a:latin typeface="Calibri" panose="020F0502020204030204" pitchFamily="34" charset="0"/>
                          <a:ea typeface="Times New Roman"/>
                          <a:cs typeface="Arial" pitchFamily="34" charset="0"/>
                        </a:rPr>
                        <a:t>YAZILI YAYIN (kitap ,dergi vs.)</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spcAft>
                          <a:spcPts val="0"/>
                        </a:spcAft>
                      </a:pPr>
                      <a:r>
                        <a:rPr lang="tr-TR" sz="1200" b="0" kern="1200" dirty="0" smtClean="0">
                          <a:solidFill>
                            <a:schemeClr val="tx1"/>
                          </a:solidFill>
                          <a:latin typeface="+mn-lt"/>
                          <a:ea typeface="Times New Roman"/>
                          <a:cs typeface="Arial" pitchFamily="34" charset="0"/>
                        </a:rPr>
                        <a:t>33.209</a:t>
                      </a:r>
                      <a:endParaRPr lang="tr-TR" sz="1200" b="0" kern="120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mn-lt"/>
                          <a:ea typeface="Times New Roman"/>
                          <a:cs typeface="Arial" pitchFamily="34" charset="0"/>
                        </a:rPr>
                        <a:t>Kitap:33.209, Süreli Yayın(dergi ve gazete):10.055, E-Yayın:506</a:t>
                      </a:r>
                    </a:p>
                    <a:p>
                      <a:pPr algn="just">
                        <a:spcAft>
                          <a:spcPts val="0"/>
                        </a:spcAft>
                      </a:pPr>
                      <a:endParaRPr lang="tr-TR" sz="1200" b="0" kern="1200" dirty="0">
                        <a:solidFill>
                          <a:schemeClr val="tx1"/>
                        </a:solidFill>
                        <a:latin typeface="+mn-lt"/>
                        <a:ea typeface="Times New Roman"/>
                        <a:cs typeface="Arial" pitchFamily="34" charset="0"/>
                      </a:endParaRPr>
                    </a:p>
                    <a:p>
                      <a:pPr algn="just">
                        <a:spcAft>
                          <a:spcPts val="0"/>
                        </a:spcAft>
                      </a:pPr>
                      <a:endParaRPr lang="tr-TR" sz="1200" b="0" dirty="0">
                        <a:solidFill>
                          <a:schemeClr val="tx1"/>
                        </a:solidFill>
                        <a:latin typeface="+mn-lt"/>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5" name="Dikdörtgen 4"/>
          <p:cNvSpPr/>
          <p:nvPr/>
        </p:nvSpPr>
        <p:spPr>
          <a:xfrm>
            <a:off x="71628" y="8767662"/>
            <a:ext cx="647361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27 Temmuz 2016 tarih ve 668 sayılı «Olağanüstü Hal Kapsamında Alınması Gereken Tedbirler ile Bazı Kurum ve Kuruluşlara Dair Düzenleme Yapılması Hakkında Kanun Hükmünde Kararname« ile akabinde çıkarılan diğer  kararnamelerle kapatılan ulusal ve yerel gazeteler ile televizyon ve radyo kanalları toplamdan çıkarılmıştır.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20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841127553"/>
              </p:ext>
            </p:extLst>
          </p:nvPr>
        </p:nvGraphicFramePr>
        <p:xfrm>
          <a:off x="535675" y="1337483"/>
          <a:ext cx="5786651" cy="7793262"/>
        </p:xfrm>
        <a:graphic>
          <a:graphicData uri="http://schemas.openxmlformats.org/drawingml/2006/table">
            <a:tbl>
              <a:tblPr>
                <a:effectLst>
                  <a:outerShdw blurRad="50800" dist="38100" dir="5400000" algn="t" rotWithShape="0">
                    <a:prstClr val="black">
                      <a:alpha val="40000"/>
                    </a:prstClr>
                  </a:outerShdw>
                </a:effectLst>
              </a:tblPr>
              <a:tblGrid>
                <a:gridCol w="2910106">
                  <a:extLst>
                    <a:ext uri="{9D8B030D-6E8A-4147-A177-3AD203B41FA5}">
                      <a16:colId xmlns:a16="http://schemas.microsoft.com/office/drawing/2014/main" val="20000"/>
                    </a:ext>
                  </a:extLst>
                </a:gridCol>
                <a:gridCol w="1382113">
                  <a:extLst>
                    <a:ext uri="{9D8B030D-6E8A-4147-A177-3AD203B41FA5}">
                      <a16:colId xmlns:a16="http://schemas.microsoft.com/office/drawing/2014/main" val="917661381"/>
                    </a:ext>
                  </a:extLst>
                </a:gridCol>
                <a:gridCol w="1494432">
                  <a:extLst>
                    <a:ext uri="{9D8B030D-6E8A-4147-A177-3AD203B41FA5}">
                      <a16:colId xmlns:a16="http://schemas.microsoft.com/office/drawing/2014/main" val="906863284"/>
                    </a:ext>
                  </a:extLst>
                </a:gridCol>
              </a:tblGrid>
              <a:tr h="73189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 TURİZM BAKANLIĞINA BAĞLI MÜZELER</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90000"/>
                      </a:srgbClr>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90000"/>
                      </a:srgbClr>
                    </a:solidFill>
                  </a:tcPr>
                </a:tc>
                <a:extLst>
                  <a:ext uri="{0D108BD9-81ED-4DB2-BD59-A6C34878D82A}">
                    <a16:rowId xmlns:a16="http://schemas.microsoft.com/office/drawing/2014/main" val="3592351111"/>
                  </a:ext>
                </a:extLst>
              </a:tr>
              <a:tr h="48905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MÜZENİN ADI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2018</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2019</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0"/>
                  </a:ext>
                </a:extLst>
              </a:tr>
              <a:tr h="489055">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ARKEOLOJİ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325.975</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469.539</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1"/>
                  </a:ext>
                </a:extLst>
              </a:tr>
              <a:tr h="645766">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AYASOFYA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3.042.885</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3.768.168</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2"/>
                  </a:ext>
                </a:extLst>
              </a:tr>
              <a:tr h="645766">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KARİYE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111.607</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197.119</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3"/>
                  </a:ext>
                </a:extLst>
              </a:tr>
              <a:tr h="489055">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İSLAM BİLİM VE TEKNOLOJİ 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110.564</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169.906</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2787501299"/>
                  </a:ext>
                </a:extLst>
              </a:tr>
              <a:tr h="489055">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BÜYÜK SARAY MOZAİKLERİ 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51.877</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81.752</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4"/>
                  </a:ext>
                </a:extLst>
              </a:tr>
              <a:tr h="645766">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FETHİYE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4.024</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Restorasyonda</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5"/>
                  </a:ext>
                </a:extLst>
              </a:tr>
              <a:tr h="489055">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GALATA MEVLEVİHANESİ 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70.231</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68.598</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8"/>
                  </a:ext>
                </a:extLst>
              </a:tr>
              <a:tr h="489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TÜRK VE İSLAM ESERLERİ M. </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215.653</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181.583</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9"/>
                  </a:ext>
                </a:extLst>
              </a:tr>
              <a:tr h="579081">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HİSARLAR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94.804</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112.023</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0"/>
                  </a:ext>
                </a:extLst>
              </a:tr>
              <a:tr h="561149">
                <a:tc>
                  <a:txBody>
                    <a:bodyPr/>
                    <a:lstStyle/>
                    <a:p>
                      <a:pPr marL="0" algn="l" defTabSz="914400" rtl="0" eaLnBrk="1" latinLnBrk="0" hangingPunct="1">
                        <a:spcAft>
                          <a:spcPts val="0"/>
                        </a:spcAft>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ADAM MİCKİEWİCZ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1.992</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3.022</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1"/>
                  </a:ext>
                </a:extLst>
              </a:tr>
              <a:tr h="524755">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AYA İRİNİ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76.908</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101.913</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5"/>
                  </a:ext>
                </a:extLst>
              </a:tr>
              <a:tr h="524755">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4.106.520</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5358" marR="5358" marT="535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5.153.623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931040249"/>
                  </a:ext>
                </a:extLst>
              </a:tr>
            </a:tbl>
          </a:graphicData>
        </a:graphic>
      </p:graphicFrame>
      <p:sp>
        <p:nvSpPr>
          <p:cNvPr id="9" name="Dikdörtgen 8"/>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675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43721430"/>
              </p:ext>
            </p:extLst>
          </p:nvPr>
        </p:nvGraphicFramePr>
        <p:xfrm>
          <a:off x="401259" y="1138038"/>
          <a:ext cx="6231452" cy="5821856"/>
        </p:xfrm>
        <a:graphic>
          <a:graphicData uri="http://schemas.openxmlformats.org/drawingml/2006/table">
            <a:tbl>
              <a:tblPr>
                <a:effectLst>
                  <a:outerShdw blurRad="50800" dist="38100" dir="5400000" algn="t" rotWithShape="0">
                    <a:prstClr val="black">
                      <a:alpha val="40000"/>
                    </a:prstClr>
                  </a:outerShdw>
                </a:effectLst>
              </a:tblPr>
              <a:tblGrid>
                <a:gridCol w="3856078">
                  <a:extLst>
                    <a:ext uri="{9D8B030D-6E8A-4147-A177-3AD203B41FA5}">
                      <a16:colId xmlns:a16="http://schemas.microsoft.com/office/drawing/2014/main" val="20000"/>
                    </a:ext>
                  </a:extLst>
                </a:gridCol>
                <a:gridCol w="2375374">
                  <a:extLst>
                    <a:ext uri="{9D8B030D-6E8A-4147-A177-3AD203B41FA5}">
                      <a16:colId xmlns:a16="http://schemas.microsoft.com/office/drawing/2014/main" val="20001"/>
                    </a:ext>
                  </a:extLst>
                </a:gridCol>
              </a:tblGrid>
              <a:tr h="3638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MİLLİ SARAYLAR İDARESİ BAŞKANLIĞI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MÜZE-SARAY-KÖŞK-KASIR ADI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2019</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0"/>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TOPKAPI SARAYI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3.377.243</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1"/>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TOPKAPI SARAYI (HAREM BÖL.)</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634.180</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2"/>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DOLMABAHÇE SARAYI MÜZESİ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1.312.007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3"/>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BEYLERBEYİ SARAYI MÜZESİ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173.800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4"/>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IHLAMUR KASRI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85.601</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5"/>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YILDIZ ŞALE*</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Restorasyonda</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8"/>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KÜÇÜKSU KASRI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71.502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09"/>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SARAY KOLEKSİYONLARI MÜZESİ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14.440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0"/>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RESİM MÜZESİ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37.816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1"/>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AYNALIKAVAK KASRI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14.467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5"/>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MASLAK KASRI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8.601</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99856567"/>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BEYKOZ MECİDİYE KASRI</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27.892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668609915"/>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FLORYA ATATÜRK DENİZ KÖŞKÜ</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52.855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156437803"/>
                  </a:ext>
                </a:extLst>
              </a:tr>
              <a:tr h="36386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TOPLAM</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5.810.404</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44000"/>
                      </a:schemeClr>
                    </a:solidFill>
                  </a:tcPr>
                </a:tc>
                <a:extLst>
                  <a:ext uri="{0D108BD9-81ED-4DB2-BD59-A6C34878D82A}">
                    <a16:rowId xmlns:a16="http://schemas.microsoft.com/office/drawing/2014/main" val="1001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3031361890"/>
              </p:ext>
            </p:extLst>
          </p:nvPr>
        </p:nvGraphicFramePr>
        <p:xfrm>
          <a:off x="368128" y="7313841"/>
          <a:ext cx="6297713" cy="1700307"/>
        </p:xfrm>
        <a:graphic>
          <a:graphicData uri="http://schemas.openxmlformats.org/drawingml/2006/table">
            <a:tbl>
              <a:tblPr>
                <a:effectLst>
                  <a:outerShdw blurRad="50800" dist="38100" dir="5400000" algn="t" rotWithShape="0">
                    <a:prstClr val="black">
                      <a:alpha val="40000"/>
                    </a:prstClr>
                  </a:outerShdw>
                </a:effectLst>
              </a:tblPr>
              <a:tblGrid>
                <a:gridCol w="3897081">
                  <a:extLst>
                    <a:ext uri="{9D8B030D-6E8A-4147-A177-3AD203B41FA5}">
                      <a16:colId xmlns:a16="http://schemas.microsoft.com/office/drawing/2014/main" val="20000"/>
                    </a:ext>
                  </a:extLst>
                </a:gridCol>
                <a:gridCol w="2400632">
                  <a:extLst>
                    <a:ext uri="{9D8B030D-6E8A-4147-A177-3AD203B41FA5}">
                      <a16:colId xmlns:a16="http://schemas.microsoft.com/office/drawing/2014/main" val="20001"/>
                    </a:ext>
                  </a:extLst>
                </a:gridCol>
              </a:tblGrid>
              <a:tr h="3592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 MÜZE ZİYARETÇİ SAYISI</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386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BAĞLI OLDUĞU KURUM</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2019 </a:t>
                      </a: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YILI </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0"/>
                  </a:ext>
                </a:extLst>
              </a:tr>
              <a:tr h="33185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KÜLTÜR VE TURİZM BAKANLIĞI</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5.153.623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1"/>
                  </a:ext>
                </a:extLst>
              </a:tr>
              <a:tr h="33185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MİLLİ SARAYLAR İDARESİ BAŞKANLIĞI</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5.810.404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02"/>
                  </a:ext>
                </a:extLst>
              </a:tr>
              <a:tr h="3386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10.964.027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accent4">
                        <a:lumMod val="40000"/>
                        <a:lumOff val="60000"/>
                        <a:alpha val="50000"/>
                      </a:schemeClr>
                    </a:solidFill>
                  </a:tcPr>
                </a:tc>
                <a:extLst>
                  <a:ext uri="{0D108BD9-81ED-4DB2-BD59-A6C34878D82A}">
                    <a16:rowId xmlns:a16="http://schemas.microsoft.com/office/drawing/2014/main" val="10013"/>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84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57914"/>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ZİYARETÇİ İSTATİSTİKLERİ</a:t>
            </a:r>
          </a:p>
        </p:txBody>
      </p:sp>
      <p:graphicFrame>
        <p:nvGraphicFramePr>
          <p:cNvPr id="4" name="4 Tablo"/>
          <p:cNvGraphicFramePr>
            <a:graphicFrameLocks noGrp="1"/>
          </p:cNvGraphicFramePr>
          <p:nvPr>
            <p:extLst>
              <p:ext uri="{D42A27DB-BD31-4B8C-83A1-F6EECF244321}">
                <p14:modId xmlns:p14="http://schemas.microsoft.com/office/powerpoint/2010/main" val="3908431136"/>
              </p:ext>
            </p:extLst>
          </p:nvPr>
        </p:nvGraphicFramePr>
        <p:xfrm>
          <a:off x="201929" y="988064"/>
          <a:ext cx="6520031" cy="2757070"/>
        </p:xfrm>
        <a:graphic>
          <a:graphicData uri="http://schemas.openxmlformats.org/drawingml/2006/table">
            <a:tbl>
              <a:tblPr>
                <a:effectLst>
                  <a:outerShdw blurRad="50800" dist="38100" dir="5400000" algn="t" rotWithShape="0">
                    <a:prstClr val="black">
                      <a:alpha val="40000"/>
                    </a:prstClr>
                  </a:outerShdw>
                </a:effectLst>
              </a:tblPr>
              <a:tblGrid>
                <a:gridCol w="1612020">
                  <a:extLst>
                    <a:ext uri="{9D8B030D-6E8A-4147-A177-3AD203B41FA5}">
                      <a16:colId xmlns:a16="http://schemas.microsoft.com/office/drawing/2014/main" val="20000"/>
                    </a:ext>
                  </a:extLst>
                </a:gridCol>
                <a:gridCol w="1723797">
                  <a:extLst>
                    <a:ext uri="{9D8B030D-6E8A-4147-A177-3AD203B41FA5}">
                      <a16:colId xmlns:a16="http://schemas.microsoft.com/office/drawing/2014/main" val="20001"/>
                    </a:ext>
                  </a:extLst>
                </a:gridCol>
                <a:gridCol w="1777114">
                  <a:extLst>
                    <a:ext uri="{9D8B030D-6E8A-4147-A177-3AD203B41FA5}">
                      <a16:colId xmlns:a16="http://schemas.microsoft.com/office/drawing/2014/main" val="20002"/>
                    </a:ext>
                  </a:extLst>
                </a:gridCol>
                <a:gridCol w="1407100">
                  <a:extLst>
                    <a:ext uri="{9D8B030D-6E8A-4147-A177-3AD203B41FA5}">
                      <a16:colId xmlns:a16="http://schemas.microsoft.com/office/drawing/2014/main" val="20003"/>
                    </a:ext>
                  </a:extLst>
                </a:gridCol>
              </a:tblGrid>
              <a:tr h="37396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GELEN</a:t>
                      </a:r>
                      <a:r>
                        <a:rPr lang="tr-TR" sz="1600" b="1" baseline="0" dirty="0">
                          <a:solidFill>
                            <a:schemeClr val="bg1"/>
                          </a:solidFill>
                          <a:latin typeface="Calibri" panose="020F0502020204030204" pitchFamily="34" charset="0"/>
                          <a:cs typeface="Arial" pitchFamily="34" charset="0"/>
                        </a:rPr>
                        <a:t> YABANCI ZİYARETÇİ SAYISI</a:t>
                      </a:r>
                      <a:r>
                        <a:rPr lang="tr-TR" sz="1600" b="1" dirty="0">
                          <a:solidFill>
                            <a:schemeClr val="bg1"/>
                          </a:solidFill>
                          <a:latin typeface="Calibri" panose="020F0502020204030204" pitchFamily="34" charset="0"/>
                          <a:cs typeface="Arial" pitchFamily="34" charset="0"/>
                        </a:rPr>
                        <a:t>  </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extLst>
                  <a:ext uri="{0D108BD9-81ED-4DB2-BD59-A6C34878D82A}">
                    <a16:rowId xmlns:a16="http://schemas.microsoft.com/office/drawing/2014/main" val="10007"/>
                  </a:ext>
                </a:extLst>
              </a:tr>
              <a:tr h="33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YILLAR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0767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chemeClr val="tx1"/>
                          </a:solidFill>
                          <a:effectLst/>
                          <a:latin typeface="Bookman Old Style" pitchFamily="18" charset="0"/>
                          <a:cs typeface="Arial" pitchFamily="34" charset="0"/>
                        </a:rPr>
                        <a:t>2013</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n-lt"/>
                          <a:cs typeface="Arial" pitchFamily="34" charset="0"/>
                        </a:rPr>
                        <a:t>34.910.098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n-lt"/>
                          <a:cs typeface="Arial" pitchFamily="34" charset="0"/>
                        </a:rPr>
                        <a:t>10.486.297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n-lt"/>
                          <a:cs typeface="Arial" pitchFamily="34" charset="0"/>
                        </a:rPr>
                        <a:t>30,0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272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2014</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36.837.900</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11.820.697</a:t>
                      </a:r>
                      <a:endParaRPr kumimoji="0" lang="tr-TR" sz="1200" b="0" i="0" u="none" strike="noStrike" kern="1200" cap="none" normalizeH="0" baseline="0" dirty="0" smtClean="0">
                        <a:ln>
                          <a:noFill/>
                        </a:ln>
                        <a:solidFill>
                          <a:schemeClr val="tx1"/>
                        </a:solidFill>
                        <a:effectLst/>
                        <a:latin typeface="+mn-lt"/>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32,1</a:t>
                      </a: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6584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2015</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36.244.632</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0" kern="1200" dirty="0" smtClean="0">
                          <a:solidFill>
                            <a:schemeClr val="tx1"/>
                          </a:solidFill>
                          <a:effectLst/>
                          <a:latin typeface="+mn-lt"/>
                          <a:ea typeface="+mn-ea"/>
                          <a:cs typeface="+mn-cs"/>
                        </a:rPr>
                        <a:t>12.428.733</a:t>
                      </a:r>
                      <a:endParaRPr lang="tr-TR" sz="1200" b="0" kern="1200" dirty="0">
                        <a:solidFill>
                          <a:schemeClr val="tx1"/>
                        </a:solidFill>
                        <a:latin typeface="+mn-lt"/>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34,3</a:t>
                      </a: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166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25.352.213</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0" kern="1200" dirty="0" smtClean="0">
                          <a:solidFill>
                            <a:schemeClr val="tx1"/>
                          </a:solidFill>
                          <a:effectLst/>
                          <a:latin typeface="+mn-lt"/>
                          <a:ea typeface="+mn-ea"/>
                          <a:cs typeface="+mn-cs"/>
                        </a:rPr>
                        <a:t>9.217.644</a:t>
                      </a:r>
                      <a:endParaRPr lang="tr-TR" sz="1200" b="0" kern="1200" dirty="0">
                        <a:solidFill>
                          <a:schemeClr val="tx1"/>
                        </a:solidFill>
                        <a:latin typeface="+mn-lt"/>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36,4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368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32.410.034</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0" kern="1200" dirty="0" smtClean="0">
                          <a:solidFill>
                            <a:schemeClr val="tx1"/>
                          </a:solidFill>
                          <a:effectLst/>
                          <a:latin typeface="+mn-lt"/>
                          <a:ea typeface="+mn-ea"/>
                          <a:cs typeface="+mn-cs"/>
                        </a:rPr>
                        <a:t>10.730.510</a:t>
                      </a:r>
                      <a:endParaRPr lang="tr-TR" sz="1200" b="0" kern="1200" dirty="0">
                        <a:solidFill>
                          <a:schemeClr val="tx1"/>
                        </a:solidFill>
                        <a:effectLst/>
                        <a:latin typeface="+mn-lt"/>
                        <a:ea typeface="+mn-ea"/>
                        <a:cs typeface="+mn-cs"/>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33,1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6429174"/>
                  </a:ext>
                </a:extLst>
              </a:tr>
              <a:tr h="2581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39.488.401</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0" kern="1200" dirty="0" smtClean="0">
                          <a:solidFill>
                            <a:schemeClr val="tx1"/>
                          </a:solidFill>
                          <a:effectLst/>
                          <a:latin typeface="+mn-lt"/>
                          <a:ea typeface="+mn-ea"/>
                          <a:cs typeface="+mn-cs"/>
                        </a:rPr>
                        <a:t>13.432.990</a:t>
                      </a:r>
                      <a:endParaRPr lang="tr-TR" sz="1200" b="0" kern="1200" dirty="0">
                        <a:solidFill>
                          <a:schemeClr val="tx1"/>
                        </a:solidFill>
                        <a:effectLst/>
                        <a:latin typeface="+mn-lt"/>
                        <a:ea typeface="+mn-ea"/>
                        <a:cs typeface="+mn-cs"/>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34.0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7384733"/>
                  </a:ext>
                </a:extLst>
              </a:tr>
              <a:tr h="359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2019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kern="1200" dirty="0" smtClean="0">
                          <a:solidFill>
                            <a:schemeClr val="tx1"/>
                          </a:solidFill>
                          <a:effectLst/>
                          <a:latin typeface="+mn-lt"/>
                          <a:ea typeface="+mn-ea"/>
                          <a:cs typeface="+mn-cs"/>
                        </a:rPr>
                        <a:t>42.910.408 </a:t>
                      </a:r>
                      <a:endParaRPr lang="tr-TR" sz="1200" b="0" kern="1200" dirty="0">
                        <a:solidFill>
                          <a:schemeClr val="tx1"/>
                        </a:solidFill>
                        <a:effectLst/>
                        <a:latin typeface="+mn-lt"/>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0" kern="1200" dirty="0" smtClean="0">
                          <a:solidFill>
                            <a:schemeClr val="tx1"/>
                          </a:solidFill>
                          <a:effectLst/>
                          <a:latin typeface="+mn-lt"/>
                          <a:ea typeface="+mn-ea"/>
                          <a:cs typeface="+mn-cs"/>
                        </a:rPr>
                        <a:t>14.906.663</a:t>
                      </a:r>
                      <a:endParaRPr lang="tr-TR" sz="1200" b="0" kern="1200" dirty="0">
                        <a:solidFill>
                          <a:schemeClr val="tx1"/>
                        </a:solidFill>
                        <a:effectLst/>
                        <a:latin typeface="+mn-lt"/>
                        <a:ea typeface="+mn-ea"/>
                        <a:cs typeface="+mn-cs"/>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kern="1200" dirty="0" smtClean="0">
                          <a:solidFill>
                            <a:schemeClr val="tx1"/>
                          </a:solidFill>
                          <a:effectLst/>
                          <a:latin typeface="+mn-lt"/>
                          <a:ea typeface="+mn-ea"/>
                          <a:cs typeface="+mn-cs"/>
                        </a:rPr>
                        <a:t>34,7</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2616132"/>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797935076"/>
              </p:ext>
            </p:extLst>
          </p:nvPr>
        </p:nvGraphicFramePr>
        <p:xfrm>
          <a:off x="201929" y="4207297"/>
          <a:ext cx="6487087" cy="4823790"/>
        </p:xfrm>
        <a:graphic>
          <a:graphicData uri="http://schemas.openxmlformats.org/drawingml/2006/table">
            <a:tbl>
              <a:tblPr>
                <a:effectLst>
                  <a:outerShdw blurRad="50800" dist="38100" dir="5400000" algn="t" rotWithShape="0">
                    <a:prstClr val="black">
                      <a:alpha val="40000"/>
                    </a:prstClr>
                  </a:outerShdw>
                </a:effectLst>
              </a:tblPr>
              <a:tblGrid>
                <a:gridCol w="5302497">
                  <a:extLst>
                    <a:ext uri="{9D8B030D-6E8A-4147-A177-3AD203B41FA5}">
                      <a16:colId xmlns:a16="http://schemas.microsoft.com/office/drawing/2014/main" val="20000"/>
                    </a:ext>
                  </a:extLst>
                </a:gridCol>
                <a:gridCol w="1184590">
                  <a:extLst>
                    <a:ext uri="{9D8B030D-6E8A-4147-A177-3AD203B41FA5}">
                      <a16:colId xmlns:a16="http://schemas.microsoft.com/office/drawing/2014/main" val="20001"/>
                    </a:ext>
                  </a:extLst>
                </a:gridCol>
              </a:tblGrid>
              <a:tr h="445799">
                <a:tc>
                  <a:txBody>
                    <a:bodyPr/>
                    <a:lstStyle/>
                    <a:p>
                      <a:pPr algn="ctr" fontAlgn="b"/>
                      <a:r>
                        <a:rPr lang="tr-TR" sz="1400" b="1" i="0" u="none" strike="noStrike" baseline="0" dirty="0" smtClean="0">
                          <a:solidFill>
                            <a:schemeClr val="bg1"/>
                          </a:solidFill>
                          <a:latin typeface="+mn-lt"/>
                          <a:cs typeface="Arial" pitchFamily="34" charset="0"/>
                        </a:rPr>
                        <a:t> </a:t>
                      </a:r>
                      <a:r>
                        <a:rPr lang="tr-TR" sz="1400" b="1" i="0" u="none" strike="noStrike" dirty="0" smtClean="0">
                          <a:solidFill>
                            <a:schemeClr val="bg1"/>
                          </a:solidFill>
                          <a:latin typeface="+mn-lt"/>
                          <a:cs typeface="Arial" pitchFamily="34" charset="0"/>
                        </a:rPr>
                        <a:t>MİLLİYETLERİNE GÖRE  GELEN</a:t>
                      </a:r>
                      <a:r>
                        <a:rPr lang="tr-TR" sz="1400" b="1" i="0" u="none" strike="noStrike" baseline="0" dirty="0" smtClean="0">
                          <a:solidFill>
                            <a:schemeClr val="bg1"/>
                          </a:solidFill>
                          <a:latin typeface="+mn-lt"/>
                          <a:cs typeface="Arial" pitchFamily="34" charset="0"/>
                        </a:rPr>
                        <a:t> YABANCI ZİYARETÇİLER</a:t>
                      </a:r>
                      <a:r>
                        <a:rPr lang="tr-TR" sz="1400" b="1" i="0" u="none" strike="noStrike" dirty="0" smtClean="0">
                          <a:solidFill>
                            <a:schemeClr val="bg1"/>
                          </a:solidFill>
                          <a:latin typeface="+mn-lt"/>
                          <a:cs typeface="Arial" pitchFamily="34" charset="0"/>
                        </a:rPr>
                        <a:t>  </a:t>
                      </a:r>
                      <a:endParaRPr lang="tr-TR" sz="1400" b="1" i="0" u="none" strike="noStrike" dirty="0">
                        <a:solidFill>
                          <a:schemeClr val="bg1"/>
                        </a:solidFill>
                        <a:latin typeface="+mn-lt"/>
                        <a:cs typeface="Arial" pitchFamily="34" charset="0"/>
                      </a:endParaRP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mn-lt"/>
                          <a:cs typeface="Arial" pitchFamily="34" charset="0"/>
                        </a:rPr>
                        <a:t>ZİYARETÇİ SAYISI</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45078">
                <a:tc>
                  <a:txBody>
                    <a:bodyPr/>
                    <a:lstStyle/>
                    <a:p>
                      <a:pPr algn="l">
                        <a:spcAft>
                          <a:spcPts val="0"/>
                        </a:spcAft>
                      </a:pPr>
                      <a:r>
                        <a:rPr lang="tr-TR" sz="1200" b="1" kern="1200" dirty="0">
                          <a:solidFill>
                            <a:schemeClr val="tx1"/>
                          </a:solidFill>
                          <a:effectLst/>
                          <a:latin typeface="+mn-lt"/>
                          <a:ea typeface="Times New Roman" panose="02020603050405020304" pitchFamily="18" charset="0"/>
                          <a:cs typeface="+mn-cs"/>
                        </a:rPr>
                        <a:t>ALMANYA</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1.111.561</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5078">
                <a:tc>
                  <a:txBody>
                    <a:bodyPr/>
                    <a:lstStyle/>
                    <a:p>
                      <a:pPr algn="l">
                        <a:spcAft>
                          <a:spcPts val="0"/>
                        </a:spcAft>
                      </a:pPr>
                      <a:r>
                        <a:rPr lang="tr-TR" sz="1200" b="1" kern="1200" dirty="0">
                          <a:solidFill>
                            <a:schemeClr val="tx1"/>
                          </a:solidFill>
                          <a:effectLst/>
                          <a:latin typeface="+mn-lt"/>
                          <a:ea typeface="Times New Roman" panose="02020603050405020304" pitchFamily="18" charset="0"/>
                          <a:cs typeface="+mn-cs"/>
                        </a:rPr>
                        <a:t>IRAN</a:t>
                      </a: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923.138</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RUSYA</a:t>
                      </a:r>
                      <a:r>
                        <a:rPr lang="tr-TR" sz="1200" b="1" kern="1200" baseline="0" dirty="0" smtClean="0">
                          <a:solidFill>
                            <a:schemeClr val="tx1"/>
                          </a:solidFill>
                          <a:effectLst/>
                          <a:latin typeface="+mn-lt"/>
                          <a:ea typeface="Times New Roman" panose="02020603050405020304" pitchFamily="18" charset="0"/>
                          <a:cs typeface="+mn-cs"/>
                        </a:rPr>
                        <a:t> FEDERASYONU</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721.719</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IRAK</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677.144</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FRANSA</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508.669</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İNGİLTERE</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489.796</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ABD</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459.909</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SUUDİ ARABİSTAN</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444.891</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ÇİN</a:t>
                      </a:r>
                      <a:r>
                        <a:rPr lang="tr-TR" sz="1200" b="1" kern="1200" baseline="0" dirty="0" smtClean="0">
                          <a:solidFill>
                            <a:schemeClr val="tx1"/>
                          </a:solidFill>
                          <a:effectLst/>
                          <a:latin typeface="+mn-lt"/>
                          <a:ea typeface="Times New Roman" panose="02020603050405020304" pitchFamily="18" charset="0"/>
                          <a:cs typeface="+mn-cs"/>
                        </a:rPr>
                        <a:t> HALK CUMHURİYET</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378.172</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KUVEYT</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337.679</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UKRAYNA</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331.776</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219630"/>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ÜRDÜN</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325.511</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İSRAİL</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307.727</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HOLLANDA</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294.451</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45078">
                <a:tc>
                  <a:txBody>
                    <a:bodyPr/>
                    <a:lstStyle/>
                    <a:p>
                      <a:pPr algn="l">
                        <a:spcAft>
                          <a:spcPts val="0"/>
                        </a:spcAft>
                      </a:pPr>
                      <a:r>
                        <a:rPr lang="tr-TR" sz="1200" b="1" kern="1200" dirty="0" smtClean="0">
                          <a:solidFill>
                            <a:schemeClr val="tx1"/>
                          </a:solidFill>
                          <a:effectLst/>
                          <a:latin typeface="+mn-lt"/>
                          <a:ea typeface="Times New Roman" panose="02020603050405020304" pitchFamily="18" charset="0"/>
                          <a:cs typeface="+mn-cs"/>
                        </a:rPr>
                        <a:t>İTALYA</a:t>
                      </a:r>
                      <a:endParaRPr lang="tr-TR" sz="1200" b="1"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0" kern="1200" dirty="0" smtClean="0">
                          <a:solidFill>
                            <a:schemeClr val="tx1"/>
                          </a:solidFill>
                          <a:effectLst/>
                          <a:latin typeface="+mn-lt"/>
                          <a:ea typeface="Times New Roman" panose="02020603050405020304" pitchFamily="18" charset="0"/>
                          <a:cs typeface="+mn-cs"/>
                        </a:rPr>
                        <a:t>284.419</a:t>
                      </a:r>
                      <a:endParaRPr lang="tr-TR" sz="1200" b="0" kern="1200" dirty="0">
                        <a:solidFill>
                          <a:schemeClr val="tx1"/>
                        </a:solidFill>
                        <a:effectLst/>
                        <a:latin typeface="+mn-lt"/>
                        <a:ea typeface="Times New Roman" panose="02020603050405020304" pitchFamily="18" charset="0"/>
                        <a:cs typeface="+mn-cs"/>
                      </a:endParaRPr>
                    </a:p>
                  </a:txBody>
                  <a:tcPr marL="33338" marR="33338"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4325">
                <a:tc>
                  <a:txBody>
                    <a:bodyPr/>
                    <a:lstStyle/>
                    <a:p>
                      <a:pPr algn="l">
                        <a:spcAft>
                          <a:spcPts val="0"/>
                        </a:spcAft>
                      </a:pPr>
                      <a:r>
                        <a:rPr lang="tr-TR" sz="1200" b="1" dirty="0">
                          <a:solidFill>
                            <a:schemeClr val="tx1"/>
                          </a:solidFill>
                          <a:effectLst/>
                          <a:latin typeface="+mn-lt"/>
                          <a:ea typeface="Times New Roman" panose="02020603050405020304" pitchFamily="18" charset="0"/>
                        </a:rPr>
                        <a:t>Diğer Ülkeler</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200" b="1" dirty="0" smtClean="0">
                          <a:solidFill>
                            <a:schemeClr val="tx1"/>
                          </a:solidFill>
                          <a:effectLst/>
                          <a:latin typeface="+mn-lt"/>
                          <a:ea typeface="Times New Roman" panose="02020603050405020304" pitchFamily="18" charset="0"/>
                        </a:rPr>
                        <a:t>7.310.101</a:t>
                      </a:r>
                      <a:endParaRPr lang="tr-TR" sz="1200" b="1" dirty="0">
                        <a:solidFill>
                          <a:schemeClr val="tx1"/>
                        </a:solidFill>
                        <a:effectLst/>
                        <a:latin typeface="+mn-lt"/>
                        <a:ea typeface="Times New Roman" panose="02020603050405020304" pitchFamily="18"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97496">
                <a:tc>
                  <a:txBody>
                    <a:bodyPr/>
                    <a:lstStyle/>
                    <a:p>
                      <a:pPr algn="ctr" fontAlgn="b"/>
                      <a:r>
                        <a:rPr lang="tr-TR" sz="1600" b="1" i="0" u="none" strike="noStrike" kern="1200" dirty="0">
                          <a:solidFill>
                            <a:srgbClr val="2D3142"/>
                          </a:solidFill>
                          <a:latin typeface="+mn-lt"/>
                          <a:ea typeface="+mn-ea"/>
                          <a:cs typeface="Arial" pitchFamily="34" charset="0"/>
                        </a:rPr>
                        <a:t>TOPLAM</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marL="0" algn="ctr" defTabSz="685800" rtl="0" eaLnBrk="1" fontAlgn="ctr" latinLnBrk="0" hangingPunct="1"/>
                      <a:r>
                        <a:rPr lang="tr-TR" sz="1600" b="1" i="0" u="none" strike="noStrike" kern="1200" dirty="0">
                          <a:solidFill>
                            <a:srgbClr val="000000"/>
                          </a:solidFill>
                          <a:effectLst/>
                          <a:latin typeface="+mn-lt"/>
                          <a:ea typeface="+mn-ea"/>
                          <a:cs typeface="+mn-cs"/>
                        </a:rPr>
                        <a:t>17.370.030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extLst>
                  <a:ext uri="{0D108BD9-81ED-4DB2-BD59-A6C34878D82A}">
                    <a16:rowId xmlns:a16="http://schemas.microsoft.com/office/drawing/2014/main" val="10017"/>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23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8402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KONAKLAMA TESİSLERİ VERİLERİ</a:t>
            </a:r>
          </a:p>
        </p:txBody>
      </p:sp>
      <p:graphicFrame>
        <p:nvGraphicFramePr>
          <p:cNvPr id="4" name="4 Tablo"/>
          <p:cNvGraphicFramePr>
            <a:graphicFrameLocks noGrp="1"/>
          </p:cNvGraphicFramePr>
          <p:nvPr>
            <p:extLst>
              <p:ext uri="{D42A27DB-BD31-4B8C-83A1-F6EECF244321}">
                <p14:modId xmlns:p14="http://schemas.microsoft.com/office/powerpoint/2010/main" val="3812165949"/>
              </p:ext>
            </p:extLst>
          </p:nvPr>
        </p:nvGraphicFramePr>
        <p:xfrm>
          <a:off x="102274" y="856639"/>
          <a:ext cx="6616578" cy="1122814"/>
        </p:xfrm>
        <a:graphic>
          <a:graphicData uri="http://schemas.openxmlformats.org/drawingml/2006/table">
            <a:tbl>
              <a:tblPr>
                <a:effectLst>
                  <a:outerShdw blurRad="50800" dist="38100" dir="5400000" algn="t" rotWithShape="0">
                    <a:prstClr val="black">
                      <a:alpha val="40000"/>
                    </a:prstClr>
                  </a:outerShdw>
                </a:effectLst>
              </a:tblPr>
              <a:tblGrid>
                <a:gridCol w="4653935">
                  <a:extLst>
                    <a:ext uri="{9D8B030D-6E8A-4147-A177-3AD203B41FA5}">
                      <a16:colId xmlns:a16="http://schemas.microsoft.com/office/drawing/2014/main" val="20000"/>
                    </a:ext>
                  </a:extLst>
                </a:gridCol>
                <a:gridCol w="1962643">
                  <a:extLst>
                    <a:ext uri="{9D8B030D-6E8A-4147-A177-3AD203B41FA5}">
                      <a16:colId xmlns:a16="http://schemas.microsoft.com/office/drawing/2014/main" val="20001"/>
                    </a:ext>
                  </a:extLst>
                </a:gridCol>
              </a:tblGrid>
              <a:tr h="267506">
                <a:tc>
                  <a:txBody>
                    <a:bodyPr/>
                    <a:lstStyle/>
                    <a:p>
                      <a:pPr algn="ctr" fontAlgn="b"/>
                      <a:r>
                        <a:rPr lang="tr-TR" sz="1600" b="1" i="0" u="none" strike="noStrike" dirty="0">
                          <a:solidFill>
                            <a:schemeClr val="bg1"/>
                          </a:solidFill>
                          <a:latin typeface="Calibri" panose="020F0502020204030204" pitchFamily="34" charset="0"/>
                          <a:cs typeface="Arial" pitchFamily="34" charset="0"/>
                        </a:rPr>
                        <a:t>   TURİZM</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2019</a:t>
                      </a:r>
                      <a:r>
                        <a:rPr lang="tr-TR" sz="1600" b="1" i="0" u="none" strike="noStrike" kern="1200" baseline="0" dirty="0" smtClean="0">
                          <a:solidFill>
                            <a:schemeClr val="bg1"/>
                          </a:solidFill>
                          <a:latin typeface="Calibri" panose="020F0502020204030204" pitchFamily="34" charset="0"/>
                          <a:ea typeface="+mn-ea"/>
                          <a:cs typeface="Arial" pitchFamily="34" charset="0"/>
                        </a:rPr>
                        <a:t> </a:t>
                      </a:r>
                      <a:r>
                        <a:rPr lang="tr-TR" sz="1600" b="1" i="0" u="none" strike="noStrike" kern="1200" baseline="0" dirty="0">
                          <a:solidFill>
                            <a:schemeClr val="bg1"/>
                          </a:solidFill>
                          <a:latin typeface="Calibri" panose="020F0502020204030204" pitchFamily="34" charset="0"/>
                          <a:ea typeface="+mn-ea"/>
                          <a:cs typeface="Arial" pitchFamily="34" charset="0"/>
                        </a:rPr>
                        <a:t>YILI </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13827">
                <a:tc>
                  <a:txBody>
                    <a:bodyPr/>
                    <a:lstStyle/>
                    <a:p>
                      <a:pPr marL="0" marR="0" lvl="0" indent="0" algn="l" defTabSz="457200" rtl="0" eaLnBrk="1" fontAlgn="ctr" latinLnBrk="0" hangingPunct="1">
                        <a:lnSpc>
                          <a:spcPct val="100000"/>
                        </a:lnSpc>
                        <a:spcBef>
                          <a:spcPct val="20000"/>
                        </a:spcBef>
                        <a:spcAft>
                          <a:spcPct val="0"/>
                        </a:spcAft>
                        <a:buClrTx/>
                        <a:buSzTx/>
                        <a:buFontTx/>
                        <a:buNone/>
                        <a:tabLst/>
                      </a:pPr>
                      <a:r>
                        <a:rPr lang="tr-TR" sz="1200" b="1" kern="1200" dirty="0">
                          <a:solidFill>
                            <a:schemeClr val="tx1"/>
                          </a:solidFill>
                          <a:effectLst/>
                          <a:latin typeface="Calibri" panose="020F0502020204030204" pitchFamily="34" charset="0"/>
                          <a:ea typeface="+mn-ea"/>
                          <a:cs typeface="+mn-cs"/>
                        </a:rPr>
                        <a:t>TURİZM </a:t>
                      </a:r>
                      <a:r>
                        <a:rPr lang="tr-TR" sz="1200" b="1" kern="1200" dirty="0" smtClean="0">
                          <a:solidFill>
                            <a:schemeClr val="tx1"/>
                          </a:solidFill>
                          <a:effectLst/>
                          <a:latin typeface="Calibri" panose="020F0502020204030204" pitchFamily="34" charset="0"/>
                          <a:ea typeface="+mn-ea"/>
                          <a:cs typeface="+mn-cs"/>
                        </a:rPr>
                        <a:t>İŞLETME BELGELİ KONAKLAMA TESİSİ YATAK SAYISI</a:t>
                      </a:r>
                      <a:endParaRPr lang="tr-TR" sz="1200" b="1" kern="1200" dirty="0">
                        <a:solidFill>
                          <a:schemeClr val="tx1"/>
                        </a:solidFill>
                        <a:effectLst/>
                        <a:latin typeface="Calibri" panose="020F0502020204030204" pitchFamily="34" charset="0"/>
                        <a:ea typeface="+mn-ea"/>
                        <a:cs typeface="+mn-cs"/>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121.391</a:t>
                      </a: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827">
                <a:tc>
                  <a:txBody>
                    <a:bodyPr/>
                    <a:lstStyle/>
                    <a:p>
                      <a:pPr marL="0" marR="0" lvl="0" indent="0" algn="l" defTabSz="457200" rtl="0" eaLnBrk="1" fontAlgn="ctr" latinLnBrk="0" hangingPunct="1">
                        <a:lnSpc>
                          <a:spcPct val="100000"/>
                        </a:lnSpc>
                        <a:spcBef>
                          <a:spcPct val="20000"/>
                        </a:spcBef>
                        <a:spcAft>
                          <a:spcPct val="0"/>
                        </a:spcAft>
                        <a:buClrTx/>
                        <a:buSzTx/>
                        <a:buFontTx/>
                        <a:buNone/>
                        <a:tabLst/>
                        <a:defRPr/>
                      </a:pPr>
                      <a:r>
                        <a:rPr lang="tr-TR" sz="1200" b="1" kern="1200" dirty="0" smtClean="0">
                          <a:solidFill>
                            <a:schemeClr val="tx1"/>
                          </a:solidFill>
                          <a:effectLst/>
                          <a:latin typeface="Calibri" panose="020F0502020204030204" pitchFamily="34" charset="0"/>
                          <a:ea typeface="+mn-ea"/>
                          <a:cs typeface="+mn-cs"/>
                        </a:rPr>
                        <a:t>BELEDİYE BELGELİ TESİS YATAK SAYISI</a:t>
                      </a:r>
                      <a:endParaRPr lang="tr-TR" sz="1200" b="1" kern="1200" dirty="0">
                        <a:solidFill>
                          <a:schemeClr val="tx1"/>
                        </a:solidFill>
                        <a:effectLst/>
                        <a:latin typeface="Calibri" panose="020F0502020204030204" pitchFamily="34" charset="0"/>
                        <a:ea typeface="+mn-ea"/>
                        <a:cs typeface="+mn-cs"/>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defRPr/>
                      </a:pPr>
                      <a:r>
                        <a:rPr lang="tr-TR" sz="1200" b="1" kern="1200" dirty="0" smtClean="0">
                          <a:solidFill>
                            <a:schemeClr val="tx1"/>
                          </a:solidFill>
                          <a:effectLst/>
                          <a:latin typeface="Calibri" panose="020F0502020204030204" pitchFamily="34" charset="0"/>
                          <a:ea typeface="+mn-ea"/>
                          <a:cs typeface="+mn-cs"/>
                        </a:rPr>
                        <a:t>62.620</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827">
                <a:tc>
                  <a:txBody>
                    <a:bodyPr/>
                    <a:lstStyle/>
                    <a:p>
                      <a:pPr marL="0" marR="0" lvl="0" indent="0" algn="l" defTabSz="457200" rtl="0" eaLnBrk="1" fontAlgn="ctr" latinLnBrk="0" hangingPunct="1">
                        <a:lnSpc>
                          <a:spcPct val="100000"/>
                        </a:lnSpc>
                        <a:spcBef>
                          <a:spcPct val="20000"/>
                        </a:spcBef>
                        <a:spcAft>
                          <a:spcPct val="0"/>
                        </a:spcAft>
                        <a:buClrTx/>
                        <a:buSzTx/>
                        <a:buFontTx/>
                        <a:buNone/>
                        <a:tabLst/>
                        <a:defRPr/>
                      </a:pPr>
                      <a:r>
                        <a:rPr lang="tr-TR" sz="1200" b="1" kern="1200" dirty="0" smtClean="0">
                          <a:solidFill>
                            <a:schemeClr val="tx1"/>
                          </a:solidFill>
                          <a:effectLst/>
                          <a:latin typeface="Calibri" panose="020F0502020204030204" pitchFamily="34" charset="0"/>
                          <a:ea typeface="+mn-ea"/>
                          <a:cs typeface="+mn-cs"/>
                        </a:rPr>
                        <a:t>İNŞAAT YATIRIM BELGELİ KONAKLAMA </a:t>
                      </a:r>
                      <a:r>
                        <a:rPr lang="tr-TR" sz="1200" b="1" kern="1200" dirty="0">
                          <a:solidFill>
                            <a:schemeClr val="tx1"/>
                          </a:solidFill>
                          <a:effectLst/>
                          <a:latin typeface="Calibri" panose="020F0502020204030204" pitchFamily="34" charset="0"/>
                          <a:ea typeface="+mn-ea"/>
                          <a:cs typeface="+mn-cs"/>
                        </a:rPr>
                        <a:t>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20.506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827">
                <a:tc>
                  <a:txBody>
                    <a:bodyPr/>
                    <a:lstStyle/>
                    <a:p>
                      <a:pPr marL="0" marR="0" lvl="0" indent="0" algn="l" defTabSz="457200" rtl="0" eaLnBrk="1" fontAlgn="ctr" latinLnBrk="0" hangingPunct="1">
                        <a:lnSpc>
                          <a:spcPct val="100000"/>
                        </a:lnSpc>
                        <a:spcBef>
                          <a:spcPct val="20000"/>
                        </a:spcBef>
                        <a:spcAft>
                          <a:spcPct val="0"/>
                        </a:spcAft>
                        <a:buClrTx/>
                        <a:buSzTx/>
                        <a:buFontTx/>
                        <a:buNone/>
                        <a:tabLst/>
                        <a:defRPr/>
                      </a:pPr>
                      <a:r>
                        <a:rPr lang="tr-TR" sz="1200" b="1" kern="1200" dirty="0">
                          <a:solidFill>
                            <a:schemeClr val="tx1"/>
                          </a:solidFill>
                          <a:effectLst/>
                          <a:latin typeface="Calibri" panose="020F0502020204030204" pitchFamily="34" charset="0"/>
                          <a:ea typeface="+mn-ea"/>
                          <a:cs typeface="+mn-cs"/>
                        </a:rPr>
                        <a:t>TURİST </a:t>
                      </a:r>
                      <a:r>
                        <a:rPr lang="tr-TR" sz="1200" b="1" kern="1200" dirty="0" smtClean="0">
                          <a:solidFill>
                            <a:schemeClr val="tx1"/>
                          </a:solidFill>
                          <a:effectLst/>
                          <a:latin typeface="Calibri" panose="020F0502020204030204" pitchFamily="34" charset="0"/>
                          <a:ea typeface="+mn-ea"/>
                          <a:cs typeface="+mn-cs"/>
                        </a:rPr>
                        <a:t>SAYISI </a:t>
                      </a:r>
                      <a:endParaRPr lang="tr-TR" sz="1200" b="1" kern="1200" dirty="0">
                        <a:solidFill>
                          <a:schemeClr val="tx1"/>
                        </a:solidFill>
                        <a:effectLst/>
                        <a:latin typeface="Calibri" panose="020F0502020204030204" pitchFamily="34" charset="0"/>
                        <a:ea typeface="+mn-ea"/>
                        <a:cs typeface="+mn-cs"/>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14.906.663</a:t>
                      </a:r>
                      <a:endParaRPr lang="tr-TR" sz="1200" b="1" kern="1200" dirty="0">
                        <a:solidFill>
                          <a:schemeClr val="tx1"/>
                        </a:solidFill>
                        <a:effectLst/>
                        <a:latin typeface="Calibri" panose="020F0502020204030204" pitchFamily="34" charset="0"/>
                        <a:ea typeface="+mn-ea"/>
                        <a:cs typeface="+mn-cs"/>
                      </a:endParaRP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Group 3"/>
          <p:cNvGraphicFramePr>
            <a:graphicFrameLocks/>
          </p:cNvGraphicFramePr>
          <p:nvPr>
            <p:extLst>
              <p:ext uri="{D42A27DB-BD31-4B8C-83A1-F6EECF244321}">
                <p14:modId xmlns:p14="http://schemas.microsoft.com/office/powerpoint/2010/main" val="1659646638"/>
              </p:ext>
            </p:extLst>
          </p:nvPr>
        </p:nvGraphicFramePr>
        <p:xfrm>
          <a:off x="89021" y="2006220"/>
          <a:ext cx="6629831" cy="1501255"/>
        </p:xfrm>
        <a:graphic>
          <a:graphicData uri="http://schemas.openxmlformats.org/drawingml/2006/table">
            <a:tbl>
              <a:tblPr>
                <a:effectLst>
                  <a:outerShdw blurRad="50800" dist="38100" dir="5400000" algn="t" rotWithShape="0">
                    <a:prstClr val="black">
                      <a:alpha val="40000"/>
                    </a:prstClr>
                  </a:outerShdw>
                </a:effectLst>
              </a:tblPr>
              <a:tblGrid>
                <a:gridCol w="3891314">
                  <a:extLst>
                    <a:ext uri="{9D8B030D-6E8A-4147-A177-3AD203B41FA5}">
                      <a16:colId xmlns:a16="http://schemas.microsoft.com/office/drawing/2014/main" val="20000"/>
                    </a:ext>
                  </a:extLst>
                </a:gridCol>
                <a:gridCol w="1281859">
                  <a:extLst>
                    <a:ext uri="{9D8B030D-6E8A-4147-A177-3AD203B41FA5}">
                      <a16:colId xmlns:a16="http://schemas.microsoft.com/office/drawing/2014/main" val="20001"/>
                    </a:ext>
                  </a:extLst>
                </a:gridCol>
                <a:gridCol w="1456658">
                  <a:extLst>
                    <a:ext uri="{9D8B030D-6E8A-4147-A177-3AD203B41FA5}">
                      <a16:colId xmlns:a16="http://schemas.microsoft.com/office/drawing/2014/main" val="20002"/>
                    </a:ext>
                  </a:extLst>
                </a:gridCol>
              </a:tblGrid>
              <a:tr h="37475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YEME-İÇME TESİSLERİ</a:t>
                      </a:r>
                    </a:p>
                  </a:txBody>
                  <a:tcPr marL="51435" marR="51435" marT="25718" marB="25718"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69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TESİS TÜRÜ</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SAYI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KAPASİTE</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6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mn-lt"/>
                        </a:rPr>
                        <a:t>TURİZM İŞLETME  BELGELİ YEME-İÇME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735</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134.776</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200" b="1" i="0" u="none" strike="noStrike" cap="none" normalizeH="0" baseline="0" dirty="0">
                          <a:ln>
                            <a:noFill/>
                          </a:ln>
                          <a:solidFill>
                            <a:schemeClr val="tx1"/>
                          </a:solidFill>
                          <a:effectLst/>
                          <a:latin typeface="+mn-lt"/>
                        </a:rPr>
                        <a:t>TURİZM YATIRIMI BELGELİ YEME-İÇME  TESİSİ  </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101</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spcAft>
                          <a:spcPts val="0"/>
                        </a:spcAft>
                      </a:pPr>
                      <a:r>
                        <a:rPr lang="tr-TR" sz="1200" b="1" kern="1200" dirty="0" smtClean="0">
                          <a:solidFill>
                            <a:schemeClr val="tx1"/>
                          </a:solidFill>
                          <a:effectLst/>
                          <a:latin typeface="Calibri" panose="020F0502020204030204" pitchFamily="34" charset="0"/>
                          <a:ea typeface="+mn-ea"/>
                          <a:cs typeface="+mn-cs"/>
                        </a:rPr>
                        <a:t>20.506</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650441"/>
                  </a:ext>
                </a:extLst>
              </a:tr>
              <a:tr h="24779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200" b="1" i="0" u="none" strike="noStrike" cap="none" normalizeH="0" baseline="0" dirty="0">
                          <a:ln>
                            <a:noFill/>
                          </a:ln>
                          <a:solidFill>
                            <a:schemeClr val="tx1"/>
                          </a:solidFill>
                          <a:effectLst/>
                          <a:latin typeface="+mn-lt"/>
                        </a:rPr>
                        <a:t>TURİZM YATIRIMI BELGELİ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2000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13</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2000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6.541</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71211602"/>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Group 93"/>
          <p:cNvGraphicFramePr>
            <a:graphicFrameLocks noGrp="1"/>
          </p:cNvGraphicFramePr>
          <p:nvPr>
            <p:extLst>
              <p:ext uri="{D42A27DB-BD31-4B8C-83A1-F6EECF244321}">
                <p14:modId xmlns:p14="http://schemas.microsoft.com/office/powerpoint/2010/main" val="3206689389"/>
              </p:ext>
            </p:extLst>
          </p:nvPr>
        </p:nvGraphicFramePr>
        <p:xfrm>
          <a:off x="137123" y="3580117"/>
          <a:ext cx="6581729" cy="2157517"/>
        </p:xfrm>
        <a:graphic>
          <a:graphicData uri="http://schemas.openxmlformats.org/drawingml/2006/table">
            <a:tbl>
              <a:tblPr>
                <a:effectLst>
                  <a:outerShdw blurRad="50800" dist="38100" dir="5400000" algn="t" rotWithShape="0">
                    <a:prstClr val="black">
                      <a:alpha val="40000"/>
                    </a:prstClr>
                  </a:outerShdw>
                </a:effectLst>
              </a:tblPr>
              <a:tblGrid>
                <a:gridCol w="3851931">
                  <a:extLst>
                    <a:ext uri="{9D8B030D-6E8A-4147-A177-3AD203B41FA5}">
                      <a16:colId xmlns:a16="http://schemas.microsoft.com/office/drawing/2014/main" val="20000"/>
                    </a:ext>
                  </a:extLst>
                </a:gridCol>
                <a:gridCol w="1244414">
                  <a:extLst>
                    <a:ext uri="{9D8B030D-6E8A-4147-A177-3AD203B41FA5}">
                      <a16:colId xmlns:a16="http://schemas.microsoft.com/office/drawing/2014/main" val="20001"/>
                    </a:ext>
                  </a:extLst>
                </a:gridCol>
                <a:gridCol w="1485384">
                  <a:extLst>
                    <a:ext uri="{9D8B030D-6E8A-4147-A177-3AD203B41FA5}">
                      <a16:colId xmlns:a16="http://schemas.microsoft.com/office/drawing/2014/main" val="20003"/>
                    </a:ext>
                  </a:extLst>
                </a:gridCol>
              </a:tblGrid>
              <a:tr h="43471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tr-TR" sz="1600" b="1" i="0" u="none" strike="noStrike" kern="1200" cap="none" normalizeH="0" baseline="0" noProof="0" dirty="0" smtClean="0">
                          <a:ln>
                            <a:noFill/>
                          </a:ln>
                          <a:solidFill>
                            <a:schemeClr val="bg1"/>
                          </a:solidFill>
                          <a:effectLst/>
                          <a:latin typeface="Calibri" panose="020F0502020204030204" pitchFamily="34" charset="0"/>
                          <a:ea typeface="+mn-ea"/>
                          <a:cs typeface="+mn-cs"/>
                        </a:rPr>
                        <a:t>TURİZM YATIRIM BELGELİ YEME-İÇME-EĞLENCE TESİSLERİ</a:t>
                      </a:r>
                    </a:p>
                    <a:p>
                      <a:pPr marL="0" marR="0" lvl="0" indent="0" algn="ctr" defTabSz="914400" rtl="0" eaLnBrk="1" fontAlgn="base" latinLnBrk="0" hangingPunct="1">
                        <a:lnSpc>
                          <a:spcPct val="100000"/>
                        </a:lnSpc>
                        <a:spcBef>
                          <a:spcPct val="0"/>
                        </a:spcBef>
                        <a:spcAft>
                          <a:spcPct val="0"/>
                        </a:spcAft>
                        <a:buClrTx/>
                        <a:buSzTx/>
                        <a:buFontTx/>
                        <a:buNone/>
                        <a:tabLst/>
                      </a:pPr>
                      <a:endParaRPr lang="tr-TR" sz="16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991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199128">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1.SINIF LOKANTA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4</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1.250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9128">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ÖZEL BELGELİ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2</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1.220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9128">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KONGRE VE EĞLENCE MERKEZİ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1.961</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9128">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YAT  LİMANLARI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2</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9128">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GÜNÜBİRLİK GEZİ TEKNELERİ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1000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22304">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GÜNÜBİRLİK TESİSLERİ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2</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1.110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38533">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TOPLAM</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12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6.541</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graphicFrame>
        <p:nvGraphicFramePr>
          <p:cNvPr id="11" name="Group 93"/>
          <p:cNvGraphicFramePr>
            <a:graphicFrameLocks noGrp="1"/>
          </p:cNvGraphicFramePr>
          <p:nvPr>
            <p:extLst>
              <p:ext uri="{D42A27DB-BD31-4B8C-83A1-F6EECF244321}">
                <p14:modId xmlns:p14="http://schemas.microsoft.com/office/powerpoint/2010/main" val="2452120028"/>
              </p:ext>
            </p:extLst>
          </p:nvPr>
        </p:nvGraphicFramePr>
        <p:xfrm>
          <a:off x="150376" y="5735069"/>
          <a:ext cx="6568476" cy="3574456"/>
        </p:xfrm>
        <a:graphic>
          <a:graphicData uri="http://schemas.openxmlformats.org/drawingml/2006/table">
            <a:tbl>
              <a:tblPr>
                <a:effectLst>
                  <a:outerShdw blurRad="50800" dist="38100" dir="5400000" algn="t" rotWithShape="0">
                    <a:prstClr val="black">
                      <a:alpha val="40000"/>
                    </a:prstClr>
                  </a:outerShdw>
                </a:effectLst>
              </a:tblPr>
              <a:tblGrid>
                <a:gridCol w="3844174">
                  <a:extLst>
                    <a:ext uri="{9D8B030D-6E8A-4147-A177-3AD203B41FA5}">
                      <a16:colId xmlns:a16="http://schemas.microsoft.com/office/drawing/2014/main" val="20000"/>
                    </a:ext>
                  </a:extLst>
                </a:gridCol>
                <a:gridCol w="1241908">
                  <a:extLst>
                    <a:ext uri="{9D8B030D-6E8A-4147-A177-3AD203B41FA5}">
                      <a16:colId xmlns:a16="http://schemas.microsoft.com/office/drawing/2014/main" val="20001"/>
                    </a:ext>
                  </a:extLst>
                </a:gridCol>
                <a:gridCol w="1482394">
                  <a:extLst>
                    <a:ext uri="{9D8B030D-6E8A-4147-A177-3AD203B41FA5}">
                      <a16:colId xmlns:a16="http://schemas.microsoft.com/office/drawing/2014/main" val="20003"/>
                    </a:ext>
                  </a:extLst>
                </a:gridCol>
              </a:tblGrid>
              <a:tr h="22477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smtClean="0">
                          <a:solidFill>
                            <a:schemeClr val="bg1"/>
                          </a:solidFill>
                          <a:latin typeface="Calibri" panose="020F0502020204030204" pitchFamily="34" charset="0"/>
                          <a:cs typeface="Arial" pitchFamily="34" charset="0"/>
                        </a:rPr>
                        <a:t>TURİZM İŞLETME BELGELİ YEME-İÇME-EĞLENCE TESİSLERİ</a:t>
                      </a:r>
                      <a:endParaRPr lang="tr-TR" sz="1600" b="1" dirty="0">
                        <a:solidFill>
                          <a:schemeClr val="bg1"/>
                        </a:solidFill>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96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TESİS TÜRÜ</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SAYISI</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KAPASİTE</a:t>
                      </a:r>
                      <a:endParaRPr kumimoji="0" lang="tr-TR" sz="1400" b="0" i="0" u="none" strike="noStrike" cap="none" normalizeH="0" baseline="0" dirty="0">
                        <a:ln>
                          <a:noFill/>
                        </a:ln>
                        <a:solidFill>
                          <a:srgbClr val="14213D"/>
                        </a:solidFill>
                        <a:effectLst/>
                        <a:latin typeface="Calibri" panose="020F0502020204030204" pitchFamily="34" charset="0"/>
                        <a:cs typeface="Arial" pitchFamily="34" charset="0"/>
                      </a:endParaRPr>
                    </a:p>
                  </a:txBody>
                  <a:tcPr marL="24695" marR="2469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YÜZER LOKANTALAR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32</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12.678</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ÖZEL TESİS</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183</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29.043</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31367734"/>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LÜKS LOKANTA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600</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64846472"/>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1.SINIF LOKANTA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153</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39.539</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77952456"/>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2.SINIF LOKANTA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45</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6.908</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13295198"/>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GÜNÜ BİRLİK TESİSLER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17</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4.770</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8132556"/>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KAFETERYA</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5</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615</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54026359"/>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MÜSTAKİL EĞLENCE YERİ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7</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1.000</a:t>
                      </a: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30102858"/>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BAR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4</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360</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71008602"/>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YAT LİMANLARI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2</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97687379"/>
                  </a:ext>
                </a:extLst>
              </a:tr>
              <a:tr h="268564">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HAVUZLAR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KONGRE  MERKEZİ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3</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21.830</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GÜNÜBİRLİK GEZİ TEKNELERİ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92</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15.706</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TİCARİ YATLAR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187</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1.162</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73522">
                <a:tc>
                  <a:txBody>
                    <a:bodyPr/>
                    <a:lstStyle/>
                    <a:p>
                      <a:pPr marL="0" marR="0" lvl="0" indent="0" algn="l" defTabSz="457200" rtl="0" eaLnBrk="1" fontAlgn="ctr" latinLnBrk="0" hangingPunct="1">
                        <a:lnSpc>
                          <a:spcPct val="100000"/>
                        </a:lnSpc>
                        <a:spcBef>
                          <a:spcPct val="0"/>
                        </a:spcBef>
                        <a:spcAft>
                          <a:spcPts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GASTRONOMİ GEZİ TEKNELERİ</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3</a:t>
                      </a:r>
                      <a:endParaRPr lang="tr-TR" sz="1200" b="0" kern="1200" dirty="0">
                        <a:solidFill>
                          <a:schemeClr val="tx1"/>
                        </a:solidFill>
                        <a:effectLst/>
                        <a:latin typeface="Calibri" panose="020F0502020204030204" pitchFamily="34" charset="0"/>
                        <a:ea typeface="+mn-ea"/>
                        <a:cs typeface="+mn-cs"/>
                      </a:endParaRPr>
                    </a:p>
                  </a:txBody>
                  <a:tcPr marL="5358" marR="5358" marT="5358"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ctr" latinLnBrk="0" hangingPunct="1">
                        <a:lnSpc>
                          <a:spcPct val="100000"/>
                        </a:lnSpc>
                        <a:spcBef>
                          <a:spcPct val="0"/>
                        </a:spcBef>
                        <a:spcAft>
                          <a:spcPts val="0"/>
                        </a:spcAft>
                        <a:buClrTx/>
                        <a:buSzTx/>
                        <a:buFontTx/>
                        <a:buNone/>
                        <a:tabLst/>
                      </a:pPr>
                      <a:r>
                        <a:rPr lang="tr-TR" sz="1200" b="0" kern="1200" dirty="0" smtClean="0">
                          <a:solidFill>
                            <a:schemeClr val="tx1"/>
                          </a:solidFill>
                          <a:effectLst/>
                          <a:latin typeface="Calibri" panose="020F0502020204030204" pitchFamily="34" charset="0"/>
                          <a:ea typeface="+mn-ea"/>
                          <a:cs typeface="+mn-cs"/>
                        </a:rPr>
                        <a:t>565</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66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Bookman Old Style" pitchFamily="18" charset="0"/>
                          <a:ea typeface="+mn-ea"/>
                          <a:cs typeface="Arial" pitchFamily="34" charset="0"/>
                        </a:rPr>
                        <a:t>TOPLAM</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735</a:t>
                      </a:r>
                    </a:p>
                  </a:txBody>
                  <a:tcPr marL="25004" marR="25004" marT="0" marB="0"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kern="1200" cap="none" normalizeH="0" baseline="0" dirty="0" smtClean="0">
                          <a:ln>
                            <a:noFill/>
                          </a:ln>
                          <a:solidFill>
                            <a:schemeClr val="tx1"/>
                          </a:solidFill>
                          <a:effectLst/>
                          <a:latin typeface="Bookman Old Style" pitchFamily="18" charset="0"/>
                          <a:ea typeface="+mn-ea"/>
                          <a:cs typeface="Arial" pitchFamily="34" charset="0"/>
                        </a:rPr>
                        <a:t>134.776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3907628352"/>
                  </a:ext>
                </a:extLst>
              </a:tr>
            </a:tbl>
          </a:graphicData>
        </a:graphic>
      </p:graphicFrame>
    </p:spTree>
    <p:extLst>
      <p:ext uri="{BB962C8B-B14F-4D97-AF65-F5344CB8AC3E}">
        <p14:creationId xmlns:p14="http://schemas.microsoft.com/office/powerpoint/2010/main" val="3193093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90679"/>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SEYAHAT ACENTELERİ 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GELEN KRUVAZİYER GEMİSİ SAYISI  </a:t>
            </a:r>
          </a:p>
        </p:txBody>
      </p:sp>
      <p:graphicFrame>
        <p:nvGraphicFramePr>
          <p:cNvPr id="4" name="4 Tablo"/>
          <p:cNvGraphicFramePr>
            <a:graphicFrameLocks noGrp="1"/>
          </p:cNvGraphicFramePr>
          <p:nvPr>
            <p:extLst>
              <p:ext uri="{D42A27DB-BD31-4B8C-83A1-F6EECF244321}">
                <p14:modId xmlns:p14="http://schemas.microsoft.com/office/powerpoint/2010/main" val="1058918053"/>
              </p:ext>
            </p:extLst>
          </p:nvPr>
        </p:nvGraphicFramePr>
        <p:xfrm>
          <a:off x="111920" y="3775779"/>
          <a:ext cx="6634536" cy="2656114"/>
        </p:xfrm>
        <a:graphic>
          <a:graphicData uri="http://schemas.openxmlformats.org/drawingml/2006/table">
            <a:tbl>
              <a:tblPr>
                <a:effectLst>
                  <a:outerShdw blurRad="50800" dist="38100" dir="5400000" algn="t" rotWithShape="0">
                    <a:prstClr val="black">
                      <a:alpha val="40000"/>
                    </a:prstClr>
                  </a:outerShdw>
                </a:effectLst>
              </a:tblPr>
              <a:tblGrid>
                <a:gridCol w="2829636">
                  <a:extLst>
                    <a:ext uri="{9D8B030D-6E8A-4147-A177-3AD203B41FA5}">
                      <a16:colId xmlns:a16="http://schemas.microsoft.com/office/drawing/2014/main" val="20000"/>
                    </a:ext>
                  </a:extLst>
                </a:gridCol>
                <a:gridCol w="3804900">
                  <a:extLst>
                    <a:ext uri="{9D8B030D-6E8A-4147-A177-3AD203B41FA5}">
                      <a16:colId xmlns:a16="http://schemas.microsoft.com/office/drawing/2014/main" val="20001"/>
                    </a:ext>
                  </a:extLst>
                </a:gridCol>
              </a:tblGrid>
              <a:tr h="4961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TURİZM İŞLETME BELGELİ SEYAHAT</a:t>
                      </a:r>
                      <a:r>
                        <a:rPr lang="tr-TR" sz="1800" b="1" baseline="0" dirty="0">
                          <a:solidFill>
                            <a:schemeClr val="bg1"/>
                          </a:solidFill>
                          <a:latin typeface="Calibri" panose="020F0502020204030204" pitchFamily="34" charset="0"/>
                          <a:cs typeface="Arial" pitchFamily="34" charset="0"/>
                        </a:rPr>
                        <a:t> </a:t>
                      </a:r>
                      <a:r>
                        <a:rPr lang="tr-TR" sz="1800" b="1" dirty="0">
                          <a:solidFill>
                            <a:schemeClr val="bg1"/>
                          </a:solidFill>
                          <a:latin typeface="Calibri" panose="020F0502020204030204" pitchFamily="34" charset="0"/>
                          <a:cs typeface="Arial" pitchFamily="34" charset="0"/>
                        </a:rPr>
                        <a:t>ACENTELERİ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3200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ACENTA</a:t>
                      </a:r>
                      <a:r>
                        <a:rPr lang="tr-TR" sz="1800" b="1" baseline="0" dirty="0">
                          <a:solidFill>
                            <a:schemeClr val="bg1"/>
                          </a:solidFill>
                          <a:latin typeface="Calibri" panose="020F0502020204030204" pitchFamily="34" charset="0"/>
                          <a:ea typeface="Times New Roman"/>
                        </a:rPr>
                        <a:t>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SAYI</a:t>
                      </a: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1"/>
                  </a:ext>
                </a:extLst>
              </a:tr>
              <a:tr h="43200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A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spcAft>
                          <a:spcPts val="0"/>
                        </a:spcAft>
                      </a:pPr>
                      <a:r>
                        <a:rPr lang="tr-TR" sz="1400" b="1" dirty="0" smtClean="0">
                          <a:solidFill>
                            <a:schemeClr val="bg1"/>
                          </a:solidFill>
                          <a:latin typeface="Bookman Old Style" pitchFamily="18" charset="0"/>
                          <a:ea typeface="Times New Roman"/>
                        </a:rPr>
                        <a:t>3.855</a:t>
                      </a:r>
                      <a:endParaRPr lang="tr-TR" sz="1400" b="1" dirty="0">
                        <a:solidFill>
                          <a:schemeClr val="bg1"/>
                        </a:solidFill>
                        <a:latin typeface="Bookman Old Style" pitchFamily="18"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2"/>
                  </a:ext>
                </a:extLst>
              </a:tr>
              <a:tr h="43200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B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spcAft>
                          <a:spcPts val="0"/>
                        </a:spcAft>
                      </a:pPr>
                      <a:r>
                        <a:rPr lang="tr-TR" sz="1400" b="1" dirty="0" smtClean="0">
                          <a:solidFill>
                            <a:schemeClr val="bg1"/>
                          </a:solidFill>
                          <a:latin typeface="Bookman Old Style" pitchFamily="18" charset="0"/>
                          <a:ea typeface="Times New Roman"/>
                        </a:rPr>
                        <a:t>30</a:t>
                      </a:r>
                      <a:endParaRPr lang="tr-TR" sz="1400" b="1" dirty="0">
                        <a:solidFill>
                          <a:schemeClr val="bg1"/>
                        </a:solidFill>
                        <a:latin typeface="Bookman Old Style" pitchFamily="18"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3"/>
                  </a:ext>
                </a:extLst>
              </a:tr>
              <a:tr h="43200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cs typeface="Arial"/>
                        </a:rPr>
                        <a:t>C Grubu</a:t>
                      </a:r>
                      <a:endParaRPr lang="tr-TR" sz="1800" b="1" dirty="0">
                        <a:solidFill>
                          <a:schemeClr val="bg1"/>
                        </a:solidFill>
                        <a:latin typeface="Calibri" panose="020F0502020204030204" pitchFamily="34"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algn="ctr">
                        <a:spcAft>
                          <a:spcPts val="0"/>
                        </a:spcAft>
                      </a:pPr>
                      <a:r>
                        <a:rPr lang="tr-TR" sz="1400" b="1" dirty="0" smtClean="0">
                          <a:solidFill>
                            <a:schemeClr val="bg1"/>
                          </a:solidFill>
                          <a:latin typeface="Bookman Old Style" pitchFamily="18" charset="0"/>
                          <a:ea typeface="Times New Roman"/>
                        </a:rPr>
                        <a:t>36</a:t>
                      </a:r>
                      <a:endParaRPr lang="tr-TR" sz="1400" b="1" dirty="0">
                        <a:solidFill>
                          <a:schemeClr val="bg1"/>
                        </a:solidFill>
                        <a:latin typeface="Bookman Old Style" pitchFamily="18" charset="0"/>
                        <a:ea typeface="Times New Roman"/>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4"/>
                  </a:ext>
                </a:extLst>
              </a:tr>
              <a:tr h="432000">
                <a:tc>
                  <a:txBody>
                    <a:bodyPr/>
                    <a:lstStyle/>
                    <a:p>
                      <a:pPr algn="ctr">
                        <a:lnSpc>
                          <a:spcPct val="130000"/>
                        </a:lnSpc>
                        <a:spcAft>
                          <a:spcPts val="0"/>
                        </a:spcAft>
                      </a:pPr>
                      <a:r>
                        <a:rPr lang="tr-TR" sz="1800" b="1" dirty="0">
                          <a:solidFill>
                            <a:schemeClr val="bg1"/>
                          </a:solidFill>
                          <a:latin typeface="Calibri" panose="020F0502020204030204" pitchFamily="34" charset="0"/>
                          <a:ea typeface="Times New Roman"/>
                        </a:rPr>
                        <a:t>TOPLAM</a:t>
                      </a: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914400" rtl="0" eaLnBrk="1" latinLnBrk="0" hangingPunct="1">
                        <a:lnSpc>
                          <a:spcPct val="130000"/>
                        </a:lnSpc>
                        <a:spcAft>
                          <a:spcPts val="0"/>
                        </a:spcAft>
                      </a:pPr>
                      <a:r>
                        <a:rPr lang="tr-TR" sz="1400" b="1" kern="1200" dirty="0" smtClean="0">
                          <a:solidFill>
                            <a:schemeClr val="bg1"/>
                          </a:solidFill>
                          <a:latin typeface="Bookman Old Style" pitchFamily="18" charset="0"/>
                          <a:ea typeface="Times New Roman"/>
                          <a:cs typeface="+mn-cs"/>
                        </a:rPr>
                        <a:t>3.921</a:t>
                      </a:r>
                      <a:endParaRPr lang="tr-TR" sz="1400" b="1" kern="1200" dirty="0">
                        <a:solidFill>
                          <a:schemeClr val="bg1"/>
                        </a:solidFill>
                        <a:latin typeface="Bookman Old Style" pitchFamily="18" charset="0"/>
                        <a:ea typeface="Times New Roman"/>
                        <a:cs typeface="+mn-cs"/>
                      </a:endParaRPr>
                    </a:p>
                  </a:txBody>
                  <a:tcPr marL="38576" marR="38576"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5"/>
                  </a:ext>
                </a:extLst>
              </a:tr>
            </a:tbl>
          </a:graphicData>
        </a:graphic>
      </p:graphicFrame>
      <p:graphicFrame>
        <p:nvGraphicFramePr>
          <p:cNvPr id="5" name="8 Tablo"/>
          <p:cNvGraphicFramePr>
            <a:graphicFrameLocks noGrp="1"/>
          </p:cNvGraphicFramePr>
          <p:nvPr>
            <p:extLst>
              <p:ext uri="{D42A27DB-BD31-4B8C-83A1-F6EECF244321}">
                <p14:modId xmlns:p14="http://schemas.microsoft.com/office/powerpoint/2010/main" val="1469397226"/>
              </p:ext>
            </p:extLst>
          </p:nvPr>
        </p:nvGraphicFramePr>
        <p:xfrm>
          <a:off x="573650" y="6902638"/>
          <a:ext cx="5448834" cy="1830740"/>
        </p:xfrm>
        <a:graphic>
          <a:graphicData uri="http://schemas.openxmlformats.org/drawingml/2006/table">
            <a:tbl>
              <a:tblPr>
                <a:effectLst>
                  <a:outerShdw blurRad="50800" dist="38100" dir="5400000" algn="t" rotWithShape="0">
                    <a:prstClr val="black">
                      <a:alpha val="40000"/>
                    </a:prstClr>
                  </a:outerShdw>
                </a:effectLst>
              </a:tblPr>
              <a:tblGrid>
                <a:gridCol w="1442798">
                  <a:extLst>
                    <a:ext uri="{9D8B030D-6E8A-4147-A177-3AD203B41FA5}">
                      <a16:colId xmlns:a16="http://schemas.microsoft.com/office/drawing/2014/main" val="20000"/>
                    </a:ext>
                  </a:extLst>
                </a:gridCol>
                <a:gridCol w="1368912">
                  <a:extLst>
                    <a:ext uri="{9D8B030D-6E8A-4147-A177-3AD203B41FA5}">
                      <a16:colId xmlns:a16="http://schemas.microsoft.com/office/drawing/2014/main" val="20002"/>
                    </a:ext>
                  </a:extLst>
                </a:gridCol>
                <a:gridCol w="1368912">
                  <a:extLst>
                    <a:ext uri="{9D8B030D-6E8A-4147-A177-3AD203B41FA5}">
                      <a16:colId xmlns:a16="http://schemas.microsoft.com/office/drawing/2014/main" val="20003"/>
                    </a:ext>
                  </a:extLst>
                </a:gridCol>
                <a:gridCol w="1268212">
                  <a:extLst>
                    <a:ext uri="{9D8B030D-6E8A-4147-A177-3AD203B41FA5}">
                      <a16:colId xmlns:a16="http://schemas.microsoft.com/office/drawing/2014/main" val="2452567800"/>
                    </a:ext>
                  </a:extLst>
                </a:gridCol>
              </a:tblGrid>
              <a:tr h="4429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 KRUVAZİYER GEMİ VE YOLCU İSTATİSTİKLERİ </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YILI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0"/>
                  </a:ext>
                </a:extLst>
              </a:tr>
              <a:tr h="534331">
                <a:tc>
                  <a:txBody>
                    <a:bodyPr/>
                    <a:lstStyle/>
                    <a:p>
                      <a:pPr marL="0" marR="0" lvl="0" indent="0" algn="ctr" defTabSz="685800" rtl="0" eaLnBrk="1" fontAlgn="base" latinLnBrk="0" hangingPunct="1">
                        <a:lnSpc>
                          <a:spcPct val="100000"/>
                        </a:lnSpc>
                        <a:spcBef>
                          <a:spcPct val="0"/>
                        </a:spcBef>
                        <a:spcAft>
                          <a:spcPts val="0"/>
                        </a:spcAft>
                        <a:buClrTx/>
                        <a:buSzTx/>
                        <a:buFontTx/>
                        <a:buNone/>
                        <a:tabLst/>
                      </a:pP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latinLnBrk="0" hangingPunct="1">
                        <a:spcAft>
                          <a:spcPts val="0"/>
                        </a:spcAft>
                      </a:pPr>
                      <a:r>
                        <a:rPr lang="tr-TR" sz="1400" b="1" kern="1200" dirty="0" smtClean="0">
                          <a:solidFill>
                            <a:schemeClr val="bg1"/>
                          </a:solidFill>
                          <a:latin typeface="Bookman Old Style" pitchFamily="18" charset="0"/>
                          <a:ea typeface="Times New Roman"/>
                          <a:cs typeface="+mn-cs"/>
                        </a:rPr>
                        <a:t>2017</a:t>
                      </a: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latinLnBrk="0" hangingPunct="1">
                        <a:spcAft>
                          <a:spcPts val="0"/>
                        </a:spcAft>
                      </a:pPr>
                      <a:r>
                        <a:rPr lang="tr-TR" sz="1400" b="1" kern="1200" dirty="0" smtClean="0">
                          <a:solidFill>
                            <a:schemeClr val="bg1"/>
                          </a:solidFill>
                          <a:latin typeface="Bookman Old Style" pitchFamily="18" charset="0"/>
                          <a:ea typeface="Times New Roman"/>
                          <a:cs typeface="+mn-cs"/>
                        </a:rPr>
                        <a:t>2018</a:t>
                      </a: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latinLnBrk="0" hangingPunct="1">
                        <a:spcAft>
                          <a:spcPts val="0"/>
                        </a:spcAft>
                      </a:pPr>
                      <a:r>
                        <a:rPr lang="tr-TR" sz="1400" b="1" kern="1200" dirty="0" smtClean="0">
                          <a:solidFill>
                            <a:schemeClr val="bg1"/>
                          </a:solidFill>
                          <a:latin typeface="Bookman Old Style" pitchFamily="18" charset="0"/>
                          <a:ea typeface="Times New Roman"/>
                          <a:cs typeface="+mn-cs"/>
                        </a:rPr>
                        <a:t>2019</a:t>
                      </a: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1"/>
                  </a:ext>
                </a:extLst>
              </a:tr>
              <a:tr h="534331">
                <a:tc>
                  <a:txBody>
                    <a:bodyPr/>
                    <a:lstStyle/>
                    <a:p>
                      <a:pPr marL="0" marR="0" lvl="0" indent="0" algn="ctr" defTabSz="685800" rtl="0" eaLnBrk="1" fontAlgn="base" latinLnBrk="0" hangingPunct="1">
                        <a:lnSpc>
                          <a:spcPct val="100000"/>
                        </a:lnSpc>
                        <a:spcBef>
                          <a:spcPct val="0"/>
                        </a:spcBef>
                        <a:spcAft>
                          <a:spcPts val="0"/>
                        </a:spcAft>
                        <a:buClrTx/>
                        <a:buSzTx/>
                        <a:buFontTx/>
                        <a:buNone/>
                        <a:tabLst/>
                        <a:defRPr/>
                      </a:pPr>
                      <a:r>
                        <a:rPr lang="tr-TR" sz="1400" b="1" kern="1200" dirty="0" err="1" smtClean="0">
                          <a:solidFill>
                            <a:schemeClr val="bg1"/>
                          </a:solidFill>
                          <a:latin typeface="Bookman Old Style" pitchFamily="18" charset="0"/>
                          <a:ea typeface="Times New Roman"/>
                          <a:cs typeface="+mn-cs"/>
                        </a:rPr>
                        <a:t>Kruvaziyer</a:t>
                      </a:r>
                      <a:r>
                        <a:rPr lang="tr-TR" sz="1400" b="1" kern="1200" dirty="0" smtClean="0">
                          <a:solidFill>
                            <a:schemeClr val="bg1"/>
                          </a:solidFill>
                          <a:latin typeface="Bookman Old Style" pitchFamily="18" charset="0"/>
                          <a:ea typeface="Times New Roman"/>
                          <a:cs typeface="+mn-cs"/>
                        </a:rPr>
                        <a:t> Tipi Yolcu Gemisi</a:t>
                      </a:r>
                    </a:p>
                    <a:p>
                      <a:pPr marL="0" marR="0" lvl="0" indent="0" algn="ctr" defTabSz="685800" rtl="0" eaLnBrk="1" fontAlgn="base" latinLnBrk="0" hangingPunct="1">
                        <a:lnSpc>
                          <a:spcPct val="100000"/>
                        </a:lnSpc>
                        <a:spcBef>
                          <a:spcPct val="0"/>
                        </a:spcBef>
                        <a:spcAft>
                          <a:spcPts val="0"/>
                        </a:spcAft>
                        <a:buClrTx/>
                        <a:buSzTx/>
                        <a:buFontTx/>
                        <a:buNone/>
                        <a:tabLst/>
                      </a:pP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spcAft>
                          <a:spcPts val="0"/>
                        </a:spcAft>
                      </a:pPr>
                      <a:r>
                        <a:rPr lang="tr-TR" sz="1400" b="1" kern="1200" dirty="0" smtClean="0">
                          <a:solidFill>
                            <a:schemeClr val="bg1"/>
                          </a:solidFill>
                          <a:latin typeface="Bookman Old Style" pitchFamily="18" charset="0"/>
                          <a:ea typeface="Times New Roman"/>
                          <a:cs typeface="+mn-cs"/>
                        </a:rPr>
                        <a:t>4</a:t>
                      </a:r>
                      <a:endParaRPr lang="tr-TR" sz="1400" b="1" kern="1200" dirty="0">
                        <a:solidFill>
                          <a:schemeClr val="bg1"/>
                        </a:solidFill>
                        <a:latin typeface="Bookman Old Style" pitchFamily="18" charset="0"/>
                        <a:ea typeface="Times New Roman"/>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fontAlgn="ctr" latinLnBrk="0" hangingPunct="1">
                        <a:spcAft>
                          <a:spcPts val="0"/>
                        </a:spcAft>
                      </a:pPr>
                      <a:r>
                        <a:rPr lang="tr-TR" sz="1400" b="1" kern="1200" dirty="0" smtClean="0">
                          <a:solidFill>
                            <a:schemeClr val="bg1"/>
                          </a:solidFill>
                          <a:latin typeface="Bookman Old Style" pitchFamily="18" charset="0"/>
                          <a:ea typeface="Times New Roman"/>
                          <a:cs typeface="+mn-cs"/>
                        </a:rPr>
                        <a:t>0</a:t>
                      </a: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tc>
                  <a:txBody>
                    <a:bodyPr/>
                    <a:lstStyle/>
                    <a:p>
                      <a:pPr marL="0" algn="ctr" defTabSz="685800" rtl="0" eaLnBrk="1" latinLnBrk="0" hangingPunct="1">
                        <a:spcAft>
                          <a:spcPts val="0"/>
                        </a:spcAft>
                      </a:pPr>
                      <a:r>
                        <a:rPr lang="tr-TR" sz="1400" b="1" kern="1200" dirty="0" smtClean="0">
                          <a:solidFill>
                            <a:schemeClr val="bg1"/>
                          </a:solidFill>
                          <a:latin typeface="Bookman Old Style" pitchFamily="18" charset="0"/>
                          <a:ea typeface="Times New Roman"/>
                          <a:cs typeface="+mn-cs"/>
                        </a:rPr>
                        <a:t>13</a:t>
                      </a:r>
                      <a:endParaRPr lang="tr-TR" sz="1400" b="1" kern="1200" dirty="0">
                        <a:solidFill>
                          <a:schemeClr val="bg1"/>
                        </a:solidFill>
                        <a:latin typeface="Bookman Old Style" pitchFamily="18" charset="0"/>
                        <a:ea typeface="Times New Roman"/>
                        <a:cs typeface="+mn-cs"/>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2"/>
                  </a:ext>
                </a:extLst>
              </a:tr>
            </a:tbl>
          </a:graphicData>
        </a:graphic>
      </p:graphicFrame>
      <p:sp>
        <p:nvSpPr>
          <p:cNvPr id="6" name="Metin kutusu 5"/>
          <p:cNvSpPr txBox="1"/>
          <p:nvPr/>
        </p:nvSpPr>
        <p:spPr>
          <a:xfrm>
            <a:off x="61913" y="8846919"/>
            <a:ext cx="74186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*Kaynak: T.C. Ulaştırma ve Altyapı Bakanlığı -–Denizcilik İstatistikleri https://denizcilikistatistikleri.uab.gov.tr/kruvaziyer-istatistikleri-2023 adresinden alınmıştır.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57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00948676"/>
              </p:ext>
            </p:extLst>
          </p:nvPr>
        </p:nvGraphicFramePr>
        <p:xfrm>
          <a:off x="95527" y="830292"/>
          <a:ext cx="6636578" cy="8565498"/>
        </p:xfrm>
        <a:graphic>
          <a:graphicData uri="http://schemas.openxmlformats.org/drawingml/2006/table">
            <a:tbl>
              <a:tblPr>
                <a:effectLst>
                  <a:outerShdw blurRad="50800" dist="38100" dir="5400000" algn="t" rotWithShape="0">
                    <a:prstClr val="black">
                      <a:alpha val="40000"/>
                    </a:prstClr>
                  </a:outerShdw>
                </a:effectLst>
              </a:tblPr>
              <a:tblGrid>
                <a:gridCol w="1022363">
                  <a:extLst>
                    <a:ext uri="{9D8B030D-6E8A-4147-A177-3AD203B41FA5}">
                      <a16:colId xmlns:a16="http://schemas.microsoft.com/office/drawing/2014/main" val="20000"/>
                    </a:ext>
                  </a:extLst>
                </a:gridCol>
                <a:gridCol w="719571">
                  <a:extLst>
                    <a:ext uri="{9D8B030D-6E8A-4147-A177-3AD203B41FA5}">
                      <a16:colId xmlns:a16="http://schemas.microsoft.com/office/drawing/2014/main" val="20001"/>
                    </a:ext>
                  </a:extLst>
                </a:gridCol>
                <a:gridCol w="726925">
                  <a:extLst>
                    <a:ext uri="{9D8B030D-6E8A-4147-A177-3AD203B41FA5}">
                      <a16:colId xmlns:a16="http://schemas.microsoft.com/office/drawing/2014/main" val="20002"/>
                    </a:ext>
                  </a:extLst>
                </a:gridCol>
                <a:gridCol w="830774">
                  <a:extLst>
                    <a:ext uri="{9D8B030D-6E8A-4147-A177-3AD203B41FA5}">
                      <a16:colId xmlns:a16="http://schemas.microsoft.com/office/drawing/2014/main" val="20003"/>
                    </a:ext>
                  </a:extLst>
                </a:gridCol>
                <a:gridCol w="778848">
                  <a:extLst>
                    <a:ext uri="{9D8B030D-6E8A-4147-A177-3AD203B41FA5}">
                      <a16:colId xmlns:a16="http://schemas.microsoft.com/office/drawing/2014/main" val="20005"/>
                    </a:ext>
                  </a:extLst>
                </a:gridCol>
                <a:gridCol w="852699">
                  <a:extLst>
                    <a:ext uri="{9D8B030D-6E8A-4147-A177-3AD203B41FA5}">
                      <a16:colId xmlns:a16="http://schemas.microsoft.com/office/drawing/2014/main" val="20007"/>
                    </a:ext>
                  </a:extLst>
                </a:gridCol>
                <a:gridCol w="955611">
                  <a:extLst>
                    <a:ext uri="{9D8B030D-6E8A-4147-A177-3AD203B41FA5}">
                      <a16:colId xmlns:a16="http://schemas.microsoft.com/office/drawing/2014/main" val="645329726"/>
                    </a:ext>
                  </a:extLst>
                </a:gridCol>
                <a:gridCol w="749787">
                  <a:extLst>
                    <a:ext uri="{9D8B030D-6E8A-4147-A177-3AD203B41FA5}">
                      <a16:colId xmlns:a16="http://schemas.microsoft.com/office/drawing/2014/main" val="218079404"/>
                    </a:ext>
                  </a:extLst>
                </a:gridCol>
              </a:tblGrid>
              <a:tr h="3649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2000 GNS Nüfusu</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2008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2015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bg1"/>
                          </a:solidFill>
                          <a:effectLst/>
                          <a:latin typeface="Calibri Light" panose="020F0302020204030204" pitchFamily="34" charset="0"/>
                          <a:ea typeface="+mn-ea"/>
                          <a:cs typeface="+mn-cs"/>
                        </a:rPr>
                        <a:t>2017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bg1"/>
                          </a:solidFill>
                          <a:effectLst/>
                          <a:latin typeface="Calibri Light" panose="020F0302020204030204" pitchFamily="34" charset="0"/>
                          <a:ea typeface="+mn-ea"/>
                          <a:cs typeface="+mn-cs"/>
                        </a:rPr>
                        <a:t>2018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bg1"/>
                          </a:solidFill>
                          <a:effectLst/>
                          <a:latin typeface="Calibri Light" panose="020F0302020204030204" pitchFamily="34" charset="0"/>
                          <a:ea typeface="+mn-ea"/>
                          <a:cs typeface="+mn-cs"/>
                        </a:rPr>
                        <a:t>2019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Adalar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17.760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14.221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15.623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14.907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16.119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15.238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Avcılar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233.749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333.944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364.682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425.228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435.372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435.625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448.882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Bağcılar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556.519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720.819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738.809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757.162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748.483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734.369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745.125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Bahçelievler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478.623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571.683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590.063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602.040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598.454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594.053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611.059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Bakırköy</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208.398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214.810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219.145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223.248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222.370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222.668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229.239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Bayrampaşa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246.006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268.276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269.481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272.374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274.179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271.073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274.735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Beşiktaş</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190.813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185.373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184.390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190.033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185.447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181.074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182.649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Beykoz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210.832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243.454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246.136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249.727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251.087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246.700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248.260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Beyoğlu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231.900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245.064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248.084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242.250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a:solidFill>
                            <a:schemeClr val="tx1"/>
                          </a:solidFill>
                          <a:effectLst/>
                          <a:latin typeface="Calibri Light" panose="020F0302020204030204" pitchFamily="34" charset="0"/>
                          <a:ea typeface="+mn-ea"/>
                          <a:cs typeface="+mn-cs"/>
                        </a:rPr>
                        <a:t>238.762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230.526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233.323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384.089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163.140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182.017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243.474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247.736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254.103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Çatalca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81.589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62.339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62.001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67.329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69.057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72.966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73.718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Eminönü(**)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227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Esenler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380.709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464.557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461.072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459.983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454.569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444.561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450.344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Eyüpsultan</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255.912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323.038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338.329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375.409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381.114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383.909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400.513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Fatih</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403.508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443.955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431.147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433.873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436.539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443.090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897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Gaziosmanpaşa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752.389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460.675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474.259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501.546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497.957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487.046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491.962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Güngören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272.950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314.271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309.624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302.066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296.967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289.331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289.441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Kadıköy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663.299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533.452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532.835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465.954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451.453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458.638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482.713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Kağıthane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345.239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415.130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416.515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437.942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442.694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437.026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448.025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Kartal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407.865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426.748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432.199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457.552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463.433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461.155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470.676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Küçükçekmece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594.524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669.081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695.988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761.064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770.393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770.317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792.821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Maltepe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355.384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417.605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438.257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487.337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497.586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497.034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513.316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Pendik</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389.657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541.619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585.196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681.736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698.260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693.599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711.894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Sarıyer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242.543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277.372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280.802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344.159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344.876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342.503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347.214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Silivri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108.155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124.601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138.797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165.084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180.524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187.621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193.680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Sultanbeyli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175.700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282.026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291.063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321.730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329.985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327.798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336.021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Şile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32.447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28.571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33.477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35.131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36.516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37.692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Şişli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270.674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312.666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274.017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274.196</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274.289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279.817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Tuzla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123.225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170.453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234.372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252.923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255.468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267.400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Ümraniye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605.855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553.935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603.431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688.347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699.901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690.193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710.280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Üsküdar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495.118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524.889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526.947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540.617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533.570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529.145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531.825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Zeytinburnu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247.669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288.058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292.430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289.685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287.378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284.935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293.574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Arnavutköy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163.510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188.011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236.222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261.655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270.549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282.488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Ataşehir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351.046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375.208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423.372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416.318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425.094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Başakşehir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207.542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248.467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353.311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396.729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427.835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460.259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Beylikdüzü(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204.873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279.999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314.670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331.525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352.412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Çekmeköy</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147.352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168.438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231.818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248.859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251.937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264.508</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Esenyurt</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373.017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446.777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742.810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846.492</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891.120</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954.579</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Sancaktepe</a:t>
                      </a: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229.093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256.442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354.882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402.391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414.143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436.733</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1921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Sultangazi</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444.295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468.274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521.524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528.514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523.765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pPr>
                      <a:r>
                        <a:rPr lang="tr-TR" sz="1000" b="0" i="0" u="none" strike="noStrike" kern="1200" dirty="0" smtClean="0">
                          <a:solidFill>
                            <a:schemeClr val="tx1"/>
                          </a:solidFill>
                          <a:effectLst/>
                          <a:latin typeface="Calibri Light" panose="020F0302020204030204" pitchFamily="34" charset="0"/>
                          <a:ea typeface="+mn-ea"/>
                          <a:cs typeface="+mn-cs"/>
                        </a:rPr>
                        <a:t>534.565</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38458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j-lt"/>
                          <a:cs typeface="Arial" pitchFamily="34" charset="0"/>
                        </a:rPr>
                        <a:t>İSTANBUL</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10.018.735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12.697.164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13.255.685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14.657..434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15.029.231</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15.067.724</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685800" rtl="0" eaLnBrk="1" fontAlgn="ctr" latinLnBrk="0" hangingPunct="1">
                        <a:lnSpc>
                          <a:spcPct val="115000"/>
                        </a:lnSpc>
                        <a:spcBef>
                          <a:spcPct val="0"/>
                        </a:spcBef>
                        <a:spcAft>
                          <a:spcPct val="0"/>
                        </a:spcAft>
                        <a:buClrTx/>
                        <a:buSzTx/>
                        <a:buFontTx/>
                        <a:buNone/>
                        <a:tabLst/>
                        <a:defRPr/>
                      </a:pPr>
                      <a:r>
                        <a:rPr lang="tr-TR" sz="1000" b="0" i="0" u="none" strike="noStrike" kern="1200" dirty="0" smtClean="0">
                          <a:solidFill>
                            <a:schemeClr val="tx1"/>
                          </a:solidFill>
                          <a:effectLst/>
                          <a:latin typeface="Calibri Light" panose="020F0302020204030204" pitchFamily="34" charset="0"/>
                          <a:ea typeface="+mn-ea"/>
                          <a:cs typeface="+mn-cs"/>
                        </a:rPr>
                        <a:t>15.519.267</a:t>
                      </a:r>
                      <a:endParaRPr lang="tr-TR" sz="1000" b="0" i="0" u="none" strike="noStrike" kern="1200" dirty="0">
                        <a:solidFill>
                          <a:schemeClr val="tx1"/>
                        </a:solidFill>
                        <a:effectLst/>
                        <a:latin typeface="Calibri Light" panose="020F03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41"/>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84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SPOR İLE İLGİLİ GÖSTERGELER</a:t>
            </a:r>
          </a:p>
        </p:txBody>
      </p:sp>
      <p:graphicFrame>
        <p:nvGraphicFramePr>
          <p:cNvPr id="4" name="8 Tablo"/>
          <p:cNvGraphicFramePr>
            <a:graphicFrameLocks noGrp="1"/>
          </p:cNvGraphicFramePr>
          <p:nvPr>
            <p:extLst>
              <p:ext uri="{D42A27DB-BD31-4B8C-83A1-F6EECF244321}">
                <p14:modId xmlns:p14="http://schemas.microsoft.com/office/powerpoint/2010/main" val="3904351066"/>
              </p:ext>
            </p:extLst>
          </p:nvPr>
        </p:nvGraphicFramePr>
        <p:xfrm>
          <a:off x="189046" y="865988"/>
          <a:ext cx="6516000" cy="1630307"/>
        </p:xfrm>
        <a:graphic>
          <a:graphicData uri="http://schemas.openxmlformats.org/drawingml/2006/table">
            <a:tbl>
              <a:tblPr>
                <a:effectLst>
                  <a:outerShdw blurRad="50800" dist="38100" dir="5400000" algn="t" rotWithShape="0">
                    <a:prstClr val="black">
                      <a:alpha val="40000"/>
                    </a:prstClr>
                  </a:outerShdw>
                </a:effectLst>
              </a:tblPr>
              <a:tblGrid>
                <a:gridCol w="2811229">
                  <a:extLst>
                    <a:ext uri="{9D8B030D-6E8A-4147-A177-3AD203B41FA5}">
                      <a16:colId xmlns:a16="http://schemas.microsoft.com/office/drawing/2014/main" val="20000"/>
                    </a:ext>
                  </a:extLst>
                </a:gridCol>
                <a:gridCol w="861113">
                  <a:extLst>
                    <a:ext uri="{9D8B030D-6E8A-4147-A177-3AD203B41FA5}">
                      <a16:colId xmlns:a16="http://schemas.microsoft.com/office/drawing/2014/main" val="20003"/>
                    </a:ext>
                  </a:extLst>
                </a:gridCol>
                <a:gridCol w="1421829">
                  <a:extLst>
                    <a:ext uri="{9D8B030D-6E8A-4147-A177-3AD203B41FA5}">
                      <a16:colId xmlns:a16="http://schemas.microsoft.com/office/drawing/2014/main" val="20004"/>
                    </a:ext>
                  </a:extLst>
                </a:gridCol>
                <a:gridCol w="1421829">
                  <a:extLst>
                    <a:ext uri="{9D8B030D-6E8A-4147-A177-3AD203B41FA5}">
                      <a16:colId xmlns:a16="http://schemas.microsoft.com/office/drawing/2014/main" val="3737106056"/>
                    </a:ext>
                  </a:extLst>
                </a:gridCol>
              </a:tblGrid>
              <a:tr h="44230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SPOR</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2017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2018</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2019 </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0000"/>
                  </a:ext>
                </a:extLst>
              </a:tr>
              <a:tr h="396000">
                <a:tc>
                  <a:txBody>
                    <a:bodyPr/>
                    <a:lstStyle/>
                    <a:p>
                      <a:pPr marL="0" marR="0" lvl="0" indent="0" algn="l"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LİSANSLI SPORCU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580.430</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655.252</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743.510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GENÇLİK MERKEZİ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GENÇLİK MERKEZİ LİDER/ NOKTA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26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26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26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713223329"/>
              </p:ext>
            </p:extLst>
          </p:nvPr>
        </p:nvGraphicFramePr>
        <p:xfrm>
          <a:off x="189046" y="2632980"/>
          <a:ext cx="6515999" cy="1188000"/>
        </p:xfrm>
        <a:graphic>
          <a:graphicData uri="http://schemas.openxmlformats.org/drawingml/2006/table">
            <a:tbl>
              <a:tblPr>
                <a:effectLst>
                  <a:outerShdw blurRad="50800" dist="38100" dir="5400000" algn="t" rotWithShape="0">
                    <a:prstClr val="black">
                      <a:alpha val="40000"/>
                    </a:prstClr>
                  </a:outerShdw>
                </a:effectLst>
              </a:tblPr>
              <a:tblGrid>
                <a:gridCol w="3019609">
                  <a:extLst>
                    <a:ext uri="{9D8B030D-6E8A-4147-A177-3AD203B41FA5}">
                      <a16:colId xmlns:a16="http://schemas.microsoft.com/office/drawing/2014/main" val="20000"/>
                    </a:ext>
                  </a:extLst>
                </a:gridCol>
                <a:gridCol w="1748195">
                  <a:extLst>
                    <a:ext uri="{9D8B030D-6E8A-4147-A177-3AD203B41FA5}">
                      <a16:colId xmlns:a16="http://schemas.microsoft.com/office/drawing/2014/main" val="20001"/>
                    </a:ext>
                  </a:extLst>
                </a:gridCol>
                <a:gridCol w="1748195">
                  <a:extLst>
                    <a:ext uri="{9D8B030D-6E8A-4147-A177-3AD203B41FA5}">
                      <a16:colId xmlns:a16="http://schemas.microsoft.com/office/drawing/2014/main" val="20002"/>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2019 </a:t>
                      </a: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YILI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96000">
                <a:tc>
                  <a:txBody>
                    <a:bodyPr/>
                    <a:lstStyle/>
                    <a:p>
                      <a:pPr marL="0" marR="0" lvl="0" indent="0" algn="l"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LİSANSLI SPORCU SAYISI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5.538.719</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743.510</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FAAL S</a:t>
                      </a:r>
                      <a:r>
                        <a:rPr lang="en-US" sz="1200" b="0" i="0" u="none" strike="noStrike" kern="1200" dirty="0">
                          <a:solidFill>
                            <a:schemeClr val="tx1"/>
                          </a:solidFill>
                          <a:latin typeface="Calibri" panose="020F0502020204030204" pitchFamily="34" charset="0"/>
                          <a:ea typeface="+mn-ea"/>
                          <a:cs typeface="Arial" pitchFamily="34" charset="0"/>
                        </a:rPr>
                        <a:t>PORCU SAYISI</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683.030</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101.532</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3330061732"/>
              </p:ext>
            </p:extLst>
          </p:nvPr>
        </p:nvGraphicFramePr>
        <p:xfrm>
          <a:off x="189046" y="4010919"/>
          <a:ext cx="6516000" cy="2675631"/>
        </p:xfrm>
        <a:graphic>
          <a:graphicData uri="http://schemas.openxmlformats.org/drawingml/2006/table">
            <a:tbl>
              <a:tblPr>
                <a:effectLst>
                  <a:outerShdw blurRad="50800" dist="38100" dir="5400000" algn="t" rotWithShape="0">
                    <a:prstClr val="black">
                      <a:alpha val="40000"/>
                    </a:prstClr>
                  </a:outerShdw>
                </a:effectLst>
              </a:tblPr>
              <a:tblGrid>
                <a:gridCol w="3801000">
                  <a:extLst>
                    <a:ext uri="{9D8B030D-6E8A-4147-A177-3AD203B41FA5}">
                      <a16:colId xmlns:a16="http://schemas.microsoft.com/office/drawing/2014/main" val="20000"/>
                    </a:ext>
                  </a:extLst>
                </a:gridCol>
                <a:gridCol w="2715000">
                  <a:extLst>
                    <a:ext uri="{9D8B030D-6E8A-4147-A177-3AD203B41FA5}">
                      <a16:colId xmlns:a16="http://schemas.microsoft.com/office/drawing/2014/main" val="20001"/>
                    </a:ext>
                  </a:extLst>
                </a:gridCol>
              </a:tblGrid>
              <a:tr h="3960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LİG TÜRÜ</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TOTO SÜPER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0" i="0" u="none" strike="noStrike" kern="1200" dirty="0" smtClean="0">
                          <a:solidFill>
                            <a:schemeClr val="tx1"/>
                          </a:solidFill>
                          <a:latin typeface="Bookman Old Style" pitchFamily="18" charset="0"/>
                          <a:ea typeface="+mn-ea"/>
                          <a:cs typeface="Arial" pitchFamily="34" charset="0"/>
                        </a:rPr>
                        <a:t>5</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PTT 1.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0" i="0" u="none" strike="noStrike" kern="1200" dirty="0" smtClean="0">
                          <a:solidFill>
                            <a:schemeClr val="tx1"/>
                          </a:solidFill>
                          <a:latin typeface="Bookman Old Style" pitchFamily="18" charset="0"/>
                          <a:ea typeface="+mn-ea"/>
                          <a:cs typeface="Arial" pitchFamily="34" charset="0"/>
                        </a:rPr>
                        <a:t>3</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2.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0" i="0" u="none" strike="noStrike" kern="1200" dirty="0" smtClean="0">
                          <a:solidFill>
                            <a:schemeClr val="tx1"/>
                          </a:solidFill>
                          <a:latin typeface="Bookman Old Style" pitchFamily="18" charset="0"/>
                          <a:ea typeface="+mn-ea"/>
                          <a:cs typeface="Arial" pitchFamily="34" charset="0"/>
                        </a:rPr>
                        <a:t>7</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3.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0" i="0" u="none" strike="noStrike" kern="1200" dirty="0" smtClean="0">
                          <a:solidFill>
                            <a:schemeClr val="tx1"/>
                          </a:solidFill>
                          <a:latin typeface="Bookman Old Style" pitchFamily="18" charset="0"/>
                          <a:ea typeface="+mn-ea"/>
                          <a:cs typeface="Arial" pitchFamily="34" charset="0"/>
                        </a:rPr>
                        <a:t>9</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BAL (Bölgesel Amatör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100" b="0" i="0" u="none" strike="noStrike" kern="1200" dirty="0" smtClean="0">
                          <a:solidFill>
                            <a:schemeClr val="tx1"/>
                          </a:solidFill>
                          <a:latin typeface="Bookman Old Style" pitchFamily="18" charset="0"/>
                          <a:ea typeface="+mn-ea"/>
                          <a:cs typeface="Arial" pitchFamily="34" charset="0"/>
                        </a:rPr>
                        <a:t>12</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6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1" i="0" u="none" strike="noStrike" kern="1200" cap="none" normalizeH="0" baseline="0" dirty="0" smtClean="0">
                          <a:ln>
                            <a:noFill/>
                          </a:ln>
                          <a:solidFill>
                            <a:srgbClr val="000099"/>
                          </a:solidFill>
                          <a:effectLst/>
                          <a:latin typeface="Bookman Old Style" pitchFamily="18" charset="0"/>
                          <a:ea typeface="+mn-ea"/>
                          <a:cs typeface="Arial" pitchFamily="34" charset="0"/>
                        </a:rPr>
                        <a:t>36</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ext uri="{D42A27DB-BD31-4B8C-83A1-F6EECF244321}">
                <p14:modId xmlns:p14="http://schemas.microsoft.com/office/powerpoint/2010/main" val="2384311149"/>
              </p:ext>
            </p:extLst>
          </p:nvPr>
        </p:nvGraphicFramePr>
        <p:xfrm>
          <a:off x="189046" y="6926399"/>
          <a:ext cx="6516000" cy="2086942"/>
        </p:xfrm>
        <a:graphic>
          <a:graphicData uri="http://schemas.openxmlformats.org/drawingml/2006/table">
            <a:tbl>
              <a:tblPr>
                <a:effectLst>
                  <a:outerShdw blurRad="50800" dist="38100" dir="5400000" algn="t" rotWithShape="0">
                    <a:prstClr val="black">
                      <a:alpha val="40000"/>
                    </a:prstClr>
                  </a:outerShdw>
                </a:effectLst>
              </a:tblPr>
              <a:tblGrid>
                <a:gridCol w="3792404">
                  <a:extLst>
                    <a:ext uri="{9D8B030D-6E8A-4147-A177-3AD203B41FA5}">
                      <a16:colId xmlns:a16="http://schemas.microsoft.com/office/drawing/2014/main" val="20000"/>
                    </a:ext>
                  </a:extLst>
                </a:gridCol>
                <a:gridCol w="2723596">
                  <a:extLst>
                    <a:ext uri="{9D8B030D-6E8A-4147-A177-3AD203B41FA5}">
                      <a16:colId xmlns:a16="http://schemas.microsoft.com/office/drawing/2014/main" val="20001"/>
                    </a:ext>
                  </a:extLst>
                </a:gridCol>
              </a:tblGrid>
              <a:tr h="370064">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KULÜP TÜRÜ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İSTANBUL</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4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cs typeface="Arial" pitchFamily="34" charset="0"/>
                        </a:rPr>
                        <a:t>1.924</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İHTİSAS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cs typeface="Arial" pitchFamily="34" charset="0"/>
                        </a:rPr>
                        <a:t>53</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9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MÜESSESE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cs typeface="Arial" pitchFamily="34" charset="0"/>
                        </a:rPr>
                        <a:t>35</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DİĞER (OKUL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mn-lt"/>
                          <a:cs typeface="Arial" pitchFamily="34" charset="0"/>
                        </a:rPr>
                        <a:t>110</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00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100" b="0" i="0" u="none" strike="noStrike" kern="1200" cap="none" normalizeH="0" baseline="0" dirty="0" smtClean="0">
                          <a:ln>
                            <a:noFill/>
                          </a:ln>
                          <a:solidFill>
                            <a:srgbClr val="000099"/>
                          </a:solidFill>
                          <a:effectLst/>
                          <a:latin typeface="+mn-lt"/>
                          <a:ea typeface="+mn-ea"/>
                          <a:cs typeface="Arial" pitchFamily="34" charset="0"/>
                        </a:rPr>
                        <a:t>2.122</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77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1597716154"/>
              </p:ext>
            </p:extLst>
          </p:nvPr>
        </p:nvGraphicFramePr>
        <p:xfrm>
          <a:off x="101066" y="1013256"/>
          <a:ext cx="6602860" cy="8289769"/>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33462">
                  <a:extLst>
                    <a:ext uri="{9D8B030D-6E8A-4147-A177-3AD203B41FA5}">
                      <a16:colId xmlns:a16="http://schemas.microsoft.com/office/drawing/2014/main" val="20000"/>
                    </a:ext>
                  </a:extLst>
                </a:gridCol>
                <a:gridCol w="393277">
                  <a:extLst>
                    <a:ext uri="{9D8B030D-6E8A-4147-A177-3AD203B41FA5}">
                      <a16:colId xmlns:a16="http://schemas.microsoft.com/office/drawing/2014/main" val="20001"/>
                    </a:ext>
                  </a:extLst>
                </a:gridCol>
                <a:gridCol w="607791">
                  <a:extLst>
                    <a:ext uri="{9D8B030D-6E8A-4147-A177-3AD203B41FA5}">
                      <a16:colId xmlns:a16="http://schemas.microsoft.com/office/drawing/2014/main" val="20002"/>
                    </a:ext>
                  </a:extLst>
                </a:gridCol>
                <a:gridCol w="393277">
                  <a:extLst>
                    <a:ext uri="{9D8B030D-6E8A-4147-A177-3AD203B41FA5}">
                      <a16:colId xmlns:a16="http://schemas.microsoft.com/office/drawing/2014/main" val="20003"/>
                    </a:ext>
                  </a:extLst>
                </a:gridCol>
                <a:gridCol w="572039">
                  <a:extLst>
                    <a:ext uri="{9D8B030D-6E8A-4147-A177-3AD203B41FA5}">
                      <a16:colId xmlns:a16="http://schemas.microsoft.com/office/drawing/2014/main" val="20004"/>
                    </a:ext>
                  </a:extLst>
                </a:gridCol>
                <a:gridCol w="464782">
                  <a:extLst>
                    <a:ext uri="{9D8B030D-6E8A-4147-A177-3AD203B41FA5}">
                      <a16:colId xmlns:a16="http://schemas.microsoft.com/office/drawing/2014/main" val="20005"/>
                    </a:ext>
                  </a:extLst>
                </a:gridCol>
                <a:gridCol w="607791">
                  <a:extLst>
                    <a:ext uri="{9D8B030D-6E8A-4147-A177-3AD203B41FA5}">
                      <a16:colId xmlns:a16="http://schemas.microsoft.com/office/drawing/2014/main" val="20006"/>
                    </a:ext>
                  </a:extLst>
                </a:gridCol>
                <a:gridCol w="464782">
                  <a:extLst>
                    <a:ext uri="{9D8B030D-6E8A-4147-A177-3AD203B41FA5}">
                      <a16:colId xmlns:a16="http://schemas.microsoft.com/office/drawing/2014/main" val="20007"/>
                    </a:ext>
                  </a:extLst>
                </a:gridCol>
                <a:gridCol w="572039">
                  <a:extLst>
                    <a:ext uri="{9D8B030D-6E8A-4147-A177-3AD203B41FA5}">
                      <a16:colId xmlns:a16="http://schemas.microsoft.com/office/drawing/2014/main" val="20008"/>
                    </a:ext>
                  </a:extLst>
                </a:gridCol>
                <a:gridCol w="478571">
                  <a:extLst>
                    <a:ext uri="{9D8B030D-6E8A-4147-A177-3AD203B41FA5}">
                      <a16:colId xmlns:a16="http://schemas.microsoft.com/office/drawing/2014/main" val="20009"/>
                    </a:ext>
                  </a:extLst>
                </a:gridCol>
                <a:gridCol w="715049">
                  <a:extLst>
                    <a:ext uri="{9D8B030D-6E8A-4147-A177-3AD203B41FA5}">
                      <a16:colId xmlns:a16="http://schemas.microsoft.com/office/drawing/2014/main" val="20010"/>
                    </a:ext>
                  </a:extLst>
                </a:gridCol>
              </a:tblGrid>
              <a:tr h="35015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chemeClr val="bg1"/>
                        </a:solidFill>
                        <a:latin typeface="Calibri" panose="020F0502020204030204"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bg1"/>
                          </a:solidFill>
                          <a:latin typeface="Calibri" panose="020F0502020204030204" pitchFamily="34" charset="0"/>
                          <a:cs typeface="Arial" pitchFamily="34" charset="0"/>
                        </a:rPr>
                        <a:t>TESİS TÜRÜ</a:t>
                      </a:r>
                    </a:p>
                  </a:txBody>
                  <a:tcPr marL="68580" marR="68580" marT="34290" marB="34290" anchor="ctr">
                    <a:lnL w="3175" cap="flat" cmpd="sng" algn="ctr">
                      <a:solidFill>
                        <a:srgbClr val="14213D"/>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8">
                  <a:txBody>
                    <a:bodyPr/>
                    <a:lstStyle/>
                    <a:p>
                      <a:pPr algn="ctr"/>
                      <a:r>
                        <a:rPr lang="tr-TR" sz="1200" b="1" dirty="0">
                          <a:solidFill>
                            <a:schemeClr val="bg1"/>
                          </a:solidFill>
                          <a:latin typeface="Calibri" panose="020F0502020204030204" pitchFamily="34" charset="0"/>
                          <a:cs typeface="Arial" pitchFamily="34" charset="0"/>
                        </a:rPr>
                        <a:t>MÜLKİYET DURUMU</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1200" b="1" dirty="0">
                          <a:solidFill>
                            <a:schemeClr val="bg1"/>
                          </a:solidFill>
                          <a:latin typeface="Calibri" panose="020F0502020204030204" pitchFamily="34" charset="0"/>
                          <a:cs typeface="Arial" pitchFamily="34" charset="0"/>
                        </a:rPr>
                        <a:t>TOPLAM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4819">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GSİM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BELEDİYELER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DİĞER</a:t>
                      </a:r>
                      <a:r>
                        <a:rPr lang="tr-TR" sz="1200" b="1" baseline="0" dirty="0">
                          <a:solidFill>
                            <a:schemeClr val="bg1"/>
                          </a:solidFill>
                          <a:latin typeface="Calibri" panose="020F0502020204030204" pitchFamily="34" charset="0"/>
                          <a:cs typeface="Arial" pitchFamily="34" charset="0"/>
                        </a:rPr>
                        <a:t> KAMU KURUMLARI</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ÖZEL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2921">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200" b="1" kern="1200" dirty="0">
                          <a:solidFill>
                            <a:srgbClr val="14213D"/>
                          </a:solidFill>
                          <a:latin typeface="Calibri" panose="020F0502020204030204" pitchFamily="34" charset="0"/>
                          <a:ea typeface="+mn-ea"/>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3"/>
                  </a:ext>
                </a:extLst>
              </a:tr>
              <a:tr h="327686">
                <a:tc>
                  <a:txBody>
                    <a:bodyPr/>
                    <a:lstStyle/>
                    <a:p>
                      <a:pPr algn="l" fontAlgn="ctr"/>
                      <a:r>
                        <a:rPr lang="tr-TR" sz="1100" b="1" i="0" u="none" strike="noStrike" dirty="0">
                          <a:effectLst/>
                          <a:latin typeface="+mn-lt"/>
                        </a:rPr>
                        <a:t>ÇİM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smtClean="0">
                          <a:solidFill>
                            <a:srgbClr val="000000"/>
                          </a:solidFill>
                          <a:effectLst/>
                          <a:latin typeface="+mn-lt"/>
                        </a:rPr>
                        <a:t>14</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45.202</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18.450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3.850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12.700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28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80.202</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5419">
                <a:tc>
                  <a:txBody>
                    <a:bodyPr/>
                    <a:lstStyle/>
                    <a:p>
                      <a:pPr algn="l" fontAlgn="ctr"/>
                      <a:r>
                        <a:rPr lang="tr-TR" sz="1100" b="1" i="0" u="none" strike="noStrike" dirty="0">
                          <a:effectLst/>
                          <a:latin typeface="+mn-lt"/>
                        </a:rPr>
                        <a:t>STADYUM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241.888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53.356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295.244</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4626">
                <a:tc>
                  <a:txBody>
                    <a:bodyPr/>
                    <a:lstStyle/>
                    <a:p>
                      <a:pPr algn="l" fontAlgn="ctr"/>
                      <a:r>
                        <a:rPr lang="tr-TR" sz="1100" b="1" i="0" u="none" strike="noStrike" dirty="0">
                          <a:effectLst/>
                          <a:latin typeface="+mn-lt"/>
                        </a:rPr>
                        <a:t>TOPRAK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5419">
                <a:tc>
                  <a:txBody>
                    <a:bodyPr/>
                    <a:lstStyle/>
                    <a:p>
                      <a:pPr algn="l" fontAlgn="ctr"/>
                      <a:r>
                        <a:rPr lang="tr-TR" sz="1100" b="1" i="0" u="none" strike="noStrike" dirty="0">
                          <a:effectLst/>
                          <a:latin typeface="+mn-lt"/>
                        </a:rPr>
                        <a:t>SEMT SAHASI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1627">
                <a:tc>
                  <a:txBody>
                    <a:bodyPr/>
                    <a:lstStyle/>
                    <a:p>
                      <a:pPr algn="l" fontAlgn="ctr"/>
                      <a:r>
                        <a:rPr lang="tr-TR" sz="1100" b="1" i="0" u="none" strike="noStrike" dirty="0">
                          <a:effectLst/>
                          <a:latin typeface="+mn-lt"/>
                        </a:rPr>
                        <a:t>SENTETİK ÇİM YÜZEYLİ SAHA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smtClean="0">
                          <a:solidFill>
                            <a:srgbClr val="000000"/>
                          </a:solidFill>
                          <a:effectLst/>
                          <a:latin typeface="+mn-lt"/>
                        </a:rPr>
                        <a:t>16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9.758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66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80.090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21.050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9.100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103</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119.998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2020">
                <a:tc>
                  <a:txBody>
                    <a:bodyPr/>
                    <a:lstStyle/>
                    <a:p>
                      <a:pPr algn="l" fontAlgn="ctr"/>
                      <a:r>
                        <a:rPr lang="tr-TR" sz="1100" b="1" i="0" u="none" strike="noStrike" dirty="0">
                          <a:effectLst/>
                          <a:latin typeface="+mn-lt"/>
                        </a:rPr>
                        <a:t>SPOR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smtClean="0">
                          <a:solidFill>
                            <a:srgbClr val="000000"/>
                          </a:solidFill>
                          <a:effectLst/>
                          <a:latin typeface="+mn-lt"/>
                        </a:rPr>
                        <a:t>26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51.113</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47</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47.547</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9</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6.100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6</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20.338</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88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125.098</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8819">
                <a:tc>
                  <a:txBody>
                    <a:bodyPr/>
                    <a:lstStyle/>
                    <a:p>
                      <a:pPr algn="l" fontAlgn="ctr"/>
                      <a:r>
                        <a:rPr lang="tr-TR" sz="1100" b="1" i="0" u="none" strike="noStrike" dirty="0">
                          <a:effectLst/>
                          <a:latin typeface="+mn-lt"/>
                        </a:rPr>
                        <a:t>YÜZME HAVUZU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smtClean="0">
                          <a:solidFill>
                            <a:srgbClr val="000000"/>
                          </a:solidFill>
                          <a:effectLst/>
                          <a:latin typeface="+mn-lt"/>
                        </a:rPr>
                        <a:t>12</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6.425</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10.211</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1.050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350</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64</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18.036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9927">
                <a:tc>
                  <a:txBody>
                    <a:bodyPr/>
                    <a:lstStyle/>
                    <a:p>
                      <a:pPr algn="l" fontAlgn="ctr"/>
                      <a:r>
                        <a:rPr lang="tr-TR" sz="1100" b="1" i="0" u="none" strike="noStrike" dirty="0">
                          <a:effectLst/>
                          <a:latin typeface="+mn-lt"/>
                        </a:rPr>
                        <a:t>KAMP EĞİTİM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4</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0517">
                <a:tc>
                  <a:txBody>
                    <a:bodyPr/>
                    <a:lstStyle/>
                    <a:p>
                      <a:pPr algn="l" fontAlgn="ctr"/>
                      <a:r>
                        <a:rPr lang="tr-TR" sz="1100" b="1" i="0" u="none" strike="noStrike" dirty="0">
                          <a:effectLst/>
                          <a:latin typeface="+mn-lt"/>
                        </a:rPr>
                        <a:t>ATLETİZM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91.490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5</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29.770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8.100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129.360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7119">
                <a:tc>
                  <a:txBody>
                    <a:bodyPr/>
                    <a:lstStyle/>
                    <a:p>
                      <a:pPr algn="l" fontAlgn="ctr"/>
                      <a:r>
                        <a:rPr lang="tr-TR" sz="1100" b="1" i="0" u="none" strike="noStrike" dirty="0">
                          <a:effectLst/>
                          <a:latin typeface="+mn-lt"/>
                        </a:rPr>
                        <a:t>GENÇLİK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r>
                        <a:rPr lang="tr-TR" sz="1050" b="0" i="0" u="none" strike="noStrike" dirty="0">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r>
                        <a:rPr lang="tr-TR" sz="1050" b="0" i="0" u="none" strike="noStrike" dirty="0">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7</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2217">
                <a:tc>
                  <a:txBody>
                    <a:bodyPr/>
                    <a:lstStyle/>
                    <a:p>
                      <a:pPr algn="l" fontAlgn="ctr"/>
                      <a:r>
                        <a:rPr lang="tr-TR" sz="1100" b="1" i="0" u="none" strike="noStrike" dirty="0">
                          <a:effectLst/>
                          <a:latin typeface="+mn-lt"/>
                        </a:rPr>
                        <a:t>BUZ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8819">
                <a:tc>
                  <a:txBody>
                    <a:bodyPr/>
                    <a:lstStyle/>
                    <a:p>
                      <a:pPr algn="l" fontAlgn="ctr"/>
                      <a:r>
                        <a:rPr lang="tr-TR" sz="1100" b="1" i="0" u="none" strike="noStrike" dirty="0">
                          <a:effectLst/>
                          <a:latin typeface="+mn-lt"/>
                        </a:rPr>
                        <a:t>ATIŞ  POLİGONU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38043">
                <a:tc>
                  <a:txBody>
                    <a:bodyPr/>
                    <a:lstStyle/>
                    <a:p>
                      <a:pPr algn="l" fontAlgn="ctr"/>
                      <a:r>
                        <a:rPr lang="tr-TR" sz="1100" b="1" i="0" u="none" strike="noStrike" dirty="0">
                          <a:effectLst/>
                          <a:latin typeface="+mn-lt"/>
                        </a:rPr>
                        <a:t>BİNİCİLİK  TESİSLERİ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09397">
                <a:tc>
                  <a:txBody>
                    <a:bodyPr/>
                    <a:lstStyle/>
                    <a:p>
                      <a:pPr algn="l" fontAlgn="ctr"/>
                      <a:r>
                        <a:rPr lang="tr-TR" sz="1100" b="1" i="0" u="none" strike="noStrike" dirty="0">
                          <a:effectLst/>
                          <a:latin typeface="+mn-lt"/>
                        </a:rPr>
                        <a:t>TENİS TESİSLERİ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4.496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1.750</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8.150</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19</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solidFill>
                            <a:srgbClr val="000000"/>
                          </a:solidFill>
                          <a:effectLst/>
                          <a:latin typeface="+mn-lt"/>
                        </a:rPr>
                        <a:t>14.396</a:t>
                      </a:r>
                      <a:endParaRPr lang="tr-TR" sz="1050" b="0" i="0" u="none" strike="noStrike" dirty="0">
                        <a:solidFill>
                          <a:srgbClr val="000000"/>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38043">
                <a:tc>
                  <a:txBody>
                    <a:bodyPr/>
                    <a:lstStyle/>
                    <a:p>
                      <a:pPr algn="l" fontAlgn="ctr"/>
                      <a:r>
                        <a:rPr lang="tr-TR" sz="1100" b="1" i="0" u="none" strike="noStrike" dirty="0">
                          <a:effectLst/>
                          <a:latin typeface="+mn-lt"/>
                        </a:rPr>
                        <a:t>GOLF SAHASI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1</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38043">
                <a:tc>
                  <a:txBody>
                    <a:bodyPr/>
                    <a:lstStyle/>
                    <a:p>
                      <a:pPr algn="l" fontAlgn="ctr"/>
                      <a:r>
                        <a:rPr lang="tr-TR" sz="1100" b="1" i="0" u="none" strike="noStrike" dirty="0">
                          <a:effectLst/>
                          <a:latin typeface="+mn-lt"/>
                        </a:rPr>
                        <a:t>LOKAL BİNALARI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effectLst/>
                          <a:latin typeface="+mn-lt"/>
                        </a:rPr>
                        <a:t> </a:t>
                      </a:r>
                      <a:r>
                        <a:rPr lang="tr-TR" sz="1050" b="0" i="0" u="none" strike="noStrike" dirty="0" smtClean="0">
                          <a:effectLst/>
                          <a:latin typeface="+mn-lt"/>
                        </a:rPr>
                        <a:t>-</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3</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38043">
                <a:tc>
                  <a:txBody>
                    <a:bodyPr/>
                    <a:lstStyle/>
                    <a:p>
                      <a:pPr algn="l" fontAlgn="ctr"/>
                      <a:r>
                        <a:rPr lang="tr-TR" sz="1100" b="1" i="0" u="none" strike="noStrike" dirty="0">
                          <a:effectLst/>
                          <a:latin typeface="+mn-lt"/>
                        </a:rPr>
                        <a:t>BOWLİNG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38043">
                <a:tc>
                  <a:txBody>
                    <a:bodyPr/>
                    <a:lstStyle/>
                    <a:p>
                      <a:pPr algn="l" fontAlgn="ctr"/>
                      <a:r>
                        <a:rPr lang="tr-TR" sz="1100" b="1" i="0" u="none" strike="noStrike" dirty="0">
                          <a:effectLst/>
                          <a:latin typeface="+mn-lt"/>
                        </a:rPr>
                        <a:t>BİLARDO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38043">
                <a:tc>
                  <a:txBody>
                    <a:bodyPr/>
                    <a:lstStyle/>
                    <a:p>
                      <a:pPr algn="l" fontAlgn="ctr"/>
                      <a:r>
                        <a:rPr lang="tr-TR" sz="1100" b="1" i="0" u="none" strike="noStrike" dirty="0">
                          <a:effectLst/>
                          <a:latin typeface="+mn-lt"/>
                        </a:rPr>
                        <a:t>HOBİ KARTİNG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a:solidFill>
                            <a:srgbClr val="000000"/>
                          </a:solidFill>
                          <a:effectLst/>
                          <a:latin typeface="+mn-lt"/>
                        </a:rPr>
                        <a:t> -</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smtClean="0">
                          <a:effectLst/>
                          <a:latin typeface="+mn-lt"/>
                        </a:rPr>
                        <a:t>-</a:t>
                      </a:r>
                      <a:endParaRPr lang="tr-TR" sz="1050" b="0" i="0" u="none" strike="noStrike" dirty="0">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50" b="0" i="0" u="none" strike="noStrike" dirty="0">
                          <a:solidFill>
                            <a:srgbClr val="000000"/>
                          </a:solidFill>
                          <a:effectLst/>
                          <a:latin typeface="+mn-lt"/>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bl>
          </a:graphicData>
        </a:graphic>
      </p:graphicFrame>
      <p:sp>
        <p:nvSpPr>
          <p:cNvPr id="4" name="Dikdörtgen 3"/>
          <p:cNvSpPr/>
          <p:nvPr/>
        </p:nvSpPr>
        <p:spPr>
          <a:xfrm>
            <a:off x="0" y="165718"/>
            <a:ext cx="6858001" cy="461665"/>
          </a:xfrm>
          <a:prstGeom prst="rect">
            <a:avLst/>
          </a:prstGeom>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İLDEKİ SPOR TESİSLERİ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15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2509013076"/>
              </p:ext>
            </p:extLst>
          </p:nvPr>
        </p:nvGraphicFramePr>
        <p:xfrm>
          <a:off x="266698" y="922759"/>
          <a:ext cx="6299202" cy="1402362"/>
        </p:xfrm>
        <a:graphic>
          <a:graphicData uri="http://schemas.openxmlformats.org/drawingml/2006/table">
            <a:tbl>
              <a:tblPr>
                <a:effectLst>
                  <a:outerShdw blurRad="50800" dist="38100" dir="5400000" algn="t" rotWithShape="0">
                    <a:prstClr val="black">
                      <a:alpha val="40000"/>
                    </a:prstClr>
                  </a:outerShdw>
                </a:effectLst>
              </a:tblPr>
              <a:tblGrid>
                <a:gridCol w="3176639">
                  <a:extLst>
                    <a:ext uri="{9D8B030D-6E8A-4147-A177-3AD203B41FA5}">
                      <a16:colId xmlns:a16="http://schemas.microsoft.com/office/drawing/2014/main" val="20000"/>
                    </a:ext>
                  </a:extLst>
                </a:gridCol>
                <a:gridCol w="1696061">
                  <a:extLst>
                    <a:ext uri="{9D8B030D-6E8A-4147-A177-3AD203B41FA5}">
                      <a16:colId xmlns:a16="http://schemas.microsoft.com/office/drawing/2014/main" val="20001"/>
                    </a:ext>
                  </a:extLst>
                </a:gridCol>
                <a:gridCol w="1426502">
                  <a:extLst>
                    <a:ext uri="{9D8B030D-6E8A-4147-A177-3AD203B41FA5}">
                      <a16:colId xmlns:a16="http://schemas.microsoft.com/office/drawing/2014/main" val="20002"/>
                    </a:ext>
                  </a:extLst>
                </a:gridCol>
              </a:tblGrid>
              <a:tr h="360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İMALAT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SANAYİİNDE </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ÇALIŞANLAR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YILI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SANAYİ KURULUŞU</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İSO Üyesi  Sanayi Kuruluşu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dirty="0" smtClean="0">
                          <a:solidFill>
                            <a:schemeClr val="tx1"/>
                          </a:solidFill>
                          <a:latin typeface="+mn-lt"/>
                        </a:rPr>
                        <a:t>19.837</a:t>
                      </a:r>
                      <a:endParaRPr lang="tr-TR" sz="1200" b="0" dirty="0">
                        <a:solidFill>
                          <a:schemeClr val="tx1"/>
                        </a:solidFill>
                        <a:latin typeface="+mn-lt"/>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n-lt"/>
                          <a:cs typeface="Arial" pitchFamily="34" charset="0"/>
                        </a:rPr>
                        <a:t>956.511</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Organize Sanayi Bölgesi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n-lt"/>
                          <a:cs typeface="Arial" pitchFamily="34" charset="0"/>
                        </a:rPr>
                        <a:t>28.361</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mn-lt"/>
                          <a:cs typeface="Arial" pitchFamily="34" charset="0"/>
                        </a:rPr>
                        <a:t>357.478</a:t>
                      </a:r>
                      <a:endParaRPr lang="tr-TR" sz="1200" b="0" i="0" u="none" strike="noStrike" dirty="0">
                        <a:solidFill>
                          <a:schemeClr val="tx1"/>
                        </a:solidFill>
                        <a:latin typeface="+mn-lt"/>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Küçük Sanayi Sitesi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smtClean="0">
                          <a:solidFill>
                            <a:schemeClr val="tx1"/>
                          </a:solidFill>
                          <a:latin typeface="+mn-lt"/>
                          <a:ea typeface="+mn-ea"/>
                          <a:cs typeface="Arial" pitchFamily="34" charset="0"/>
                        </a:rPr>
                        <a:t>6.298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smtClean="0">
                          <a:solidFill>
                            <a:schemeClr val="tx1"/>
                          </a:solidFill>
                          <a:latin typeface="+mn-lt"/>
                          <a:ea typeface="+mn-ea"/>
                          <a:cs typeface="Arial" pitchFamily="34" charset="0"/>
                        </a:rPr>
                        <a:t>39.269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84"/>
          <p:cNvGraphicFramePr>
            <a:graphicFrameLocks/>
          </p:cNvGraphicFramePr>
          <p:nvPr>
            <p:extLst>
              <p:ext uri="{D42A27DB-BD31-4B8C-83A1-F6EECF244321}">
                <p14:modId xmlns:p14="http://schemas.microsoft.com/office/powerpoint/2010/main" val="1842908490"/>
              </p:ext>
            </p:extLst>
          </p:nvPr>
        </p:nvGraphicFramePr>
        <p:xfrm>
          <a:off x="266699" y="2473937"/>
          <a:ext cx="6197601" cy="3298567"/>
        </p:xfrm>
        <a:graphic>
          <a:graphicData uri="http://schemas.openxmlformats.org/drawingml/2006/table">
            <a:tbl>
              <a:tblPr>
                <a:effectLst>
                  <a:outerShdw blurRad="50800" dist="38100" dir="5400000" algn="t" rotWithShape="0">
                    <a:prstClr val="black">
                      <a:alpha val="40000"/>
                    </a:prstClr>
                  </a:outerShdw>
                </a:effectLst>
              </a:tblPr>
              <a:tblGrid>
                <a:gridCol w="399846">
                  <a:extLst>
                    <a:ext uri="{9D8B030D-6E8A-4147-A177-3AD203B41FA5}">
                      <a16:colId xmlns:a16="http://schemas.microsoft.com/office/drawing/2014/main" val="20000"/>
                    </a:ext>
                  </a:extLst>
                </a:gridCol>
                <a:gridCol w="1366138">
                  <a:extLst>
                    <a:ext uri="{9D8B030D-6E8A-4147-A177-3AD203B41FA5}">
                      <a16:colId xmlns:a16="http://schemas.microsoft.com/office/drawing/2014/main" val="20001"/>
                    </a:ext>
                  </a:extLst>
                </a:gridCol>
                <a:gridCol w="1066254">
                  <a:extLst>
                    <a:ext uri="{9D8B030D-6E8A-4147-A177-3AD203B41FA5}">
                      <a16:colId xmlns:a16="http://schemas.microsoft.com/office/drawing/2014/main" val="20002"/>
                    </a:ext>
                  </a:extLst>
                </a:gridCol>
                <a:gridCol w="699728">
                  <a:extLst>
                    <a:ext uri="{9D8B030D-6E8A-4147-A177-3AD203B41FA5}">
                      <a16:colId xmlns:a16="http://schemas.microsoft.com/office/drawing/2014/main" val="20003"/>
                    </a:ext>
                  </a:extLst>
                </a:gridCol>
                <a:gridCol w="866331">
                  <a:extLst>
                    <a:ext uri="{9D8B030D-6E8A-4147-A177-3AD203B41FA5}">
                      <a16:colId xmlns:a16="http://schemas.microsoft.com/office/drawing/2014/main" val="20004"/>
                    </a:ext>
                  </a:extLst>
                </a:gridCol>
                <a:gridCol w="899652">
                  <a:extLst>
                    <a:ext uri="{9D8B030D-6E8A-4147-A177-3AD203B41FA5}">
                      <a16:colId xmlns:a16="http://schemas.microsoft.com/office/drawing/2014/main" val="20005"/>
                    </a:ext>
                  </a:extLst>
                </a:gridCol>
                <a:gridCol w="899652">
                  <a:extLst>
                    <a:ext uri="{9D8B030D-6E8A-4147-A177-3AD203B41FA5}">
                      <a16:colId xmlns:a16="http://schemas.microsoft.com/office/drawing/2014/main" val="20006"/>
                    </a:ext>
                  </a:extLst>
                </a:gridCol>
              </a:tblGrid>
              <a:tr h="36453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ORGANİZE SANAYİ  BÖLGELERİ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YILI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5471">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9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       (</a:t>
                      </a:r>
                      <a:r>
                        <a:rPr lang="tr-TR" sz="1350" b="0" i="0" u="none" strike="noStrike" kern="1200" baseline="0" dirty="0">
                          <a:solidFill>
                            <a:schemeClr val="tx1"/>
                          </a:solidFill>
                          <a:latin typeface="+mn-lt"/>
                          <a:ea typeface="+mn-ea"/>
                          <a:cs typeface="+mn-cs"/>
                        </a:rPr>
                        <a:t> </a:t>
                      </a:r>
                      <a:r>
                        <a:rPr lang="tr-TR" sz="1350" b="1" i="0" u="none" strike="noStrike" kern="1200" baseline="0" dirty="0">
                          <a:solidFill>
                            <a:schemeClr val="tx1"/>
                          </a:solidFill>
                          <a:latin typeface="+mn-lt"/>
                          <a:ea typeface="+mn-ea"/>
                          <a:cs typeface="+mn-cs"/>
                        </a:rPr>
                        <a:t>ha²</a:t>
                      </a: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7476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Dudullu</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Ümraniye</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2.650.000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2.306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32.089</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935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İkitelli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Başakşehir</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7.000.000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23.779</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240.000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Tuzla Org. San.</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610.517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120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5.800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İST. Birlik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511.750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83</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3.639</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7140">
                <a:tc>
                  <a:txBody>
                    <a:bodyPr/>
                    <a:lstStyle/>
                    <a:p>
                      <a:pPr algn="ctr"/>
                      <a:r>
                        <a:rPr lang="tr-TR" sz="1100" b="1" dirty="0">
                          <a:solidFill>
                            <a:schemeClr val="tx1"/>
                          </a:solidFill>
                          <a:latin typeface="Calibri" panose="020F0502020204030204" pitchFamily="34" charset="0"/>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l"/>
                      <a:r>
                        <a:rPr lang="tr-TR" sz="1200" b="1" dirty="0">
                          <a:solidFill>
                            <a:schemeClr val="tx1"/>
                          </a:solidFill>
                          <a:latin typeface="Calibri" panose="020F0502020204030204" pitchFamily="34" charset="0"/>
                          <a:cs typeface="Arial" pitchFamily="34" charset="0"/>
                        </a:rPr>
                        <a:t>Anadolu</a:t>
                      </a:r>
                      <a:r>
                        <a:rPr lang="tr-TR" sz="1200" b="1" baseline="0" dirty="0">
                          <a:solidFill>
                            <a:schemeClr val="tx1"/>
                          </a:solidFill>
                          <a:latin typeface="Calibri" panose="020F0502020204030204" pitchFamily="34" charset="0"/>
                          <a:cs typeface="Arial" pitchFamily="34" charset="0"/>
                        </a:rPr>
                        <a:t> Yakası</a:t>
                      </a:r>
                      <a:endParaRPr lang="tr-TR" sz="1200" b="1" dirty="0">
                        <a:solidFill>
                          <a:schemeClr val="tx1"/>
                        </a:solidFill>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790.451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146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8.400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Kimya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742.208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152</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5.950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Deri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7.422.276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825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40.000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Beylikdüzü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Beylikdüzü</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1.529.557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950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21.600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51606">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0" i="0" u="none" strike="noStrike" kern="1200" cap="none" normalizeH="0" baseline="0" dirty="0" smtClean="0">
                          <a:ln>
                            <a:noFill/>
                          </a:ln>
                          <a:solidFill>
                            <a:schemeClr val="tx1"/>
                          </a:solidFill>
                          <a:effectLst/>
                          <a:latin typeface="Bookman Old Style" pitchFamily="18" charset="0"/>
                          <a:ea typeface="+mn-ea"/>
                          <a:cs typeface="Arial" pitchFamily="34" charset="0"/>
                        </a:rPr>
                        <a:t>28.361</a:t>
                      </a:r>
                      <a:endPar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0" i="0" u="none" strike="noStrike" kern="1200" cap="none" normalizeH="0" baseline="0" dirty="0" smtClean="0">
                          <a:ln>
                            <a:noFill/>
                          </a:ln>
                          <a:solidFill>
                            <a:schemeClr val="tx1"/>
                          </a:solidFill>
                          <a:effectLst/>
                          <a:latin typeface="Bookman Old Style" pitchFamily="18" charset="0"/>
                          <a:ea typeface="+mn-ea"/>
                          <a:cs typeface="Arial" pitchFamily="34" charset="0"/>
                        </a:rPr>
                        <a:t>357.478</a:t>
                      </a:r>
                      <a:endParaRPr kumimoji="0" lang="tr-TR" sz="1100" b="0"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graphicFrame>
        <p:nvGraphicFramePr>
          <p:cNvPr id="5" name="Group 92"/>
          <p:cNvGraphicFramePr>
            <a:graphicFrameLocks/>
          </p:cNvGraphicFramePr>
          <p:nvPr>
            <p:extLst>
              <p:ext uri="{D42A27DB-BD31-4B8C-83A1-F6EECF244321}">
                <p14:modId xmlns:p14="http://schemas.microsoft.com/office/powerpoint/2010/main" val="738440214"/>
              </p:ext>
            </p:extLst>
          </p:nvPr>
        </p:nvGraphicFramePr>
        <p:xfrm>
          <a:off x="355600" y="5921321"/>
          <a:ext cx="6108700" cy="3576632"/>
        </p:xfrm>
        <a:graphic>
          <a:graphicData uri="http://schemas.openxmlformats.org/drawingml/2006/table">
            <a:tbl>
              <a:tblPr>
                <a:effectLst>
                  <a:outerShdw blurRad="50800" dist="38100" dir="5400000" algn="t" rotWithShape="0">
                    <a:prstClr val="black">
                      <a:alpha val="40000"/>
                    </a:prstClr>
                  </a:outerShdw>
                </a:effectLst>
              </a:tblPr>
              <a:tblGrid>
                <a:gridCol w="394110">
                  <a:extLst>
                    <a:ext uri="{9D8B030D-6E8A-4147-A177-3AD203B41FA5}">
                      <a16:colId xmlns:a16="http://schemas.microsoft.com/office/drawing/2014/main" val="20000"/>
                    </a:ext>
                  </a:extLst>
                </a:gridCol>
                <a:gridCol w="1346541">
                  <a:extLst>
                    <a:ext uri="{9D8B030D-6E8A-4147-A177-3AD203B41FA5}">
                      <a16:colId xmlns:a16="http://schemas.microsoft.com/office/drawing/2014/main" val="20001"/>
                    </a:ext>
                  </a:extLst>
                </a:gridCol>
                <a:gridCol w="1050959">
                  <a:extLst>
                    <a:ext uri="{9D8B030D-6E8A-4147-A177-3AD203B41FA5}">
                      <a16:colId xmlns:a16="http://schemas.microsoft.com/office/drawing/2014/main" val="20002"/>
                    </a:ext>
                  </a:extLst>
                </a:gridCol>
                <a:gridCol w="689692">
                  <a:extLst>
                    <a:ext uri="{9D8B030D-6E8A-4147-A177-3AD203B41FA5}">
                      <a16:colId xmlns:a16="http://schemas.microsoft.com/office/drawing/2014/main" val="20003"/>
                    </a:ext>
                  </a:extLst>
                </a:gridCol>
                <a:gridCol w="853904">
                  <a:extLst>
                    <a:ext uri="{9D8B030D-6E8A-4147-A177-3AD203B41FA5}">
                      <a16:colId xmlns:a16="http://schemas.microsoft.com/office/drawing/2014/main" val="20004"/>
                    </a:ext>
                  </a:extLst>
                </a:gridCol>
                <a:gridCol w="886747">
                  <a:extLst>
                    <a:ext uri="{9D8B030D-6E8A-4147-A177-3AD203B41FA5}">
                      <a16:colId xmlns:a16="http://schemas.microsoft.com/office/drawing/2014/main" val="20005"/>
                    </a:ext>
                  </a:extLst>
                </a:gridCol>
                <a:gridCol w="886747">
                  <a:extLst>
                    <a:ext uri="{9D8B030D-6E8A-4147-A177-3AD203B41FA5}">
                      <a16:colId xmlns:a16="http://schemas.microsoft.com/office/drawing/2014/main" val="20006"/>
                    </a:ext>
                  </a:extLst>
                </a:gridCol>
              </a:tblGrid>
              <a:tr h="256599">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200" b="1"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KÜÇÜK  SANAYİ  SİTELERİ  </a:t>
                      </a:r>
                      <a:r>
                        <a:rPr lang="tr-TR" sz="1200" b="1" dirty="0">
                          <a:solidFill>
                            <a:schemeClr val="bg1"/>
                          </a:solidFill>
                          <a:latin typeface="Calibri" panose="020F0502020204030204" pitchFamily="34" charset="0"/>
                          <a:cs typeface="Arial" pitchFamily="34" charset="0"/>
                        </a:rPr>
                        <a:t>(</a:t>
                      </a:r>
                      <a:r>
                        <a:rPr lang="tr-TR" sz="1200" b="1" dirty="0" smtClean="0">
                          <a:solidFill>
                            <a:schemeClr val="bg1"/>
                          </a:solidFill>
                          <a:latin typeface="Calibri" panose="020F0502020204030204" pitchFamily="34" charset="0"/>
                          <a:cs typeface="Arial" pitchFamily="34" charset="0"/>
                        </a:rPr>
                        <a:t>2019 </a:t>
                      </a:r>
                      <a:r>
                        <a:rPr lang="tr-TR" sz="1200" b="1" dirty="0">
                          <a:solidFill>
                            <a:schemeClr val="bg1"/>
                          </a:solidFill>
                          <a:latin typeface="Calibri" panose="020F0502020204030204" pitchFamily="34" charset="0"/>
                          <a:cs typeface="Arial" pitchFamily="34" charset="0"/>
                        </a:rPr>
                        <a:t>YILI</a:t>
                      </a:r>
                      <a:r>
                        <a:rPr lang="tr-TR" sz="1200" b="1" baseline="0" dirty="0">
                          <a:solidFill>
                            <a:schemeClr val="bg1"/>
                          </a:solidFill>
                          <a:latin typeface="Calibri" panose="020F0502020204030204" pitchFamily="34" charset="0"/>
                          <a:cs typeface="Arial" pitchFamily="34" charset="0"/>
                        </a:rPr>
                        <a:t> )</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56634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smtClean="0">
                          <a:ln>
                            <a:noFill/>
                          </a:ln>
                          <a:solidFill>
                            <a:srgbClr val="14213D"/>
                          </a:solidFill>
                          <a:effectLst/>
                          <a:latin typeface="Calibri" panose="020F0502020204030204" pitchFamily="34" charset="0"/>
                          <a:cs typeface="Arial" pitchFamily="34" charset="0"/>
                        </a:rPr>
                        <a:t>(m²</a:t>
                      </a: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İmes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1971</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650.000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1.051</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7.800</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Modoko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1969</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150.000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299</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1.465</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3472">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Kadosan Oto San.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150.000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680</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mn-lt"/>
                        </a:rPr>
                        <a:t>2.658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566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Oto Tamircileri Ve Benzerleri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Şişli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1967</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360.000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2.714</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10.087</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Birlik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Beylikdüzü</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1975</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234.400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507</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2.360</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Doğu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Bahçelievler</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106.000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300</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10.000</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Evren Oto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Esenyurt</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1974</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194.000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511</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4.088</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1986</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65.000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141</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710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28113">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1990</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10.000</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95</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mn-lt"/>
                        </a:rPr>
                        <a:t>101</a:t>
                      </a:r>
                      <a:endParaRPr lang="tr-TR" sz="1200" b="0" i="0" u="none" strike="noStrike" dirty="0">
                        <a:solidFill>
                          <a:schemeClr val="tx1"/>
                        </a:solidFill>
                        <a:effectLst/>
                        <a:latin typeface="+mn-lt"/>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28113">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6.298</a:t>
                      </a:r>
                      <a:endPar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chemeClr val="tx1"/>
                          </a:solidFill>
                          <a:effectLst/>
                          <a:latin typeface="Bookman Old Style" pitchFamily="18" charset="0"/>
                          <a:ea typeface="+mn-ea"/>
                          <a:cs typeface="Arial" pitchFamily="34" charset="0"/>
                        </a:rPr>
                        <a:t>39.269</a:t>
                      </a:r>
                      <a:endParaRPr kumimoji="0" lang="tr-TR" sz="1200" b="1" i="0" u="none" strike="noStrike" kern="1200" cap="none" normalizeH="0" baseline="0" dirty="0">
                        <a:ln>
                          <a:noFill/>
                        </a:ln>
                        <a:solidFill>
                          <a:schemeClr val="tx1"/>
                        </a:solidFill>
                        <a:effectLst/>
                        <a:latin typeface="Bookman Old Style" pitchFamily="18"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1"/>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SANAYİ KURULUŞLARI</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42</a:t>
            </a:fld>
            <a:r>
              <a:rPr lang="tr-TR" dirty="0"/>
              <a:t> / </a:t>
            </a:r>
            <a:r>
              <a:rPr lang="tr-TR" dirty="0" smtClean="0"/>
              <a:t>204</a:t>
            </a:r>
            <a:endParaRPr lang="tr-TR" dirty="0"/>
          </a:p>
        </p:txBody>
      </p:sp>
    </p:spTree>
    <p:extLst>
      <p:ext uri="{BB962C8B-B14F-4D97-AF65-F5344CB8AC3E}">
        <p14:creationId xmlns:p14="http://schemas.microsoft.com/office/powerpoint/2010/main" val="1137168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ARAŞTIRMA ve GELİŞTİRME (AR-GE)</a:t>
            </a:r>
          </a:p>
        </p:txBody>
      </p:sp>
      <p:graphicFrame>
        <p:nvGraphicFramePr>
          <p:cNvPr id="4" name="Group 3"/>
          <p:cNvGraphicFramePr>
            <a:graphicFrameLocks noGrp="1"/>
          </p:cNvGraphicFramePr>
          <p:nvPr>
            <p:extLst>
              <p:ext uri="{D42A27DB-BD31-4B8C-83A1-F6EECF244321}">
                <p14:modId xmlns:p14="http://schemas.microsoft.com/office/powerpoint/2010/main" val="1009282471"/>
              </p:ext>
            </p:extLst>
          </p:nvPr>
        </p:nvGraphicFramePr>
        <p:xfrm>
          <a:off x="454351" y="1400816"/>
          <a:ext cx="5882948" cy="1699610"/>
        </p:xfrm>
        <a:graphic>
          <a:graphicData uri="http://schemas.openxmlformats.org/drawingml/2006/table">
            <a:tbl>
              <a:tblPr>
                <a:effectLst>
                  <a:outerShdw blurRad="50800" dist="38100" dir="5400000" algn="t" rotWithShape="0">
                    <a:prstClr val="black">
                      <a:alpha val="40000"/>
                    </a:prstClr>
                  </a:outerShdw>
                </a:effectLst>
              </a:tblPr>
              <a:tblGrid>
                <a:gridCol w="2966726">
                  <a:extLst>
                    <a:ext uri="{9D8B030D-6E8A-4147-A177-3AD203B41FA5}">
                      <a16:colId xmlns:a16="http://schemas.microsoft.com/office/drawing/2014/main" val="20000"/>
                    </a:ext>
                  </a:extLst>
                </a:gridCol>
                <a:gridCol w="1583985">
                  <a:extLst>
                    <a:ext uri="{9D8B030D-6E8A-4147-A177-3AD203B41FA5}">
                      <a16:colId xmlns:a16="http://schemas.microsoft.com/office/drawing/2014/main" val="20001"/>
                    </a:ext>
                  </a:extLst>
                </a:gridCol>
                <a:gridCol w="1332237">
                  <a:extLst>
                    <a:ext uri="{9D8B030D-6E8A-4147-A177-3AD203B41FA5}">
                      <a16:colId xmlns:a16="http://schemas.microsoft.com/office/drawing/2014/main" val="20002"/>
                    </a:ext>
                  </a:extLst>
                </a:gridCol>
              </a:tblGrid>
              <a:tr h="45016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2006/2019 YILI AR-GE HARCAMASI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99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2006</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2019</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03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AR-GE HARCAMASI </a:t>
                      </a:r>
                      <a:r>
                        <a:rPr kumimoji="0" lang="tr-TR" sz="1200" b="1" i="0" u="none" strike="noStrike" cap="none" normalizeH="0" baseline="0" dirty="0" smtClean="0">
                          <a:ln>
                            <a:noFill/>
                          </a:ln>
                          <a:solidFill>
                            <a:schemeClr val="tx1"/>
                          </a:solidFill>
                          <a:effectLst/>
                          <a:latin typeface="Calibri" panose="020F0502020204030204" pitchFamily="34" charset="0"/>
                          <a:cs typeface="Arial" pitchFamily="34" charset="0"/>
                        </a:rPr>
                        <a:t>(Milyar </a:t>
                      </a: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TL)</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4.4</a:t>
                      </a: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38.5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3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AR-GE </a:t>
                      </a:r>
                      <a:r>
                        <a:rPr kumimoji="0" lang="tr-TR" sz="1200" b="1" i="0" u="none" strike="noStrike" cap="none" normalizeH="0" baseline="0" dirty="0" smtClean="0">
                          <a:ln>
                            <a:noFill/>
                          </a:ln>
                          <a:solidFill>
                            <a:schemeClr val="tx1"/>
                          </a:solidFill>
                          <a:effectLst/>
                          <a:latin typeface="Calibri" panose="020F0502020204030204" pitchFamily="34" charset="0"/>
                          <a:cs typeface="Arial" pitchFamily="34" charset="0"/>
                        </a:rPr>
                        <a:t>YOĞUNLUĞU</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0,56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1,03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AR-GE İNSAN İŞGÜCÜ (Kişi)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105.032</a:t>
                      </a: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172.119</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2" marR="4445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2197827"/>
                  </a:ext>
                </a:extLst>
              </a:tr>
            </a:tbl>
          </a:graphicData>
        </a:graphic>
      </p:graphicFrame>
      <p:graphicFrame>
        <p:nvGraphicFramePr>
          <p:cNvPr id="5" name="Group 3"/>
          <p:cNvGraphicFramePr>
            <a:graphicFrameLocks noGrp="1"/>
          </p:cNvGraphicFramePr>
          <p:nvPr>
            <p:extLst>
              <p:ext uri="{D42A27DB-BD31-4B8C-83A1-F6EECF244321}">
                <p14:modId xmlns:p14="http://schemas.microsoft.com/office/powerpoint/2010/main" val="645276191"/>
              </p:ext>
            </p:extLst>
          </p:nvPr>
        </p:nvGraphicFramePr>
        <p:xfrm>
          <a:off x="400126" y="4488889"/>
          <a:ext cx="6147417" cy="2270865"/>
        </p:xfrm>
        <a:graphic>
          <a:graphicData uri="http://schemas.openxmlformats.org/drawingml/2006/table">
            <a:tbl>
              <a:tblPr>
                <a:effectLst>
                  <a:outerShdw blurRad="50800" dist="38100" dir="5400000" algn="t" rotWithShape="0">
                    <a:prstClr val="black">
                      <a:alpha val="40000"/>
                    </a:prstClr>
                  </a:outerShdw>
                </a:effectLst>
              </a:tblPr>
              <a:tblGrid>
                <a:gridCol w="4737739">
                  <a:extLst>
                    <a:ext uri="{9D8B030D-6E8A-4147-A177-3AD203B41FA5}">
                      <a16:colId xmlns:a16="http://schemas.microsoft.com/office/drawing/2014/main" val="20000"/>
                    </a:ext>
                  </a:extLst>
                </a:gridCol>
                <a:gridCol w="1409678">
                  <a:extLst>
                    <a:ext uri="{9D8B030D-6E8A-4147-A177-3AD203B41FA5}">
                      <a16:colId xmlns:a16="http://schemas.microsoft.com/office/drawing/2014/main" val="20001"/>
                    </a:ext>
                  </a:extLst>
                </a:gridCol>
              </a:tblGrid>
              <a:tr h="50394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    İSTANBUL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2019 </a:t>
                      </a:r>
                      <a:r>
                        <a:rPr kumimoji="0" lang="tr-TR" sz="1200" b="1" i="0" u="none" strike="noStrike" cap="none" normalizeH="0" baseline="0" dirty="0">
                          <a:ln>
                            <a:noFill/>
                          </a:ln>
                          <a:solidFill>
                            <a:schemeClr val="bg1"/>
                          </a:solidFill>
                          <a:effectLst/>
                          <a:latin typeface="Calibri" panose="020F0502020204030204" pitchFamily="34" charset="0"/>
                          <a:cs typeface="Arial" pitchFamily="34" charset="0"/>
                        </a:rPr>
                        <a:t>YILI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extLst>
                  <a:ext uri="{0D108BD9-81ED-4DB2-BD59-A6C34878D82A}">
                    <a16:rowId xmlns:a16="http://schemas.microsoft.com/office/drawing/2014/main" val="10000"/>
                  </a:ext>
                </a:extLst>
              </a:tr>
              <a:tr h="294487">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Geliştirme Bölgesi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4487">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Ar-Ge Merkezi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413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4487">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Tasarım Merkezi Sayısı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167</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8194629"/>
                  </a:ext>
                </a:extLst>
              </a:tr>
              <a:tr h="294487">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Transfer Ofisi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07000"/>
                        </a:lnSpc>
                        <a:spcAft>
                          <a:spcPts val="80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14</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3538756"/>
                  </a:ext>
                </a:extLst>
              </a:tr>
              <a:tr h="294487">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Yatırım Destek Programı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7037710"/>
                  </a:ext>
                </a:extLst>
              </a:tr>
              <a:tr h="294487">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Deneyim Belgesi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7204910"/>
                  </a:ext>
                </a:extLst>
              </a:tr>
            </a:tbl>
          </a:graphicData>
        </a:graphic>
      </p:graphicFrame>
      <p:sp>
        <p:nvSpPr>
          <p:cNvPr id="7" name="Dikdörtgen 6"/>
          <p:cNvSpPr/>
          <p:nvPr/>
        </p:nvSpPr>
        <p:spPr>
          <a:xfrm>
            <a:off x="106633" y="9062062"/>
            <a:ext cx="6857999"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rPr>
              <a:t>Veriler TUİK «Araştırma-Geliştirme Faaliyetleri Araştırması,. 2022 yılına ait veriler </a:t>
            </a:r>
            <a:r>
              <a:rPr lang="tr-TR" sz="1000" dirty="0">
                <a:solidFill>
                  <a:prstClr val="black"/>
                </a:solidFill>
                <a:latin typeface="Calibri" panose="020F0502020204030204"/>
              </a:rPr>
              <a:t>Kasım</a:t>
            </a:r>
            <a:r>
              <a:rPr kumimoji="0" lang="tr-TR" sz="1000" b="0" i="0" u="none" strike="noStrike" kern="1200" cap="none" spc="0" normalizeH="0" baseline="0" noProof="0" dirty="0">
                <a:ln>
                  <a:noFill/>
                </a:ln>
                <a:solidFill>
                  <a:prstClr val="black"/>
                </a:solidFill>
                <a:effectLst/>
                <a:uLnTx/>
                <a:uFillTx/>
                <a:latin typeface="Calibri" panose="020F0502020204030204"/>
              </a:rPr>
              <a:t> 2023’de yayımlanmıştır.</a:t>
            </a:r>
          </a:p>
        </p:txBody>
      </p:sp>
      <p:sp>
        <p:nvSpPr>
          <p:cNvPr id="9" name="Slayt Numarası Yer Tutucusu 8"/>
          <p:cNvSpPr>
            <a:spLocks noGrp="1"/>
          </p:cNvSpPr>
          <p:nvPr>
            <p:ph type="sldNum" sz="quarter" idx="4"/>
          </p:nvPr>
        </p:nvSpPr>
        <p:spPr/>
        <p:txBody>
          <a:bodyPr/>
          <a:lstStyle/>
          <a:p>
            <a:fld id="{796AAD45-9E9D-4CFF-8CAC-247D62ADDC27}" type="slidenum">
              <a:rPr lang="tr-TR" smtClean="0"/>
              <a:pPr/>
              <a:t>43</a:t>
            </a:fld>
            <a:r>
              <a:rPr lang="tr-TR" dirty="0"/>
              <a:t> / </a:t>
            </a:r>
            <a:r>
              <a:rPr lang="tr-TR" dirty="0" smtClean="0"/>
              <a:t>204</a:t>
            </a:r>
            <a:endParaRPr lang="tr-TR" dirty="0"/>
          </a:p>
        </p:txBody>
      </p:sp>
    </p:spTree>
    <p:extLst>
      <p:ext uri="{BB962C8B-B14F-4D97-AF65-F5344CB8AC3E}">
        <p14:creationId xmlns:p14="http://schemas.microsoft.com/office/powerpoint/2010/main" val="519023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518640697"/>
              </p:ext>
            </p:extLst>
          </p:nvPr>
        </p:nvGraphicFramePr>
        <p:xfrm>
          <a:off x="249970" y="3922385"/>
          <a:ext cx="6486618" cy="1476000"/>
        </p:xfrm>
        <a:graphic>
          <a:graphicData uri="http://schemas.openxmlformats.org/drawingml/2006/table">
            <a:tbl>
              <a:tblPr/>
              <a:tblGrid>
                <a:gridCol w="4617475">
                  <a:extLst>
                    <a:ext uri="{9D8B030D-6E8A-4147-A177-3AD203B41FA5}">
                      <a16:colId xmlns:a16="http://schemas.microsoft.com/office/drawing/2014/main" val="20000"/>
                    </a:ext>
                  </a:extLst>
                </a:gridCol>
                <a:gridCol w="1869143">
                  <a:extLst>
                    <a:ext uri="{9D8B030D-6E8A-4147-A177-3AD203B41FA5}">
                      <a16:colId xmlns:a16="http://schemas.microsoft.com/office/drawing/2014/main" val="20001"/>
                    </a:ext>
                  </a:extLst>
                </a:gridCol>
              </a:tblGrid>
              <a:tr h="396000">
                <a:tc gridSpan="2">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mn-lt"/>
                          <a:ea typeface="+mn-ea"/>
                          <a:cs typeface="Arial" pitchFamily="34" charset="0"/>
                        </a:rPr>
                        <a:t>TARLA BİTKİLERİ ÜRETİM ALANI VE MİKTARI*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584427"/>
                    </a:solidFill>
                  </a:tcPr>
                </a:tc>
                <a:tc hMerge="1">
                  <a:txBody>
                    <a:bodyPr/>
                    <a:lstStyle/>
                    <a:p>
                      <a:pPr algn="ctr" fontAlgn="b"/>
                      <a:endParaRPr lang="tr-TR" sz="1800" b="1" i="0" u="none" strike="noStrike" baseline="0"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bg1"/>
                          </a:solidFill>
                          <a:latin typeface="+mn-lt"/>
                          <a:ea typeface="+mn-ea"/>
                          <a:cs typeface="Arial" pitchFamily="34" charset="0"/>
                        </a:rPr>
                        <a:t>ALAN VE MİKTAR</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r>
                        <a:rPr lang="tr-TR" sz="1400" b="0" i="0" u="none" strike="noStrike" kern="1200" dirty="0" smtClean="0">
                          <a:solidFill>
                            <a:srgbClr val="FFFF00"/>
                          </a:solidFill>
                          <a:effectLst/>
                          <a:latin typeface="+mn-lt"/>
                          <a:ea typeface="+mn-ea"/>
                          <a:cs typeface="+mn-cs"/>
                        </a:rPr>
                        <a:t>2019</a:t>
                      </a:r>
                      <a:endParaRPr lang="tr-TR" sz="1400" b="0" i="0" u="none" strike="noStrike" kern="1200" dirty="0">
                        <a:solidFill>
                          <a:srgbClr val="FFFF00"/>
                        </a:solidFill>
                        <a:effectLst/>
                        <a:latin typeface="+mn-lt"/>
                        <a:ea typeface="+mn-ea"/>
                        <a:cs typeface="+mn-cs"/>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F5C3D"/>
                    </a:solid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bg1"/>
                          </a:solidFill>
                          <a:latin typeface="+mn-lt"/>
                          <a:cs typeface="Arial" pitchFamily="34" charset="0"/>
                        </a:rPr>
                        <a:t>TARLA BİTKİLERİ ÜRETİM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69.448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mn-lt"/>
                          <a:cs typeface="Arial" pitchFamily="34" charset="0"/>
                        </a:rPr>
                        <a:t>TARLA</a:t>
                      </a:r>
                      <a:r>
                        <a:rPr lang="tr-TR" sz="1400" b="1" i="0" u="none" strike="noStrike" baseline="0" dirty="0">
                          <a:solidFill>
                            <a:schemeClr val="bg1"/>
                          </a:solidFill>
                          <a:latin typeface="+mn-lt"/>
                          <a:cs typeface="Arial" pitchFamily="34" charset="0"/>
                        </a:rPr>
                        <a:t> BİTKİLERİ ÜRETİMİ (Ton)</a:t>
                      </a:r>
                      <a:endParaRPr lang="tr-TR" sz="1400" b="1" i="0" u="none" strike="noStrike" dirty="0">
                        <a:solidFill>
                          <a:schemeClr val="bg1"/>
                        </a:solidFill>
                        <a:latin typeface="+mn-lt"/>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375.005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819842353"/>
              </p:ext>
            </p:extLst>
          </p:nvPr>
        </p:nvGraphicFramePr>
        <p:xfrm>
          <a:off x="249969" y="5485157"/>
          <a:ext cx="6486618" cy="2276716"/>
        </p:xfrm>
        <a:graphic>
          <a:graphicData uri="http://schemas.openxmlformats.org/drawingml/2006/table">
            <a:tbl>
              <a:tblPr/>
              <a:tblGrid>
                <a:gridCol w="4578439">
                  <a:extLst>
                    <a:ext uri="{9D8B030D-6E8A-4147-A177-3AD203B41FA5}">
                      <a16:colId xmlns:a16="http://schemas.microsoft.com/office/drawing/2014/main" val="20000"/>
                    </a:ext>
                  </a:extLst>
                </a:gridCol>
                <a:gridCol w="1908179">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MEYVECİLİK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algn="l" defTabSz="914400" rtl="0" eaLnBrk="1" fontAlgn="b" latinLnBrk="0" hangingPunct="1">
                        <a:spcAft>
                          <a:spcPts val="0"/>
                        </a:spcAft>
                      </a:pPr>
                      <a:r>
                        <a:rPr lang="tr-TR" sz="1400" b="1" i="0" u="none" strike="noStrike" kern="1200" dirty="0">
                          <a:solidFill>
                            <a:schemeClr val="bg1"/>
                          </a:solidFill>
                          <a:latin typeface="Calibri" panose="020F0502020204030204" pitchFamily="34" charset="0"/>
                          <a:ea typeface="+mn-ea"/>
                          <a:cs typeface="Arial" pitchFamily="34" charset="0"/>
                        </a:rPr>
                        <a:t>MEYVECİLİK</a:t>
                      </a:r>
                      <a:r>
                        <a:rPr lang="tr-TR" sz="1400" b="1" i="0" u="none" strike="noStrike" kern="1200" baseline="0" dirty="0">
                          <a:solidFill>
                            <a:schemeClr val="bg1"/>
                          </a:solidFill>
                          <a:latin typeface="Calibri" panose="020F0502020204030204" pitchFamily="34" charset="0"/>
                          <a:ea typeface="+mn-ea"/>
                          <a:cs typeface="Arial" pitchFamily="34" charset="0"/>
                        </a:rPr>
                        <a:t> ÜRETİMİ</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400" b="0" i="0" u="none" strike="noStrike" kern="1200" dirty="0" smtClean="0">
                          <a:solidFill>
                            <a:srgbClr val="FFFF00"/>
                          </a:solidFill>
                          <a:effectLst/>
                          <a:latin typeface="+mn-lt"/>
                          <a:ea typeface="+mn-ea"/>
                          <a:cs typeface="+mn-cs"/>
                        </a:rPr>
                        <a:t>2019 </a:t>
                      </a:r>
                      <a:endParaRPr lang="tr-TR" sz="1400" b="0" i="0" u="none" strike="noStrike" kern="1200" dirty="0">
                        <a:solidFill>
                          <a:srgbClr val="FFFF00"/>
                        </a:solidFill>
                        <a:effectLst/>
                        <a:latin typeface="+mn-lt"/>
                        <a:ea typeface="+mn-ea"/>
                        <a:cs typeface="+mn-cs"/>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1"/>
                  </a:ext>
                </a:extLst>
              </a:tr>
              <a:tr h="360000">
                <a:tc>
                  <a:txBody>
                    <a:bodyPr/>
                    <a:lstStyle/>
                    <a:p>
                      <a:pPr algn="just" fontAlgn="b"/>
                      <a:r>
                        <a:rPr lang="tr-TR" sz="1400" b="1" i="0" u="none" strike="noStrike" baseline="0" dirty="0">
                          <a:solidFill>
                            <a:schemeClr val="bg1"/>
                          </a:solidFill>
                          <a:latin typeface="Calibri" panose="020F0502020204030204" pitchFamily="34" charset="0"/>
                          <a:cs typeface="Arial" pitchFamily="34" charset="0"/>
                        </a:rPr>
                        <a:t>MEYVECİLİK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2.746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2710234518"/>
                  </a:ext>
                </a:extLst>
              </a:tr>
              <a:tr h="440716">
                <a:tc>
                  <a:txBody>
                    <a:bodyPr/>
                    <a:lstStyle/>
                    <a:p>
                      <a:pPr algn="just" fontAlgn="b"/>
                      <a:r>
                        <a:rPr lang="tr-TR" sz="1400" b="1" i="0" u="none" strike="noStrike" dirty="0">
                          <a:solidFill>
                            <a:schemeClr val="bg1"/>
                          </a:solidFill>
                          <a:latin typeface="Calibri" panose="020F0502020204030204" pitchFamily="34" charset="0"/>
                          <a:cs typeface="Arial" pitchFamily="34" charset="0"/>
                        </a:rPr>
                        <a:t>MEYVE</a:t>
                      </a:r>
                      <a:r>
                        <a:rPr lang="tr-TR" sz="1400" b="1" i="0" u="none" strike="noStrike" baseline="0" dirty="0">
                          <a:solidFill>
                            <a:schemeClr val="bg1"/>
                          </a:solidFill>
                          <a:latin typeface="Calibri" panose="020F0502020204030204" pitchFamily="34" charset="0"/>
                          <a:cs typeface="Arial" pitchFamily="34" charset="0"/>
                        </a:rPr>
                        <a:t> VEREN AĞAÇ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1.676.026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MEYVE VERMEYEN AĞAÇ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62.969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TOPLAM MEYVE ÜRETİMİ ( Ton)</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8.711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4"/>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988579378"/>
              </p:ext>
            </p:extLst>
          </p:nvPr>
        </p:nvGraphicFramePr>
        <p:xfrm>
          <a:off x="223465" y="7860696"/>
          <a:ext cx="6486618" cy="1476000"/>
        </p:xfrm>
        <a:graphic>
          <a:graphicData uri="http://schemas.openxmlformats.org/drawingml/2006/table">
            <a:tbl>
              <a:tblPr/>
              <a:tblGrid>
                <a:gridCol w="4578789">
                  <a:extLst>
                    <a:ext uri="{9D8B030D-6E8A-4147-A177-3AD203B41FA5}">
                      <a16:colId xmlns:a16="http://schemas.microsoft.com/office/drawing/2014/main" val="20000"/>
                    </a:ext>
                  </a:extLst>
                </a:gridCol>
                <a:gridCol w="1907829">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SEBZECİLİK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bg1"/>
                          </a:solidFill>
                          <a:latin typeface="Calibri" panose="020F0502020204030204" pitchFamily="34" charset="0"/>
                          <a:ea typeface="+mn-ea"/>
                          <a:cs typeface="Arial" pitchFamily="34" charset="0"/>
                        </a:rPr>
                        <a:t>SEBZECİLİK</a:t>
                      </a:r>
                      <a:r>
                        <a:rPr lang="tr-TR" sz="1400" b="1" i="0" u="none" strike="noStrike" kern="1200" baseline="0" dirty="0">
                          <a:solidFill>
                            <a:schemeClr val="bg1"/>
                          </a:solidFill>
                          <a:latin typeface="Calibri" panose="020F0502020204030204" pitchFamily="34" charset="0"/>
                          <a:ea typeface="+mn-ea"/>
                          <a:cs typeface="Arial" pitchFamily="34" charset="0"/>
                        </a:rPr>
                        <a:t> ÜRETİMİ</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smtClean="0">
                          <a:solidFill>
                            <a:srgbClr val="FFFF00"/>
                          </a:solidFill>
                          <a:effectLst/>
                          <a:latin typeface="+mn-lt"/>
                          <a:ea typeface="+mn-ea"/>
                          <a:cs typeface="+mn-cs"/>
                        </a:rPr>
                        <a:t>2019</a:t>
                      </a:r>
                      <a:endParaRPr lang="tr-TR" sz="1200" b="0" i="0" u="none" strike="noStrike" kern="1200" dirty="0">
                        <a:solidFill>
                          <a:srgbClr val="FFFF00"/>
                        </a:solidFill>
                        <a:effectLst/>
                        <a:latin typeface="+mn-lt"/>
                        <a:ea typeface="+mn-ea"/>
                        <a:cs typeface="+mn-cs"/>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bg1"/>
                          </a:solidFill>
                          <a:latin typeface="Calibri" panose="020F0502020204030204" pitchFamily="34" charset="0"/>
                          <a:cs typeface="Arial" pitchFamily="34" charset="0"/>
                        </a:rPr>
                        <a:t>SEBZE ALANI (Ha)</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3.484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bg1"/>
                          </a:solidFill>
                          <a:latin typeface="Calibri" panose="020F0502020204030204" pitchFamily="34" charset="0"/>
                          <a:cs typeface="Arial" pitchFamily="34" charset="0"/>
                        </a:rPr>
                        <a:t>SEBZE</a:t>
                      </a:r>
                      <a:r>
                        <a:rPr lang="tr-TR" sz="1400" b="1" i="0" u="none" strike="noStrike" baseline="0" dirty="0">
                          <a:solidFill>
                            <a:schemeClr val="bg1"/>
                          </a:solidFill>
                          <a:latin typeface="Calibri" panose="020F0502020204030204" pitchFamily="34" charset="0"/>
                          <a:cs typeface="Arial" pitchFamily="34" charset="0"/>
                        </a:rPr>
                        <a:t> ÜRETİMİ (Ton)</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tc>
                  <a:txBody>
                    <a:bodyPr/>
                    <a:lstStyle/>
                    <a:p>
                      <a:pPr marL="0" algn="ctr" defTabSz="685800" rtl="0" eaLnBrk="1" fontAlgn="ctr" latinLnBrk="0" hangingPunct="1">
                        <a:spcAft>
                          <a:spcPts val="0"/>
                        </a:spcAft>
                      </a:pPr>
                      <a:r>
                        <a:rPr lang="tr-TR" sz="1200" b="0" i="0" u="none" strike="noStrike" kern="1200" dirty="0">
                          <a:solidFill>
                            <a:schemeClr val="bg1"/>
                          </a:solidFill>
                          <a:effectLst/>
                          <a:latin typeface="+mn-lt"/>
                          <a:ea typeface="+mn-ea"/>
                          <a:cs typeface="+mn-cs"/>
                        </a:rPr>
                        <a:t>67.629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48341A">
                        <a:alpha val="75000"/>
                      </a:srgbClr>
                    </a:solidFill>
                  </a:tcPr>
                </a:tc>
                <a:extLst>
                  <a:ext uri="{0D108BD9-81ED-4DB2-BD59-A6C34878D82A}">
                    <a16:rowId xmlns:a16="http://schemas.microsoft.com/office/drawing/2014/main" val="10003"/>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TARIM</a:t>
            </a:r>
          </a:p>
        </p:txBody>
      </p:sp>
      <p:sp>
        <p:nvSpPr>
          <p:cNvPr id="11" name="Slayt Numarası Yer Tutucusu 10"/>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2" name="Group 3"/>
          <p:cNvGraphicFramePr>
            <a:graphicFrameLocks/>
          </p:cNvGraphicFramePr>
          <p:nvPr>
            <p:extLst>
              <p:ext uri="{D42A27DB-BD31-4B8C-83A1-F6EECF244321}">
                <p14:modId xmlns:p14="http://schemas.microsoft.com/office/powerpoint/2010/main" val="1975215051"/>
              </p:ext>
            </p:extLst>
          </p:nvPr>
        </p:nvGraphicFramePr>
        <p:xfrm>
          <a:off x="238539" y="852971"/>
          <a:ext cx="6493564" cy="2920238"/>
        </p:xfrm>
        <a:graphic>
          <a:graphicData uri="http://schemas.openxmlformats.org/drawingml/2006/table">
            <a:tbl>
              <a:tblPr>
                <a:effectLst>
                  <a:outerShdw blurRad="50800" dist="38100" dir="5400000" algn="t" rotWithShape="0">
                    <a:prstClr val="black">
                      <a:alpha val="40000"/>
                    </a:prstClr>
                  </a:outerShdw>
                </a:effectLst>
              </a:tblPr>
              <a:tblGrid>
                <a:gridCol w="2681247">
                  <a:extLst>
                    <a:ext uri="{9D8B030D-6E8A-4147-A177-3AD203B41FA5}">
                      <a16:colId xmlns:a16="http://schemas.microsoft.com/office/drawing/2014/main" val="20000"/>
                    </a:ext>
                  </a:extLst>
                </a:gridCol>
                <a:gridCol w="1966248">
                  <a:extLst>
                    <a:ext uri="{9D8B030D-6E8A-4147-A177-3AD203B41FA5}">
                      <a16:colId xmlns:a16="http://schemas.microsoft.com/office/drawing/2014/main" val="20001"/>
                    </a:ext>
                  </a:extLst>
                </a:gridCol>
                <a:gridCol w="1846069">
                  <a:extLst>
                    <a:ext uri="{9D8B030D-6E8A-4147-A177-3AD203B41FA5}">
                      <a16:colId xmlns:a16="http://schemas.microsoft.com/office/drawing/2014/main" val="20002"/>
                    </a:ext>
                  </a:extLst>
                </a:gridCol>
              </a:tblGrid>
              <a:tr h="49512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r>
                        <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İL ARAZİSİNİN DAĞILIMI (Ha)</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84427">
                        <a:alpha val="75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   %</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584427">
                        <a:alpha val="75000"/>
                      </a:srgbClr>
                    </a:solidFill>
                  </a:tcPr>
                </a:tc>
                <a:extLst>
                  <a:ext uri="{0D108BD9-81ED-4DB2-BD59-A6C34878D82A}">
                    <a16:rowId xmlns:a16="http://schemas.microsoft.com/office/drawing/2014/main" val="10000"/>
                  </a:ext>
                </a:extLst>
              </a:tr>
              <a:tr h="18478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İL YÜZÖLÇÜMÜ</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200" b="1" kern="1200" dirty="0" smtClean="0">
                          <a:solidFill>
                            <a:schemeClr val="bg1"/>
                          </a:solidFill>
                          <a:latin typeface="Calibri" panose="020F0502020204030204" pitchFamily="34" charset="0"/>
                          <a:ea typeface="+mn-ea"/>
                          <a:cs typeface="+mn-cs"/>
                        </a:rPr>
                        <a:t>546.078 </a:t>
                      </a:r>
                      <a:r>
                        <a:rPr lang="tr-TR" sz="1200" b="1" kern="1200" dirty="0">
                          <a:solidFill>
                            <a:schemeClr val="bg1"/>
                          </a:solidFill>
                          <a:latin typeface="Calibri" panose="020F0502020204030204" pitchFamily="34" charset="0"/>
                          <a:ea typeface="+mn-ea"/>
                          <a:cs typeface="+mn-cs"/>
                        </a:rPr>
                        <a:t>ha</a:t>
                      </a:r>
                      <a:r>
                        <a:rPr lang="tr-TR" sz="1200" b="1" kern="1200" baseline="0" dirty="0">
                          <a:solidFill>
                            <a:schemeClr val="bg1"/>
                          </a:solidFill>
                          <a:latin typeface="Calibri" panose="020F0502020204030204" pitchFamily="34" charset="0"/>
                          <a:ea typeface="+mn-ea"/>
                          <a:cs typeface="+mn-cs"/>
                        </a:rPr>
                        <a:t> </a:t>
                      </a:r>
                      <a:endParaRPr lang="tr-TR" sz="1200" b="1" kern="1200" dirty="0">
                        <a:solidFill>
                          <a:schemeClr val="bg1"/>
                        </a:solidFill>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rowSpan="3">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100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2115743187"/>
                  </a:ext>
                </a:extLst>
              </a:tr>
              <a:tr h="18478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algn="ctr" defTabSz="457200" rtl="0" eaLnBrk="1" fontAlgn="b" latinLnBrk="0" hangingPunct="1"/>
                      <a:r>
                        <a:rPr lang="tr-TR" sz="1200" b="1" kern="1200" dirty="0">
                          <a:solidFill>
                            <a:schemeClr val="bg1"/>
                          </a:solidFill>
                          <a:latin typeface="Calibri" panose="020F0502020204030204" pitchFamily="34" charset="0"/>
                          <a:ea typeface="+mn-ea"/>
                          <a:cs typeface="+mn-cs"/>
                        </a:rPr>
                        <a:t>5.461 km² (Gerçek</a:t>
                      </a:r>
                      <a:r>
                        <a:rPr lang="tr-TR" sz="1200" b="1" kern="1200" baseline="0" dirty="0">
                          <a:solidFill>
                            <a:schemeClr val="bg1"/>
                          </a:solidFill>
                          <a:latin typeface="Calibri" panose="020F0502020204030204" pitchFamily="34" charset="0"/>
                          <a:ea typeface="+mn-ea"/>
                          <a:cs typeface="+mn-cs"/>
                        </a:rPr>
                        <a:t> Alan)</a:t>
                      </a:r>
                      <a:endParaRPr lang="tr-TR" sz="1200" b="1" kern="1200" dirty="0">
                        <a:solidFill>
                          <a:schemeClr val="bg1"/>
                        </a:solidFill>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13147452"/>
                  </a:ext>
                </a:extLst>
              </a:tr>
              <a:tr h="18478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5.196 km²  (</a:t>
                      </a:r>
                      <a:r>
                        <a:rPr kumimoji="0" lang="tr-TR" sz="1200" b="1" i="0" u="none" strike="noStrike" kern="1200" cap="none" normalizeH="0" baseline="0" dirty="0" err="1">
                          <a:ln>
                            <a:noFill/>
                          </a:ln>
                          <a:solidFill>
                            <a:schemeClr val="bg1"/>
                          </a:solidFill>
                          <a:effectLst/>
                          <a:latin typeface="Calibri" panose="020F0502020204030204" pitchFamily="34" charset="0"/>
                          <a:ea typeface="+mn-ea"/>
                          <a:cs typeface="Arial" pitchFamily="34" charset="0"/>
                        </a:rPr>
                        <a:t>İzdüşüm</a:t>
                      </a: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Alan)</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5467733"/>
                  </a:ext>
                </a:extLst>
              </a:tr>
              <a:tr h="369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TARIM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97.806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17,91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10002"/>
                  </a:ext>
                </a:extLst>
              </a:tr>
              <a:tr h="369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ÇAYIR-MERA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6.183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1,13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10003"/>
                  </a:ext>
                </a:extLst>
              </a:tr>
              <a:tr h="369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ORMAN VE FUNDALIK ALAN</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238.030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43,59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10004"/>
                  </a:ext>
                </a:extLst>
              </a:tr>
              <a:tr h="369579">
                <a:tc>
                  <a:txBody>
                    <a:bodyPr/>
                    <a:lstStyle/>
                    <a:p>
                      <a:pPr marL="0" marR="0" lvl="0" indent="0" algn="l" defTabSz="457200" rtl="0" eaLnBrk="1" fontAlgn="b" latinLnBrk="0" hangingPunct="1">
                        <a:lnSpc>
                          <a:spcPct val="100000"/>
                        </a:lnSpc>
                        <a:spcBef>
                          <a:spcPct val="20000"/>
                        </a:spcBef>
                        <a:spcAft>
                          <a:spcPct val="0"/>
                        </a:spcAft>
                        <a:buClrTx/>
                        <a:buSzTx/>
                        <a:buFontTx/>
                        <a:buNone/>
                        <a:tabLst/>
                      </a:pPr>
                      <a:r>
                        <a:rPr lang="tr-TR" sz="1400" b="1" kern="1200" dirty="0" smtClean="0">
                          <a:solidFill>
                            <a:schemeClr val="bg1"/>
                          </a:solidFill>
                          <a:latin typeface="Calibri" panose="020F0502020204030204" pitchFamily="34" charset="0"/>
                          <a:ea typeface="+mn-ea"/>
                          <a:cs typeface="+mn-cs"/>
                        </a:rPr>
                        <a:t>SANAYİ VE YERLEŞİM </a:t>
                      </a:r>
                      <a:r>
                        <a:rPr lang="tr-TR" sz="1400" b="1" kern="1200" dirty="0">
                          <a:solidFill>
                            <a:schemeClr val="bg1"/>
                          </a:solidFill>
                          <a:latin typeface="Calibri" panose="020F0502020204030204" pitchFamily="34" charset="0"/>
                          <a:ea typeface="+mn-ea"/>
                          <a:cs typeface="+mn-cs"/>
                        </a:rPr>
                        <a:t>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192.321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35,22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10005"/>
                  </a:ext>
                </a:extLst>
              </a:tr>
              <a:tr h="3695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GÖL VE BARAJ ALANI</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11.738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tc>
                  <a:txBody>
                    <a:bodyPr/>
                    <a:lstStyle/>
                    <a:p>
                      <a:pPr marL="0" algn="ctr" defTabSz="457200" rtl="0" eaLnBrk="1" fontAlgn="b" latinLnBrk="0" hangingPunct="1"/>
                      <a:r>
                        <a:rPr lang="tr-TR" sz="1400" b="1" kern="1200" dirty="0">
                          <a:solidFill>
                            <a:schemeClr val="bg1"/>
                          </a:solidFill>
                          <a:latin typeface="Calibri" panose="020F0502020204030204" pitchFamily="34" charset="0"/>
                          <a:ea typeface="+mn-ea"/>
                          <a:cs typeface="+mn-cs"/>
                        </a:rPr>
                        <a:t>2,15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6F5C3D"/>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24976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412424864"/>
              </p:ext>
            </p:extLst>
          </p:nvPr>
        </p:nvGraphicFramePr>
        <p:xfrm>
          <a:off x="99974" y="868427"/>
          <a:ext cx="6632130" cy="1368000"/>
        </p:xfrm>
        <a:graphic>
          <a:graphicData uri="http://schemas.openxmlformats.org/drawingml/2006/table">
            <a:tbl>
              <a:tblPr>
                <a:effectLst>
                  <a:outerShdw blurRad="50800" dist="38100" dir="5400000" algn="t" rotWithShape="0">
                    <a:prstClr val="black">
                      <a:alpha val="40000"/>
                    </a:prstClr>
                  </a:outerShdw>
                </a:effectLst>
              </a:tblPr>
              <a:tblGrid>
                <a:gridCol w="4666317">
                  <a:extLst>
                    <a:ext uri="{9D8B030D-6E8A-4147-A177-3AD203B41FA5}">
                      <a16:colId xmlns:a16="http://schemas.microsoft.com/office/drawing/2014/main" val="20000"/>
                    </a:ext>
                  </a:extLst>
                </a:gridCol>
                <a:gridCol w="1965813">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ARICILIK ÜRETİMİ*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252000">
                <a:tc>
                  <a:txBody>
                    <a:bodyPr/>
                    <a:lstStyle/>
                    <a:p>
                      <a:pPr algn="ctr" fontAlgn="b"/>
                      <a:r>
                        <a:rPr lang="tr-TR" sz="1400" b="1" i="0" u="none" strike="noStrike" dirty="0">
                          <a:solidFill>
                            <a:srgbClr val="283845"/>
                          </a:solidFill>
                          <a:latin typeface="Calibri" panose="020F0502020204030204" pitchFamily="34" charset="0"/>
                          <a:cs typeface="Arial" pitchFamily="34" charset="0"/>
                        </a:rPr>
                        <a:t>TÜRÜ</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fontAlgn="b"/>
                      <a:r>
                        <a:rPr lang="tr-TR" sz="1200" b="1" i="0" u="none" strike="noStrike" dirty="0" smtClean="0">
                          <a:solidFill>
                            <a:srgbClr val="000099"/>
                          </a:solidFill>
                          <a:latin typeface="Bookman Old Style" pitchFamily="18" charset="0"/>
                          <a:cs typeface="Arial" pitchFamily="34" charset="0"/>
                        </a:rPr>
                        <a:t>2019</a:t>
                      </a:r>
                      <a:endParaRPr lang="tr-TR" sz="1200" b="1" i="0" u="none" strike="noStrike" dirty="0">
                        <a:solidFill>
                          <a:srgbClr val="000099"/>
                        </a:solidFill>
                        <a:latin typeface="Bookman Old Style" pitchFamily="18"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52000">
                <a:tc>
                  <a:txBody>
                    <a:bodyPr/>
                    <a:lstStyle/>
                    <a:p>
                      <a:pPr algn="just" fontAlgn="b"/>
                      <a:r>
                        <a:rPr lang="tr-TR" sz="1400" b="1" i="0" u="none" strike="noStrike" dirty="0">
                          <a:solidFill>
                            <a:srgbClr val="283845"/>
                          </a:solidFill>
                          <a:latin typeface="Calibri" panose="020F0502020204030204" pitchFamily="34" charset="0"/>
                          <a:cs typeface="Arial" pitchFamily="34" charset="0"/>
                        </a:rPr>
                        <a:t>ESKİ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200" b="0" dirty="0" smtClean="0">
                          <a:solidFill>
                            <a:schemeClr val="tx1"/>
                          </a:solidFill>
                          <a:latin typeface="Bookman Old Style" pitchFamily="18" charset="0"/>
                          <a:ea typeface="Times New Roman"/>
                          <a:cs typeface="Arial" pitchFamily="34" charset="0"/>
                        </a:rPr>
                        <a:t>351</a:t>
                      </a:r>
                      <a:endParaRPr lang="tr-TR" sz="1200" b="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YENİ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200" b="0" dirty="0" smtClean="0">
                          <a:solidFill>
                            <a:schemeClr val="tx1"/>
                          </a:solidFill>
                          <a:latin typeface="Bookman Old Style" pitchFamily="18" charset="0"/>
                          <a:ea typeface="Times New Roman"/>
                          <a:cs typeface="Arial" pitchFamily="34" charset="0"/>
                        </a:rPr>
                        <a:t>74.905</a:t>
                      </a:r>
                      <a:endParaRPr lang="tr-TR" sz="1200" b="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spcAft>
                          <a:spcPts val="0"/>
                        </a:spcAft>
                      </a:pPr>
                      <a:r>
                        <a:rPr lang="tr-TR" sz="1200" b="0" dirty="0" smtClean="0">
                          <a:solidFill>
                            <a:schemeClr val="tx1"/>
                          </a:solidFill>
                          <a:latin typeface="Bookman Old Style" pitchFamily="18" charset="0"/>
                          <a:ea typeface="Times New Roman"/>
                          <a:cs typeface="Arial" pitchFamily="34" charset="0"/>
                        </a:rPr>
                        <a:t>75.256</a:t>
                      </a:r>
                      <a:endParaRPr lang="tr-TR" sz="1200" b="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826410005"/>
              </p:ext>
            </p:extLst>
          </p:nvPr>
        </p:nvGraphicFramePr>
        <p:xfrm>
          <a:off x="110936" y="2416161"/>
          <a:ext cx="6611960" cy="1761627"/>
        </p:xfrm>
        <a:graphic>
          <a:graphicData uri="http://schemas.openxmlformats.org/drawingml/2006/table">
            <a:tbl>
              <a:tblPr>
                <a:effectLst>
                  <a:outerShdw blurRad="50800" dist="38100" dir="5400000" algn="t" rotWithShape="0">
                    <a:prstClr val="black">
                      <a:alpha val="40000"/>
                    </a:prstClr>
                  </a:outerShdw>
                </a:effectLst>
              </a:tblPr>
              <a:tblGrid>
                <a:gridCol w="1482780">
                  <a:extLst>
                    <a:ext uri="{9D8B030D-6E8A-4147-A177-3AD203B41FA5}">
                      <a16:colId xmlns:a16="http://schemas.microsoft.com/office/drawing/2014/main" val="20000"/>
                    </a:ext>
                  </a:extLst>
                </a:gridCol>
                <a:gridCol w="3165725">
                  <a:extLst>
                    <a:ext uri="{9D8B030D-6E8A-4147-A177-3AD203B41FA5}">
                      <a16:colId xmlns:a16="http://schemas.microsoft.com/office/drawing/2014/main" val="20001"/>
                    </a:ext>
                  </a:extLst>
                </a:gridCol>
                <a:gridCol w="1963455">
                  <a:extLst>
                    <a:ext uri="{9D8B030D-6E8A-4147-A177-3AD203B41FA5}">
                      <a16:colId xmlns:a16="http://schemas.microsoft.com/office/drawing/2014/main" val="20002"/>
                    </a:ext>
                  </a:extLst>
                </a:gridCol>
              </a:tblGrid>
              <a:tr h="32029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BÜYÜKBAŞ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029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fontAlgn="b"/>
                      <a:r>
                        <a:rPr lang="tr-TR" sz="1200" b="1" i="0" u="none" strike="noStrike" dirty="0" smtClean="0">
                          <a:solidFill>
                            <a:srgbClr val="000099"/>
                          </a:solidFill>
                          <a:latin typeface="Bookman Old Style" pitchFamily="18" charset="0"/>
                          <a:cs typeface="Arial" pitchFamily="34" charset="0"/>
                        </a:rPr>
                        <a:t>2019</a:t>
                      </a:r>
                      <a:endParaRPr lang="tr-TR" sz="1200" b="1" i="0" u="none" strike="noStrike" dirty="0">
                        <a:solidFill>
                          <a:srgbClr val="000099"/>
                        </a:solidFill>
                        <a:latin typeface="Bookman Old Style" pitchFamily="18"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4207">
                <a:tc rowSpan="3">
                  <a:txBody>
                    <a:bodyPr/>
                    <a:lstStyle/>
                    <a:p>
                      <a:pPr algn="just" fontAlgn="b"/>
                      <a:r>
                        <a:rPr lang="tr-TR" sz="1400" b="1" i="0" u="none" strike="noStrike" dirty="0">
                          <a:solidFill>
                            <a:srgbClr val="283845"/>
                          </a:solidFill>
                          <a:latin typeface="Calibri" panose="020F0502020204030204" pitchFamily="34" charset="0"/>
                          <a:cs typeface="Arial" pitchFamily="34" charset="0"/>
                        </a:rPr>
                        <a:t>SIĞIR</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SAF KÜLTÜR IRKI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Bookman Old Style" panose="02050604050505020204" pitchFamily="18" charset="0"/>
                        </a:rPr>
                        <a:t>45.088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KÜLTÜR MELEZİ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Bookman Old Style" panose="02050604050505020204" pitchFamily="18" charset="0"/>
                        </a:rPr>
                        <a:t>48.013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207">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IRK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Bookman Old Style" panose="02050604050505020204" pitchFamily="18" charset="0"/>
                        </a:rPr>
                        <a:t>4.162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4207">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MANDA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200" b="0" dirty="0" smtClean="0">
                          <a:solidFill>
                            <a:schemeClr val="tx1"/>
                          </a:solidFill>
                          <a:latin typeface="Bookman Old Style" pitchFamily="18" charset="0"/>
                          <a:ea typeface="Times New Roman"/>
                          <a:cs typeface="Arial" pitchFamily="34" charset="0"/>
                        </a:rPr>
                        <a:t>16.029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4207">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200" b="1" dirty="0" smtClean="0">
                          <a:solidFill>
                            <a:schemeClr val="tx1"/>
                          </a:solidFill>
                          <a:latin typeface="Bookman Old Style" pitchFamily="18" charset="0"/>
                          <a:ea typeface="Times New Roman"/>
                          <a:cs typeface="Arial" pitchFamily="34" charset="0"/>
                        </a:rPr>
                        <a:t>113.292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221943028"/>
              </p:ext>
            </p:extLst>
          </p:nvPr>
        </p:nvGraphicFramePr>
        <p:xfrm>
          <a:off x="124188" y="4360213"/>
          <a:ext cx="6605628" cy="1567378"/>
        </p:xfrm>
        <a:graphic>
          <a:graphicData uri="http://schemas.openxmlformats.org/drawingml/2006/table">
            <a:tbl>
              <a:tblPr>
                <a:effectLst>
                  <a:outerShdw blurRad="50800" dist="38100" dir="5400000" algn="t" rotWithShape="0">
                    <a:prstClr val="black">
                      <a:alpha val="40000"/>
                    </a:prstClr>
                  </a:outerShdw>
                </a:effectLst>
              </a:tblPr>
              <a:tblGrid>
                <a:gridCol w="1453239">
                  <a:extLst>
                    <a:ext uri="{9D8B030D-6E8A-4147-A177-3AD203B41FA5}">
                      <a16:colId xmlns:a16="http://schemas.microsoft.com/office/drawing/2014/main" val="20000"/>
                    </a:ext>
                  </a:extLst>
                </a:gridCol>
                <a:gridCol w="3194434">
                  <a:extLst>
                    <a:ext uri="{9D8B030D-6E8A-4147-A177-3AD203B41FA5}">
                      <a16:colId xmlns:a16="http://schemas.microsoft.com/office/drawing/2014/main" val="20001"/>
                    </a:ext>
                  </a:extLst>
                </a:gridCol>
                <a:gridCol w="1957955">
                  <a:extLst>
                    <a:ext uri="{9D8B030D-6E8A-4147-A177-3AD203B41FA5}">
                      <a16:colId xmlns:a16="http://schemas.microsoft.com/office/drawing/2014/main" val="20002"/>
                    </a:ext>
                  </a:extLst>
                </a:gridCol>
              </a:tblGrid>
              <a:tr h="325006">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KÜÇÜKBAŞ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25006">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fontAlgn="b"/>
                      <a:r>
                        <a:rPr lang="tr-TR" sz="1200" b="1" i="0" u="none" strike="noStrike" dirty="0" smtClean="0">
                          <a:solidFill>
                            <a:srgbClr val="000099"/>
                          </a:solidFill>
                          <a:latin typeface="Bookman Old Style" pitchFamily="18" charset="0"/>
                          <a:cs typeface="Arial" pitchFamily="34" charset="0"/>
                        </a:rPr>
                        <a:t>2019</a:t>
                      </a:r>
                      <a:endParaRPr lang="tr-TR" sz="1200" b="1" i="0" u="none" strike="noStrike" dirty="0">
                        <a:solidFill>
                          <a:srgbClr val="000099"/>
                        </a:solidFill>
                        <a:latin typeface="Bookman Old Style" pitchFamily="18"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7504">
                <a:tc row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KOYUN</a:t>
                      </a:r>
                    </a:p>
                  </a:txBody>
                  <a:tcPr marL="8965" marR="8965" marT="8965" marB="0" anchor="ctr">
                    <a:lnL w="9525" cap="flat" cmpd="sng" algn="ctr">
                      <a:solidFill>
                        <a:srgbClr val="283845"/>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MERİNOS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fontAlgn="ctr"/>
                      <a:r>
                        <a:rPr lang="tr-TR" sz="1200" b="0" i="0" u="none" strike="noStrike" dirty="0">
                          <a:effectLst/>
                          <a:latin typeface="Bookman Old Style" panose="02050604050505020204" pitchFamily="18" charset="0"/>
                        </a:rPr>
                        <a:t>4.899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227504">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fontAlgn="ctr"/>
                      <a:r>
                        <a:rPr lang="tr-TR" sz="1200" b="0" i="0" u="none" strike="noStrike" dirty="0">
                          <a:effectLst/>
                          <a:latin typeface="Bookman Old Style" panose="02050604050505020204" pitchFamily="18" charset="0"/>
                        </a:rPr>
                        <a:t>124.675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234854">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KIL VE TİFTİK KEÇİSİ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spcAft>
                          <a:spcPts val="0"/>
                        </a:spcAft>
                      </a:pPr>
                      <a:r>
                        <a:rPr lang="tr-TR" sz="1200" b="1" dirty="0" smtClean="0">
                          <a:solidFill>
                            <a:schemeClr val="tx1"/>
                          </a:solidFill>
                          <a:latin typeface="Bookman Old Style" pitchFamily="18" charset="0"/>
                          <a:ea typeface="Times New Roman"/>
                          <a:cs typeface="Arial" pitchFamily="34" charset="0"/>
                        </a:rPr>
                        <a:t>22.035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4"/>
                  </a:ext>
                </a:extLst>
              </a:tr>
              <a:tr h="227504">
                <a:tc gridSpan="2">
                  <a:txBody>
                    <a:bodyPr/>
                    <a:lstStyle/>
                    <a:p>
                      <a:pPr marL="0" algn="ctr" defTabSz="914400" rtl="0" eaLnBrk="1" fontAlgn="b"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200" b="1" kern="1200" dirty="0" smtClean="0">
                          <a:solidFill>
                            <a:schemeClr val="tx1"/>
                          </a:solidFill>
                          <a:latin typeface="Bookman Old Style" pitchFamily="18" charset="0"/>
                          <a:ea typeface="Times New Roman"/>
                          <a:cs typeface="Arial" pitchFamily="34" charset="0"/>
                        </a:rPr>
                        <a:t>151.609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5"/>
                  </a:ext>
                </a:extLst>
              </a:tr>
            </a:tbl>
          </a:graphicData>
        </a:graphic>
      </p:graphicFrame>
      <p:graphicFrame>
        <p:nvGraphicFramePr>
          <p:cNvPr id="6" name="4 Tablo"/>
          <p:cNvGraphicFramePr>
            <a:graphicFrameLocks noGrp="1"/>
          </p:cNvGraphicFramePr>
          <p:nvPr>
            <p:extLst>
              <p:ext uri="{D42A27DB-BD31-4B8C-83A1-F6EECF244321}">
                <p14:modId xmlns:p14="http://schemas.microsoft.com/office/powerpoint/2010/main" val="3368699571"/>
              </p:ext>
            </p:extLst>
          </p:nvPr>
        </p:nvGraphicFramePr>
        <p:xfrm>
          <a:off x="99589" y="7332667"/>
          <a:ext cx="6632716" cy="2061885"/>
        </p:xfrm>
        <a:graphic>
          <a:graphicData uri="http://schemas.openxmlformats.org/drawingml/2006/table">
            <a:tbl>
              <a:tblPr>
                <a:effectLst>
                  <a:outerShdw blurRad="50800" dist="38100" dir="5400000" algn="t" rotWithShape="0">
                    <a:prstClr val="black">
                      <a:alpha val="40000"/>
                    </a:prstClr>
                  </a:outerShdw>
                </a:effectLst>
              </a:tblPr>
              <a:tblGrid>
                <a:gridCol w="1558040">
                  <a:extLst>
                    <a:ext uri="{9D8B030D-6E8A-4147-A177-3AD203B41FA5}">
                      <a16:colId xmlns:a16="http://schemas.microsoft.com/office/drawing/2014/main" val="20000"/>
                    </a:ext>
                  </a:extLst>
                </a:gridCol>
                <a:gridCol w="2636195">
                  <a:extLst>
                    <a:ext uri="{9D8B030D-6E8A-4147-A177-3AD203B41FA5}">
                      <a16:colId xmlns:a16="http://schemas.microsoft.com/office/drawing/2014/main" val="20001"/>
                    </a:ext>
                  </a:extLst>
                </a:gridCol>
                <a:gridCol w="2438481">
                  <a:extLst>
                    <a:ext uri="{9D8B030D-6E8A-4147-A177-3AD203B41FA5}">
                      <a16:colId xmlns:a16="http://schemas.microsoft.com/office/drawing/2014/main" val="20002"/>
                    </a:ext>
                  </a:extLst>
                </a:gridCol>
              </a:tblGrid>
              <a:tr h="252587">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KÜMES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02069">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fontAlgn="b"/>
                      <a:r>
                        <a:rPr lang="tr-TR" sz="1200" b="1" i="0" u="none" strike="noStrike" dirty="0" smtClean="0">
                          <a:solidFill>
                            <a:srgbClr val="000099"/>
                          </a:solidFill>
                          <a:latin typeface="Bookman Old Style" pitchFamily="18" charset="0"/>
                          <a:cs typeface="Arial" pitchFamily="34" charset="0"/>
                        </a:rPr>
                        <a:t>2019</a:t>
                      </a:r>
                      <a:endParaRPr lang="tr-TR" sz="1200" b="1" i="0" u="none" strike="noStrike" dirty="0">
                        <a:solidFill>
                          <a:srgbClr val="000099"/>
                        </a:solidFill>
                        <a:latin typeface="Bookman Old Style" pitchFamily="18"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188332">
                <a:tc rowSpan="3">
                  <a:txBody>
                    <a:bodyPr/>
                    <a:lstStyle/>
                    <a:p>
                      <a:pPr algn="ctr" fontAlgn="b"/>
                      <a:r>
                        <a:rPr lang="tr-TR" sz="1400" b="1" i="0" u="none" strike="noStrike" dirty="0">
                          <a:solidFill>
                            <a:srgbClr val="283845"/>
                          </a:solidFill>
                          <a:latin typeface="Calibri" panose="020F0502020204030204" pitchFamily="34" charset="0"/>
                          <a:cs typeface="Arial" pitchFamily="34" charset="0"/>
                        </a:rPr>
                        <a:t>TAVUK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YUMURTACI TAVUK</a:t>
                      </a:r>
                      <a:r>
                        <a:rPr lang="tr-TR" sz="1400" b="1" i="0" u="none" strike="noStrike" baseline="0" dirty="0">
                          <a:solidFill>
                            <a:srgbClr val="283845"/>
                          </a:solidFill>
                          <a:latin typeface="Calibri" panose="020F0502020204030204" pitchFamily="34" charset="0"/>
                          <a:cs typeface="Arial" pitchFamily="34" charset="0"/>
                        </a:rPr>
                        <a:t>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a:solidFill>
                            <a:schemeClr val="tx1"/>
                          </a:solidFill>
                          <a:latin typeface="Bookman Old Style" pitchFamily="18" charset="0"/>
                          <a:ea typeface="Times New Roman"/>
                          <a:cs typeface="Arial" pitchFamily="34" charset="0"/>
                        </a:rPr>
                        <a:t>1.087.155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8332">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ETLİK </a:t>
                      </a:r>
                      <a:r>
                        <a:rPr lang="tr-TR" sz="1400" b="1" i="0" u="none" strike="noStrike" baseline="0" dirty="0">
                          <a:solidFill>
                            <a:srgbClr val="283845"/>
                          </a:solidFill>
                          <a:latin typeface="Calibri" panose="020F0502020204030204" pitchFamily="34" charset="0"/>
                          <a:cs typeface="Arial" pitchFamily="34" charset="0"/>
                        </a:rPr>
                        <a:t> TAVUK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a:solidFill>
                            <a:schemeClr val="tx1"/>
                          </a:solidFill>
                          <a:latin typeface="Bookman Old Style" pitchFamily="18" charset="0"/>
                          <a:ea typeface="Times New Roman"/>
                          <a:cs typeface="Arial" pitchFamily="34" charset="0"/>
                        </a:rPr>
                        <a:t>665.760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8332">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200" b="0" kern="1200" dirty="0">
                          <a:solidFill>
                            <a:schemeClr val="tx1"/>
                          </a:solidFill>
                          <a:latin typeface="Bookman Old Style" pitchFamily="18" charset="0"/>
                          <a:ea typeface="Times New Roman"/>
                          <a:cs typeface="Arial" pitchFamily="34" charset="0"/>
                        </a:rPr>
                        <a:t>1.752.915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8332">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HİNDİ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200" b="0" kern="1200" dirty="0" smtClean="0">
                          <a:solidFill>
                            <a:schemeClr val="tx1"/>
                          </a:solidFill>
                          <a:latin typeface="Bookman Old Style" pitchFamily="18" charset="0"/>
                          <a:ea typeface="Times New Roman"/>
                          <a:cs typeface="Arial" pitchFamily="34" charset="0"/>
                        </a:rPr>
                        <a:t>21.855</a:t>
                      </a:r>
                      <a:endParaRPr lang="tr-TR" sz="1200" b="0" kern="120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8332">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ÖRDEK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latinLnBrk="0" hangingPunct="1">
                        <a:spcAft>
                          <a:spcPts val="0"/>
                        </a:spcAft>
                      </a:pPr>
                      <a:r>
                        <a:rPr lang="tr-TR" sz="1200" b="0" kern="1200" dirty="0" smtClean="0">
                          <a:solidFill>
                            <a:schemeClr val="tx1"/>
                          </a:solidFill>
                          <a:latin typeface="Bookman Old Style" pitchFamily="18" charset="0"/>
                          <a:ea typeface="Times New Roman"/>
                          <a:cs typeface="Arial" pitchFamily="34" charset="0"/>
                        </a:rPr>
                        <a:t>2.124</a:t>
                      </a:r>
                      <a:endParaRPr lang="tr-TR" sz="1200" b="0" kern="120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8332">
                <a:tc gridSpan="2">
                  <a:txBody>
                    <a:bodyPr/>
                    <a:lstStyle/>
                    <a:p>
                      <a:pPr algn="l" fontAlgn="b"/>
                      <a:r>
                        <a:rPr lang="tr-TR" sz="1400" b="1" i="0" u="none" strike="noStrike" dirty="0">
                          <a:solidFill>
                            <a:srgbClr val="283845"/>
                          </a:solidFill>
                          <a:latin typeface="Calibri" panose="020F0502020204030204" pitchFamily="34" charset="0"/>
                          <a:cs typeface="Arial" pitchFamily="34" charset="0"/>
                        </a:rPr>
                        <a:t>KAZ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tr-TR" sz="1200" b="0" kern="1200" dirty="0" smtClean="0">
                          <a:solidFill>
                            <a:schemeClr val="tx1"/>
                          </a:solidFill>
                          <a:latin typeface="Bookman Old Style" pitchFamily="18" charset="0"/>
                          <a:ea typeface="Times New Roman"/>
                          <a:cs typeface="Arial" pitchFamily="34" charset="0"/>
                        </a:rPr>
                        <a:t>2.177</a:t>
                      </a:r>
                      <a:endParaRPr lang="tr-TR" sz="1200" b="0" kern="120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8332">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latinLnBrk="0" hangingPunct="1">
                        <a:spcAft>
                          <a:spcPts val="0"/>
                        </a:spcAft>
                      </a:pPr>
                      <a:r>
                        <a:rPr lang="tr-TR" sz="1200" b="0" kern="1200" dirty="0" smtClean="0">
                          <a:solidFill>
                            <a:schemeClr val="tx1"/>
                          </a:solidFill>
                          <a:latin typeface="Bookman Old Style" pitchFamily="18" charset="0"/>
                          <a:ea typeface="Times New Roman"/>
                          <a:cs typeface="Arial" pitchFamily="34" charset="0"/>
                        </a:rPr>
                        <a:t>1.779.071</a:t>
                      </a:r>
                      <a:endParaRPr lang="tr-TR" sz="1200" b="0" kern="1200" dirty="0">
                        <a:solidFill>
                          <a:schemeClr val="tx1"/>
                        </a:solidFill>
                        <a:latin typeface="Bookman Old Style" pitchFamily="18"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13" name="Slayt Numarası Yer Tutucusu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4 Tablo"/>
          <p:cNvGraphicFramePr>
            <a:graphicFrameLocks noGrp="1"/>
          </p:cNvGraphicFramePr>
          <p:nvPr>
            <p:extLst>
              <p:ext uri="{D42A27DB-BD31-4B8C-83A1-F6EECF244321}">
                <p14:modId xmlns:p14="http://schemas.microsoft.com/office/powerpoint/2010/main" val="3766128789"/>
              </p:ext>
            </p:extLst>
          </p:nvPr>
        </p:nvGraphicFramePr>
        <p:xfrm>
          <a:off x="126094" y="6015972"/>
          <a:ext cx="6619264" cy="1172936"/>
        </p:xfrm>
        <a:graphic>
          <a:graphicData uri="http://schemas.openxmlformats.org/drawingml/2006/table">
            <a:tbl>
              <a:tblPr>
                <a:effectLst>
                  <a:outerShdw blurRad="50800" dist="38100" dir="5400000" algn="t" rotWithShape="0">
                    <a:prstClr val="black">
                      <a:alpha val="40000"/>
                    </a:prstClr>
                  </a:outerShdw>
                </a:effectLst>
              </a:tblPr>
              <a:tblGrid>
                <a:gridCol w="4603986">
                  <a:extLst>
                    <a:ext uri="{9D8B030D-6E8A-4147-A177-3AD203B41FA5}">
                      <a16:colId xmlns:a16="http://schemas.microsoft.com/office/drawing/2014/main" val="20000"/>
                    </a:ext>
                  </a:extLst>
                </a:gridCol>
                <a:gridCol w="2015278">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BALIKÇILIK (</a:t>
                      </a: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2019 </a:t>
                      </a:r>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Yılı)</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08936">
                <a:tc>
                  <a:txBody>
                    <a:bodyPr/>
                    <a:lstStyle/>
                    <a:p>
                      <a:pPr algn="l" fontAlgn="b"/>
                      <a:r>
                        <a:rPr lang="tr-TR" sz="1400" b="1" i="0" u="none" strike="noStrike" dirty="0">
                          <a:solidFill>
                            <a:srgbClr val="2F4858"/>
                          </a:solidFill>
                          <a:latin typeface="Calibri" panose="020F0502020204030204" pitchFamily="34" charset="0"/>
                          <a:cs typeface="Arial" pitchFamily="34" charset="0"/>
                        </a:rPr>
                        <a:t>BALIKÇI</a:t>
                      </a:r>
                      <a:r>
                        <a:rPr lang="tr-TR" sz="1400" b="1" i="0" u="none" strike="noStrike" baseline="0" dirty="0">
                          <a:solidFill>
                            <a:srgbClr val="2F4858"/>
                          </a:solidFill>
                          <a:latin typeface="Calibri" panose="020F0502020204030204" pitchFamily="34" charset="0"/>
                          <a:cs typeface="Arial" pitchFamily="34" charset="0"/>
                        </a:rPr>
                        <a:t> TEKNE SAYISI (Adet)</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smtClean="0">
                          <a:solidFill>
                            <a:srgbClr val="2F4858"/>
                          </a:solidFill>
                          <a:latin typeface="Calibri" panose="020F0502020204030204" pitchFamily="34" charset="0"/>
                          <a:ea typeface="+mn-ea"/>
                          <a:cs typeface="Arial" pitchFamily="34" charset="0"/>
                        </a:rPr>
                        <a:t>1.923</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DENİZ</a:t>
                      </a:r>
                      <a:r>
                        <a:rPr lang="tr-TR" sz="1400" b="1" i="0" u="none" strike="noStrike" baseline="0" dirty="0">
                          <a:solidFill>
                            <a:srgbClr val="2F4858"/>
                          </a:solidFill>
                          <a:latin typeface="Calibri" panose="020F0502020204030204" pitchFamily="34" charset="0"/>
                          <a:cs typeface="Arial" pitchFamily="34" charset="0"/>
                        </a:rPr>
                        <a:t>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smtClean="0">
                          <a:solidFill>
                            <a:srgbClr val="2F4858"/>
                          </a:solidFill>
                          <a:latin typeface="Calibri" panose="020F0502020204030204" pitchFamily="34" charset="0"/>
                          <a:ea typeface="+mn-ea"/>
                          <a:cs typeface="Arial" pitchFamily="34" charset="0"/>
                        </a:rPr>
                        <a:t>30.337</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DİĞER</a:t>
                      </a:r>
                      <a:r>
                        <a:rPr lang="tr-TR" sz="1400" b="1" i="0" u="none" strike="noStrike" baseline="0" dirty="0">
                          <a:solidFill>
                            <a:srgbClr val="2F4858"/>
                          </a:solidFill>
                          <a:latin typeface="Calibri" panose="020F0502020204030204" pitchFamily="34" charset="0"/>
                          <a:cs typeface="Arial" pitchFamily="34" charset="0"/>
                        </a:rPr>
                        <a:t> DENİZ ÜRÜNLERİ MİKTARI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1.002</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6337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69906" y="5742743"/>
            <a:ext cx="6434597" cy="3541996"/>
          </a:xfrm>
          <a:prstGeom prst="rect">
            <a:avLst/>
          </a:prstGeom>
          <a:solidFill>
            <a:srgbClr val="33658A">
              <a:alpha val="7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141195" y="6088426"/>
            <a:ext cx="646330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İÇMESUYU VE BARAJLAR</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şebekesi </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19.243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km. ve su isale hattı ise </a:t>
            </a:r>
            <a:r>
              <a:rPr lang="tr-TR" sz="1400" b="1" dirty="0" smtClean="0">
                <a:solidFill>
                  <a:prstClr val="white"/>
                </a:solidFill>
                <a:latin typeface="Calibri" panose="020F0502020204030204" pitchFamily="34" charset="0"/>
                <a:cs typeface="Arial" pitchFamily="34" charset="0"/>
              </a:rPr>
              <a:t>2.602</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km’dir.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kaynaklarının kapasitesi 1 milyar </a:t>
            </a:r>
            <a:r>
              <a:rPr lang="tr-TR" sz="1400" b="1" noProof="0" dirty="0" smtClean="0">
                <a:solidFill>
                  <a:prstClr val="white"/>
                </a:solidFill>
                <a:latin typeface="Calibri" panose="020F0502020204030204" pitchFamily="34" charset="0"/>
                <a:cs typeface="Arial" pitchFamily="34" charset="0"/>
              </a:rPr>
              <a:t>653</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milyon 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³</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/yıl, şehre verilen ortalama günlük su miktarı </a:t>
            </a:r>
            <a:r>
              <a:rPr lang="tr-TR" sz="1400" b="1" dirty="0" smtClean="0">
                <a:solidFill>
                  <a:prstClr val="white"/>
                </a:solidFill>
                <a:latin typeface="Calibri" panose="020F0502020204030204" pitchFamily="34" charset="0"/>
                <a:cs typeface="Arial" pitchFamily="34" charset="0"/>
              </a:rPr>
              <a:t>2.908.958</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m3/gün’ dür.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6.514.780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adet su kullanan abone bulunmaktadır. Kişi başına düşen günlük su miktarı </a:t>
            </a:r>
            <a:r>
              <a:rPr lang="tr-TR" sz="1400" b="1" dirty="0" smtClean="0">
                <a:solidFill>
                  <a:prstClr val="white"/>
                </a:solidFill>
                <a:latin typeface="Calibri" panose="020F0502020204030204" pitchFamily="34" charset="0"/>
                <a:cs typeface="Arial" pitchFamily="34" charset="0"/>
              </a:rPr>
              <a:t>193</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litredir.</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21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adet içme suyu arıtma tesisi bulunmaktadır. </a:t>
            </a:r>
          </a:p>
        </p:txBody>
      </p:sp>
      <p:sp>
        <p:nvSpPr>
          <p:cNvPr id="4" name="Dikdörtgen 3"/>
          <p:cNvSpPr/>
          <p:nvPr/>
        </p:nvSpPr>
        <p:spPr>
          <a:xfrm>
            <a:off x="188260" y="7623700"/>
            <a:ext cx="6481482" cy="1406539"/>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KANALİZASYON</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İstanbul İlinin mevcut kanalizasyon kanal şebeke uzunluğu </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16.146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km’dir. </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a:t>
            </a:r>
            <a:r>
              <a:rPr lang="tr-TR" sz="1400" b="1" dirty="0" smtClean="0">
                <a:solidFill>
                  <a:prstClr val="white"/>
                </a:solidFill>
                <a:latin typeface="Calibri" panose="020F0502020204030204" pitchFamily="34" charset="0"/>
                <a:cs typeface="Arial" pitchFamily="34" charset="0"/>
              </a:rPr>
              <a:t>88</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adet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Atıksu</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Arıtma Tesisi bulunmaktadır. Arıtılan atık su miktarı </a:t>
            </a:r>
            <a:r>
              <a:rPr lang="tr-TR" sz="1400" b="1" dirty="0">
                <a:solidFill>
                  <a:prstClr val="white"/>
                </a:solidFill>
                <a:latin typeface="Calibri" panose="020F0502020204030204" pitchFamily="34" charset="0"/>
                <a:cs typeface="Arial" pitchFamily="34" charset="0"/>
              </a:rPr>
              <a:t>yıllık</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t>
            </a:r>
            <a:r>
              <a:rPr lang="tr-TR" sz="1400" b="1" dirty="0" smtClean="0">
                <a:solidFill>
                  <a:prstClr val="white"/>
                </a:solidFill>
                <a:latin typeface="Calibri" panose="020F0502020204030204" pitchFamily="34" charset="0"/>
                <a:cs typeface="Arial" pitchFamily="34" charset="0"/>
              </a:rPr>
              <a:t>5.811.910</a:t>
            </a:r>
            <a:r>
              <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m³/yıl’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dır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İSKİ Genel Müdürlüğü’nün baraj havzaları ve su kaynakları bakımından mesul olduğu alan ise 5.461 km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²</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dir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p:txBody>
      </p:sp>
      <p:graphicFrame>
        <p:nvGraphicFramePr>
          <p:cNvPr id="5" name="4 Tablo"/>
          <p:cNvGraphicFramePr>
            <a:graphicFrameLocks noGrp="1"/>
          </p:cNvGraphicFramePr>
          <p:nvPr>
            <p:extLst/>
          </p:nvPr>
        </p:nvGraphicFramePr>
        <p:xfrm>
          <a:off x="169906" y="835166"/>
          <a:ext cx="6434596" cy="4751845"/>
        </p:xfrm>
        <a:graphic>
          <a:graphicData uri="http://schemas.openxmlformats.org/drawingml/2006/table">
            <a:tbl>
              <a:tblPr>
                <a:effectLst>
                  <a:outerShdw blurRad="50800" dist="38100" dir="5400000" algn="t" rotWithShape="0">
                    <a:prstClr val="black">
                      <a:alpha val="40000"/>
                    </a:prstClr>
                  </a:outerShdw>
                </a:effectLst>
              </a:tblPr>
              <a:tblGrid>
                <a:gridCol w="3434416">
                  <a:extLst>
                    <a:ext uri="{9D8B030D-6E8A-4147-A177-3AD203B41FA5}">
                      <a16:colId xmlns:a16="http://schemas.microsoft.com/office/drawing/2014/main" val="20000"/>
                    </a:ext>
                  </a:extLst>
                </a:gridCol>
                <a:gridCol w="1500090">
                  <a:extLst>
                    <a:ext uri="{9D8B030D-6E8A-4147-A177-3AD203B41FA5}">
                      <a16:colId xmlns:a16="http://schemas.microsoft.com/office/drawing/2014/main" val="20001"/>
                    </a:ext>
                  </a:extLst>
                </a:gridCol>
                <a:gridCol w="1500090">
                  <a:extLst>
                    <a:ext uri="{9D8B030D-6E8A-4147-A177-3AD203B41FA5}">
                      <a16:colId xmlns:a16="http://schemas.microsoft.com/office/drawing/2014/main" val="20002"/>
                    </a:ext>
                  </a:extLst>
                </a:gridCol>
              </a:tblGrid>
              <a:tr h="5191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TESİSİN ADI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GİRİŞ YILI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(MİLYON M³/YIL)</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ELMALI I VE II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1893 – 1950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12,64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TERKOS</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1883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114,10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ALİBEYKÖY</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42,08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ÖMERLİ</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157,44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DARLIK</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65,79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5"/>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BÜYÜKÇEKMECE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101,39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YEŞİLVADİ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7"/>
                  </a:ext>
                </a:extLst>
              </a:tr>
              <a:tr h="605697">
                <a:tc>
                  <a:txBody>
                    <a:bodyPr/>
                    <a:lstStyle/>
                    <a:p>
                      <a:pPr algn="l">
                        <a:spcAft>
                          <a:spcPts val="0"/>
                        </a:spcAft>
                      </a:pPr>
                      <a:r>
                        <a:rPr lang="tr-TR" sz="1400" b="1" dirty="0">
                          <a:solidFill>
                            <a:schemeClr val="bg1"/>
                          </a:solidFill>
                          <a:effectLst/>
                          <a:latin typeface="+mn-lt"/>
                        </a:rPr>
                        <a:t>ISTRANCALAR (DÜZDERE, KUZULUDERE, BÜYÜKDERE, SULTANBAHÇEDERE, ELMALIDERE)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1995-1997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41,94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8"/>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KUYULAR</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9"/>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KAZANDERE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32,45</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0"/>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SAZLIDERE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a:solidFill>
                            <a:schemeClr val="bg1"/>
                          </a:solidFill>
                          <a:effectLst/>
                          <a:latin typeface="+mn-lt"/>
                          <a:ea typeface="Times New Roman" panose="02020603050405020304" pitchFamily="18" charset="0"/>
                        </a:rPr>
                        <a:t>1998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48,64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1"/>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PABUÇDERE</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39,81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2"/>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YEŞİLÇAY REGÜLATÖRÜ</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269,57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3"/>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MELEN REGÜLATÖRÜ</a:t>
                      </a:r>
                    </a:p>
                    <a:p>
                      <a:pPr algn="just">
                        <a:spcAft>
                          <a:spcPts val="0"/>
                        </a:spcAft>
                      </a:pPr>
                      <a:r>
                        <a:rPr lang="tr-TR" sz="1400" b="1" dirty="0">
                          <a:solidFill>
                            <a:schemeClr val="bg1"/>
                          </a:solidFill>
                          <a:effectLst/>
                          <a:latin typeface="+mn-lt"/>
                          <a:ea typeface="Times New Roman" panose="02020603050405020304" pitchFamily="18" charset="0"/>
                        </a:rPr>
                        <a:t>(1.Kısım+2.Kısım+3.Kısım)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2004-2014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591,41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4"/>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BENTLER</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1620-1839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6"/>
                  </a:ext>
                </a:extLst>
              </a:tr>
              <a:tr h="226134">
                <a:tc>
                  <a:txBody>
                    <a:bodyPr/>
                    <a:lstStyle/>
                    <a:p>
                      <a:pPr algn="just">
                        <a:spcAft>
                          <a:spcPts val="0"/>
                        </a:spcAft>
                      </a:pPr>
                      <a:r>
                        <a:rPr lang="tr-TR" sz="1400" b="1" dirty="0">
                          <a:solidFill>
                            <a:schemeClr val="bg1"/>
                          </a:solidFill>
                          <a:effectLst/>
                          <a:latin typeface="+mn-lt"/>
                          <a:ea typeface="Times New Roman" panose="02020603050405020304" pitchFamily="18" charset="0"/>
                        </a:rPr>
                        <a:t>GENEL TOPLAM</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just">
                        <a:spcAft>
                          <a:spcPts val="0"/>
                        </a:spcAft>
                      </a:pPr>
                      <a:r>
                        <a:rPr lang="tr-TR" sz="1400" b="1" dirty="0">
                          <a:solidFill>
                            <a:schemeClr val="bg1"/>
                          </a:solidFill>
                          <a:effectLst/>
                          <a:latin typeface="+mn-lt"/>
                          <a:ea typeface="Times New Roman" panose="02020603050405020304" pitchFamily="18" charset="0"/>
                        </a:rPr>
                        <a:t> </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a:solidFill>
                            <a:schemeClr val="bg1"/>
                          </a:solidFill>
                        </a:rPr>
                        <a:t>1.522,41</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187557020"/>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BARAJLAR ve ALTYAPI</a:t>
            </a:r>
          </a:p>
        </p:txBody>
      </p:sp>
      <p:sp>
        <p:nvSpPr>
          <p:cNvPr id="8" name="Slayt Numarası Yer Tutucusu 7"/>
          <p:cNvSpPr>
            <a:spLocks noGrp="1"/>
          </p:cNvSpPr>
          <p:nvPr>
            <p:ph type="sldNum" sz="quarter" idx="4"/>
          </p:nvPr>
        </p:nvSpPr>
        <p:spPr/>
        <p:txBody>
          <a:bodyPr/>
          <a:lstStyle/>
          <a:p>
            <a:fld id="{796AAD45-9E9D-4CFF-8CAC-247D62ADDC27}" type="slidenum">
              <a:rPr lang="tr-TR" smtClean="0"/>
              <a:pPr/>
              <a:t>46</a:t>
            </a:fld>
            <a:r>
              <a:rPr lang="tr-TR" dirty="0"/>
              <a:t> / </a:t>
            </a:r>
            <a:r>
              <a:rPr lang="tr-TR" dirty="0" smtClean="0"/>
              <a:t>204</a:t>
            </a:r>
            <a:endParaRPr lang="tr-TR" dirty="0"/>
          </a:p>
        </p:txBody>
      </p:sp>
    </p:spTree>
    <p:extLst>
      <p:ext uri="{BB962C8B-B14F-4D97-AF65-F5344CB8AC3E}">
        <p14:creationId xmlns:p14="http://schemas.microsoft.com/office/powerpoint/2010/main" val="3079244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4631589"/>
            <a:ext cx="6858000" cy="4445563"/>
          </a:xfrm>
          <a:prstGeom prst="rect">
            <a:avLst/>
          </a:prstGeom>
          <a:blipFill>
            <a:blip r:embed="rId2"/>
            <a:srcRect/>
            <a:stretch>
              <a:fillRect b="-141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21">
            <a:extLst>
              <a:ext uri="{FF2B5EF4-FFF2-40B4-BE49-F238E27FC236}">
                <a16:creationId xmlns:a16="http://schemas.microsoft.com/office/drawing/2014/main" id="{CEDEF5D5-D363-46A2-9BB9-E2C93747B900}"/>
              </a:ext>
            </a:extLst>
          </p:cNvPr>
          <p:cNvCxnSpPr>
            <a:cxnSpLocks/>
          </p:cNvCxnSpPr>
          <p:nvPr/>
        </p:nvCxnSpPr>
        <p:spPr>
          <a:xfrm flipH="1">
            <a:off x="860727" y="9077153"/>
            <a:ext cx="5760000" cy="0"/>
          </a:xfrm>
          <a:prstGeom prst="line">
            <a:avLst/>
          </a:prstGeom>
          <a:ln w="47625">
            <a:solidFill>
              <a:srgbClr val="9E652E"/>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21">
            <a:extLst>
              <a:ext uri="{FF2B5EF4-FFF2-40B4-BE49-F238E27FC236}">
                <a16:creationId xmlns:a16="http://schemas.microsoft.com/office/drawing/2014/main" id="{CEDEF5D5-D363-46A2-9BB9-E2C93747B900}"/>
              </a:ext>
            </a:extLst>
          </p:cNvPr>
          <p:cNvCxnSpPr>
            <a:cxnSpLocks/>
          </p:cNvCxnSpPr>
          <p:nvPr/>
        </p:nvCxnSpPr>
        <p:spPr>
          <a:xfrm>
            <a:off x="174172" y="4631590"/>
            <a:ext cx="4965302" cy="8790"/>
          </a:xfrm>
          <a:prstGeom prst="line">
            <a:avLst/>
          </a:prstGeom>
          <a:ln w="47625">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197193" y="1814387"/>
            <a:ext cx="6463629"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1" i="0" u="none" strike="noStrike" kern="1200" cap="none" spc="0" normalizeH="0" baseline="0" noProof="0" dirty="0">
                <a:ln>
                  <a:noFill/>
                </a:ln>
                <a:solidFill>
                  <a:srgbClr val="2D3142"/>
                </a:solidFill>
                <a:effectLst/>
                <a:uLnTx/>
                <a:uFillTx/>
                <a:latin typeface="Century Gothic" panose="020B0502020202020204" pitchFamily="34" charset="0"/>
                <a:ea typeface="+mn-ea"/>
                <a:cs typeface="Segoe UI" panose="020B0502040204020203" pitchFamily="34" charset="0"/>
              </a:rPr>
              <a:t>İLETİŞİM, HABERLEŞME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1" i="0" u="none" strike="noStrike" kern="1200" cap="none" spc="0" normalizeH="0" baseline="0" noProof="0" dirty="0">
                <a:ln>
                  <a:noFill/>
                </a:ln>
                <a:solidFill>
                  <a:srgbClr val="2D3142"/>
                </a:solidFill>
                <a:effectLst/>
                <a:uLnTx/>
                <a:uFillTx/>
                <a:latin typeface="Century Gothic" panose="020B0502020202020204" pitchFamily="34" charset="0"/>
                <a:ea typeface="+mn-ea"/>
                <a:cs typeface="Segoe UI" panose="020B0502040204020203" pitchFamily="34" charset="0"/>
              </a:rPr>
              <a:t>ve ENERJİ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2400" b="1" i="0" u="none" strike="noStrike" kern="1200" cap="none" spc="0" normalizeH="0" baseline="0" noProof="0" smtClean="0">
                <a:ln>
                  <a:noFill/>
                </a:ln>
                <a:solidFill>
                  <a:srgbClr val="222A35"/>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r>
              <a:rPr kumimoji="0" lang="tr-TR" sz="2400" b="1" i="0" u="none" strike="noStrike" kern="1200" cap="none" spc="0" normalizeH="0" baseline="0" noProof="0" dirty="0">
                <a:ln>
                  <a:noFill/>
                </a:ln>
                <a:solidFill>
                  <a:srgbClr val="222A35"/>
                </a:solidFill>
                <a:effectLst>
                  <a:outerShdw blurRad="38100" dist="38100" dir="2700000" algn="tl">
                    <a:srgbClr val="000000">
                      <a:alpha val="43137"/>
                    </a:srgbClr>
                  </a:outerShdw>
                </a:effectLst>
                <a:uLnTx/>
                <a:uFillTx/>
                <a:latin typeface="Calibri" panose="020F0502020204030204"/>
                <a:ea typeface="+mn-ea"/>
                <a:cs typeface="+mn-cs"/>
              </a:rPr>
              <a:t> / </a:t>
            </a:r>
            <a:r>
              <a:rPr kumimoji="0" lang="tr-TR" sz="2400" b="1" i="0" u="none" strike="noStrike" kern="1200" cap="none" spc="0" normalizeH="0" baseline="0" noProof="0" dirty="0" smtClean="0">
                <a:ln>
                  <a:noFill/>
                </a:ln>
                <a:solidFill>
                  <a:srgbClr val="222A35"/>
                </a:solidFill>
                <a:effectLst>
                  <a:outerShdw blurRad="38100" dist="38100" dir="2700000" algn="tl">
                    <a:srgbClr val="000000">
                      <a:alpha val="43137"/>
                    </a:srgbClr>
                  </a:outerShdw>
                </a:effectLst>
                <a:uLnTx/>
                <a:uFillTx/>
                <a:latin typeface="Calibri" panose="020F0502020204030204"/>
                <a:ea typeface="+mn-ea"/>
                <a:cs typeface="+mn-cs"/>
              </a:rPr>
              <a:t>204</a:t>
            </a:r>
            <a:endParaRPr kumimoji="0" lang="tr-TR" sz="2400" b="1" i="0" u="none" strike="noStrike" kern="1200" cap="none" spc="0" normalizeH="0" baseline="0" noProof="0" dirty="0">
              <a:ln>
                <a:noFill/>
              </a:ln>
              <a:solidFill>
                <a:srgbClr val="222A35"/>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1223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98255"/>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İLETİŞİM-HABERLEŞME ve ENERJİ  </a:t>
            </a:r>
            <a:r>
              <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r>
              <a:rPr kumimoji="0" lang="tr-TR" sz="1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2016 )</a:t>
            </a:r>
            <a:endPar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516058644"/>
              </p:ext>
            </p:extLst>
          </p:nvPr>
        </p:nvGraphicFramePr>
        <p:xfrm>
          <a:off x="117000" y="962807"/>
          <a:ext cx="6624000" cy="1453865"/>
        </p:xfrm>
        <a:graphic>
          <a:graphicData uri="http://schemas.openxmlformats.org/drawingml/2006/table">
            <a:tbl>
              <a:tblPr>
                <a:effectLst>
                  <a:outerShdw blurRad="50800" dist="38100" dir="5400000" algn="t" rotWithShape="0">
                    <a:prstClr val="black">
                      <a:alpha val="40000"/>
                    </a:prstClr>
                  </a:outerShdw>
                </a:effectLst>
              </a:tblPr>
              <a:tblGrid>
                <a:gridCol w="1728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484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43029" marR="43029" marT="0" marB="0" anchor="b"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TELEFON SANTRAL KAPASİTESİ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ABONE SAYISI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BEKLEYEN ABONE</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ANKESÖRLÜ TELEFON</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AVRUPA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3.000.000</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1.554.247</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2.169</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5.249</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ANADOLU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2.500.000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770.420</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998</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3.674</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TOPLAM</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5.500.000</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2.324.667</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3.167</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Calibri" panose="020F0502020204030204" pitchFamily="34" charset="0"/>
                          <a:ea typeface="+mn-ea"/>
                          <a:cs typeface="+mn-cs"/>
                        </a:rPr>
                        <a:t>8.923</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5" name="Metin kutusu 4"/>
          <p:cNvSpPr txBox="1"/>
          <p:nvPr/>
        </p:nvSpPr>
        <p:spPr>
          <a:xfrm>
            <a:off x="-17471" y="2478808"/>
            <a:ext cx="67067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Not: Bu bilgilerin ticari sır niteliğinde gizliliği bulunmaktadır.</a:t>
            </a:r>
            <a:endParaRPr kumimoji="0" lang="tr-TR"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6 Tablo"/>
          <p:cNvGraphicFramePr>
            <a:graphicFrameLocks noGrp="1"/>
          </p:cNvGraphicFramePr>
          <p:nvPr>
            <p:extLst>
              <p:ext uri="{D42A27DB-BD31-4B8C-83A1-F6EECF244321}">
                <p14:modId xmlns:p14="http://schemas.microsoft.com/office/powerpoint/2010/main" val="607902852"/>
              </p:ext>
            </p:extLst>
          </p:nvPr>
        </p:nvGraphicFramePr>
        <p:xfrm>
          <a:off x="100852" y="2833690"/>
          <a:ext cx="6401547" cy="2957509"/>
        </p:xfrm>
        <a:graphic>
          <a:graphicData uri="http://schemas.openxmlformats.org/drawingml/2006/table">
            <a:tbl>
              <a:tblPr>
                <a:effectLst>
                  <a:outerShdw blurRad="50800" dist="38100" dir="5400000" algn="t" rotWithShape="0">
                    <a:prstClr val="black">
                      <a:alpha val="40000"/>
                    </a:prstClr>
                  </a:outerShdw>
                </a:effectLst>
              </a:tblPr>
              <a:tblGrid>
                <a:gridCol w="2636945">
                  <a:extLst>
                    <a:ext uri="{9D8B030D-6E8A-4147-A177-3AD203B41FA5}">
                      <a16:colId xmlns:a16="http://schemas.microsoft.com/office/drawing/2014/main" val="20000"/>
                    </a:ext>
                  </a:extLst>
                </a:gridCol>
                <a:gridCol w="1215527">
                  <a:extLst>
                    <a:ext uri="{9D8B030D-6E8A-4147-A177-3AD203B41FA5}">
                      <a16:colId xmlns:a16="http://schemas.microsoft.com/office/drawing/2014/main" val="20002"/>
                    </a:ext>
                  </a:extLst>
                </a:gridCol>
                <a:gridCol w="1303397">
                  <a:extLst>
                    <a:ext uri="{9D8B030D-6E8A-4147-A177-3AD203B41FA5}">
                      <a16:colId xmlns:a16="http://schemas.microsoft.com/office/drawing/2014/main" val="20003"/>
                    </a:ext>
                  </a:extLst>
                </a:gridCol>
                <a:gridCol w="1245678">
                  <a:extLst>
                    <a:ext uri="{9D8B030D-6E8A-4147-A177-3AD203B41FA5}">
                      <a16:colId xmlns:a16="http://schemas.microsoft.com/office/drawing/2014/main" val="3449620910"/>
                    </a:ext>
                  </a:extLst>
                </a:gridCol>
              </a:tblGrid>
              <a:tr h="436615">
                <a:tc>
                  <a:txBody>
                    <a:bodyPr/>
                    <a:lstStyle/>
                    <a:p>
                      <a:pPr algn="just"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ENERJİ</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2017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35.037.592.998</a:t>
                      </a: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36.602.428.081</a:t>
                      </a: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35.536.623.323</a:t>
                      </a: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2.331</a:t>
                      </a: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2.429</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Calibri" panose="020F0502020204030204" pitchFamily="34" charset="0"/>
                          <a:ea typeface="+mn-ea"/>
                          <a:cs typeface="+mn-cs"/>
                        </a:rPr>
                        <a:t>2.364</a:t>
                      </a:r>
                      <a:endParaRPr lang="tr-TR"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KAYIP KAÇAK ORANI (</a:t>
                      </a:r>
                      <a:r>
                        <a:rPr lang="tr-TR" sz="1200" b="1" i="0" u="none" strike="noStrike" baseline="0" dirty="0">
                          <a:solidFill>
                            <a:srgbClr val="2D3142"/>
                          </a:solidFill>
                          <a:latin typeface="Calibri" panose="020F0502020204030204" pitchFamily="34" charset="0"/>
                          <a:cs typeface="Arial" pitchFamily="34" charset="0"/>
                        </a:rPr>
                        <a:t>AVRUPA </a:t>
                      </a:r>
                      <a:r>
                        <a:rPr lang="tr-TR" sz="1200" b="1" i="0" u="none" strike="noStrike" dirty="0">
                          <a:solidFill>
                            <a:srgbClr val="2D3142"/>
                          </a:solidFill>
                          <a:latin typeface="Calibri" panose="020F0502020204030204" pitchFamily="34" charset="0"/>
                          <a:cs typeface="Arial" pitchFamily="34" charset="0"/>
                        </a:rPr>
                        <a:t> YAKASI)          </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%6,74</a:t>
                      </a: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%6,59</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%8,01</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99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D3142"/>
                          </a:solidFill>
                          <a:latin typeface="Calibri" panose="020F0502020204030204" pitchFamily="34" charset="0"/>
                          <a:cs typeface="Arial" pitchFamily="34" charset="0"/>
                        </a:rPr>
                        <a:t>KAYIP KAÇAK ORANI (ANADOLU</a:t>
                      </a:r>
                      <a:r>
                        <a:rPr lang="tr-TR" sz="1200" b="1" i="0" u="none" strike="noStrike" baseline="0" dirty="0">
                          <a:solidFill>
                            <a:srgbClr val="2D3142"/>
                          </a:solidFill>
                          <a:latin typeface="Calibri" panose="020F0502020204030204" pitchFamily="34" charset="0"/>
                          <a:cs typeface="Arial" pitchFamily="34" charset="0"/>
                        </a:rPr>
                        <a:t> </a:t>
                      </a:r>
                      <a:r>
                        <a:rPr lang="tr-TR" sz="1200" b="1" i="0" u="none" strike="noStrike" dirty="0">
                          <a:solidFill>
                            <a:srgbClr val="2D3142"/>
                          </a:solidFill>
                          <a:latin typeface="Calibri" panose="020F0502020204030204" pitchFamily="34" charset="0"/>
                          <a:cs typeface="Arial" pitchFamily="34" charset="0"/>
                        </a:rPr>
                        <a:t>YAKASI)</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%6,10</a:t>
                      </a: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%6,04</a:t>
                      </a: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%4,34</a:t>
                      </a: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6.117.308.188</a:t>
                      </a: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6.395.111.688</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5.916.051.890</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YILLIK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407</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424</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393</a:t>
                      </a:r>
                      <a:endParaRPr lang="tr-TR" sz="1200" b="0" i="0" u="none" strike="noStrike" kern="1200" dirty="0">
                        <a:solidFill>
                          <a:schemeClr val="tx1"/>
                        </a:solidFill>
                        <a:effectLst/>
                        <a:latin typeface="Calibri" panose="020F0502020204030204" pitchFamily="34" charset="0"/>
                        <a:ea typeface="+mn-ea"/>
                        <a:cs typeface="+mn-cs"/>
                      </a:endParaRPr>
                    </a:p>
                  </a:txBody>
                  <a:tcPr marL="8965" marR="8965" marT="8965"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0" name="Slayt Numarası Yer Tutucusu 9"/>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4 Tablo"/>
          <p:cNvGraphicFramePr>
            <a:graphicFrameLocks noGrp="1"/>
          </p:cNvGraphicFramePr>
          <p:nvPr>
            <p:extLst>
              <p:ext uri="{D42A27DB-BD31-4B8C-83A1-F6EECF244321}">
                <p14:modId xmlns:p14="http://schemas.microsoft.com/office/powerpoint/2010/main" val="4223428375"/>
              </p:ext>
            </p:extLst>
          </p:nvPr>
        </p:nvGraphicFramePr>
        <p:xfrm>
          <a:off x="93839" y="5936830"/>
          <a:ext cx="6647160" cy="3232673"/>
        </p:xfrm>
        <a:graphic>
          <a:graphicData uri="http://schemas.openxmlformats.org/drawingml/2006/table">
            <a:tbl>
              <a:tblPr>
                <a:effectLst>
                  <a:outerShdw blurRad="50800" dist="38100" dir="5400000" algn="t" rotWithShape="0">
                    <a:prstClr val="black">
                      <a:alpha val="40000"/>
                    </a:prstClr>
                  </a:outerShdw>
                </a:effectLst>
              </a:tblPr>
              <a:tblGrid>
                <a:gridCol w="1457529">
                  <a:extLst>
                    <a:ext uri="{9D8B030D-6E8A-4147-A177-3AD203B41FA5}">
                      <a16:colId xmlns:a16="http://schemas.microsoft.com/office/drawing/2014/main" val="20000"/>
                    </a:ext>
                  </a:extLst>
                </a:gridCol>
                <a:gridCol w="1450604">
                  <a:extLst>
                    <a:ext uri="{9D8B030D-6E8A-4147-A177-3AD203B41FA5}">
                      <a16:colId xmlns:a16="http://schemas.microsoft.com/office/drawing/2014/main" val="20001"/>
                    </a:ext>
                  </a:extLst>
                </a:gridCol>
                <a:gridCol w="1457528">
                  <a:extLst>
                    <a:ext uri="{9D8B030D-6E8A-4147-A177-3AD203B41FA5}">
                      <a16:colId xmlns:a16="http://schemas.microsoft.com/office/drawing/2014/main" val="20002"/>
                    </a:ext>
                  </a:extLst>
                </a:gridCol>
                <a:gridCol w="2281499">
                  <a:extLst>
                    <a:ext uri="{9D8B030D-6E8A-4147-A177-3AD203B41FA5}">
                      <a16:colId xmlns:a16="http://schemas.microsoft.com/office/drawing/2014/main" val="20003"/>
                    </a:ext>
                  </a:extLst>
                </a:gridCol>
              </a:tblGrid>
              <a:tr h="43272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DOĞALGAZ ABONMAN DURUMU</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4820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ABONE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GAZ KULLANICI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TÜKETİM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MİKTARI (m</a:t>
                      </a:r>
                      <a:r>
                        <a:rPr kumimoji="0" lang="tr-TR" sz="1400" b="1" i="0" u="none" strike="noStrike" cap="none" normalizeH="0" baseline="30000" dirty="0">
                          <a:ln>
                            <a:noFill/>
                          </a:ln>
                          <a:solidFill>
                            <a:schemeClr val="bg1"/>
                          </a:solidFill>
                          <a:effectLst/>
                          <a:latin typeface="Calibri" panose="020F0502020204030204" pitchFamily="34" charset="0"/>
                          <a:cs typeface="Arial" pitchFamily="34" charset="0"/>
                        </a:rPr>
                        <a:t>3</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2906911194"/>
                  </a:ext>
                </a:extLst>
              </a:tr>
              <a:tr h="381156">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2014</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5.660.095</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5.357.080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4.943.890.773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81156">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2015 </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5.950.390</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5.617.561</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5.212.617.187</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81156">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2016          </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6.191.095</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5.888.063</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5.247.929.338</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70429530"/>
                  </a:ext>
                </a:extLst>
              </a:tr>
              <a:tr h="369861">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2017</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6.304.133</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6.007.659</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6.117.308.188</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992198"/>
                  </a:ext>
                </a:extLst>
              </a:tr>
              <a:tr h="402295">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2018</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6.466.567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6.151.390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a:solidFill>
                            <a:schemeClr val="tx1"/>
                          </a:solidFill>
                          <a:effectLst/>
                          <a:latin typeface="Calibri" panose="020F0502020204030204" pitchFamily="34" charset="0"/>
                          <a:ea typeface="+mn-ea"/>
                          <a:cs typeface="+mn-cs"/>
                        </a:rPr>
                        <a:t>6.395.111.688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25612"/>
                  </a:ext>
                </a:extLst>
              </a:tr>
              <a:tr h="402295">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2019 </a:t>
                      </a:r>
                      <a:endParaRPr lang="tr-TR" sz="1200" b="0" i="0" u="none" strike="noStrike" kern="1200" dirty="0">
                        <a:solidFill>
                          <a:schemeClr val="tx1"/>
                        </a:solidFill>
                        <a:effectLst/>
                        <a:latin typeface="Calibri" panose="020F0502020204030204" pitchFamily="34" charset="0"/>
                        <a:ea typeface="+mn-ea"/>
                        <a:cs typeface="+mn-cs"/>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6.649.518</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6.359.342</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ctr"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Calibri" panose="020F0502020204030204" pitchFamily="34" charset="0"/>
                          <a:ea typeface="+mn-ea"/>
                          <a:cs typeface="+mn-cs"/>
                        </a:rPr>
                        <a:t>5.916.051.890</a:t>
                      </a:r>
                      <a:endParaRPr lang="tr-TR" sz="1200" b="0" i="0" u="none" strike="noStrike" kern="1200" dirty="0">
                        <a:solidFill>
                          <a:schemeClr val="tx1"/>
                        </a:solidFill>
                        <a:effectLst/>
                        <a:latin typeface="Calibri" panose="020F0502020204030204" pitchFamily="34" charset="0"/>
                        <a:ea typeface="+mn-ea"/>
                        <a:cs typeface="+mn-cs"/>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2210516"/>
                  </a:ext>
                </a:extLst>
              </a:tr>
            </a:tbl>
          </a:graphicData>
        </a:graphic>
      </p:graphicFrame>
    </p:spTree>
    <p:extLst>
      <p:ext uri="{BB962C8B-B14F-4D97-AF65-F5344CB8AC3E}">
        <p14:creationId xmlns:p14="http://schemas.microsoft.com/office/powerpoint/2010/main" val="797363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660466376"/>
              </p:ext>
            </p:extLst>
          </p:nvPr>
        </p:nvGraphicFramePr>
        <p:xfrm>
          <a:off x="92766" y="1037224"/>
          <a:ext cx="6665844" cy="8226045"/>
        </p:xfrm>
        <a:graphic>
          <a:graphicData uri="http://schemas.openxmlformats.org/drawingml/2006/table">
            <a:tbl>
              <a:tblPr>
                <a:effectLst>
                  <a:outerShdw blurRad="50800" dist="38100" dir="5400000" algn="t" rotWithShape="0">
                    <a:prstClr val="black">
                      <a:alpha val="40000"/>
                    </a:prstClr>
                  </a:outerShdw>
                </a:effectLst>
              </a:tblPr>
              <a:tblGrid>
                <a:gridCol w="1140975">
                  <a:extLst>
                    <a:ext uri="{9D8B030D-6E8A-4147-A177-3AD203B41FA5}">
                      <a16:colId xmlns:a16="http://schemas.microsoft.com/office/drawing/2014/main" val="20000"/>
                    </a:ext>
                  </a:extLst>
                </a:gridCol>
                <a:gridCol w="1204361">
                  <a:extLst>
                    <a:ext uri="{9D8B030D-6E8A-4147-A177-3AD203B41FA5}">
                      <a16:colId xmlns:a16="http://schemas.microsoft.com/office/drawing/2014/main" val="20001"/>
                    </a:ext>
                  </a:extLst>
                </a:gridCol>
                <a:gridCol w="1140975">
                  <a:extLst>
                    <a:ext uri="{9D8B030D-6E8A-4147-A177-3AD203B41FA5}">
                      <a16:colId xmlns:a16="http://schemas.microsoft.com/office/drawing/2014/main" val="20002"/>
                    </a:ext>
                  </a:extLst>
                </a:gridCol>
                <a:gridCol w="1504355">
                  <a:extLst>
                    <a:ext uri="{9D8B030D-6E8A-4147-A177-3AD203B41FA5}">
                      <a16:colId xmlns:a16="http://schemas.microsoft.com/office/drawing/2014/main" val="20003"/>
                    </a:ext>
                  </a:extLst>
                </a:gridCol>
                <a:gridCol w="1675178">
                  <a:extLst>
                    <a:ext uri="{9D8B030D-6E8A-4147-A177-3AD203B41FA5}">
                      <a16:colId xmlns:a16="http://schemas.microsoft.com/office/drawing/2014/main" val="3103097945"/>
                    </a:ext>
                  </a:extLst>
                </a:gridCol>
              </a:tblGrid>
              <a:tr h="1392082">
                <a:tc>
                  <a:txBody>
                    <a:bodyPr/>
                    <a:lstStyle/>
                    <a:p>
                      <a:pPr algn="ctr" rtl="0" fontAlgn="ctr"/>
                      <a:r>
                        <a:rPr lang="tr-TR" sz="1400" b="1" i="0" u="none" strike="noStrike" dirty="0">
                          <a:solidFill>
                            <a:schemeClr val="bg1"/>
                          </a:solidFill>
                          <a:effectLst/>
                          <a:latin typeface="Calibri" panose="020F0502020204030204" pitchFamily="34" charset="0"/>
                        </a:rPr>
                        <a:t> YILLAR</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   PROGRAMA ALINAN PROJE </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BİTEN PROJE</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algn="ctr" rtl="0" fontAlgn="ctr"/>
                      <a:r>
                        <a:rPr lang="tr-TR" sz="1400" b="1" i="0" u="none" strike="noStrike" dirty="0">
                          <a:solidFill>
                            <a:schemeClr val="bg1"/>
                          </a:solidFill>
                          <a:effectLst/>
                          <a:latin typeface="Calibri" panose="020F0502020204030204" pitchFamily="34" charset="0"/>
                        </a:rPr>
                        <a:t>YILI HARCAMASI</a:t>
                      </a:r>
                      <a:r>
                        <a:rPr lang="fi-FI" sz="1400" b="1" i="0" u="none" strike="noStrike" dirty="0">
                          <a:solidFill>
                            <a:schemeClr val="bg1"/>
                          </a:solidFill>
                          <a:effectLst/>
                          <a:latin typeface="Calibri" panose="020F0502020204030204" pitchFamily="34" charset="0"/>
                        </a:rPr>
                        <a:t/>
                      </a:r>
                      <a:br>
                        <a:rPr lang="fi-FI" sz="1400" b="1" i="0" u="none" strike="noStrike" dirty="0">
                          <a:solidFill>
                            <a:schemeClr val="bg1"/>
                          </a:solidFill>
                          <a:effectLst/>
                          <a:latin typeface="Calibri" panose="020F0502020204030204" pitchFamily="34" charset="0"/>
                        </a:rPr>
                      </a:br>
                      <a:r>
                        <a:rPr lang="fi-FI" sz="1400" b="1" i="0" u="none" strike="noStrike" dirty="0">
                          <a:solidFill>
                            <a:schemeClr val="bg1"/>
                          </a:solidFill>
                          <a:effectLst/>
                          <a:latin typeface="Calibri" panose="020F0502020204030204" pitchFamily="34" charset="0"/>
                        </a:rPr>
                        <a:t>(DEVAM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a:solidFill>
                            <a:schemeClr val="bg1"/>
                          </a:solidFill>
                          <a:effectLst/>
                          <a:latin typeface="Calibri" panose="020F0502020204030204" pitchFamily="34" charset="0"/>
                        </a:rPr>
                        <a:t>ESKALE</a:t>
                      </a:r>
                      <a:r>
                        <a:rPr lang="tr-TR" sz="1400" b="1" i="0" u="none" strike="noStrike" baseline="0" dirty="0">
                          <a:solidFill>
                            <a:schemeClr val="bg1"/>
                          </a:solidFill>
                          <a:effectLst/>
                          <a:latin typeface="Calibri" panose="020F0502020204030204" pitchFamily="34" charset="0"/>
                        </a:rPr>
                        <a:t> EDİLMİŞ </a:t>
                      </a:r>
                    </a:p>
                    <a:p>
                      <a:pPr algn="ctr" rtl="0" fontAlgn="ctr"/>
                      <a:r>
                        <a:rPr lang="tr-TR" sz="1400" b="1" i="0" u="none" strike="noStrike" dirty="0">
                          <a:solidFill>
                            <a:schemeClr val="bg1"/>
                          </a:solidFill>
                          <a:effectLst/>
                          <a:latin typeface="Calibri" panose="020F0502020204030204" pitchFamily="34" charset="0"/>
                        </a:rPr>
                        <a:t>YILI HARCAMASI </a:t>
                      </a:r>
                      <a:r>
                        <a:rPr lang="fi-FI" sz="1400" b="1" i="0" u="none" strike="noStrike" dirty="0">
                          <a:solidFill>
                            <a:schemeClr val="bg1"/>
                          </a:solidFill>
                          <a:effectLst/>
                          <a:latin typeface="Calibri" panose="020F0502020204030204" pitchFamily="34" charset="0"/>
                        </a:rPr>
                        <a:t> (DEVAM EDEN+BİTEN)</a:t>
                      </a:r>
                      <a:r>
                        <a:rPr lang="tr-TR" sz="1400" b="1" i="0" u="none" strike="noStrike" dirty="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1.539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1.332.425.380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16.638.463.913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2.085.274.205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23.819.670.042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1.844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882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2.191.830.909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23.242.521.648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3.206.362.974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31.007.477.760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1.372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6.033.934.280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53.836.419.870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1.554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7.135.544.489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57.843.986.302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6.201.203.084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47.190.244.754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1.333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6.620.725.758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47.351.751.008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1.229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5.008.387.340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32.431.708.112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963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4.519.105.693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 27.564.361.789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6.606.963.068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37.522.449.527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1.101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5.790.665.292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30.402.629.092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6.511.687.769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31.420.572.502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7.549.809.336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33.565.604.780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9.706.827.695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38.559.299.044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58064"/>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1.342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357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14.098.308.727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46.552.910.354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501250"/>
                  </a:ext>
                </a:extLst>
              </a:tr>
              <a:tr h="360290">
                <a:tc>
                  <a:txBody>
                    <a:bodyPr/>
                    <a:lstStyle/>
                    <a:p>
                      <a:pPr algn="ctr" rtl="0" fontAlgn="ctr"/>
                      <a:r>
                        <a:rPr lang="tr-TR" sz="1400" b="0" i="0" u="none" strike="noStrike" dirty="0">
                          <a:solidFill>
                            <a:srgbClr val="000000"/>
                          </a:solidFill>
                          <a:effectLst/>
                          <a:latin typeface="Calibri" panose="020F0502020204030204" pitchFamily="34" charset="0"/>
                        </a:rPr>
                        <a:t>2019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14.270.182.484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42.133.483.175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869293"/>
                  </a:ext>
                </a:extLst>
              </a:tr>
              <a:tr h="709033">
                <a:tc>
                  <a:txBody>
                    <a:bodyPr/>
                    <a:lstStyle/>
                    <a:p>
                      <a:pPr algn="ctr" rtl="0" fontAlgn="ctr"/>
                      <a:r>
                        <a:rPr lang="tr-TR" sz="1600" b="1" i="0" u="none" strike="noStrike" dirty="0">
                          <a:solidFill>
                            <a:schemeClr val="bg1"/>
                          </a:solidFill>
                          <a:effectLst/>
                          <a:latin typeface="+mn-lt"/>
                        </a:rPr>
                        <a:t>TOPLAM</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400" b="1" i="0" u="none" strike="noStrike" kern="1200" dirty="0" smtClean="0">
                          <a:solidFill>
                            <a:schemeClr val="bg1"/>
                          </a:solidFill>
                          <a:effectLst/>
                          <a:latin typeface="Calibri" panose="020F0502020204030204" pitchFamily="34" charset="0"/>
                          <a:ea typeface="+mn-ea"/>
                          <a:cs typeface="+mn-cs"/>
                        </a:rPr>
                        <a:t>21.890</a:t>
                      </a:r>
                      <a:endParaRPr lang="tr-TR" sz="14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400" b="1" i="0" u="none" strike="noStrike" kern="1200" dirty="0">
                          <a:solidFill>
                            <a:schemeClr val="bg1"/>
                          </a:solidFill>
                          <a:effectLst/>
                          <a:latin typeface="Calibri" panose="020F0502020204030204" pitchFamily="34" charset="0"/>
                          <a:ea typeface="+mn-ea"/>
                          <a:cs typeface="+mn-cs"/>
                        </a:rPr>
                        <a:t>6118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400" b="1" i="0" u="none" strike="noStrike" kern="1200" dirty="0">
                          <a:solidFill>
                            <a:schemeClr val="bg1"/>
                          </a:solidFill>
                          <a:effectLst/>
                          <a:latin typeface="Calibri" panose="020F0502020204030204" pitchFamily="34" charset="0"/>
                          <a:ea typeface="+mn-ea"/>
                          <a:cs typeface="+mn-cs"/>
                        </a:rPr>
                        <a:t>108.869.238.483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685800" rtl="0" eaLnBrk="1" fontAlgn="ctr" latinLnBrk="0" hangingPunct="1"/>
                      <a:r>
                        <a:rPr lang="tr-TR" sz="1400" b="1" i="0" u="none" strike="noStrike" kern="1200" dirty="0">
                          <a:solidFill>
                            <a:schemeClr val="bg1"/>
                          </a:solidFill>
                          <a:effectLst/>
                          <a:latin typeface="Calibri" panose="020F0502020204030204" pitchFamily="34" charset="0"/>
                          <a:ea typeface="+mn-ea"/>
                          <a:cs typeface="+mn-cs"/>
                        </a:rPr>
                        <a:t>593.519.191.883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16"/>
                  </a:ext>
                </a:extLst>
              </a:tr>
            </a:tbl>
          </a:graphicData>
        </a:graphic>
      </p:graphicFrame>
      <p:sp>
        <p:nvSpPr>
          <p:cNvPr id="4" name="Dikdörtgen 3"/>
          <p:cNvSpPr/>
          <p:nvPr/>
        </p:nvSpPr>
        <p:spPr>
          <a:xfrm>
            <a:off x="0" y="93002"/>
            <a:ext cx="6858000"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 </a:t>
            </a:r>
            <a:r>
              <a:rPr kumimoji="0" lang="tr-TR"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İTİBARIYLA </a:t>
            </a: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YAPILAN </a:t>
            </a:r>
            <a:r>
              <a:rPr kumimoji="0" lang="tr-TR" sz="1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YATIRIMLAR</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(MERKEZİ YÖNETİM VE YERİNDEN YÖNETİM KURULUŞLARI</a:t>
            </a: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 / 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60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688158392"/>
              </p:ext>
            </p:extLst>
          </p:nvPr>
        </p:nvGraphicFramePr>
        <p:xfrm>
          <a:off x="48604" y="832545"/>
          <a:ext cx="6710004" cy="263952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08812">
                  <a:extLst>
                    <a:ext uri="{9D8B030D-6E8A-4147-A177-3AD203B41FA5}">
                      <a16:colId xmlns:a16="http://schemas.microsoft.com/office/drawing/2014/main" val="463268062"/>
                    </a:ext>
                  </a:extLst>
                </a:gridCol>
                <a:gridCol w="1867064">
                  <a:extLst>
                    <a:ext uri="{9D8B030D-6E8A-4147-A177-3AD203B41FA5}">
                      <a16:colId xmlns:a16="http://schemas.microsoft.com/office/drawing/2014/main" val="947962462"/>
                    </a:ext>
                  </a:extLst>
                </a:gridCol>
                <a:gridCol w="1867064">
                  <a:extLst>
                    <a:ext uri="{9D8B030D-6E8A-4147-A177-3AD203B41FA5}">
                      <a16:colId xmlns:a16="http://schemas.microsoft.com/office/drawing/2014/main" val="2846116298"/>
                    </a:ext>
                  </a:extLst>
                </a:gridCol>
                <a:gridCol w="1867064">
                  <a:extLst>
                    <a:ext uri="{9D8B030D-6E8A-4147-A177-3AD203B41FA5}">
                      <a16:colId xmlns:a16="http://schemas.microsoft.com/office/drawing/2014/main" val="2653242806"/>
                    </a:ext>
                  </a:extLst>
                </a:gridCol>
              </a:tblGrid>
              <a:tr h="451813">
                <a:tc gridSpan="4">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TOPLAM HANEHALKI</a:t>
                      </a:r>
                      <a:r>
                        <a:rPr lang="tr-TR" sz="1600" b="1" cap="none" spc="0" baseline="0" dirty="0">
                          <a:ln w="0"/>
                          <a:solidFill>
                            <a:schemeClr val="bg1"/>
                          </a:solidFill>
                          <a:effectLst/>
                          <a:latin typeface="Calibri" panose="020F0502020204030204" pitchFamily="34" charset="0"/>
                        </a:rPr>
                        <a:t> SAYISI</a:t>
                      </a:r>
                      <a:endParaRPr lang="tr-TR" sz="1600" b="1" cap="none" spc="0" dirty="0">
                        <a:ln w="0"/>
                        <a:solidFill>
                          <a:schemeClr val="bg1"/>
                        </a:solidFill>
                        <a:effectLst/>
                        <a:latin typeface="Calibri" panose="020F0502020204030204" pitchFamily="34" charset="0"/>
                      </a:endParaRP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07026">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YIL </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TÜRKİYE</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İSTANBUL</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ORAN</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2012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19.842.850</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3.757.210</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%18,93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2013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20.489.721</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3.886.890</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%18,97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2014</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21.091.075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3.973.852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%18,84</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549529930"/>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2017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22.676.186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4.232.904</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%18,67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67194538"/>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2018</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23.221.218</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4.306.967</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a:t>
                      </a:r>
                      <a:r>
                        <a:rPr lang="tr-TR" sz="1000" b="0" i="0" u="none" strike="noStrike" kern="1200" dirty="0" smtClean="0">
                          <a:solidFill>
                            <a:schemeClr val="tx1"/>
                          </a:solidFill>
                          <a:effectLst/>
                          <a:latin typeface="Arial" panose="020B0604020202020204" pitchFamily="34" charset="0"/>
                          <a:ea typeface="+mn-ea"/>
                          <a:cs typeface="+mn-cs"/>
                        </a:rPr>
                        <a:t>18,54</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821988236"/>
                  </a:ext>
                </a:extLst>
              </a:tr>
              <a:tr h="313448">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2019</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24.001.940</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4.521.402</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a:t>
                      </a:r>
                      <a:r>
                        <a:rPr lang="tr-TR" sz="1000" b="0" i="0" u="none" strike="noStrike" kern="1200" dirty="0" smtClean="0">
                          <a:solidFill>
                            <a:schemeClr val="tx1"/>
                          </a:solidFill>
                          <a:effectLst/>
                          <a:latin typeface="Arial" panose="020B0604020202020204" pitchFamily="34" charset="0"/>
                          <a:ea typeface="+mn-ea"/>
                          <a:cs typeface="+mn-cs"/>
                        </a:rPr>
                        <a:t>19</a:t>
                      </a:r>
                      <a:endParaRPr lang="tr-TR" sz="1000" b="0" i="0" u="none" strike="noStrike" kern="1200" dirty="0">
                        <a:solidFill>
                          <a:schemeClr val="tx1"/>
                        </a:solidFill>
                        <a:effectLst/>
                        <a:latin typeface="Arial" panose="020B060402020202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17623728"/>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794144682"/>
              </p:ext>
            </p:extLst>
          </p:nvPr>
        </p:nvGraphicFramePr>
        <p:xfrm>
          <a:off x="92765" y="3531179"/>
          <a:ext cx="6652593" cy="2326282"/>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336294">
                  <a:extLst>
                    <a:ext uri="{9D8B030D-6E8A-4147-A177-3AD203B41FA5}">
                      <a16:colId xmlns:a16="http://schemas.microsoft.com/office/drawing/2014/main" val="463268062"/>
                    </a:ext>
                  </a:extLst>
                </a:gridCol>
                <a:gridCol w="4316299">
                  <a:extLst>
                    <a:ext uri="{9D8B030D-6E8A-4147-A177-3AD203B41FA5}">
                      <a16:colId xmlns:a16="http://schemas.microsoft.com/office/drawing/2014/main" val="947962462"/>
                    </a:ext>
                  </a:extLst>
                </a:gridCol>
              </a:tblGrid>
              <a:tr h="341912">
                <a:tc gridSpan="2">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YAŞLARA GÖRE 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33851">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 YAŞ ARALIĞI</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7668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0-4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1.133.771</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7668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5-19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3.318.760</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7668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20-24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1.217.874</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7668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25-64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8.769.666</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76688">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65+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1.079.196</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67079">
                <a:tc>
                  <a:txBody>
                    <a:bodyPr/>
                    <a:lstStyle/>
                    <a:p>
                      <a:pPr marL="0" algn="ctr" defTabSz="685800" rtl="0" eaLnBrk="1" fontAlgn="b" latinLnBrk="0" hangingPunct="1">
                        <a:lnSpc>
                          <a:spcPct val="107000"/>
                        </a:lnSpc>
                        <a:spcAft>
                          <a:spcPts val="0"/>
                        </a:spcAft>
                      </a:pPr>
                      <a:r>
                        <a:rPr lang="tr-TR" sz="1000" b="0" i="0" u="none" strike="noStrike" kern="1200" dirty="0">
                          <a:solidFill>
                            <a:schemeClr val="tx1"/>
                          </a:solidFill>
                          <a:effectLst/>
                          <a:latin typeface="Arial" panose="020B0604020202020204" pitchFamily="34" charset="0"/>
                          <a:ea typeface="+mn-ea"/>
                          <a:cs typeface="+mn-cs"/>
                        </a:rPr>
                        <a:t>TOPLAM</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685800" rtl="0" eaLnBrk="1" fontAlgn="b" latinLnBrk="0" hangingPunct="1">
                        <a:lnSpc>
                          <a:spcPct val="107000"/>
                        </a:lnSpc>
                        <a:spcAft>
                          <a:spcPts val="0"/>
                        </a:spcAft>
                      </a:pPr>
                      <a:r>
                        <a:rPr lang="tr-TR" sz="1000" b="0" i="0" u="none" strike="noStrike" kern="1200" dirty="0" smtClean="0">
                          <a:solidFill>
                            <a:schemeClr val="tx1"/>
                          </a:solidFill>
                          <a:effectLst/>
                          <a:latin typeface="Arial" panose="020B0604020202020204" pitchFamily="34" charset="0"/>
                          <a:ea typeface="+mn-ea"/>
                          <a:cs typeface="+mn-cs"/>
                        </a:rPr>
                        <a:t>15.519.267</a:t>
                      </a:r>
                      <a:endParaRPr lang="tr-TR" sz="1000" b="0" i="0" u="none" strike="noStrike" kern="1200" dirty="0">
                        <a:solidFill>
                          <a:schemeClr val="tx1"/>
                        </a:solidFill>
                        <a:effectLst/>
                        <a:latin typeface="Arial" panose="020B0604020202020204" pitchFamily="34" charset="0"/>
                        <a:ea typeface="+mn-ea"/>
                        <a:cs typeface="+mn-cs"/>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195725181"/>
                  </a:ext>
                </a:extLst>
              </a:tr>
            </a:tbl>
          </a:graphicData>
        </a:graphic>
      </p:graphicFrame>
      <p:graphicFrame>
        <p:nvGraphicFramePr>
          <p:cNvPr id="6" name="Group 52"/>
          <p:cNvGraphicFramePr>
            <a:graphicFrameLocks noGrp="1"/>
          </p:cNvGraphicFramePr>
          <p:nvPr>
            <p:extLst>
              <p:ext uri="{D42A27DB-BD31-4B8C-83A1-F6EECF244321}">
                <p14:modId xmlns:p14="http://schemas.microsoft.com/office/powerpoint/2010/main" val="2856914381"/>
              </p:ext>
            </p:extLst>
          </p:nvPr>
        </p:nvGraphicFramePr>
        <p:xfrm>
          <a:off x="106017" y="5923721"/>
          <a:ext cx="6639340" cy="3507489"/>
        </p:xfrm>
        <a:graphic>
          <a:graphicData uri="http://schemas.openxmlformats.org/drawingml/2006/table">
            <a:tbl>
              <a:tblPr>
                <a:effectLst>
                  <a:outerShdw blurRad="50800" dist="38100" dir="5400000" algn="t" rotWithShape="0">
                    <a:prstClr val="black">
                      <a:alpha val="40000"/>
                    </a:prstClr>
                  </a:outerShdw>
                </a:effectLst>
              </a:tblPr>
              <a:tblGrid>
                <a:gridCol w="536548">
                  <a:extLst>
                    <a:ext uri="{9D8B030D-6E8A-4147-A177-3AD203B41FA5}">
                      <a16:colId xmlns:a16="http://schemas.microsoft.com/office/drawing/2014/main" val="20003"/>
                    </a:ext>
                  </a:extLst>
                </a:gridCol>
                <a:gridCol w="2521767">
                  <a:extLst>
                    <a:ext uri="{9D8B030D-6E8A-4147-A177-3AD203B41FA5}">
                      <a16:colId xmlns:a16="http://schemas.microsoft.com/office/drawing/2014/main" val="20000"/>
                    </a:ext>
                  </a:extLst>
                </a:gridCol>
                <a:gridCol w="1663294">
                  <a:extLst>
                    <a:ext uri="{9D8B030D-6E8A-4147-A177-3AD203B41FA5}">
                      <a16:colId xmlns:a16="http://schemas.microsoft.com/office/drawing/2014/main" val="20001"/>
                    </a:ext>
                  </a:extLst>
                </a:gridCol>
                <a:gridCol w="1917731">
                  <a:extLst>
                    <a:ext uri="{9D8B030D-6E8A-4147-A177-3AD203B41FA5}">
                      <a16:colId xmlns:a16="http://schemas.microsoft.com/office/drawing/2014/main" val="20002"/>
                    </a:ext>
                  </a:extLst>
                </a:gridCol>
              </a:tblGrid>
              <a:tr h="477079">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chemeClr val="bg1"/>
                          </a:solidFill>
                          <a:effectLst/>
                          <a:latin typeface="Calibri" panose="020F0502020204030204" pitchFamily="34" charset="0"/>
                        </a:rPr>
                        <a:t>2019 </a:t>
                      </a:r>
                      <a:r>
                        <a:rPr kumimoji="0" lang="tr-TR" sz="1600" b="1" i="0" u="none" strike="noStrike" cap="none" normalizeH="0" baseline="0" dirty="0">
                          <a:ln>
                            <a:noFill/>
                          </a:ln>
                          <a:solidFill>
                            <a:schemeClr val="bg1"/>
                          </a:solidFill>
                          <a:effectLst/>
                          <a:latin typeface="Calibri" panose="020F0502020204030204" pitchFamily="34" charset="0"/>
                        </a:rPr>
                        <a:t>YILINDA İSTANBUL’DA YAŞAYAN DİĞER İLLERE KAYITLI NÜFUS </a:t>
                      </a:r>
                    </a:p>
                  </a:txBody>
                  <a:tcPr marL="81591" marR="81591" marT="40793" marB="40793" anchor="ctr" anchorCtr="1"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chemeClr val="bg1"/>
                        </a:solidFill>
                        <a:effectLst/>
                        <a:latin typeface="Calibri" panose="020F0502020204030204" pitchFamily="34" charset="0"/>
                      </a:endParaRPr>
                    </a:p>
                  </a:txBody>
                  <a:tcPr marL="81591" marR="81591" marT="40793" marB="40793"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anchor="ctr" anchorCtr="1"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36609">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 KAYITLI OLUNAN İL</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900" b="1" i="0" u="none" strike="noStrike" cap="none" normalizeH="0" baseline="0" dirty="0">
                        <a:ln>
                          <a:noFill/>
                        </a:ln>
                        <a:solidFill>
                          <a:srgbClr val="14213D"/>
                        </a:solidFill>
                        <a:effectLst/>
                        <a:latin typeface="Calibri" panose="020F0502020204030204" pitchFamily="34" charset="0"/>
                      </a:endParaRPr>
                    </a:p>
                  </a:txBody>
                  <a:tcPr marL="81591" marR="81591" marT="40793" marB="40793"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NÜFUS</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rPr>
                        <a:t>ORAN %</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SİVAS</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764.896</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4,92</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KASTAMONU</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560.643</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3,61</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ORDU</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524.259</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3,37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GİRESUN</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494.295</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3,18</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TOKAT</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475.271</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3,06</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ERZURUM</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430.917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2,77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7846556"/>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SAMSUN</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428.751</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2,76</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MALATYA</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415.688</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2,67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7983117"/>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TRABZON</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413.270</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2,66</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4891">
                <a:tc>
                  <a:txBody>
                    <a:bodyPr/>
                    <a:lstStyle/>
                    <a:p>
                      <a:pPr marL="0" algn="ctr" defTabSz="685800" rtl="0" eaLnBrk="1" fontAlgn="b"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SİNOP</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374.717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2,41</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4891">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7000"/>
                        </a:lnSpc>
                        <a:spcBef>
                          <a:spcPct val="20000"/>
                        </a:spcBef>
                        <a:spcAft>
                          <a:spcPts val="0"/>
                        </a:spcAft>
                        <a:buClrTx/>
                        <a:buSzTx/>
                        <a:buFontTx/>
                        <a:buNone/>
                        <a:tabLs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85800" rtl="0" eaLnBrk="1" fontAlgn="b" latinLnBrk="0" hangingPunct="1">
                        <a:lnSpc>
                          <a:spcPct val="107000"/>
                        </a:lnSpc>
                        <a:spcBef>
                          <a:spcPct val="20000"/>
                        </a:spcBef>
                        <a:spcAft>
                          <a:spcPts val="0"/>
                        </a:spcAft>
                        <a:buClrTx/>
                        <a:buSzTx/>
                        <a:buFontTx/>
                        <a:buNone/>
                        <a:tabLs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2.153.513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kern="1200" dirty="0" smtClean="0">
                          <a:solidFill>
                            <a:srgbClr val="000000"/>
                          </a:solidFill>
                          <a:effectLst/>
                          <a:latin typeface="+mn-lt"/>
                          <a:ea typeface="Calibri" panose="020F0502020204030204" pitchFamily="34" charset="0"/>
                          <a:cs typeface="Times New Roman" panose="02020603050405020304" pitchFamily="18" charset="0"/>
                        </a:rPr>
                        <a:t>13,87</a:t>
                      </a:r>
                      <a:endParaRPr lang="tr-TR" sz="1200"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7" name="Dikdörtgen 6"/>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366220940"/>
              </p:ext>
            </p:extLst>
          </p:nvPr>
        </p:nvGraphicFramePr>
        <p:xfrm>
          <a:off x="96618" y="888566"/>
          <a:ext cx="6617691" cy="3675305"/>
        </p:xfrm>
        <a:graphic>
          <a:graphicData uri="http://schemas.openxmlformats.org/drawingml/2006/table">
            <a:tbl>
              <a:tblPr>
                <a:effectLst>
                  <a:outerShdw blurRad="50800" dist="38100" dir="5400000" algn="t" rotWithShape="0">
                    <a:prstClr val="black">
                      <a:alpha val="40000"/>
                    </a:prstClr>
                  </a:outerShdw>
                </a:effectLst>
              </a:tblPr>
              <a:tblGrid>
                <a:gridCol w="936573">
                  <a:extLst>
                    <a:ext uri="{9D8B030D-6E8A-4147-A177-3AD203B41FA5}">
                      <a16:colId xmlns:a16="http://schemas.microsoft.com/office/drawing/2014/main" val="37962773"/>
                    </a:ext>
                  </a:extLst>
                </a:gridCol>
                <a:gridCol w="1175122">
                  <a:extLst>
                    <a:ext uri="{9D8B030D-6E8A-4147-A177-3AD203B41FA5}">
                      <a16:colId xmlns:a16="http://schemas.microsoft.com/office/drawing/2014/main" val="1771217485"/>
                    </a:ext>
                  </a:extLst>
                </a:gridCol>
                <a:gridCol w="1066232">
                  <a:extLst>
                    <a:ext uri="{9D8B030D-6E8A-4147-A177-3AD203B41FA5}">
                      <a16:colId xmlns:a16="http://schemas.microsoft.com/office/drawing/2014/main" val="1326744596"/>
                    </a:ext>
                  </a:extLst>
                </a:gridCol>
                <a:gridCol w="1037280">
                  <a:extLst>
                    <a:ext uri="{9D8B030D-6E8A-4147-A177-3AD203B41FA5}">
                      <a16:colId xmlns:a16="http://schemas.microsoft.com/office/drawing/2014/main" val="1198144464"/>
                    </a:ext>
                  </a:extLst>
                </a:gridCol>
                <a:gridCol w="1175008">
                  <a:extLst>
                    <a:ext uri="{9D8B030D-6E8A-4147-A177-3AD203B41FA5}">
                      <a16:colId xmlns:a16="http://schemas.microsoft.com/office/drawing/2014/main" val="694860317"/>
                    </a:ext>
                  </a:extLst>
                </a:gridCol>
                <a:gridCol w="1227476">
                  <a:extLst>
                    <a:ext uri="{9D8B030D-6E8A-4147-A177-3AD203B41FA5}">
                      <a16:colId xmlns:a16="http://schemas.microsoft.com/office/drawing/2014/main" val="3377412540"/>
                    </a:ext>
                  </a:extLst>
                </a:gridCol>
              </a:tblGrid>
              <a:tr h="347959">
                <a:tc gridSpan="6">
                  <a:txBody>
                    <a:bodyPr/>
                    <a:lstStyle/>
                    <a:p>
                      <a:pPr algn="ctr">
                        <a:lnSpc>
                          <a:spcPct val="107000"/>
                        </a:lnSpc>
                        <a:spcAft>
                          <a:spcPts val="0"/>
                        </a:spcAft>
                      </a:pPr>
                      <a:r>
                        <a:rPr lang="tr-TR" sz="1200" b="1" dirty="0" smtClean="0">
                          <a:solidFill>
                            <a:schemeClr val="bg1"/>
                          </a:solidFill>
                          <a:effectLst/>
                          <a:latin typeface="+mn-lt"/>
                          <a:ea typeface="Calibri" panose="020F0502020204030204" pitchFamily="34" charset="0"/>
                          <a:cs typeface="Times New Roman" panose="02020603050405020304" pitchFamily="18" charset="0"/>
                        </a:rPr>
                        <a:t>2009 </a:t>
                      </a:r>
                      <a:r>
                        <a:rPr lang="tr-TR" sz="1200" b="1" dirty="0">
                          <a:solidFill>
                            <a:schemeClr val="bg1"/>
                          </a:solidFill>
                          <a:effectLst/>
                          <a:latin typeface="+mn-lt"/>
                          <a:ea typeface="Calibri" panose="020F0502020204030204" pitchFamily="34" charset="0"/>
                          <a:cs typeface="Times New Roman" panose="02020603050405020304" pitchFamily="18" charset="0"/>
                        </a:rPr>
                        <a:t>– </a:t>
                      </a:r>
                      <a:r>
                        <a:rPr lang="tr-TR" sz="1200" b="1" dirty="0" smtClean="0">
                          <a:solidFill>
                            <a:schemeClr val="bg1"/>
                          </a:solidFill>
                          <a:effectLst/>
                          <a:latin typeface="+mn-lt"/>
                          <a:ea typeface="Calibri" panose="020F0502020204030204" pitchFamily="34" charset="0"/>
                          <a:cs typeface="Times New Roman" panose="02020603050405020304" pitchFamily="18" charset="0"/>
                        </a:rPr>
                        <a:t>2019 </a:t>
                      </a:r>
                      <a:r>
                        <a:rPr lang="tr-TR" sz="1200" b="1" dirty="0">
                          <a:solidFill>
                            <a:schemeClr val="bg1"/>
                          </a:solidFill>
                          <a:effectLst/>
                          <a:latin typeface="+mn-lt"/>
                          <a:ea typeface="Calibri" panose="020F0502020204030204" pitchFamily="34" charset="0"/>
                          <a:cs typeface="Times New Roman" panose="02020603050405020304" pitchFamily="18" charset="0"/>
                        </a:rPr>
                        <a:t>YILLARI ARASINDA İSTANBUL İLİ GÖÇ İSTATİSTİKLERİ</a:t>
                      </a:r>
                      <a:endParaRPr lang="tr-TR" sz="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334681">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TOPLAM NÜFUS</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 HIZI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2009-2010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13.255.685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439.515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336.932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102.583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7,8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2010-2011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13.624.240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450.445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328.663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121.782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398646271"/>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2011-2012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13.854.740</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384.535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354.074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30.461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114081136"/>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2012-2013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14.160.467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437.922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371.601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66.321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19610848"/>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2013-2014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14.377.018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438.998</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424.662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14.336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12837365"/>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2014-2015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14.657.434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453.407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402.864</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50.543</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3,5</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68465864"/>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2015-2016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14.804.116</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369.582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440.889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-71.307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b="1"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- 4,8 (negatif göç)</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62374518"/>
                  </a:ext>
                </a:extLst>
              </a:tr>
              <a:tr h="296281">
                <a:tc>
                  <a:txBody>
                    <a:bodyPr/>
                    <a:lstStyle/>
                    <a:p>
                      <a:pPr algn="ctr">
                        <a:lnSpc>
                          <a:spcPct val="107000"/>
                        </a:lnSpc>
                        <a:spcAft>
                          <a:spcPts val="0"/>
                        </a:spcAft>
                      </a:pPr>
                      <a:r>
                        <a:rPr lang="tr-TR" sz="1000" b="1"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2016-2017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15.029.231</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416.587</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422.559</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-5.972</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b="1"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- 0,4 (negatif göç)</a:t>
                      </a:r>
                      <a:endParaRPr lang="tr-TR" sz="8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70220911"/>
                  </a:ext>
                </a:extLst>
              </a:tr>
              <a:tr h="296281">
                <a:tc>
                  <a:txBody>
                    <a:bodyPr/>
                    <a:lstStyle/>
                    <a:p>
                      <a:pPr algn="ctr">
                        <a:lnSpc>
                          <a:spcPct val="107000"/>
                        </a:lnSpc>
                        <a:spcAft>
                          <a:spcPts val="0"/>
                        </a:spcAft>
                      </a:pPr>
                      <a:r>
                        <a:rPr lang="tr-TR" sz="1000" b="1"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2017-2018</a:t>
                      </a:r>
                      <a:endParaRPr lang="tr-TR" sz="1000" b="1"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15.067.724</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498.482</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595.803</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-210.321</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b="1" kern="1200" dirty="0" smtClean="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rPr>
                        <a:t>-13,9 (negatif göç)</a:t>
                      </a:r>
                      <a:endParaRPr lang="tr-TR" sz="1000" b="1" kern="1200" dirty="0">
                        <a:solidFill>
                          <a:srgbClr val="FF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10174361"/>
                  </a:ext>
                </a:extLst>
              </a:tr>
              <a:tr h="296281">
                <a:tc>
                  <a:txBody>
                    <a:bodyPr/>
                    <a:lstStyle/>
                    <a:p>
                      <a:pPr algn="ctr">
                        <a:lnSpc>
                          <a:spcPct val="107000"/>
                        </a:lnSpc>
                        <a:spcAft>
                          <a:spcPts val="0"/>
                        </a:spcAft>
                      </a:pPr>
                      <a:r>
                        <a:rPr lang="tr-TR" sz="1000" b="1"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2018-2019</a:t>
                      </a:r>
                      <a:endParaRPr lang="tr-TR" sz="1000" b="1"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15.519.267</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498.676</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378.305</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120.371</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7,8 </a:t>
                      </a:r>
                      <a:endPar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227381071"/>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a:t>
            </a:r>
            <a:r>
              <a:rPr kumimoji="0" lang="tr-TR" sz="2800" b="1" i="1" u="none" strike="noStrike" kern="1200" cap="none" spc="0" normalizeH="0" baseline="0" noProof="0">
                <a:ln>
                  <a:noFill/>
                </a:ln>
                <a:solidFill>
                  <a:prstClr val="white"/>
                </a:solidFill>
                <a:effectLst/>
                <a:uLnTx/>
                <a:uFillTx/>
                <a:latin typeface="Calibri" panose="020F0502020204030204" pitchFamily="34" charset="0"/>
                <a:ea typeface="+mn-ea"/>
                <a:cs typeface="+mn-cs"/>
              </a:rPr>
              <a:t>GÖÇ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7" name="Tablo 6"/>
          <p:cNvGraphicFramePr>
            <a:graphicFrameLocks noGrp="1"/>
          </p:cNvGraphicFramePr>
          <p:nvPr>
            <p:extLst>
              <p:ext uri="{D42A27DB-BD31-4B8C-83A1-F6EECF244321}">
                <p14:modId xmlns:p14="http://schemas.microsoft.com/office/powerpoint/2010/main" val="1810048005"/>
              </p:ext>
            </p:extLst>
          </p:nvPr>
        </p:nvGraphicFramePr>
        <p:xfrm>
          <a:off x="96618" y="4787064"/>
          <a:ext cx="3203108" cy="445284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8975">
                  <a:extLst>
                    <a:ext uri="{9D8B030D-6E8A-4147-A177-3AD203B41FA5}">
                      <a16:colId xmlns:a16="http://schemas.microsoft.com/office/drawing/2014/main" val="20000"/>
                    </a:ext>
                  </a:extLst>
                </a:gridCol>
                <a:gridCol w="1343889">
                  <a:extLst>
                    <a:ext uri="{9D8B030D-6E8A-4147-A177-3AD203B41FA5}">
                      <a16:colId xmlns:a16="http://schemas.microsoft.com/office/drawing/2014/main" val="463268062"/>
                    </a:ext>
                  </a:extLst>
                </a:gridCol>
                <a:gridCol w="1140244">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bg1"/>
                          </a:solidFill>
                          <a:effectLst/>
                          <a:latin typeface="+mn-lt"/>
                        </a:rPr>
                        <a:t>2019 </a:t>
                      </a:r>
                      <a:r>
                        <a:rPr kumimoji="0" lang="tr-TR" sz="1200" b="1" i="0" u="none" strike="noStrike" cap="none" normalizeH="0" baseline="0" dirty="0">
                          <a:ln>
                            <a:noFill/>
                          </a:ln>
                          <a:solidFill>
                            <a:schemeClr val="bg1"/>
                          </a:solidFill>
                          <a:effectLst/>
                          <a:latin typeface="+mn-lt"/>
                        </a:rPr>
                        <a:t>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VERDİĞİ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a:ln>
                          <a:noFill/>
                        </a:ln>
                        <a:solidFill>
                          <a:schemeClr val="bg1"/>
                        </a:solidFill>
                        <a:effectLst/>
                        <a:latin typeface="+mj-lt"/>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213D"/>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Calibri" panose="020F0502020204030204" pitchFamily="34" charset="0"/>
                        </a:rPr>
                        <a:t>İL</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VERDİĞİ</a:t>
                      </a:r>
                      <a:r>
                        <a:rPr lang="tr-TR" sz="1200" b="1" baseline="0" dirty="0">
                          <a:solidFill>
                            <a:schemeClr val="tx1"/>
                          </a:solidFill>
                          <a:effectLst/>
                          <a:latin typeface="+mn-lt"/>
                          <a:ea typeface="Calibri" panose="020F0502020204030204" pitchFamily="34" charset="0"/>
                          <a:cs typeface="Times New Roman" panose="02020603050405020304" pitchFamily="18" charset="0"/>
                        </a:rPr>
                        <a:t> GÖÇ</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KOCAELİ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22.223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TOKAT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19.935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18.278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TEKİRDAĞ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17.416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defRPr/>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defRPr/>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İZMİR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15.849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BURSA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13.225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ANTALYA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11.723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SAKARYA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11.006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SAMSUN</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9.340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ORDU</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8.282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231.028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TOPLAM VERİLEN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378.305</a:t>
                      </a:r>
                    </a:p>
                    <a:p>
                      <a:pPr algn="ctr" rtl="0" fontAlgn="b"/>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524286943"/>
              </p:ext>
            </p:extLst>
          </p:nvPr>
        </p:nvGraphicFramePr>
        <p:xfrm>
          <a:off x="3405463" y="4787064"/>
          <a:ext cx="3308847" cy="447849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42338">
                  <a:extLst>
                    <a:ext uri="{9D8B030D-6E8A-4147-A177-3AD203B41FA5}">
                      <a16:colId xmlns:a16="http://schemas.microsoft.com/office/drawing/2014/main" val="463268062"/>
                    </a:ext>
                  </a:extLst>
                </a:gridCol>
                <a:gridCol w="1588624">
                  <a:extLst>
                    <a:ext uri="{9D8B030D-6E8A-4147-A177-3AD203B41FA5}">
                      <a16:colId xmlns:a16="http://schemas.microsoft.com/office/drawing/2014/main" val="20001"/>
                    </a:ext>
                  </a:extLst>
                </a:gridCol>
                <a:gridCol w="1177885">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smtClean="0">
                          <a:ln>
                            <a:noFill/>
                          </a:ln>
                          <a:solidFill>
                            <a:schemeClr val="bg1"/>
                          </a:solidFill>
                          <a:effectLst/>
                          <a:latin typeface="+mn-lt"/>
                        </a:rPr>
                        <a:t>2019 </a:t>
                      </a:r>
                      <a:r>
                        <a:rPr kumimoji="0" lang="tr-TR" sz="1200" b="1" i="0" u="none" strike="noStrike" cap="none" normalizeH="0" baseline="0" dirty="0">
                          <a:ln>
                            <a:noFill/>
                          </a:ln>
                          <a:solidFill>
                            <a:schemeClr val="bg1"/>
                          </a:solidFill>
                          <a:effectLst/>
                          <a:latin typeface="+mn-lt"/>
                        </a:rPr>
                        <a:t>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ALDIĞI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ORDU</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22.685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19.788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19.375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TOKAT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18.367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16.292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GİRESUN</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14.345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TEKİRDAĞ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12.873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defRPr/>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defRPr/>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BURSA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12.553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SİVAS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12.015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SAMSUN</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11.389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685800" rtl="0" eaLnBrk="1" fontAlgn="base" latinLnBrk="0" hangingPunct="1">
                        <a:lnSpc>
                          <a:spcPct val="107000"/>
                        </a:lnSpc>
                        <a:spcBef>
                          <a:spcPct val="20000"/>
                        </a:spcBef>
                        <a:spcAft>
                          <a:spcPts val="0"/>
                        </a:spcAft>
                        <a:buClrTx/>
                        <a:buSzTx/>
                        <a:buFontTx/>
                        <a:buNone/>
                        <a:tabLst/>
                      </a:pPr>
                      <a:r>
                        <a:rPr lang="tr-TR" sz="1000" kern="1200" dirty="0" smtClean="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338.994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ALINAN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marL="0" marR="0" indent="0" algn="ctr" defTabSz="685800" rtl="0" eaLnBrk="1" fontAlgn="b" latinLnBrk="0" hangingPunct="1">
                        <a:lnSpc>
                          <a:spcPct val="107000"/>
                        </a:lnSpc>
                        <a:spcBef>
                          <a:spcPts val="0"/>
                        </a:spcBef>
                        <a:spcAft>
                          <a:spcPts val="0"/>
                        </a:spcAft>
                        <a:buClrTx/>
                        <a:buSzTx/>
                        <a:buFontTx/>
                        <a:buNone/>
                        <a:tabLst/>
                        <a:defRPr/>
                      </a:pPr>
                      <a:r>
                        <a:rPr kumimoji="0" lang="tr-TR" sz="1200" b="1" i="0" u="none" strike="noStrike" kern="1200" cap="none" normalizeH="0" baseline="0" dirty="0" smtClean="0">
                          <a:ln>
                            <a:noFill/>
                          </a:ln>
                          <a:solidFill>
                            <a:schemeClr val="tx1"/>
                          </a:solidFill>
                          <a:effectLst/>
                          <a:latin typeface="Bookman Old Style" pitchFamily="18" charset="0"/>
                          <a:ea typeface="+mn-ea"/>
                          <a:cs typeface="+mn-cs"/>
                        </a:rPr>
                        <a:t>498.676</a:t>
                      </a:r>
                    </a:p>
                    <a:p>
                      <a:pPr marL="0" algn="ctr" defTabSz="685800" rtl="0" eaLnBrk="1" fontAlgn="b" latinLnBrk="0" hangingPunct="1">
                        <a:lnSpc>
                          <a:spcPct val="107000"/>
                        </a:lnSpc>
                        <a:spcAft>
                          <a:spcPts val="0"/>
                        </a:spcAft>
                      </a:pPr>
                      <a:endParaRPr lang="tr-TR" sz="1200" b="1" kern="1200" dirty="0">
                        <a:solidFill>
                          <a:srgbClr val="000000"/>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78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2356761"/>
              </p:ext>
            </p:extLst>
          </p:nvPr>
        </p:nvGraphicFramePr>
        <p:xfrm>
          <a:off x="140054" y="2411894"/>
          <a:ext cx="6615753" cy="3840286"/>
        </p:xfrm>
        <a:graphic>
          <a:graphicData uri="http://schemas.openxmlformats.org/drawingml/2006/table">
            <a:tbl>
              <a:tblPr>
                <a:effectLst>
                  <a:outerShdw blurRad="50800" dist="38100" dir="5400000" algn="t" rotWithShape="0">
                    <a:prstClr val="black">
                      <a:alpha val="40000"/>
                    </a:prstClr>
                  </a:outerShdw>
                </a:effectLst>
              </a:tblPr>
              <a:tblGrid>
                <a:gridCol w="5102234">
                  <a:extLst>
                    <a:ext uri="{9D8B030D-6E8A-4147-A177-3AD203B41FA5}">
                      <a16:colId xmlns:a16="http://schemas.microsoft.com/office/drawing/2014/main" val="20000"/>
                    </a:ext>
                  </a:extLst>
                </a:gridCol>
                <a:gridCol w="1513519">
                  <a:extLst>
                    <a:ext uri="{9D8B030D-6E8A-4147-A177-3AD203B41FA5}">
                      <a16:colId xmlns:a16="http://schemas.microsoft.com/office/drawing/2014/main" val="20001"/>
                    </a:ext>
                  </a:extLst>
                </a:gridCol>
              </a:tblGrid>
              <a:tr h="341202">
                <a:tc>
                  <a:txBody>
                    <a:bodyPr/>
                    <a:lstStyle/>
                    <a:p>
                      <a:pPr algn="ctr" hangingPunct="1">
                        <a:spcAft>
                          <a:spcPts val="0"/>
                        </a:spcAft>
                      </a:pPr>
                      <a:r>
                        <a:rPr lang="tr-TR" sz="1800" b="1" kern="1200" dirty="0">
                          <a:solidFill>
                            <a:schemeClr val="bg1"/>
                          </a:solidFill>
                        </a:rPr>
                        <a:t>MERKEZİ KURULUŞLAR</a:t>
                      </a:r>
                      <a:r>
                        <a:rPr lang="tr-TR" sz="1800" kern="1200" dirty="0">
                          <a:solidFill>
                            <a:schemeClr val="bg1"/>
                          </a:solidFill>
                        </a:rPr>
                        <a:t>* </a:t>
                      </a:r>
                      <a:endParaRPr lang="tr-TR" sz="18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algn="ctr" hangingPunct="1">
                        <a:spcAft>
                          <a:spcPts val="0"/>
                        </a:spcAft>
                      </a:pPr>
                      <a:r>
                        <a:rPr lang="tr-TR" sz="1800" b="1" kern="1200" dirty="0">
                          <a:solidFill>
                            <a:schemeClr val="bg1"/>
                          </a:solidFill>
                        </a:rPr>
                        <a:t>SAYI </a:t>
                      </a:r>
                      <a:endParaRPr lang="tr-TR" sz="1800" b="1"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176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400" b="1" kern="1200" dirty="0">
                          <a:solidFill>
                            <a:srgbClr val="283845"/>
                          </a:solidFill>
                        </a:rPr>
                        <a:t>MÜLKİ İDARE</a:t>
                      </a:r>
                      <a:r>
                        <a:rPr lang="tr-TR" sz="1400" b="1" kern="1200" baseline="0" dirty="0">
                          <a:solidFill>
                            <a:srgbClr val="283845"/>
                          </a:solidFill>
                        </a:rPr>
                        <a:t> AMİRLİĞİ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60">
                <a:tc>
                  <a:txBody>
                    <a:bodyPr/>
                    <a:lstStyle/>
                    <a:p>
                      <a:pPr algn="just" hangingPunct="1">
                        <a:spcAft>
                          <a:spcPts val="0"/>
                        </a:spcAft>
                      </a:pPr>
                      <a:r>
                        <a:rPr lang="tr-TR" sz="1400" b="1" kern="1200" dirty="0">
                          <a:solidFill>
                            <a:srgbClr val="283845"/>
                          </a:solidFill>
                        </a:rPr>
                        <a:t>KAYMAKAMLIKLAR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39</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60">
                <a:tc>
                  <a:txBody>
                    <a:bodyPr/>
                    <a:lstStyle/>
                    <a:p>
                      <a:pPr marL="0" algn="l" defTabSz="457200" rtl="0" eaLnBrk="1" latinLnBrk="0" hangingPunct="1">
                        <a:spcAft>
                          <a:spcPts val="0"/>
                        </a:spcAft>
                      </a:pPr>
                      <a:r>
                        <a:rPr lang="tr-TR" sz="1400" b="1" kern="1200" dirty="0">
                          <a:solidFill>
                            <a:srgbClr val="283845"/>
                          </a:solidFill>
                        </a:rPr>
                        <a:t>GENEL MÜDÜRLÜKLER</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60">
                <a:tc>
                  <a:txBody>
                    <a:bodyPr/>
                    <a:lstStyle/>
                    <a:p>
                      <a:pPr algn="just" hangingPunct="1">
                        <a:spcAft>
                          <a:spcPts val="0"/>
                        </a:spcAft>
                      </a:pPr>
                      <a:r>
                        <a:rPr lang="tr-TR" sz="1400" b="1" kern="1200" dirty="0">
                          <a:solidFill>
                            <a:srgbClr val="283845"/>
                          </a:solidFill>
                        </a:rPr>
                        <a:t>BÖLGE MÜDÜRLÜKLERİ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18</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1760">
                <a:tc>
                  <a:txBody>
                    <a:bodyPr/>
                    <a:lstStyle/>
                    <a:p>
                      <a:pPr algn="just" hangingPunct="1">
                        <a:spcAft>
                          <a:spcPts val="0"/>
                        </a:spcAft>
                      </a:pPr>
                      <a:r>
                        <a:rPr lang="tr-TR" sz="1400" b="1" kern="1200" dirty="0">
                          <a:solidFill>
                            <a:srgbClr val="283845"/>
                          </a:solidFill>
                        </a:rPr>
                        <a:t>İL MÜDÜRLÜKLERİ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657933609"/>
                  </a:ext>
                </a:extLst>
              </a:tr>
              <a:tr h="331760">
                <a:tc>
                  <a:txBody>
                    <a:bodyPr/>
                    <a:lstStyle/>
                    <a:p>
                      <a:pPr algn="just" hangingPunct="1">
                        <a:spcAft>
                          <a:spcPts val="0"/>
                        </a:spcAft>
                      </a:pPr>
                      <a:r>
                        <a:rPr lang="tr-TR" sz="1400" b="1" dirty="0">
                          <a:solidFill>
                            <a:srgbClr val="283845"/>
                          </a:solidFill>
                        </a:rPr>
                        <a:t>BAŞMÜDÜRLÜKLER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1760">
                <a:tc>
                  <a:txBody>
                    <a:bodyPr/>
                    <a:lstStyle/>
                    <a:p>
                      <a:pPr algn="just" hangingPunct="1">
                        <a:spcAft>
                          <a:spcPts val="0"/>
                        </a:spcAft>
                      </a:pPr>
                      <a:r>
                        <a:rPr lang="tr-TR" sz="1400" b="1" kern="1200" dirty="0">
                          <a:solidFill>
                            <a:srgbClr val="283845"/>
                          </a:solidFill>
                        </a:rPr>
                        <a:t>BAŞKANLIKLAR-DAİRE BAŞKANLIKLARI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14</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1760">
                <a:tc>
                  <a:txBody>
                    <a:bodyPr/>
                    <a:lstStyle/>
                    <a:p>
                      <a:pPr algn="just" hangingPunct="1">
                        <a:spcAft>
                          <a:spcPts val="0"/>
                        </a:spcAft>
                      </a:pPr>
                      <a:r>
                        <a:rPr lang="tr-TR" sz="1400" b="1" kern="1200" dirty="0">
                          <a:solidFill>
                            <a:srgbClr val="283845"/>
                          </a:solidFill>
                        </a:rPr>
                        <a:t>TEMSİLCİLİK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7777">
                <a:tc>
                  <a:txBody>
                    <a:bodyPr/>
                    <a:lstStyle/>
                    <a:p>
                      <a:pPr algn="l" hangingPunct="1">
                        <a:spcAft>
                          <a:spcPts val="0"/>
                        </a:spcAft>
                      </a:pPr>
                      <a:r>
                        <a:rPr lang="tr-TR" sz="1400" b="1" kern="1200" dirty="0">
                          <a:solidFill>
                            <a:srgbClr val="283845"/>
                          </a:solidFill>
                        </a:rPr>
                        <a:t>KOORDİNATÖRLÜK, KURUL MÜDÜRLÜĞÜ VE DİĞER 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8</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1887">
                <a:tc>
                  <a:txBody>
                    <a:bodyPr/>
                    <a:lstStyle/>
                    <a:p>
                      <a:pPr algn="just" hangingPunct="1">
                        <a:spcAft>
                          <a:spcPts val="0"/>
                        </a:spcAft>
                      </a:pPr>
                      <a:r>
                        <a:rPr lang="tr-TR" sz="1400" b="1" kern="1200" dirty="0">
                          <a:solidFill>
                            <a:srgbClr val="283845"/>
                          </a:solidFill>
                        </a:rPr>
                        <a:t>TOPLAM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110</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4" name="5 Tablo"/>
          <p:cNvGraphicFramePr>
            <a:graphicFrameLocks noGrp="1"/>
          </p:cNvGraphicFramePr>
          <p:nvPr>
            <p:extLst>
              <p:ext uri="{D42A27DB-BD31-4B8C-83A1-F6EECF244321}">
                <p14:modId xmlns:p14="http://schemas.microsoft.com/office/powerpoint/2010/main" val="1397883972"/>
              </p:ext>
            </p:extLst>
          </p:nvPr>
        </p:nvGraphicFramePr>
        <p:xfrm>
          <a:off x="140055" y="6546573"/>
          <a:ext cx="6615752" cy="1369365"/>
        </p:xfrm>
        <a:graphic>
          <a:graphicData uri="http://schemas.openxmlformats.org/drawingml/2006/table">
            <a:tbl>
              <a:tblPr>
                <a:effectLst>
                  <a:outerShdw blurRad="50800" dist="38100" dir="5400000" algn="t" rotWithShape="0">
                    <a:prstClr val="black">
                      <a:alpha val="40000"/>
                    </a:prstClr>
                  </a:outerShdw>
                </a:effectLst>
              </a:tblPr>
              <a:tblGrid>
                <a:gridCol w="5100461">
                  <a:extLst>
                    <a:ext uri="{9D8B030D-6E8A-4147-A177-3AD203B41FA5}">
                      <a16:colId xmlns:a16="http://schemas.microsoft.com/office/drawing/2014/main" val="20000"/>
                    </a:ext>
                  </a:extLst>
                </a:gridCol>
                <a:gridCol w="1515291">
                  <a:extLst>
                    <a:ext uri="{9D8B030D-6E8A-4147-A177-3AD203B41FA5}">
                      <a16:colId xmlns:a16="http://schemas.microsoft.com/office/drawing/2014/main" val="20001"/>
                    </a:ext>
                  </a:extLst>
                </a:gridCol>
              </a:tblGrid>
              <a:tr h="338201">
                <a:tc>
                  <a:txBody>
                    <a:bodyPr/>
                    <a:lstStyle/>
                    <a:p>
                      <a:pPr marL="0" algn="ctr" defTabSz="914400" rtl="0" eaLnBrk="1" latinLnBrk="0" hangingPunct="1">
                        <a:spcAft>
                          <a:spcPts val="0"/>
                        </a:spcAft>
                      </a:pPr>
                      <a:r>
                        <a:rPr lang="tr-TR" sz="1800" b="1" kern="1200" dirty="0">
                          <a:solidFill>
                            <a:schemeClr val="bg1"/>
                          </a:solidFill>
                        </a:rPr>
                        <a:t>MAHALLİ KURULUŞLARI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latinLnBrk="0" hangingPunct="1">
                        <a:spcAft>
                          <a:spcPts val="0"/>
                        </a:spcAft>
                      </a:pPr>
                      <a:r>
                        <a:rPr lang="tr-TR" sz="1800" b="1" kern="1200" dirty="0">
                          <a:solidFill>
                            <a:schemeClr val="bg1"/>
                          </a:solidFill>
                        </a:rPr>
                        <a:t>SAYI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8201">
                <a:tc>
                  <a:txBody>
                    <a:bodyPr/>
                    <a:lstStyle/>
                    <a:p>
                      <a:pPr algn="l" hangingPunct="1">
                        <a:spcAft>
                          <a:spcPts val="0"/>
                        </a:spcAft>
                      </a:pPr>
                      <a:r>
                        <a:rPr lang="tr-TR" sz="1200" b="1" kern="1200" baseline="0" dirty="0">
                          <a:solidFill>
                            <a:srgbClr val="283845"/>
                          </a:solidFill>
                        </a:rPr>
                        <a:t>BÜYÜKŞEHİR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1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201">
                <a:tc>
                  <a:txBody>
                    <a:bodyPr/>
                    <a:lstStyle/>
                    <a:p>
                      <a:pPr algn="l" hangingPunct="1">
                        <a:spcAft>
                          <a:spcPts val="0"/>
                        </a:spcAft>
                      </a:pPr>
                      <a:r>
                        <a:rPr lang="tr-TR" sz="1200" b="1" kern="1200" baseline="0" dirty="0">
                          <a:solidFill>
                            <a:srgbClr val="283845"/>
                          </a:solidFill>
                        </a:rPr>
                        <a:t>İLÇE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39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8201">
                <a:tc>
                  <a:txBody>
                    <a:bodyPr/>
                    <a:lstStyle/>
                    <a:p>
                      <a:pPr algn="just" hangingPunct="1">
                        <a:spcAft>
                          <a:spcPts val="0"/>
                        </a:spcAft>
                      </a:pPr>
                      <a:r>
                        <a:rPr lang="tr-TR" sz="1200" b="1" kern="1200" dirty="0">
                          <a:solidFill>
                            <a:srgbClr val="283845"/>
                          </a:solidFill>
                        </a:rPr>
                        <a:t>TOPLAM </a:t>
                      </a:r>
                      <a:endParaRPr lang="tr-TR" sz="12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rPr>
                        <a:t>40</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5" name="5 Tablo"/>
          <p:cNvGraphicFramePr>
            <a:graphicFrameLocks noGrp="1"/>
          </p:cNvGraphicFramePr>
          <p:nvPr>
            <p:extLst>
              <p:ext uri="{D42A27DB-BD31-4B8C-83A1-F6EECF244321}">
                <p14:modId xmlns:p14="http://schemas.microsoft.com/office/powerpoint/2010/main" val="2197650370"/>
              </p:ext>
            </p:extLst>
          </p:nvPr>
        </p:nvGraphicFramePr>
        <p:xfrm>
          <a:off x="126803" y="8026895"/>
          <a:ext cx="6615752" cy="1378443"/>
        </p:xfrm>
        <a:graphic>
          <a:graphicData uri="http://schemas.openxmlformats.org/drawingml/2006/table">
            <a:tbl>
              <a:tblPr>
                <a:effectLst>
                  <a:outerShdw blurRad="50800" dist="38100" dir="5400000" algn="t" rotWithShape="0">
                    <a:prstClr val="black">
                      <a:alpha val="40000"/>
                    </a:prstClr>
                  </a:outerShdw>
                </a:effectLst>
              </a:tblPr>
              <a:tblGrid>
                <a:gridCol w="5048210">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tblGrid>
              <a:tr h="342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SİVİL TOPLUM KURULUŞU  TÜRÜ</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SAYI</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283845"/>
                          </a:solidFill>
                          <a:effectLst/>
                        </a:rPr>
                        <a:t>VAKIF </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1.989</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cap="none" normalizeH="0" baseline="0" dirty="0">
                          <a:ln>
                            <a:noFill/>
                          </a:ln>
                          <a:solidFill>
                            <a:srgbClr val="283845"/>
                          </a:solidFill>
                          <a:effectLst/>
                        </a:rPr>
                        <a:t>DERNEK (Faal)</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24.096</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283845"/>
                          </a:solidFill>
                          <a:effectLst/>
                        </a:rPr>
                        <a:t>TOPLAM</a:t>
                      </a:r>
                      <a:endParaRPr kumimoji="0" lang="tr-TR" sz="1400" b="1" i="0" u="none" strike="noStrike" cap="none" normalizeH="0" baseline="0" dirty="0">
                        <a:ln>
                          <a:noFill/>
                        </a:ln>
                        <a:solidFill>
                          <a:srgbClr val="283845"/>
                        </a:solidFill>
                        <a:effectLst/>
                        <a:latin typeface="+mn-lt"/>
                        <a:cs typeface="Arial" pitchFamily="34" charset="0"/>
                      </a:endParaRPr>
                    </a:p>
                  </a:txBody>
                  <a:tcPr anchor="ctr" horzOverflow="overflow">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26.085</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sp>
        <p:nvSpPr>
          <p:cNvPr id="6" name="Dikdörtgen 5"/>
          <p:cNvSpPr/>
          <p:nvPr/>
        </p:nvSpPr>
        <p:spPr>
          <a:xfrm>
            <a:off x="122222" y="6248366"/>
            <a:ext cx="581667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*Adli, Askeri kurumlar  ve üniversiteler  hariçtir.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KAMU ve STK KURULUŞLARI</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5 Tablo"/>
          <p:cNvGraphicFramePr>
            <a:graphicFrameLocks noGrp="1"/>
          </p:cNvGraphicFramePr>
          <p:nvPr>
            <p:extLst>
              <p:ext uri="{D42A27DB-BD31-4B8C-83A1-F6EECF244321}">
                <p14:modId xmlns:p14="http://schemas.microsoft.com/office/powerpoint/2010/main" val="4280071118"/>
              </p:ext>
            </p:extLst>
          </p:nvPr>
        </p:nvGraphicFramePr>
        <p:xfrm>
          <a:off x="156942" y="870175"/>
          <a:ext cx="6570618" cy="1422452"/>
        </p:xfrm>
        <a:graphic>
          <a:graphicData uri="http://schemas.openxmlformats.org/drawingml/2006/table">
            <a:tbl>
              <a:tblPr>
                <a:effectLst>
                  <a:outerShdw blurRad="50800" dist="38100" dir="5400000" algn="t" rotWithShape="0">
                    <a:prstClr val="black">
                      <a:alpha val="40000"/>
                    </a:prstClr>
                  </a:outerShdw>
                </a:effectLst>
              </a:tblPr>
              <a:tblGrid>
                <a:gridCol w="3005708">
                  <a:extLst>
                    <a:ext uri="{9D8B030D-6E8A-4147-A177-3AD203B41FA5}">
                      <a16:colId xmlns:a16="http://schemas.microsoft.com/office/drawing/2014/main" val="20000"/>
                    </a:ext>
                  </a:extLst>
                </a:gridCol>
                <a:gridCol w="3564910">
                  <a:extLst>
                    <a:ext uri="{9D8B030D-6E8A-4147-A177-3AD203B41FA5}">
                      <a16:colId xmlns:a16="http://schemas.microsoft.com/office/drawing/2014/main" val="20001"/>
                    </a:ext>
                  </a:extLst>
                </a:gridCol>
              </a:tblGrid>
              <a:tr h="35561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2012/6360 SAYILI KANUNA İSTİNADEN</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68580" marR="68580"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İLÇE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39</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BELEDİYE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40</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MAHALLE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961</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57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08424200"/>
              </p:ext>
            </p:extLst>
          </p:nvPr>
        </p:nvGraphicFramePr>
        <p:xfrm>
          <a:off x="135056" y="924320"/>
          <a:ext cx="6570546" cy="8219676"/>
        </p:xfrm>
        <a:graphic>
          <a:graphicData uri="http://schemas.openxmlformats.org/drawingml/2006/table">
            <a:tbl>
              <a:tblPr>
                <a:effectLst>
                  <a:outerShdw blurRad="50800" dist="38100" dir="5400000" algn="t" rotWithShape="0">
                    <a:prstClr val="black">
                      <a:alpha val="40000"/>
                    </a:prstClr>
                  </a:outerShdw>
                </a:effectLst>
              </a:tblPr>
              <a:tblGrid>
                <a:gridCol w="4026127">
                  <a:extLst>
                    <a:ext uri="{9D8B030D-6E8A-4147-A177-3AD203B41FA5}">
                      <a16:colId xmlns:a16="http://schemas.microsoft.com/office/drawing/2014/main" val="20000"/>
                    </a:ext>
                  </a:extLst>
                </a:gridCol>
                <a:gridCol w="1424782">
                  <a:extLst>
                    <a:ext uri="{9D8B030D-6E8A-4147-A177-3AD203B41FA5}">
                      <a16:colId xmlns:a16="http://schemas.microsoft.com/office/drawing/2014/main" val="20001"/>
                    </a:ext>
                  </a:extLst>
                </a:gridCol>
                <a:gridCol w="57333">
                  <a:extLst>
                    <a:ext uri="{9D8B030D-6E8A-4147-A177-3AD203B41FA5}">
                      <a16:colId xmlns:a16="http://schemas.microsoft.com/office/drawing/2014/main" val="3575318388"/>
                    </a:ext>
                  </a:extLst>
                </a:gridCol>
                <a:gridCol w="1062304">
                  <a:extLst>
                    <a:ext uri="{9D8B030D-6E8A-4147-A177-3AD203B41FA5}">
                      <a16:colId xmlns:a16="http://schemas.microsoft.com/office/drawing/2014/main" val="2989166867"/>
                    </a:ext>
                  </a:extLst>
                </a:gridCol>
              </a:tblGrid>
              <a:tr h="750475">
                <a:tc>
                  <a:txBody>
                    <a:bodyPr/>
                    <a:lstStyle/>
                    <a:p>
                      <a:pPr algn="ctr" fontAlgn="ctr"/>
                      <a:r>
                        <a:rPr lang="tr-TR" sz="1400" b="1" kern="1200" baseline="0" dirty="0">
                          <a:solidFill>
                            <a:schemeClr val="bg1"/>
                          </a:solidFill>
                        </a:rPr>
                        <a:t>BİRİM</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gridSpan="3">
                  <a:txBody>
                    <a:bodyPr/>
                    <a:lstStyle/>
                    <a:p>
                      <a:pPr algn="ctr" fontAlgn="ctr"/>
                      <a:r>
                        <a:rPr lang="tr-TR" sz="1400" b="1" kern="1200" baseline="0" dirty="0">
                          <a:solidFill>
                            <a:schemeClr val="bg1"/>
                          </a:solidFill>
                        </a:rPr>
                        <a:t>PERSONEL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algn="ctr" fontAlgn="ct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84339">
                <a:tc>
                  <a:txBody>
                    <a:bodyPr/>
                    <a:lstStyle/>
                    <a:p>
                      <a:pPr algn="l" fontAlgn="ctr"/>
                      <a:r>
                        <a:rPr lang="tr-TR" sz="1200" b="1" kern="1200" baseline="0" dirty="0"/>
                        <a:t>İSTANBUL VALİLİĞİ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215</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215</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4339">
                <a:tc>
                  <a:txBody>
                    <a:bodyPr/>
                    <a:lstStyle/>
                    <a:p>
                      <a:pPr algn="l" fontAlgn="ctr"/>
                      <a:r>
                        <a:rPr lang="tr-TR" sz="1200" b="1" kern="1200" baseline="0" dirty="0"/>
                        <a:t>39 İLÇE KAYMAKAMLIĞI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386</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386</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4339">
                <a:tc>
                  <a:txBody>
                    <a:bodyPr/>
                    <a:lstStyle/>
                    <a:p>
                      <a:pPr algn="l" fontAlgn="ctr"/>
                      <a:r>
                        <a:rPr lang="tr-TR" sz="1200" b="1" kern="1200" baseline="0" dirty="0"/>
                        <a:t>YATIRIM İZLEME VE KOORDİNASYON BAŞKANLIĞI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98</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98</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4339">
                <a:tc>
                  <a:txBody>
                    <a:bodyPr/>
                    <a:lstStyle/>
                    <a:p>
                      <a:pPr algn="l" fontAlgn="ctr"/>
                      <a:r>
                        <a:rPr lang="tr-TR" sz="1200" b="1" kern="1200" baseline="0" dirty="0"/>
                        <a:t>112 ACİL ÇAĞRI MERKEZİ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147</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147</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2030">
                <a:tc>
                  <a:txBody>
                    <a:bodyPr/>
                    <a:lstStyle/>
                    <a:p>
                      <a:pPr algn="l" fontAlgn="ctr"/>
                      <a:r>
                        <a:rPr lang="tr-TR" sz="1200" b="1" kern="1200" baseline="0" dirty="0"/>
                        <a:t>İL NÜFUS VE VATANDAŞLIK MÜDÜRLÜĞÜ   </a:t>
                      </a:r>
                    </a:p>
                    <a:p>
                      <a:pPr algn="l" fontAlgn="ctr"/>
                      <a:r>
                        <a:rPr lang="tr-TR" sz="1200" b="1" kern="1200" baseline="0" dirty="0"/>
                        <a:t>(İLÇELER  DAHİL)</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1.091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1.091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4339">
                <a:tc>
                  <a:txBody>
                    <a:bodyPr/>
                    <a:lstStyle/>
                    <a:p>
                      <a:pPr algn="l" fontAlgn="ctr"/>
                      <a:r>
                        <a:rPr lang="tr-TR" sz="1200" b="1" kern="1200" baseline="0" dirty="0"/>
                        <a:t>İL GÖÇ İDARESİ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921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921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84339">
                <a:tc>
                  <a:txBody>
                    <a:bodyPr/>
                    <a:lstStyle/>
                    <a:p>
                      <a:pPr algn="l" fontAlgn="ctr"/>
                      <a:r>
                        <a:rPr lang="tr-TR" sz="1200" b="1" kern="1200" baseline="0" dirty="0"/>
                        <a:t>İL SİVİL TOPLUMLA İLİŞKİLER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41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41</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4339">
                <a:tc>
                  <a:txBody>
                    <a:bodyPr/>
                    <a:lstStyle/>
                    <a:p>
                      <a:pPr algn="l" fontAlgn="ctr"/>
                      <a:r>
                        <a:rPr lang="tr-TR" sz="1200" b="1" kern="1200" baseline="0" dirty="0"/>
                        <a:t>AFET VE ACİL DURUM İL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198</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0" kern="1200" baseline="0" dirty="0" smtClean="0">
                          <a:solidFill>
                            <a:schemeClr val="tx1"/>
                          </a:solidFill>
                          <a:latin typeface="Bookman Old Style" pitchFamily="18" charset="0"/>
                          <a:ea typeface="Times New Roman"/>
                          <a:cs typeface="Arial" pitchFamily="34" charset="0"/>
                        </a:rPr>
                        <a:t>198</a:t>
                      </a: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ctr" fontAlgn="ctr"/>
                      <a:endParaRPr lang="tr-TR" sz="1200" b="0" kern="1200" baseline="0" dirty="0">
                        <a:solidFill>
                          <a:schemeClr val="tx1"/>
                        </a:solidFill>
                        <a:latin typeface="Bookman Old Style" pitchFamily="18"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22030">
                <a:tc>
                  <a:txBody>
                    <a:bodyPr/>
                    <a:lstStyle/>
                    <a:p>
                      <a:pPr algn="l" fontAlgn="ctr"/>
                      <a:r>
                        <a:rPr lang="tr-TR" sz="1200" b="1" kern="1200" baseline="0" dirty="0">
                          <a:solidFill>
                            <a:srgbClr val="14213D"/>
                          </a:solidFill>
                        </a:rPr>
                        <a:t>SİVİL BİRİMLERDE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3">
                  <a:txBody>
                    <a:bodyPr/>
                    <a:lstStyle/>
                    <a:p>
                      <a:pPr algn="ctr" fontAlgn="ctr"/>
                      <a:r>
                        <a:rPr lang="tr-TR" sz="1600" b="1" kern="1200" baseline="0" dirty="0" smtClean="0">
                          <a:solidFill>
                            <a:srgbClr val="14213D"/>
                          </a:solidFill>
                          <a:latin typeface="+mn-lt"/>
                          <a:ea typeface="+mn-ea"/>
                          <a:cs typeface="+mn-cs"/>
                        </a:rPr>
                        <a:t>3.097</a:t>
                      </a:r>
                      <a:endParaRPr lang="tr-TR" sz="16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484339">
                <a:tc>
                  <a:txBody>
                    <a:bodyPr/>
                    <a:lstStyle/>
                    <a:p>
                      <a:pPr algn="l" fontAlgn="ctr"/>
                      <a:r>
                        <a:rPr lang="tr-TR" sz="1200" b="1" kern="1200" baseline="0" dirty="0"/>
                        <a:t>İL EMNİYET MÜDÜRLÜĞÜ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rtl="0" fontAlgn="ctr"/>
                      <a:r>
                        <a:rPr lang="tr-TR" sz="1200" b="1" i="0" u="none" strike="noStrike" dirty="0" smtClean="0">
                          <a:solidFill>
                            <a:schemeClr val="tx1"/>
                          </a:solidFill>
                          <a:effectLst/>
                          <a:latin typeface="Calibri" panose="020F0502020204030204" pitchFamily="34" charset="0"/>
                        </a:rPr>
                        <a:t>46.432</a:t>
                      </a:r>
                      <a:endParaRPr lang="tr-TR" sz="1200" b="1" i="0" u="none" strike="noStrike" dirty="0">
                        <a:solidFill>
                          <a:schemeClr val="tx1"/>
                        </a:solidFill>
                        <a:effectLst/>
                        <a:latin typeface="Calibri" panose="020F0502020204030204"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84339">
                <a:tc>
                  <a:txBody>
                    <a:bodyPr/>
                    <a:lstStyle/>
                    <a:p>
                      <a:pPr algn="l" fontAlgn="ctr"/>
                      <a:r>
                        <a:rPr lang="tr-TR" sz="1200" b="1" kern="1200" baseline="0" dirty="0"/>
                        <a:t>İL JANDARMA KOMUTANLIĞI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rtl="0" fontAlgn="ctr"/>
                      <a:r>
                        <a:rPr lang="tr-TR" sz="1200" b="1" i="0" u="none" strike="noStrike" dirty="0" smtClean="0">
                          <a:solidFill>
                            <a:schemeClr val="tx1"/>
                          </a:solidFill>
                          <a:effectLst/>
                          <a:latin typeface="Calibri" panose="020F0502020204030204" pitchFamily="34" charset="0"/>
                        </a:rPr>
                        <a:t>6.897</a:t>
                      </a:r>
                      <a:endParaRPr lang="tr-TR" sz="1200" b="1" i="0" u="none" strike="noStrike" dirty="0">
                        <a:solidFill>
                          <a:schemeClr val="tx1"/>
                        </a:solidFill>
                        <a:effectLst/>
                        <a:latin typeface="Calibri" panose="020F0502020204030204"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22030">
                <a:tc>
                  <a:txBody>
                    <a:bodyPr/>
                    <a:lstStyle/>
                    <a:p>
                      <a:pPr algn="l" fontAlgn="ctr"/>
                      <a:r>
                        <a:rPr lang="tr-TR" sz="1200" b="1" kern="1200" baseline="0" dirty="0"/>
                        <a:t>SAHİL GÜVENLİK MARMARA VE BOĞAZLAR BÖLGE KOMUTANLIĞI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gridSpan="2">
                  <a:txBody>
                    <a:bodyPr/>
                    <a:lstStyle/>
                    <a:p>
                      <a:pPr algn="ctr" fontAlgn="ctr"/>
                      <a:r>
                        <a:rPr lang="tr-TR" sz="1200" b="1" kern="1200" baseline="0" dirty="0" smtClean="0">
                          <a:solidFill>
                            <a:schemeClr val="tx1"/>
                          </a:solidFill>
                          <a:latin typeface="Calibri" panose="020F0502020204030204" pitchFamily="34" charset="0"/>
                          <a:ea typeface="Times New Roman"/>
                          <a:cs typeface="Arial" pitchFamily="34" charset="0"/>
                        </a:rPr>
                        <a:t>805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fontAlgn="ctr"/>
                      <a:endParaRPr lang="tr-TR" sz="1200" b="1" i="0" u="none" strike="noStrike" dirty="0">
                        <a:solidFill>
                          <a:schemeClr val="tx1"/>
                        </a:solidFill>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622030">
                <a:tc>
                  <a:txBody>
                    <a:bodyPr/>
                    <a:lstStyle/>
                    <a:p>
                      <a:pPr algn="l" fontAlgn="ctr"/>
                      <a:r>
                        <a:rPr lang="tr-TR" sz="1200" b="1" kern="1200" baseline="0" dirty="0">
                          <a:solidFill>
                            <a:srgbClr val="14213D"/>
                          </a:solidFill>
                        </a:rPr>
                        <a:t>GÜVENLİK BİRİMLERİNDE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3">
                  <a:txBody>
                    <a:bodyPr/>
                    <a:lstStyle/>
                    <a:p>
                      <a:pPr algn="ctr" fontAlgn="ctr"/>
                      <a:r>
                        <a:rPr lang="tr-TR" sz="1600" b="1" kern="1200" baseline="0" dirty="0" smtClean="0">
                          <a:solidFill>
                            <a:schemeClr val="tx1"/>
                          </a:solidFill>
                          <a:latin typeface="+mn-lt"/>
                          <a:ea typeface="+mn-ea"/>
                          <a:cs typeface="+mn-cs"/>
                        </a:rPr>
                        <a:t>54.134</a:t>
                      </a:r>
                      <a:endParaRPr lang="tr-TR" sz="16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4"/>
                  </a:ext>
                </a:extLst>
              </a:tr>
              <a:tr h="622030">
                <a:tc>
                  <a:txBody>
                    <a:bodyPr/>
                    <a:lstStyle/>
                    <a:p>
                      <a:pPr algn="l" fontAlgn="ctr"/>
                      <a:r>
                        <a:rPr lang="tr-TR" sz="1200" b="1" u="none" strike="noStrike" kern="1200" dirty="0">
                          <a:solidFill>
                            <a:srgbClr val="283845"/>
                          </a:solidFill>
                          <a:effectLst/>
                        </a:rPr>
                        <a:t>İÇİŞLERİ BAKANLIĞI BİRİMLERİNE BAĞLI TOPLAM PERSONEL SAYISI</a:t>
                      </a:r>
                      <a:endParaRPr lang="tr-TR" sz="1200" b="1" i="0" u="none" strike="noStrike" kern="1200" dirty="0">
                        <a:solidFill>
                          <a:srgbClr val="283845"/>
                        </a:solidFill>
                        <a:effectLst/>
                        <a:latin typeface="Calibri" panose="020F0502020204030204" pitchFamily="34" charset="0"/>
                        <a:ea typeface="+mn-ea"/>
                        <a:cs typeface="+mn-cs"/>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gridSpan="3">
                  <a:txBody>
                    <a:bodyPr/>
                    <a:lstStyle/>
                    <a:p>
                      <a:pPr marL="0" algn="ctr" defTabSz="457200" rtl="0" eaLnBrk="1" fontAlgn="ctr" latinLnBrk="0" hangingPunct="1"/>
                      <a:r>
                        <a:rPr lang="tr-TR" sz="1800" b="1" i="0" u="none" strike="noStrike" kern="1200" dirty="0" smtClean="0">
                          <a:solidFill>
                            <a:srgbClr val="283845"/>
                          </a:solidFill>
                          <a:effectLst/>
                          <a:latin typeface="+mn-lt"/>
                          <a:ea typeface="+mn-ea"/>
                          <a:cs typeface="+mn-cs"/>
                        </a:rPr>
                        <a:t>57.231</a:t>
                      </a:r>
                      <a:endParaRPr lang="tr-TR" sz="1800" b="1" i="0" u="none" strike="noStrike" kern="1200" dirty="0">
                        <a:solidFill>
                          <a:srgbClr val="283845"/>
                        </a:solidFill>
                        <a:effectLst/>
                        <a:latin typeface="Calibri" panose="020F0502020204030204" pitchFamily="34" charset="0"/>
                        <a:ea typeface="+mn-ea"/>
                        <a:cs typeface="+mn-cs"/>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5"/>
                  </a:ext>
                </a:extLst>
              </a:tr>
            </a:tbl>
          </a:graphicData>
        </a:graphic>
      </p:graphicFrame>
      <p:sp>
        <p:nvSpPr>
          <p:cNvPr id="4" name="Dikdörtgen 3"/>
          <p:cNvSpPr/>
          <p:nvPr/>
        </p:nvSpPr>
        <p:spPr>
          <a:xfrm>
            <a:off x="0" y="7878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İÇİŞLERİ BAKANLIĞINA BAĞLI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PERSONEL SAYISI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5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281723135"/>
              </p:ext>
            </p:extLst>
          </p:nvPr>
        </p:nvGraphicFramePr>
        <p:xfrm>
          <a:off x="304406" y="819919"/>
          <a:ext cx="6202016" cy="8279833"/>
        </p:xfrm>
        <a:graphic>
          <a:graphicData uri="http://schemas.openxmlformats.org/drawingml/2006/table">
            <a:tbl>
              <a:tblPr>
                <a:effectLst/>
              </a:tblPr>
              <a:tblGrid>
                <a:gridCol w="3449060">
                  <a:extLst>
                    <a:ext uri="{9D8B030D-6E8A-4147-A177-3AD203B41FA5}">
                      <a16:colId xmlns:a16="http://schemas.microsoft.com/office/drawing/2014/main" val="20000"/>
                    </a:ext>
                  </a:extLst>
                </a:gridCol>
                <a:gridCol w="1385975">
                  <a:extLst>
                    <a:ext uri="{9D8B030D-6E8A-4147-A177-3AD203B41FA5}">
                      <a16:colId xmlns:a16="http://schemas.microsoft.com/office/drawing/2014/main" val="20002"/>
                    </a:ext>
                  </a:extLst>
                </a:gridCol>
                <a:gridCol w="1366981">
                  <a:extLst>
                    <a:ext uri="{9D8B030D-6E8A-4147-A177-3AD203B41FA5}">
                      <a16:colId xmlns:a16="http://schemas.microsoft.com/office/drawing/2014/main" val="3004974760"/>
                    </a:ext>
                  </a:extLst>
                </a:gridCol>
              </a:tblGrid>
              <a:tr h="401690">
                <a:tc>
                  <a:txBody>
                    <a:bodyPr/>
                    <a:lstStyle/>
                    <a:p>
                      <a:pPr algn="ctr" rtl="0" fontAlgn="ctr"/>
                      <a:r>
                        <a:rPr lang="tr-TR" sz="1600" b="1" i="0" u="none" strike="noStrike" dirty="0">
                          <a:solidFill>
                            <a:srgbClr val="FFFFFF"/>
                          </a:solidFill>
                          <a:effectLst/>
                          <a:latin typeface="Calibri" panose="020F0502020204030204" pitchFamily="34" charset="0"/>
                        </a:rPr>
                        <a:t> ASAYİŞ</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600" b="1" i="0" u="none" strike="noStrike" dirty="0" smtClean="0">
                          <a:solidFill>
                            <a:srgbClr val="FFFFFF"/>
                          </a:solidFill>
                          <a:effectLst/>
                          <a:latin typeface="Calibri" panose="020F0502020204030204" pitchFamily="34" charset="0"/>
                        </a:rPr>
                        <a:t>2018</a:t>
                      </a:r>
                      <a:endParaRPr lang="tr-TR" sz="1600" b="1" i="0" u="none" strike="noStrike" dirty="0">
                        <a:solidFill>
                          <a:srgbClr val="FFFFFF"/>
                        </a:solidFill>
                        <a:effectLst/>
                        <a:latin typeface="Calibri" panose="020F050202020403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600" b="1" i="0" u="none" strike="noStrike" dirty="0" smtClean="0">
                          <a:solidFill>
                            <a:srgbClr val="FFFFFF"/>
                          </a:solidFill>
                          <a:effectLst/>
                          <a:latin typeface="Calibri" panose="020F0502020204030204" pitchFamily="34" charset="0"/>
                        </a:rPr>
                        <a:t>2019</a:t>
                      </a:r>
                      <a:endParaRPr lang="tr-TR" sz="1600" b="1" i="0" u="none" strike="noStrike" dirty="0">
                        <a:solidFill>
                          <a:srgbClr val="FFFFFF"/>
                        </a:solidFill>
                        <a:effectLst/>
                        <a:latin typeface="Calibri" panose="020F050202020403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1239">
                <a:tc>
                  <a:txBody>
                    <a:bodyPr/>
                    <a:lstStyle/>
                    <a:p>
                      <a:pPr algn="l" rtl="0" fontAlgn="ctr"/>
                      <a:r>
                        <a:rPr lang="tr-TR" sz="1300" b="1" i="0" u="none" strike="noStrike" dirty="0">
                          <a:solidFill>
                            <a:srgbClr val="000000"/>
                          </a:solidFill>
                          <a:effectLst/>
                          <a:latin typeface="+mn-lt"/>
                        </a:rPr>
                        <a:t>EMNİYET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40.138/369</a:t>
                      </a: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46.432/330</a:t>
                      </a: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9738">
                <a:tc>
                  <a:txBody>
                    <a:bodyPr/>
                    <a:lstStyle/>
                    <a:p>
                      <a:pPr algn="l" rtl="0" fontAlgn="ctr"/>
                      <a:r>
                        <a:rPr lang="tr-TR" sz="1300" b="1" i="0" u="none" strike="noStrike" dirty="0">
                          <a:solidFill>
                            <a:schemeClr val="tx1"/>
                          </a:solidFill>
                          <a:effectLst/>
                          <a:latin typeface="+mn-lt"/>
                        </a:rPr>
                        <a:t>JANDARMA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6.518/33</a:t>
                      </a: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6.897/31</a:t>
                      </a:r>
                      <a:endParaRPr lang="tr-TR" sz="1200" b="1" i="0" u="none" strike="noStrike" kern="1200" dirty="0">
                        <a:solidFill>
                          <a:srgbClr val="000000"/>
                        </a:solidFill>
                        <a:effectLst/>
                        <a:latin typeface="+mn-lt"/>
                        <a:ea typeface="+mn-ea"/>
                        <a:cs typeface="+mn-cs"/>
                      </a:endParaRP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632">
                <a:tc>
                  <a:txBody>
                    <a:bodyPr/>
                    <a:lstStyle/>
                    <a:p>
                      <a:pPr algn="r" rtl="0" fontAlgn="ctr"/>
                      <a:r>
                        <a:rPr lang="tr-TR" sz="1300" b="1" i="0" u="none" strike="noStrike" dirty="0">
                          <a:solidFill>
                            <a:schemeClr val="tx1"/>
                          </a:solidFill>
                          <a:effectLst/>
                          <a:latin typeface="+mn-lt"/>
                        </a:rPr>
                        <a:t>KASTEN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339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632">
                <a:tc>
                  <a:txBody>
                    <a:bodyPr/>
                    <a:lstStyle/>
                    <a:p>
                      <a:pPr algn="r" rtl="0" fontAlgn="ctr"/>
                      <a:r>
                        <a:rPr lang="tr-TR" sz="1300" b="1" i="0" u="none" strike="noStrike" dirty="0">
                          <a:solidFill>
                            <a:schemeClr val="tx1"/>
                          </a:solidFill>
                          <a:effectLst/>
                          <a:latin typeface="+mn-lt"/>
                        </a:rPr>
                        <a:t>TAKSİRLİ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550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5632">
                <a:tc>
                  <a:txBody>
                    <a:bodyPr/>
                    <a:lstStyle/>
                    <a:p>
                      <a:pPr algn="l" rtl="0" fontAlgn="ctr"/>
                      <a:r>
                        <a:rPr lang="tr-TR" sz="1300" b="1" i="0" u="none" strike="noStrike" dirty="0">
                          <a:solidFill>
                            <a:schemeClr val="tx1"/>
                          </a:solidFill>
                          <a:effectLst/>
                          <a:latin typeface="+mn-lt"/>
                        </a:rPr>
                        <a:t>TOPLAM ÖLDÜRME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889</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750</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5632">
                <a:tc>
                  <a:txBody>
                    <a:bodyPr/>
                    <a:lstStyle/>
                    <a:p>
                      <a:pPr algn="l" rtl="0" fontAlgn="ctr"/>
                      <a:r>
                        <a:rPr lang="tr-TR" sz="1300" b="1" i="0" u="none" strike="noStrike" dirty="0">
                          <a:solidFill>
                            <a:schemeClr val="tx1"/>
                          </a:solidFill>
                          <a:effectLst/>
                          <a:latin typeface="+mn-lt"/>
                        </a:rPr>
                        <a:t>GASP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2.492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5632">
                <a:tc>
                  <a:txBody>
                    <a:bodyPr/>
                    <a:lstStyle/>
                    <a:p>
                      <a:pPr algn="l" rtl="0" fontAlgn="ctr"/>
                      <a:r>
                        <a:rPr lang="tr-TR" sz="1300" b="1" i="0" u="none" strike="noStrike" dirty="0">
                          <a:solidFill>
                            <a:schemeClr val="tx1"/>
                          </a:solidFill>
                          <a:effectLst/>
                          <a:latin typeface="+mn-lt"/>
                        </a:rPr>
                        <a:t>EVDEN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20.007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14.429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5632">
                <a:tc>
                  <a:txBody>
                    <a:bodyPr/>
                    <a:lstStyle/>
                    <a:p>
                      <a:pPr algn="l" rtl="0" fontAlgn="ctr"/>
                      <a:r>
                        <a:rPr lang="tr-TR" sz="1300" b="1" i="0" u="none" strike="noStrike" dirty="0">
                          <a:solidFill>
                            <a:schemeClr val="tx1"/>
                          </a:solidFill>
                          <a:effectLst/>
                          <a:latin typeface="+mn-lt"/>
                        </a:rPr>
                        <a:t>İŞYERİNDEN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9.371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7.437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5632">
                <a:tc>
                  <a:txBody>
                    <a:bodyPr/>
                    <a:lstStyle/>
                    <a:p>
                      <a:pPr algn="l" rtl="0" fontAlgn="ctr"/>
                      <a:r>
                        <a:rPr lang="tr-TR" sz="1300" b="1" i="0" u="none" strike="noStrike" dirty="0">
                          <a:solidFill>
                            <a:schemeClr val="tx1"/>
                          </a:solidFill>
                          <a:effectLst/>
                          <a:latin typeface="+mn-lt"/>
                        </a:rPr>
                        <a:t>OTO HIRSIZLIĞI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3.469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2.324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632">
                <a:tc>
                  <a:txBody>
                    <a:bodyPr/>
                    <a:lstStyle/>
                    <a:p>
                      <a:pPr algn="l" rtl="0" fontAlgn="ctr"/>
                      <a:r>
                        <a:rPr lang="tr-TR" sz="1300" b="1" i="0" u="none" strike="noStrike" dirty="0">
                          <a:solidFill>
                            <a:schemeClr val="tx1"/>
                          </a:solidFill>
                          <a:effectLst/>
                          <a:latin typeface="+mn-lt"/>
                        </a:rPr>
                        <a:t>OTODAN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19.431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12.827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632">
                <a:tc>
                  <a:txBody>
                    <a:bodyPr/>
                    <a:lstStyle/>
                    <a:p>
                      <a:pPr algn="l" rtl="0" fontAlgn="ctr"/>
                      <a:r>
                        <a:rPr lang="tr-TR" sz="1300" b="1" i="0" u="none" strike="noStrike" dirty="0">
                          <a:solidFill>
                            <a:schemeClr val="tx1"/>
                          </a:solidFill>
                          <a:effectLst/>
                          <a:latin typeface="+mn-lt"/>
                        </a:rPr>
                        <a:t>YANKESİCİLİK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9.959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9.864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5632">
                <a:tc>
                  <a:txBody>
                    <a:bodyPr/>
                    <a:lstStyle/>
                    <a:p>
                      <a:pPr algn="l" rtl="0" fontAlgn="ctr"/>
                      <a:r>
                        <a:rPr lang="tr-TR" sz="1300" b="1" i="0" u="none" strike="noStrike" dirty="0">
                          <a:solidFill>
                            <a:schemeClr val="tx1"/>
                          </a:solidFill>
                          <a:effectLst/>
                          <a:latin typeface="+mn-lt"/>
                        </a:rPr>
                        <a:t>DOLANDIRICILIK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4.940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5.809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5632">
                <a:tc>
                  <a:txBody>
                    <a:bodyPr/>
                    <a:lstStyle/>
                    <a:p>
                      <a:pPr algn="l" rtl="0" fontAlgn="ctr"/>
                      <a:r>
                        <a:rPr lang="tr-TR" sz="1300" b="1" i="0" u="none" strike="noStrike" dirty="0">
                          <a:solidFill>
                            <a:schemeClr val="tx1"/>
                          </a:solidFill>
                          <a:effectLst/>
                          <a:latin typeface="+mn-lt"/>
                        </a:rPr>
                        <a:t>KAPKAÇ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1.532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1.239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5632">
                <a:tc>
                  <a:txBody>
                    <a:bodyPr/>
                    <a:lstStyle/>
                    <a:p>
                      <a:pPr algn="l" rtl="0" fontAlgn="ctr"/>
                      <a:r>
                        <a:rPr lang="tr-TR" sz="1300" b="1" i="0" u="none" strike="noStrike" dirty="0">
                          <a:solidFill>
                            <a:schemeClr val="tx1"/>
                          </a:solidFill>
                          <a:effectLst/>
                          <a:latin typeface="+mn-lt"/>
                        </a:rPr>
                        <a:t>İNTİHAR SONUCU ÖLEN KİŞİ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5632">
                <a:tc>
                  <a:txBody>
                    <a:bodyPr/>
                    <a:lstStyle/>
                    <a:p>
                      <a:pPr algn="l" rtl="0" fontAlgn="ctr"/>
                      <a:r>
                        <a:rPr lang="tr-TR" sz="1300" b="1" i="0" u="none" strike="noStrike" dirty="0">
                          <a:solidFill>
                            <a:schemeClr val="tx1"/>
                          </a:solidFill>
                          <a:effectLst/>
                          <a:latin typeface="+mn-lt"/>
                        </a:rPr>
                        <a:t>İNTİHAR SONUCU ÖLEN KADIN/ERKEK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111/360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121/358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5520">
                <a:tc>
                  <a:txBody>
                    <a:bodyPr/>
                    <a:lstStyle/>
                    <a:p>
                      <a:pPr algn="l" rtl="0" fontAlgn="ctr"/>
                      <a:r>
                        <a:rPr lang="tr-TR" sz="1300" b="1" i="0" u="none" strike="noStrike" dirty="0">
                          <a:solidFill>
                            <a:schemeClr val="tx1"/>
                          </a:solidFill>
                          <a:effectLst/>
                          <a:latin typeface="+mn-lt"/>
                        </a:rPr>
                        <a:t>İNTİHARA TEŞEBBÜS  OLAY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1.718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2.025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5632">
                <a:tc>
                  <a:txBody>
                    <a:bodyPr/>
                    <a:lstStyle/>
                    <a:p>
                      <a:pPr algn="l" rtl="0" fontAlgn="ctr"/>
                      <a:r>
                        <a:rPr lang="tr-TR" sz="1300" b="1" i="0" u="none" strike="noStrike" dirty="0">
                          <a:solidFill>
                            <a:schemeClr val="tx1"/>
                          </a:solidFill>
                          <a:effectLst/>
                          <a:latin typeface="+mn-lt"/>
                        </a:rPr>
                        <a:t>KADINA ŞİDDET SONUCU ÖLÜM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5632">
                <a:tc>
                  <a:txBody>
                    <a:bodyPr/>
                    <a:lstStyle/>
                    <a:p>
                      <a:pPr algn="l" rtl="0" fontAlgn="ctr"/>
                      <a:r>
                        <a:rPr lang="tr-TR" sz="1300" b="1" i="0" u="none" strike="noStrike" dirty="0">
                          <a:solidFill>
                            <a:schemeClr val="tx1"/>
                          </a:solidFill>
                          <a:effectLst/>
                          <a:latin typeface="+mn-lt"/>
                        </a:rPr>
                        <a:t>BOĞULARAK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75632">
                <a:tc>
                  <a:txBody>
                    <a:bodyPr/>
                    <a:lstStyle/>
                    <a:p>
                      <a:pPr algn="l" rtl="0" fontAlgn="ctr"/>
                      <a:r>
                        <a:rPr lang="tr-TR" sz="1300" b="1" i="0" u="none" strike="noStrike" dirty="0">
                          <a:solidFill>
                            <a:schemeClr val="tx1"/>
                          </a:solidFill>
                          <a:effectLst/>
                          <a:latin typeface="+mn-lt"/>
                        </a:rPr>
                        <a:t>YANGINDA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75632">
                <a:tc>
                  <a:txBody>
                    <a:bodyPr/>
                    <a:lstStyle/>
                    <a:p>
                      <a:pPr algn="l" rtl="0" fontAlgn="ctr"/>
                      <a:r>
                        <a:rPr lang="tr-TR" sz="1300" b="1" i="0" u="none" strike="noStrike" dirty="0">
                          <a:solidFill>
                            <a:schemeClr val="tx1"/>
                          </a:solidFill>
                          <a:effectLst/>
                          <a:latin typeface="+mn-lt"/>
                        </a:rPr>
                        <a:t>TRAFİK   KAZALARINDA   ÖLEN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75632">
                <a:tc>
                  <a:txBody>
                    <a:bodyPr/>
                    <a:lstStyle/>
                    <a:p>
                      <a:pPr algn="l" rtl="0" fontAlgn="ctr"/>
                      <a:r>
                        <a:rPr lang="tr-TR" sz="1300" b="1" i="0" u="none" strike="noStrike" dirty="0">
                          <a:solidFill>
                            <a:schemeClr val="tx1"/>
                          </a:solidFill>
                          <a:effectLst/>
                          <a:latin typeface="+mn-lt"/>
                        </a:rPr>
                        <a:t>TRAFİK KAZALARINDA YARALANAN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23.450</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23.124</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75632">
                <a:tc>
                  <a:txBody>
                    <a:bodyPr/>
                    <a:lstStyle/>
                    <a:p>
                      <a:pPr algn="l" rtl="0" fontAlgn="ctr"/>
                      <a:r>
                        <a:rPr lang="tr-TR" sz="1300" b="1" i="0" u="none" strike="noStrike" dirty="0">
                          <a:solidFill>
                            <a:schemeClr val="tx1"/>
                          </a:solidFill>
                          <a:effectLst/>
                          <a:latin typeface="+mn-lt"/>
                        </a:rPr>
                        <a:t>TRAFİK KAZASI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48.817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49.250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10138">
                <a:tc>
                  <a:txBody>
                    <a:bodyPr/>
                    <a:lstStyle/>
                    <a:p>
                      <a:pPr algn="l" rtl="0" fontAlgn="ctr"/>
                      <a:r>
                        <a:rPr lang="tr-TR" sz="1300" b="1" i="0" u="none" strike="noStrike" dirty="0">
                          <a:solidFill>
                            <a:schemeClr val="tx1"/>
                          </a:solidFill>
                          <a:effectLst/>
                          <a:latin typeface="+mn-lt"/>
                        </a:rPr>
                        <a:t>TRAFİK CEZASI TUTARI (TL)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999.187.264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1.024.685.820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344754">
                <a:tc>
                  <a:txBody>
                    <a:bodyPr/>
                    <a:lstStyle/>
                    <a:p>
                      <a:pPr algn="l" rtl="0" fontAlgn="ctr"/>
                      <a:r>
                        <a:rPr lang="tr-TR" sz="1300" b="1" i="0" u="none" strike="noStrike" dirty="0">
                          <a:solidFill>
                            <a:schemeClr val="tx1"/>
                          </a:solidFill>
                          <a:effectLst/>
                          <a:latin typeface="+mn-lt"/>
                        </a:rPr>
                        <a:t>TRAFİĞE KAYITLI ARAÇ</a:t>
                      </a:r>
                      <a:r>
                        <a:rPr lang="tr-TR" sz="1300" b="1" i="0" u="none" strike="noStrike" baseline="0" dirty="0">
                          <a:solidFill>
                            <a:schemeClr val="tx1"/>
                          </a:solidFill>
                          <a:effectLst/>
                          <a:latin typeface="+mn-lt"/>
                        </a:rPr>
                        <a:t> (TÜİK-Aralık 2022/2023)</a:t>
                      </a:r>
                      <a:endParaRPr lang="tr-TR" sz="13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999.187.264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4 187 776</a:t>
                      </a:r>
                    </a:p>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(TÜİK- Aralık 2019)</a:t>
                      </a:r>
                    </a:p>
                  </a:txBody>
                  <a:tcPr marL="7144" marR="7144" marT="7144"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75632">
                <a:tc>
                  <a:txBody>
                    <a:bodyPr/>
                    <a:lstStyle/>
                    <a:p>
                      <a:pPr algn="l" rtl="0" fontAlgn="ctr"/>
                      <a:r>
                        <a:rPr lang="tr-TR" sz="1300" b="1" i="0" u="none" strike="noStrike" dirty="0">
                          <a:solidFill>
                            <a:schemeClr val="tx1"/>
                          </a:solidFill>
                          <a:effectLst/>
                          <a:latin typeface="+mn-lt"/>
                        </a:rPr>
                        <a:t>OTOMOBİL SAYISI (TÜİK-</a:t>
                      </a:r>
                      <a:r>
                        <a:rPr lang="tr-TR" sz="1300" b="1" i="0" u="none" strike="noStrike" baseline="0" dirty="0">
                          <a:solidFill>
                            <a:schemeClr val="tx1"/>
                          </a:solidFill>
                          <a:effectLst/>
                          <a:latin typeface="+mn-lt"/>
                        </a:rPr>
                        <a:t> Aralık 2022/2023)</a:t>
                      </a:r>
                      <a:endParaRPr lang="tr-TR" sz="13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2.352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2.876.156</a:t>
                      </a:r>
                    </a:p>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(TÜİK-Aralık 2019)</a:t>
                      </a:r>
                    </a:p>
                  </a:txBody>
                  <a:tcPr marL="7144" marR="7144" marT="7144"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334166">
                <a:tc>
                  <a:txBody>
                    <a:bodyPr/>
                    <a:lstStyle/>
                    <a:p>
                      <a:pPr algn="l" rtl="0" fontAlgn="ctr"/>
                      <a:r>
                        <a:rPr lang="tr-TR" sz="1300" b="1" i="0" u="none" strike="noStrike" dirty="0">
                          <a:solidFill>
                            <a:schemeClr val="tx1"/>
                          </a:solidFill>
                          <a:effectLst/>
                          <a:latin typeface="+mn-lt"/>
                        </a:rPr>
                        <a:t>DÜZENSİZ GÖÇMEN SAYISI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28.364</a:t>
                      </a: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118.432</a:t>
                      </a:r>
                    </a:p>
                  </a:txBody>
                  <a:tcPr marL="3671" marR="3671" marT="3671"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
        <p:nvSpPr>
          <p:cNvPr id="4" name="Dikdörtgen 3"/>
          <p:cNvSpPr/>
          <p:nvPr/>
        </p:nvSpPr>
        <p:spPr>
          <a:xfrm>
            <a:off x="0" y="44361"/>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ve GÜVENLİK ÖZET TABLOSU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 ve JANDARMA)</a:t>
            </a:r>
          </a:p>
        </p:txBody>
      </p:sp>
      <p:sp>
        <p:nvSpPr>
          <p:cNvPr id="2" name="Metin kutusu 1"/>
          <p:cNvSpPr txBox="1"/>
          <p:nvPr/>
        </p:nvSpPr>
        <p:spPr>
          <a:xfrm>
            <a:off x="258377" y="9225344"/>
            <a:ext cx="26789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*Yabancı sayısı ilave edilmemiştir.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İl Göç İdaresi Müdürlüğünün Ocak 2024 tarihli verileridir.</a:t>
            </a:r>
          </a:p>
        </p:txBody>
      </p:sp>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8794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22536</TotalTime>
  <Words>7532</Words>
  <Application>Microsoft Office PowerPoint</Application>
  <PresentationFormat>A4 Kağıt (210x297 mm)</PresentationFormat>
  <Paragraphs>4441</Paragraphs>
  <Slides>49</Slides>
  <Notes>10</Notes>
  <HiddenSlides>0</HiddenSlides>
  <MMClips>0</MMClips>
  <ScaleCrop>false</ScaleCrop>
  <HeadingPairs>
    <vt:vector size="6" baseType="variant">
      <vt:variant>
        <vt:lpstr>Kullanılan Yazı Tipleri</vt:lpstr>
      </vt:variant>
      <vt:variant>
        <vt:i4>12</vt:i4>
      </vt:variant>
      <vt:variant>
        <vt:lpstr>Tema</vt:lpstr>
      </vt:variant>
      <vt:variant>
        <vt:i4>5</vt:i4>
      </vt:variant>
      <vt:variant>
        <vt:lpstr>Slayt Başlıkları</vt:lpstr>
      </vt:variant>
      <vt:variant>
        <vt:i4>49</vt:i4>
      </vt:variant>
    </vt:vector>
  </HeadingPairs>
  <TitlesOfParts>
    <vt:vector size="66" baseType="lpstr">
      <vt:lpstr>SimSun</vt:lpstr>
      <vt:lpstr>Arial</vt:lpstr>
      <vt:lpstr>Arial TUR</vt:lpstr>
      <vt:lpstr>Bookman Old Style</vt:lpstr>
      <vt:lpstr>Calibri</vt:lpstr>
      <vt:lpstr>Calibri Light</vt:lpstr>
      <vt:lpstr>Century Gothic</vt:lpstr>
      <vt:lpstr>Franklin Gothic Demi Cond</vt:lpstr>
      <vt:lpstr>Linux Libertine Display G</vt:lpstr>
      <vt:lpstr>Segoe UI</vt:lpstr>
      <vt:lpstr>Segoe UI Semibold</vt:lpstr>
      <vt:lpstr>Times New Roman</vt:lpstr>
      <vt:lpstr>Office Teması</vt:lpstr>
      <vt:lpstr>1_Özel Tasarım</vt:lpstr>
      <vt:lpstr>Özel Tasarım</vt:lpstr>
      <vt:lpstr>2_Office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Serpil BÜYÜKKARA</cp:lastModifiedBy>
  <cp:revision>2133</cp:revision>
  <cp:lastPrinted>2024-05-02T12:30:23Z</cp:lastPrinted>
  <dcterms:created xsi:type="dcterms:W3CDTF">2021-03-15T10:30:38Z</dcterms:created>
  <dcterms:modified xsi:type="dcterms:W3CDTF">2024-12-04T07:51:54Z</dcterms:modified>
</cp:coreProperties>
</file>