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9.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5.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6.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7.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0.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1.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2.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3.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4.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5.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36.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73" r:id="rId3"/>
    <p:sldMasterId id="2147483710" r:id="rId4"/>
    <p:sldMasterId id="2147483723" r:id="rId5"/>
    <p:sldMasterId id="2147483749" r:id="rId6"/>
    <p:sldMasterId id="2147483762" r:id="rId7"/>
    <p:sldMasterId id="2147483775" r:id="rId8"/>
    <p:sldMasterId id="2147483827" r:id="rId9"/>
    <p:sldMasterId id="2147483840" r:id="rId10"/>
    <p:sldMasterId id="2147483853" r:id="rId11"/>
    <p:sldMasterId id="2147483866" r:id="rId12"/>
    <p:sldMasterId id="2147483905" r:id="rId13"/>
    <p:sldMasterId id="2147483918" r:id="rId14"/>
    <p:sldMasterId id="2147483931" r:id="rId15"/>
    <p:sldMasterId id="2147483944" r:id="rId16"/>
    <p:sldMasterId id="2147483957" r:id="rId17"/>
    <p:sldMasterId id="2147483983" r:id="rId18"/>
    <p:sldMasterId id="2147483996" r:id="rId19"/>
    <p:sldMasterId id="2147484009" r:id="rId20"/>
    <p:sldMasterId id="2147484022" r:id="rId21"/>
    <p:sldMasterId id="2147484035" r:id="rId22"/>
    <p:sldMasterId id="2147484061" r:id="rId23"/>
    <p:sldMasterId id="2147484087" r:id="rId24"/>
    <p:sldMasterId id="2147484100" r:id="rId25"/>
    <p:sldMasterId id="2147484126" r:id="rId26"/>
    <p:sldMasterId id="2147484139" r:id="rId27"/>
    <p:sldMasterId id="2147484152" r:id="rId28"/>
    <p:sldMasterId id="2147484165" r:id="rId29"/>
    <p:sldMasterId id="2147484178" r:id="rId30"/>
    <p:sldMasterId id="2147484191" r:id="rId31"/>
    <p:sldMasterId id="2147484204" r:id="rId32"/>
    <p:sldMasterId id="2147484217" r:id="rId33"/>
    <p:sldMasterId id="2147484230" r:id="rId34"/>
    <p:sldMasterId id="2147484243" r:id="rId35"/>
    <p:sldMasterId id="2147484256" r:id="rId36"/>
    <p:sldMasterId id="2147484269" r:id="rId37"/>
  </p:sldMasterIdLst>
  <p:notesMasterIdLst>
    <p:notesMasterId r:id="rId94"/>
  </p:notesMasterIdLst>
  <p:handoutMasterIdLst>
    <p:handoutMasterId r:id="rId95"/>
  </p:handoutMasterIdLst>
  <p:sldIdLst>
    <p:sldId id="1423" r:id="rId38"/>
    <p:sldId id="1132" r:id="rId39"/>
    <p:sldId id="1374" r:id="rId40"/>
    <p:sldId id="1260" r:id="rId41"/>
    <p:sldId id="1261" r:id="rId42"/>
    <p:sldId id="1411" r:id="rId43"/>
    <p:sldId id="1412" r:id="rId44"/>
    <p:sldId id="1272" r:id="rId45"/>
    <p:sldId id="1413" r:id="rId46"/>
    <p:sldId id="1376" r:id="rId47"/>
    <p:sldId id="1377" r:id="rId48"/>
    <p:sldId id="1184" r:id="rId49"/>
    <p:sldId id="1379" r:id="rId50"/>
    <p:sldId id="1380" r:id="rId51"/>
    <p:sldId id="1381" r:id="rId52"/>
    <p:sldId id="1414" r:id="rId53"/>
    <p:sldId id="1220" r:id="rId54"/>
    <p:sldId id="1415" r:id="rId55"/>
    <p:sldId id="1416" r:id="rId56"/>
    <p:sldId id="1282" r:id="rId57"/>
    <p:sldId id="1385" r:id="rId58"/>
    <p:sldId id="1386" r:id="rId59"/>
    <p:sldId id="1387" r:id="rId60"/>
    <p:sldId id="1388" r:id="rId61"/>
    <p:sldId id="1417" r:id="rId62"/>
    <p:sldId id="1418" r:id="rId63"/>
    <p:sldId id="1391" r:id="rId64"/>
    <p:sldId id="1392" r:id="rId65"/>
    <p:sldId id="1393" r:id="rId66"/>
    <p:sldId id="1394" r:id="rId67"/>
    <p:sldId id="1395" r:id="rId68"/>
    <p:sldId id="1310" r:id="rId69"/>
    <p:sldId id="1312" r:id="rId70"/>
    <p:sldId id="1396" r:id="rId71"/>
    <p:sldId id="1397" r:id="rId72"/>
    <p:sldId id="1222" r:id="rId73"/>
    <p:sldId id="1419" r:id="rId74"/>
    <p:sldId id="1225" r:id="rId75"/>
    <p:sldId id="1399" r:id="rId76"/>
    <p:sldId id="1400" r:id="rId77"/>
    <p:sldId id="1401" r:id="rId78"/>
    <p:sldId id="1199" r:id="rId79"/>
    <p:sldId id="1402" r:id="rId80"/>
    <p:sldId id="1403" r:id="rId81"/>
    <p:sldId id="1404" r:id="rId82"/>
    <p:sldId id="1207" r:id="rId83"/>
    <p:sldId id="1420" r:id="rId84"/>
    <p:sldId id="1406" r:id="rId85"/>
    <p:sldId id="1421" r:id="rId86"/>
    <p:sldId id="1408" r:id="rId87"/>
    <p:sldId id="1191" r:id="rId88"/>
    <p:sldId id="1195" r:id="rId89"/>
    <p:sldId id="1409" r:id="rId90"/>
    <p:sldId id="1298" r:id="rId91"/>
    <p:sldId id="1250" r:id="rId92"/>
    <p:sldId id="1422" r:id="rId93"/>
  </p:sldIdLst>
  <p:sldSz cx="6858000" cy="9906000" type="A4"/>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CB6870C7-5DC8-4BB2-A8B5-8D20CE3E9EF5}">
          <p14:sldIdLst>
            <p14:sldId id="1423"/>
          </p14:sldIdLst>
        </p14:section>
        <p14:section name="Önsöz ve İçindekiler" id="{E3834704-E864-44A4-A165-EC348F2F0F99}">
          <p14:sldIdLst>
            <p14:sldId id="1132"/>
            <p14:sldId id="1374"/>
          </p14:sldIdLst>
        </p14:section>
        <p14:section name="Tarihi" id="{BF3A9300-4D0E-445D-BCC4-0E02A151552E}">
          <p14:sldIdLst/>
        </p14:section>
        <p14:section name="Coğrafi Durum" id="{3328578F-2847-4005-9222-28713075E376}">
          <p14:sldIdLst/>
        </p14:section>
        <p14:section name="Nüfus" id="{BCBD03B5-80DA-4107-90EF-EDA191818473}">
          <p14:sldIdLst>
            <p14:sldId id="1260"/>
            <p14:sldId id="1261"/>
            <p14:sldId id="1411"/>
            <p14:sldId id="1412"/>
            <p14:sldId id="1272"/>
            <p14:sldId id="1413"/>
            <p14:sldId id="1376"/>
            <p14:sldId id="1377"/>
          </p14:sldIdLst>
        </p14:section>
        <p14:section name="İdari Yapı" id="{91CF1F5F-7AC3-4C78-B8BB-28967CF3CFA3}">
          <p14:sldIdLst>
            <p14:sldId id="1184"/>
            <p14:sldId id="1379"/>
          </p14:sldIdLst>
        </p14:section>
        <p14:section name="Asayiş ve Güvenlik" id="{D88D19B8-E6A1-4D66-AE38-9E1BDC194F17}">
          <p14:sldIdLst>
            <p14:sldId id="1380"/>
            <p14:sldId id="1381"/>
            <p14:sldId id="1414"/>
            <p14:sldId id="1220"/>
          </p14:sldIdLst>
        </p14:section>
        <p14:section name="İş ve Çalışma Hayatı" id="{382D718F-38F6-4B88-9A9D-A50CB3B1D8B3}">
          <p14:sldIdLst>
            <p14:sldId id="1415"/>
            <p14:sldId id="1416"/>
          </p14:sldIdLst>
        </p14:section>
        <p14:section name="Milli Gelir ve Ekonomik Durum" id="{0B108E85-2C45-4F66-8025-952477DD2D50}">
          <p14:sldIdLst>
            <p14:sldId id="1282"/>
            <p14:sldId id="1385"/>
            <p14:sldId id="1386"/>
            <p14:sldId id="1387"/>
          </p14:sldIdLst>
        </p14:section>
        <p14:section name="Eğitim" id="{F94EEF6A-EAC4-48B2-A445-3E0D61075020}">
          <p14:sldIdLst>
            <p14:sldId id="1388"/>
            <p14:sldId id="1417"/>
            <p14:sldId id="1418"/>
          </p14:sldIdLst>
        </p14:section>
        <p14:section name="Yüksek Öğretim" id="{C87B0D2E-C96F-4438-8675-A1496E6AB87B}">
          <p14:sldIdLst>
            <p14:sldId id="1391"/>
            <p14:sldId id="1392"/>
            <p14:sldId id="1393"/>
            <p14:sldId id="1394"/>
          </p14:sldIdLst>
        </p14:section>
        <p14:section name="Ulaşım" id="{18DF6305-EDBB-4215-83BF-A57E59319649}">
          <p14:sldIdLst>
            <p14:sldId id="1395"/>
            <p14:sldId id="1310"/>
            <p14:sldId id="1312"/>
            <p14:sldId id="1396"/>
            <p14:sldId id="1397"/>
          </p14:sldIdLst>
        </p14:section>
        <p14:section name="Sağlık" id="{827ED5F3-9EA5-4E1E-A5A6-78F5C537763D}">
          <p14:sldIdLst>
            <p14:sldId id="1222"/>
            <p14:sldId id="1419"/>
            <p14:sldId id="1225"/>
          </p14:sldIdLst>
        </p14:section>
        <p14:section name="Sosyal Hizmetler" id="{135582F7-D1D9-4B80-8D1B-7DA0C615EBE4}">
          <p14:sldIdLst>
            <p14:sldId id="1399"/>
            <p14:sldId id="1400"/>
            <p14:sldId id="1401"/>
          </p14:sldIdLst>
        </p14:section>
        <p14:section name="Kültür ve Turizm" id="{00722258-9DB0-425A-A243-ABA357267D53}">
          <p14:sldIdLst>
            <p14:sldId id="1199"/>
            <p14:sldId id="1402"/>
            <p14:sldId id="1403"/>
            <p14:sldId id="1404"/>
            <p14:sldId id="1207"/>
          </p14:sldIdLst>
        </p14:section>
        <p14:section name="Spor" id="{A4C2D35F-4A7C-4D67-AFCE-972D233714B5}">
          <p14:sldIdLst>
            <p14:sldId id="1420"/>
            <p14:sldId id="1406"/>
          </p14:sldIdLst>
        </p14:section>
        <p14:section name="Sanayi ve Teknoloji" id="{9817FEBA-CA9B-4048-90D3-1C16EFAABE37}">
          <p14:sldIdLst>
            <p14:sldId id="1421"/>
            <p14:sldId id="1408"/>
          </p14:sldIdLst>
        </p14:section>
        <p14:section name="Tarım, Orman ve Hayvancılık" id="{698FB528-5B18-4F63-8A31-5848657B907D}">
          <p14:sldIdLst>
            <p14:sldId id="1191"/>
            <p14:sldId id="1195"/>
          </p14:sldIdLst>
        </p14:section>
        <p14:section name="Konut ve Yerleşim" id="{2ADC86E7-5558-446B-82F0-4E7EF65E9F10}">
          <p14:sldIdLst/>
        </p14:section>
        <p14:section name="Fiziki ve Teknik Altyapı" id="{14F16885-D14D-4357-8EA9-07BD365417B4}">
          <p14:sldIdLst>
            <p14:sldId id="1409"/>
          </p14:sldIdLst>
        </p14:section>
        <p14:section name="İletişim, Haberleşme ve Enerji" id="{E0DD1311-E880-441B-A6C5-D3C74CBA593A}">
          <p14:sldIdLst>
            <p14:sldId id="1298"/>
          </p14:sldIdLst>
        </p14:section>
        <p14:section name="Mahalli İdareler" id="{9C648D7D-65FE-44B9-A4AC-090A9B9C0210}">
          <p14:sldIdLst/>
        </p14:section>
        <p14:section name="İKK Toplantı Değerlendirme" id="{2B796EA8-D2B7-4D2B-9999-75A03A8F42B7}">
          <p14:sldIdLst/>
        </p14:section>
        <p14:section name="2024 Yatırımları - Yatırım Programı" id="{59E8281F-4195-4F7C-A0A9-B451869BA8CA}">
          <p14:sldIdLst/>
        </p14:section>
        <p14:section name="2003-2023 Kamu Yatırımları" id="{E1E88229-6DBF-4CB5-B751-28A3A8FED7BE}">
          <p14:sldIdLst/>
        </p14:section>
        <p14:section name="Devam Eden Önemli Projeler" id="{BDAD76BD-FE19-423C-89D3-934945AA13F1}">
          <p14:sldIdLst/>
        </p14:section>
        <p14:section name="Hükümet Konakları" id="{ABE24497-59D7-4B4A-BA05-CA9BFB67F4D9}">
          <p14:sldIdLst/>
        </p14:section>
        <p14:section name="İstanbul Valiliği Projeleri" id="{281DE564-E01D-45FF-8E7B-69AFA50D5BC9}">
          <p14:sldIdLst/>
        </p14:section>
        <p14:section name="Sorunlar" id="{C4DE1672-B9AE-4922-B13B-AE127AA9B9F0}">
          <p14:sldIdLst>
            <p14:sldId id="1250"/>
          </p14:sldIdLst>
        </p14:section>
        <p14:section name="Kamu Yatırımları" id="{872BCAB6-A2CE-46E7-BC49-1413BD9B144A}">
          <p14:sldIdLst>
            <p14:sldId id="1422"/>
          </p14:sldIdLst>
        </p14:section>
        <p14:section name="Sonuç" id="{43135EFA-98E4-4712-96C2-DDB5B7F92B1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üleyha AKSÜZEK KAVAK" initials="ZAK" lastIdx="1" clrIdx="0">
    <p:extLst>
      <p:ext uri="{19B8F6BF-5375-455C-9EA6-DF929625EA0E}">
        <p15:presenceInfo xmlns:p15="http://schemas.microsoft.com/office/powerpoint/2012/main" userId="S-1-5-21-3319460674-182160504-3610838970-10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B2A"/>
    <a:srgbClr val="C2D2E3"/>
    <a:srgbClr val="29526C"/>
    <a:srgbClr val="D16531"/>
    <a:srgbClr val="404F64"/>
    <a:srgbClr val="2F4858"/>
    <a:srgbClr val="F2D492"/>
    <a:srgbClr val="FFFFFF"/>
    <a:srgbClr val="B1DCEB"/>
    <a:srgbClr val="AED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3548" autoAdjust="0"/>
  </p:normalViewPr>
  <p:slideViewPr>
    <p:cSldViewPr snapToGrid="0">
      <p:cViewPr varScale="1">
        <p:scale>
          <a:sx n="72" d="100"/>
          <a:sy n="72" d="100"/>
        </p:scale>
        <p:origin x="3390" y="54"/>
      </p:cViewPr>
      <p:guideLst/>
    </p:cSldViewPr>
  </p:slideViewPr>
  <p:outlineViewPr>
    <p:cViewPr>
      <p:scale>
        <a:sx n="33" d="100"/>
        <a:sy n="33" d="100"/>
      </p:scale>
      <p:origin x="0" y="-16872"/>
    </p:cViewPr>
  </p:outlineViewPr>
  <p:notesTextViewPr>
    <p:cViewPr>
      <p:scale>
        <a:sx n="1" d="1"/>
        <a:sy n="1" d="1"/>
      </p:scale>
      <p:origin x="0" y="0"/>
    </p:cViewPr>
  </p:notesTextViewPr>
  <p:notesViewPr>
    <p:cSldViewPr snapToGrid="0">
      <p:cViewPr varScale="1">
        <p:scale>
          <a:sx n="75" d="100"/>
          <a:sy n="75" d="100"/>
        </p:scale>
        <p:origin x="221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slide" Target="slides/slide26.xml"/><Relationship Id="rId68" Type="http://schemas.openxmlformats.org/officeDocument/2006/relationships/slide" Target="slides/slide31.xml"/><Relationship Id="rId76" Type="http://schemas.openxmlformats.org/officeDocument/2006/relationships/slide" Target="slides/slide39.xml"/><Relationship Id="rId84" Type="http://schemas.openxmlformats.org/officeDocument/2006/relationships/slide" Target="slides/slide47.xml"/><Relationship Id="rId89" Type="http://schemas.openxmlformats.org/officeDocument/2006/relationships/slide" Target="slides/slide52.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4.xml"/><Relationship Id="rId92"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slide" Target="slides/slide42.xml"/><Relationship Id="rId87"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slide" Target="slides/slide24.xml"/><Relationship Id="rId82" Type="http://schemas.openxmlformats.org/officeDocument/2006/relationships/slide" Target="slides/slide45.xml"/><Relationship Id="rId90" Type="http://schemas.openxmlformats.org/officeDocument/2006/relationships/slide" Target="slides/slide53.xml"/><Relationship Id="rId95"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slide" Target="slides/slide40.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slide" Target="slides/slide43.xml"/><Relationship Id="rId85" Type="http://schemas.openxmlformats.org/officeDocument/2006/relationships/slide" Target="slides/slide48.xml"/><Relationship Id="rId93" Type="http://schemas.openxmlformats.org/officeDocument/2006/relationships/slide" Target="slides/slide56.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slide" Target="slides/slide51.xml"/><Relationship Id="rId91" Type="http://schemas.openxmlformats.org/officeDocument/2006/relationships/slide" Target="slides/slide54.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9367CFD-0522-4911-AE15-DFE0283BE41F}" type="datetimeFigureOut">
              <a:rPr lang="tr-TR" smtClean="0"/>
              <a:t>4.12.2024</a:t>
            </a:fld>
            <a:endParaRPr lang="tr-TR"/>
          </a:p>
        </p:txBody>
      </p:sp>
      <p:sp>
        <p:nvSpPr>
          <p:cNvPr id="4" name="Altbilgi Yer Tutucusu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AFABCE-18FE-486E-9DA5-EF597B4E2371}" type="slidenum">
              <a:rPr lang="tr-TR" smtClean="0"/>
              <a:t>‹#›</a:t>
            </a:fld>
            <a:endParaRPr lang="tr-TR"/>
          </a:p>
        </p:txBody>
      </p:sp>
    </p:spTree>
    <p:extLst>
      <p:ext uri="{BB962C8B-B14F-4D97-AF65-F5344CB8AC3E}">
        <p14:creationId xmlns:p14="http://schemas.microsoft.com/office/powerpoint/2010/main" val="56858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0"/>
            <a:ext cx="2945660"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5" y="0"/>
            <a:ext cx="2945660" cy="498135"/>
          </a:xfrm>
          <a:prstGeom prst="rect">
            <a:avLst/>
          </a:prstGeom>
        </p:spPr>
        <p:txBody>
          <a:bodyPr vert="horz" lIns="91440" tIns="45720" rIns="91440" bIns="45720" rtlCol="0"/>
          <a:lstStyle>
            <a:lvl1pPr algn="r">
              <a:defRPr sz="1200"/>
            </a:lvl1pPr>
          </a:lstStyle>
          <a:p>
            <a:fld id="{DBAA3C0F-A9AD-4274-91D2-28331D09CCCF}" type="datetimeFigureOut">
              <a:rPr lang="tr-TR" smtClean="0"/>
              <a:t>4.12.2024</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30091"/>
            <a:ext cx="2945660"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30091"/>
            <a:ext cx="2945660" cy="498134"/>
          </a:xfrm>
          <a:prstGeom prst="rect">
            <a:avLst/>
          </a:prstGeom>
        </p:spPr>
        <p:txBody>
          <a:bodyPr vert="horz" lIns="91440" tIns="45720" rIns="91440" bIns="45720" rtlCol="0" anchor="b"/>
          <a:lstStyle>
            <a:lvl1pPr algn="r">
              <a:defRPr sz="1200"/>
            </a:lvl1pPr>
          </a:lstStyle>
          <a:p>
            <a:fld id="{804B5915-9D30-44F4-BAED-259C05145258}" type="slidenum">
              <a:rPr lang="tr-TR" smtClean="0"/>
              <a:t>‹#›</a:t>
            </a:fld>
            <a:endParaRPr lang="tr-TR"/>
          </a:p>
        </p:txBody>
      </p:sp>
    </p:spTree>
    <p:extLst>
      <p:ext uri="{BB962C8B-B14F-4D97-AF65-F5344CB8AC3E}">
        <p14:creationId xmlns:p14="http://schemas.microsoft.com/office/powerpoint/2010/main" val="189442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97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1563"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563"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64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27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98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09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68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23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1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endParaRPr lang="tr-T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tr-T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4288677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447152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647054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872747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9648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452648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817554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588964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01145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753808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924669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188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957017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92772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7426754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953692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897363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144160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308228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01727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399305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852923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5533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776316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559083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79571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890292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7924054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738294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882310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27230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84187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2161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4735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851091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716094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57283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714840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787430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847232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01704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70261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713739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606266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965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979940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15775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867754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72462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73420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630422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562827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906406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8696251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711075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984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485429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258493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210884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129919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570569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411652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94474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00943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298458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361459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648120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693297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00842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501757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353566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61667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066785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551596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168854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695082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830083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523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632957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157002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1535751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516134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473791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406895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530896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815903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356253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35332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8755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28955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183745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734907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966673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4971533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355279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452040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40116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180484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8256664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97262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402504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207948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990377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466693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186286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9110756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6741833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228319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685980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4846417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8930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4424373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5067382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72390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961343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903767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612212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26091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60411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6214967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2099395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220287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385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0871255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429402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3896389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412683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06494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322369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600485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775457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963794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505765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536192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0162739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894175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080135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095880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5518305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189693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5251760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017088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8659818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225696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82346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893718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249143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7879227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85100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580456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5948471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1254940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42303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7340778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8663889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50857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5504562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294856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2404272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83908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6705107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444209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2508854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208262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0652918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193257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24160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5404098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862020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6995959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681002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9262486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6428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24226922"/>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7163113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9039281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162311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14341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1317929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549729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2840979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7463132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1034109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7143577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6384035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920489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9993575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9258640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50590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35685738"/>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3482773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400173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871591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9681990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4996751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4132485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9841404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0936342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914671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7876290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537542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750883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5681470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9921371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8468654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9372337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3735143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1250492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646370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6787849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3865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3669132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9186859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3683259886"/>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4827161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4619733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573858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1078017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6667665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8304977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3578893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0430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2933807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1057694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460720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44940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5015554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217131231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6560962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8486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7105980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148785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492204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64618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4112560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7905237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3105519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5272585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8772415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9753017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2639251459"/>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1532703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5671551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5192433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90757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42215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233648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8516622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5638755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6959316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354458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4471778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0888283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2010541405"/>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7181377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81306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726471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65055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3489647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9281750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9474323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0225690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4517336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8482079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0450891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0762266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24327842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3979946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1791229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0407562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2106352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1607673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3542129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1861645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5029591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0789347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775504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26521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3232949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5477970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392770618"/>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9853253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9784839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8292414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2647673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1734076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902737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4176831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20788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5570043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0695525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4530837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682401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234748400"/>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0871896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6029590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468813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9266586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2394836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40106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8290117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5535526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8741469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634267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116410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6981526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3605333050"/>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5536104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0568286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9548536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37025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5050175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231224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383522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0622554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3748497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6046180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9848521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518485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639606350"/>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7447577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13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5184812"/>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4885661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2246368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1069114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5935121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6861638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5958418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7068900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9656200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7329857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11911753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01265304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8524875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5586714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298603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0870698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9734494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8479965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D2497D-9526-46E3-87F6-A3E087388D9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8429325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885468-037C-4EB7-9B05-AA0EB0B9D414}"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4928654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BFF05A-57A6-4D2E-9AC6-7179672223A7}"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5433237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C2698-750E-4935-A9FF-10EB12D987C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4875405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BC120A-1DEF-4E72-800B-56A09F81C15A}"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68726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0835372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1B7262-DC3C-4046-87BA-0614E92E22A1}"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6969265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59D680-2597-47AB-9E84-D89B726922DB}"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 name="Resim 8" descr="Ekran Kırpm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4023" y="8188289"/>
            <a:ext cx="1933845" cy="514422"/>
          </a:xfrm>
          <a:prstGeom prst="rect">
            <a:avLst/>
          </a:prstGeom>
        </p:spPr>
      </p:pic>
    </p:spTree>
    <p:extLst>
      <p:ext uri="{BB962C8B-B14F-4D97-AF65-F5344CB8AC3E}">
        <p14:creationId xmlns:p14="http://schemas.microsoft.com/office/powerpoint/2010/main" val="1960244801"/>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BB51D-9C7D-441F-A98E-8C7F0B4E83B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5985000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F890E9-AC39-4317-8CB2-2947C0F5D18F}"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702650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9C0D8A-D364-43D6-9099-C65F02A4D876}"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7194223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56567-F27B-42B7-BEBB-5C62BA9038A3}" type="datetime1">
              <a:rPr kumimoji="0" lang="tr-T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4.12.2024</a:t>
            </a:fld>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9006309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6796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45432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19920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70604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92809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94606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72716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44051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4568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501634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67369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074511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84092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4520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06732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13426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95074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34349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941506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26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40712295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51069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89789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825125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0369486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03013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53013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11206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8454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42650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737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49646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183498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819894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798462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4284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024275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7507194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68086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101866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64977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4259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6049001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443114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727012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676663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505358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63820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3851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160733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4039148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008686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844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556426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25279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2346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661300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65659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072994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781165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316616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335538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383591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14372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10.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20.sv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3.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1.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20.sv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3.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20.sv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3.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3.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image" Target="../media/image21.sv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3.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4.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6" Type="http://schemas.openxmlformats.org/officeDocument/2006/relationships/image" Target="../media/image21.svg"/><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3.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5.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21.sv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3.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6.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image" Target="../media/image21.sv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3.pn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6" Type="http://schemas.openxmlformats.org/officeDocument/2006/relationships/image" Target="../media/image21.sv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image" Target="../media/image3.png"/><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8.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6" Type="http://schemas.openxmlformats.org/officeDocument/2006/relationships/image" Target="../media/image21.sv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3.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9.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6" Type="http://schemas.openxmlformats.org/officeDocument/2006/relationships/image" Target="../media/image21.sv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3.pn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20.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6" Type="http://schemas.openxmlformats.org/officeDocument/2006/relationships/image" Target="../media/image21.svg"/><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image" Target="../media/image3.png"/><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21.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6" Type="http://schemas.openxmlformats.org/officeDocument/2006/relationships/image" Target="../media/image21.sv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3.pn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theme" Target="../theme/theme2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6" Type="http://schemas.openxmlformats.org/officeDocument/2006/relationships/image" Target="../media/image22.svg"/><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image" Target="../media/image3.png"/><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theme" Target="../theme/theme23.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6" Type="http://schemas.openxmlformats.org/officeDocument/2006/relationships/image" Target="../media/image22.svg"/><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image" Target="../media/image3.png"/><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theme" Target="../theme/theme24.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2" Type="http://schemas.openxmlformats.org/officeDocument/2006/relationships/slideLayout" Target="../slideLayouts/slideLayout250.xml"/><Relationship Id="rId16" Type="http://schemas.openxmlformats.org/officeDocument/2006/relationships/image" Target="../media/image22.svg"/><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image" Target="../media/image3.png"/><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heme" Target="../theme/theme25.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6" Type="http://schemas.openxmlformats.org/officeDocument/2006/relationships/image" Target="../media/image22.svg"/><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image" Target="../media/image3.png"/><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theme" Target="../theme/theme26.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theme" Target="../theme/theme27.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theme" Target="../theme/theme28.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theme" Target="../theme/theme29.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theme" Target="../theme/theme30.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theme" Target="../theme/theme31.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image" Target="../media/image1.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theme" Target="../theme/theme3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image" Target="../media/image1.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theme" Target="../theme/theme33.xml"/><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slideLayout" Target="../slideLayouts/slideLayout368.xml"/><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5" Type="http://schemas.openxmlformats.org/officeDocument/2006/relationships/slideLayout" Target="../slideLayouts/slideLayout36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image" Target="../media/image1.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theme" Target="../theme/theme34.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image" Target="../media/image1.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theme" Target="../theme/theme35.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theme" Target="../theme/theme36.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2" Type="http://schemas.openxmlformats.org/officeDocument/2006/relationships/slideLayout" Target="../slideLayouts/slideLayout394.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image" Target="../media/image1.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2.xml"/><Relationship Id="rId13" Type="http://schemas.openxmlformats.org/officeDocument/2006/relationships/theme" Target="../theme/theme37.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2.sv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3.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sv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20.sv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20.sv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20.sv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en-US" sz="1350"/>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r>
              <a:rPr lang="tr-TR" sz="900" b="0" i="1" dirty="0">
                <a:solidFill>
                  <a:srgbClr val="9E652E"/>
                </a:solidFill>
              </a:rPr>
              <a:t>İl Planlama ve Koordinasyon Müdürlüğü</a:t>
            </a:r>
          </a:p>
        </p:txBody>
      </p:sp>
    </p:spTree>
    <p:extLst>
      <p:ext uri="{BB962C8B-B14F-4D97-AF65-F5344CB8AC3E}">
        <p14:creationId xmlns:p14="http://schemas.microsoft.com/office/powerpoint/2010/main" val="324174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0381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2940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9747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44859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22165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21440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29465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051798"/>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00260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77490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01140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151913"/>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1036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287936"/>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44579"/>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562286"/>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22862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14684820"/>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718552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8147445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19710608"/>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23752"/>
            <a:ext cx="6858000" cy="424066"/>
          </a:xfrm>
          <a:prstGeom prst="rect">
            <a:avLst/>
          </a:prstGeom>
          <a:solidFill>
            <a:srgbClr val="F2D492">
              <a:alpha val="15000"/>
            </a:srgb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pic>
        <p:nvPicPr>
          <p:cNvPr id="5" name="Resim 4"/>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5674823" y="198155"/>
            <a:ext cx="919097" cy="665445"/>
          </a:xfrm>
          <a:prstGeom prst="rect">
            <a:avLst/>
          </a:prstGeom>
        </p:spPr>
      </p:pic>
    </p:spTree>
    <p:extLst>
      <p:ext uri="{BB962C8B-B14F-4D97-AF65-F5344CB8AC3E}">
        <p14:creationId xmlns:p14="http://schemas.microsoft.com/office/powerpoint/2010/main" val="2042379424"/>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80997639"/>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51367757"/>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95089672"/>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7485548"/>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3233438"/>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25348195"/>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 id="2147484255"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10805838"/>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61986"/>
            <a:ext cx="6858000" cy="424066"/>
          </a:xfrm>
          <a:prstGeom prst="rect">
            <a:avLst/>
          </a:prstGeom>
          <a:solidFill>
            <a:srgbClr val="2D3142">
              <a:alpha val="95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Metin kutusu 13"/>
          <p:cNvSpPr txBox="1"/>
          <p:nvPr userDrawn="1"/>
        </p:nvSpPr>
        <p:spPr>
          <a:xfrm>
            <a:off x="0" y="9558077"/>
            <a:ext cx="20557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Segoe UI Semibold" panose="020B0702040204020203" pitchFamily="34" charset="0"/>
              </a:rPr>
              <a:t>İl Planlama ve Koordinasyon Müdürlüğü</a:t>
            </a:r>
            <a:endParaRPr kumimoji="0" lang="tr-TR" sz="900" b="0" i="1" u="none" strike="noStrike" kern="1200" cap="none" spc="0" normalizeH="0" baseline="0" noProof="0" dirty="0">
              <a:ln>
                <a:noFill/>
              </a:ln>
              <a:solidFill>
                <a:prstClr val="white">
                  <a:lumMod val="95000"/>
                </a:prstClr>
              </a:solidFill>
              <a:effectLst/>
              <a:uLnTx/>
              <a:uFillTx/>
              <a:latin typeface="Calibri" panose="020F0502020204030204"/>
              <a:ea typeface="+mn-ea"/>
              <a:cs typeface="Segoe UI Semibold" panose="020B0702040204020203" pitchFamily="34" charset="0"/>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720000"/>
          </a:xfrm>
          <a:prstGeom prst="rect">
            <a:avLst/>
          </a:prstGeom>
          <a:solidFill>
            <a:srgbClr val="BF4904">
              <a:alpha val="75000"/>
            </a:srgbClr>
          </a:solidFill>
          <a:ln w="12700">
            <a:solidFill>
              <a:srgbClr val="BF4904"/>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7756" y="20300"/>
            <a:ext cx="1080000" cy="8064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56932" y="123383"/>
            <a:ext cx="781648" cy="539740"/>
          </a:xfrm>
          <a:prstGeom prst="rect">
            <a:avLst/>
          </a:prstGeom>
        </p:spPr>
      </p:pic>
      <p:sp>
        <p:nvSpPr>
          <p:cNvPr id="20" name="Dikdörtgen 19"/>
          <p:cNvSpPr/>
          <p:nvPr userDrawn="1"/>
        </p:nvSpPr>
        <p:spPr>
          <a:xfrm>
            <a:off x="6121672" y="9385652"/>
            <a:ext cx="547764" cy="500400"/>
          </a:xfrm>
          <a:prstGeom prst="rect">
            <a:avLst/>
          </a:prstGeom>
          <a:solidFill>
            <a:srgbClr val="F8F9FA"/>
          </a:solidFill>
          <a:ln w="12700">
            <a:solidFill>
              <a:srgbClr val="2838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120756" y="9449302"/>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83845"/>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2400" b="1" i="0" u="none" strike="noStrike" kern="1200" cap="none" spc="0" normalizeH="0" baseline="0" noProof="0" dirty="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60608647"/>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
        <p:nvSpPr>
          <p:cNvPr id="4" name="Metin kutusu 3"/>
          <p:cNvSpPr txBox="1"/>
          <p:nvPr userDrawn="1"/>
        </p:nvSpPr>
        <p:spPr>
          <a:xfrm>
            <a:off x="5998187" y="9549702"/>
            <a:ext cx="5578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srgbClr val="9E652E"/>
                </a:solidFill>
                <a:effectLst/>
                <a:uLnTx/>
                <a:uFillTx/>
                <a:latin typeface="Calibri" panose="020F0502020204030204"/>
                <a:ea typeface="+mn-ea"/>
                <a:cs typeface="+mn-cs"/>
              </a:rPr>
              <a:t>/</a:t>
            </a:r>
            <a:r>
              <a:rPr kumimoji="0" lang="tr-TR" sz="900" b="1" i="0" u="none" strike="noStrike" kern="1200" cap="none" spc="0" normalizeH="0" baseline="0" noProof="0" dirty="0">
                <a:ln>
                  <a:noFill/>
                </a:ln>
                <a:solidFill>
                  <a:srgbClr val="9E652E"/>
                </a:solidFill>
                <a:effectLst/>
                <a:uLnTx/>
                <a:uFillTx/>
                <a:latin typeface="Calibri" panose="020F0502020204030204"/>
                <a:ea typeface="+mn-ea"/>
                <a:cs typeface="+mn-cs"/>
              </a:rPr>
              <a:t>93</a:t>
            </a:r>
          </a:p>
        </p:txBody>
      </p:sp>
    </p:spTree>
    <p:extLst>
      <p:ext uri="{BB962C8B-B14F-4D97-AF65-F5344CB8AC3E}">
        <p14:creationId xmlns:p14="http://schemas.microsoft.com/office/powerpoint/2010/main" val="5064442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7412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9896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80786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1913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96251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9000" r="-69000"/>
          </a:stretch>
        </a:blipFill>
        <a:effectLst/>
      </p:bgPr>
    </p:bg>
    <p:spTree>
      <p:nvGrpSpPr>
        <p:cNvPr id="1" name=""/>
        <p:cNvGrpSpPr/>
        <p:nvPr/>
      </p:nvGrpSpPr>
      <p:grpSpPr>
        <a:xfrm>
          <a:off x="0" y="0"/>
          <a:ext cx="0" cy="0"/>
          <a:chOff x="0" y="0"/>
          <a:chExt cx="0" cy="0"/>
        </a:xfrm>
      </p:grpSpPr>
      <p:sp>
        <p:nvSpPr>
          <p:cNvPr id="3" name="Metin kutusu 2"/>
          <p:cNvSpPr txBox="1"/>
          <p:nvPr/>
        </p:nvSpPr>
        <p:spPr>
          <a:xfrm>
            <a:off x="0" y="434728"/>
            <a:ext cx="6858000" cy="1077218"/>
          </a:xfrm>
          <a:prstGeom prst="rect">
            <a:avLst/>
          </a:prstGeom>
          <a:solidFill>
            <a:schemeClr val="bg1">
              <a:alpha val="63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lumMod val="95000"/>
                    <a:lumOff val="5000"/>
                  </a:prstClr>
                </a:solidFill>
                <a:effectLst/>
                <a:uLnTx/>
                <a:uFillTx/>
                <a:latin typeface="Calibri" panose="020F0502020204030204"/>
                <a:ea typeface="+mn-ea"/>
                <a:cs typeface="+mn-cs"/>
              </a:rPr>
              <a:t>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lumMod val="95000"/>
                    <a:lumOff val="5000"/>
                  </a:prstClr>
                </a:solidFill>
                <a:effectLst/>
                <a:uLnTx/>
                <a:uFillTx/>
                <a:latin typeface="Calibri" panose="020F0502020204030204"/>
                <a:ea typeface="+mn-ea"/>
                <a:cs typeface="+mn-cs"/>
              </a:rPr>
              <a:t>İSTANBUL VALİLİĞİ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prstClr val="black">
                    <a:lumMod val="95000"/>
                    <a:lumOff val="5000"/>
                  </a:prstClr>
                </a:solidFill>
                <a:effectLst/>
                <a:uLnTx/>
                <a:uFillTx/>
                <a:latin typeface="Calibri" panose="020F0502020204030204"/>
                <a:ea typeface="+mn-ea"/>
                <a:cs typeface="+mn-cs"/>
              </a:rPr>
              <a:t>İl Planlama ve Koordinasyon Müdürlüğü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pic>
        <p:nvPicPr>
          <p:cNvPr id="6" name="Resim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2651" y="408224"/>
            <a:ext cx="1145819" cy="1145819"/>
          </a:xfrm>
          <a:prstGeom prst="rect">
            <a:avLst/>
          </a:prstGeom>
          <a:ln>
            <a:solidFill>
              <a:schemeClr val="tx2"/>
            </a:solidFill>
          </a:ln>
        </p:spPr>
      </p:pic>
      <p:pic>
        <p:nvPicPr>
          <p:cNvPr id="5" name="Resim 4"/>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5484975" y="490445"/>
            <a:ext cx="1253756" cy="907744"/>
          </a:xfrm>
          <a:prstGeom prst="rect">
            <a:avLst/>
          </a:prstGeom>
        </p:spPr>
      </p:pic>
      <p:sp>
        <p:nvSpPr>
          <p:cNvPr id="7" name="Metin kutusu 6"/>
          <p:cNvSpPr txBox="1"/>
          <p:nvPr/>
        </p:nvSpPr>
        <p:spPr>
          <a:xfrm>
            <a:off x="0" y="4358331"/>
            <a:ext cx="6858000" cy="3416320"/>
          </a:xfrm>
          <a:prstGeom prst="rect">
            <a:avLst/>
          </a:prstGeom>
          <a:solidFill>
            <a:schemeClr val="accent1">
              <a:lumMod val="50000"/>
              <a:alpha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smtClean="0">
                <a:ln>
                  <a:noFill/>
                </a:ln>
                <a:solidFill>
                  <a:srgbClr val="FFFFFF"/>
                </a:solidFill>
                <a:effectLst/>
                <a:uLnTx/>
                <a:uFillTx/>
                <a:latin typeface="Franklin Gothic Demi Cond" panose="020B0706030402020204" pitchFamily="34" charset="0"/>
                <a:ea typeface="+mn-ea"/>
                <a:cs typeface="+mn-cs"/>
              </a:rPr>
              <a:t>İSTANBUL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smtClean="0">
                <a:ln>
                  <a:noFill/>
                </a:ln>
                <a:solidFill>
                  <a:srgbClr val="FFFFFF"/>
                </a:solidFill>
                <a:effectLst/>
                <a:uLnTx/>
                <a:uFillTx/>
                <a:latin typeface="Franklin Gothic Demi Cond" panose="020B0706030402020204" pitchFamily="34" charset="0"/>
                <a:ea typeface="+mn-ea"/>
                <a:cs typeface="+mn-cs"/>
              </a:rPr>
              <a:t>İL İSTATİSTİK RAPORU</a:t>
            </a:r>
          </a:p>
        </p:txBody>
      </p:sp>
      <p:sp>
        <p:nvSpPr>
          <p:cNvPr id="8" name="Metin kutusu 7"/>
          <p:cNvSpPr txBox="1"/>
          <p:nvPr/>
        </p:nvSpPr>
        <p:spPr>
          <a:xfrm>
            <a:off x="0" y="9160885"/>
            <a:ext cx="6858000" cy="646331"/>
          </a:xfrm>
          <a:prstGeom prst="rect">
            <a:avLst/>
          </a:prstGeom>
          <a:solidFill>
            <a:schemeClr val="accent1">
              <a:lumMod val="50000"/>
              <a:alpha val="69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srgbClr val="FFFFFF"/>
                </a:solidFill>
                <a:effectLst/>
                <a:uLnTx/>
                <a:uFillTx/>
                <a:latin typeface="Calibri" panose="020F0502020204030204"/>
                <a:ea typeface="+mn-ea"/>
                <a:cs typeface="+mn-cs"/>
              </a:rPr>
              <a:t>2021</a:t>
            </a:r>
          </a:p>
        </p:txBody>
      </p:sp>
    </p:spTree>
    <p:extLst>
      <p:ext uri="{BB962C8B-B14F-4D97-AF65-F5344CB8AC3E}">
        <p14:creationId xmlns:p14="http://schemas.microsoft.com/office/powerpoint/2010/main" val="708154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NÜFUS İSTATİSTİKLERİ</a:t>
            </a:r>
          </a:p>
        </p:txBody>
      </p:sp>
      <p:sp>
        <p:nvSpPr>
          <p:cNvPr id="4" name="Dikdörtgen 3"/>
          <p:cNvSpPr/>
          <p:nvPr/>
        </p:nvSpPr>
        <p:spPr>
          <a:xfrm>
            <a:off x="0" y="3277754"/>
            <a:ext cx="664877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mn-cs"/>
              </a:rPr>
              <a:t>Kaynak : TÜİK.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Yabancı uyruklu nüfus kapsamında; referans tarihinde geçerli ikamet veya çalışma iznine sahip kişiler, uluslararası koruma kimlik belgesi gibi ikamet izni yerine geçen kimlik belgesi olan ve referans tarihinde geçerli adres beyanı olan kişiler ve izinle Türkiye Cumhuriyeti vatandaşlığından çıkmış referans tarihinde geçerli adres beyanı olan mavi kart hamili kişiler değerlendirilmiştir. Kurs, turizm, bilimsel araştırma vb. nedenlerle 3 aydan kısa süreli vize veya ikamet iznine sahip yabancılar ile geçici koruma statüsüyle ülkede bulunan </a:t>
            </a: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mn-cs"/>
              </a:rPr>
              <a:t>Suriyeliler nüfusa dâhil değildir</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5" name="Tablo 4"/>
          <p:cNvGraphicFramePr>
            <a:graphicFrameLocks noGrp="1"/>
          </p:cNvGraphicFramePr>
          <p:nvPr>
            <p:extLst>
              <p:ext uri="{D42A27DB-BD31-4B8C-83A1-F6EECF244321}">
                <p14:modId xmlns:p14="http://schemas.microsoft.com/office/powerpoint/2010/main" val="3211537460"/>
              </p:ext>
            </p:extLst>
          </p:nvPr>
        </p:nvGraphicFramePr>
        <p:xfrm>
          <a:off x="66515" y="4672479"/>
          <a:ext cx="6724971" cy="4022044"/>
        </p:xfrm>
        <a:graphic>
          <a:graphicData uri="http://schemas.openxmlformats.org/drawingml/2006/table">
            <a:tbl>
              <a:tblPr>
                <a:effectLst>
                  <a:outerShdw blurRad="50800" dist="38100" dir="5400000" algn="t" rotWithShape="0">
                    <a:prstClr val="black">
                      <a:alpha val="40000"/>
                    </a:prstClr>
                  </a:outerShdw>
                </a:effectLst>
              </a:tblPr>
              <a:tblGrid>
                <a:gridCol w="2676685">
                  <a:extLst>
                    <a:ext uri="{9D8B030D-6E8A-4147-A177-3AD203B41FA5}">
                      <a16:colId xmlns:a16="http://schemas.microsoft.com/office/drawing/2014/main" val="60148677"/>
                    </a:ext>
                  </a:extLst>
                </a:gridCol>
                <a:gridCol w="1351722">
                  <a:extLst>
                    <a:ext uri="{9D8B030D-6E8A-4147-A177-3AD203B41FA5}">
                      <a16:colId xmlns:a16="http://schemas.microsoft.com/office/drawing/2014/main" val="24187922"/>
                    </a:ext>
                  </a:extLst>
                </a:gridCol>
                <a:gridCol w="1391478">
                  <a:extLst>
                    <a:ext uri="{9D8B030D-6E8A-4147-A177-3AD203B41FA5}">
                      <a16:colId xmlns:a16="http://schemas.microsoft.com/office/drawing/2014/main" val="584159691"/>
                    </a:ext>
                  </a:extLst>
                </a:gridCol>
                <a:gridCol w="384807">
                  <a:extLst>
                    <a:ext uri="{9D8B030D-6E8A-4147-A177-3AD203B41FA5}">
                      <a16:colId xmlns:a16="http://schemas.microsoft.com/office/drawing/2014/main" val="1896489176"/>
                    </a:ext>
                  </a:extLst>
                </a:gridCol>
                <a:gridCol w="920279">
                  <a:extLst>
                    <a:ext uri="{9D8B030D-6E8A-4147-A177-3AD203B41FA5}">
                      <a16:colId xmlns:a16="http://schemas.microsoft.com/office/drawing/2014/main" val="2416024679"/>
                    </a:ext>
                  </a:extLst>
                </a:gridCol>
              </a:tblGrid>
              <a:tr h="628071">
                <a:tc gridSpan="4">
                  <a:txBody>
                    <a:bodyPr/>
                    <a:lstStyle/>
                    <a:p>
                      <a:pPr algn="ctr">
                        <a:lnSpc>
                          <a:spcPct val="107000"/>
                        </a:lnSpc>
                        <a:spcAft>
                          <a:spcPts val="0"/>
                        </a:spcAft>
                      </a:pPr>
                      <a:r>
                        <a:rPr lang="tr-TR" sz="1600" b="1" dirty="0">
                          <a:solidFill>
                            <a:schemeClr val="bg1"/>
                          </a:solidFill>
                          <a:effectLst/>
                          <a:latin typeface="+mn-lt"/>
                          <a:ea typeface="Calibri" panose="020F0502020204030204" pitchFamily="34" charset="0"/>
                          <a:cs typeface="Times New Roman" panose="02020603050405020304" pitchFamily="18" charset="0"/>
                        </a:rPr>
                        <a:t>YABANCI İŞLEMLERİ*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0"/>
                        </a:spcAft>
                      </a:pP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extLst>
                  <a:ext uri="{0D108BD9-81ED-4DB2-BD59-A6C34878D82A}">
                    <a16:rowId xmlns:a16="http://schemas.microsoft.com/office/drawing/2014/main" val="1063904183"/>
                  </a:ext>
                </a:extLst>
              </a:tr>
              <a:tr h="616572">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YIL</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2019</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2020</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gridSpan="2">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2021</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658728802"/>
                  </a:ext>
                </a:extLst>
              </a:tr>
              <a:tr h="603102">
                <a:tc>
                  <a:txBody>
                    <a:bodyPr/>
                    <a:lstStyle/>
                    <a:p>
                      <a:pPr algn="l" fontAlgn="ctr"/>
                      <a:r>
                        <a:rPr lang="tr-TR" sz="1400" b="1" i="0" u="none" strike="noStrike" dirty="0">
                          <a:solidFill>
                            <a:srgbClr val="000000"/>
                          </a:solidFill>
                          <a:effectLst/>
                          <a:latin typeface="+mn-lt"/>
                        </a:rPr>
                        <a:t>DÜZENSİZ GÖÇMEN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400" b="0" i="0" u="none" strike="noStrike" dirty="0">
                          <a:solidFill>
                            <a:srgbClr val="000000"/>
                          </a:solidFill>
                          <a:effectLst/>
                          <a:latin typeface="+mn-lt"/>
                        </a:rPr>
                        <a:t>118.432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rgbClr val="000000"/>
                          </a:solidFill>
                          <a:effectLst/>
                          <a:latin typeface="+mn-lt"/>
                        </a:rPr>
                        <a:t>29.066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gridSpan="2">
                  <a:txBody>
                    <a:bodyPr/>
                    <a:lstStyle/>
                    <a:p>
                      <a:pPr algn="ctr" fontAlgn="ctr"/>
                      <a:r>
                        <a:rPr lang="tr-TR" sz="1400" b="0" i="0" u="none" strike="noStrike" dirty="0">
                          <a:solidFill>
                            <a:srgbClr val="000000"/>
                          </a:solidFill>
                          <a:effectLst/>
                          <a:latin typeface="+mn-lt"/>
                        </a:rPr>
                        <a:t>69.952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endParaRPr lang="tr-TR" dirty="0"/>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66628318"/>
                  </a:ext>
                </a:extLst>
              </a:tr>
              <a:tr h="794976">
                <a:tc>
                  <a:txBody>
                    <a:bodyPr/>
                    <a:lstStyle/>
                    <a:p>
                      <a:pPr algn="l" fontAlgn="ctr"/>
                      <a:r>
                        <a:rPr lang="tr-TR" sz="1400" b="1" i="0" u="none" strike="noStrike">
                          <a:solidFill>
                            <a:srgbClr val="000000"/>
                          </a:solidFill>
                          <a:effectLst/>
                          <a:latin typeface="+mn-lt"/>
                        </a:rPr>
                        <a:t>GEÇİCİ KORUMA STATÜSÜNDE BULANAN KİŞİ SAYISI (SURİYELİ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400" b="0" i="0" u="none" strike="noStrike">
                          <a:solidFill>
                            <a:srgbClr val="000000"/>
                          </a:solidFill>
                          <a:effectLst/>
                          <a:latin typeface="+mn-lt"/>
                        </a:rPr>
                        <a:t>479.598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rgbClr val="000000"/>
                          </a:solidFill>
                          <a:effectLst/>
                          <a:latin typeface="+mn-lt"/>
                        </a:rPr>
                        <a:t>518.519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gridSpan="2">
                  <a:txBody>
                    <a:bodyPr/>
                    <a:lstStyle/>
                    <a:p>
                      <a:pPr algn="ctr" fontAlgn="ctr"/>
                      <a:r>
                        <a:rPr lang="tr-TR" sz="1400" b="0" i="0" u="none" strike="noStrike" dirty="0">
                          <a:solidFill>
                            <a:srgbClr val="000000"/>
                          </a:solidFill>
                          <a:effectLst/>
                          <a:latin typeface="+mn-lt"/>
                        </a:rPr>
                        <a:t>534.223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endParaRPr lang="tr-TR" dirty="0"/>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47129356"/>
                  </a:ext>
                </a:extLst>
              </a:tr>
              <a:tr h="603106">
                <a:tc>
                  <a:txBody>
                    <a:bodyPr/>
                    <a:lstStyle/>
                    <a:p>
                      <a:pPr algn="l" fontAlgn="ctr"/>
                      <a:r>
                        <a:rPr lang="tr-TR" sz="1400" b="1" i="0" u="none" strike="noStrike" dirty="0">
                          <a:solidFill>
                            <a:srgbClr val="000000"/>
                          </a:solidFill>
                          <a:effectLst/>
                          <a:latin typeface="+mn-lt"/>
                        </a:rPr>
                        <a:t>DÜZENLİ GÖÇMEN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400" b="0" i="0" u="none" strike="noStrike">
                          <a:solidFill>
                            <a:srgbClr val="000000"/>
                          </a:solidFill>
                          <a:effectLst/>
                          <a:latin typeface="+mn-lt"/>
                        </a:rPr>
                        <a:t>1.043.666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400" b="0" i="0" u="none" strike="noStrike">
                          <a:solidFill>
                            <a:srgbClr val="000000"/>
                          </a:solidFill>
                          <a:effectLst/>
                          <a:latin typeface="+mn-lt"/>
                        </a:rPr>
                        <a:t>930.781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gridSpan="2">
                  <a:txBody>
                    <a:bodyPr/>
                    <a:lstStyle/>
                    <a:p>
                      <a:pPr algn="ctr" fontAlgn="ctr"/>
                      <a:r>
                        <a:rPr lang="tr-TR" sz="1400" b="0" i="0" u="none" strike="noStrike" dirty="0">
                          <a:solidFill>
                            <a:srgbClr val="000000"/>
                          </a:solidFill>
                          <a:effectLst/>
                          <a:latin typeface="+mn-lt"/>
                        </a:rPr>
                        <a:t>1.230.834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endParaRPr lang="tr-TR" dirty="0"/>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933209697"/>
                  </a:ext>
                </a:extLst>
              </a:tr>
              <a:tr h="776217">
                <a:tc>
                  <a:txBody>
                    <a:bodyPr/>
                    <a:lstStyle/>
                    <a:p>
                      <a:pPr algn="l" fontAlgn="ctr"/>
                      <a:r>
                        <a:rPr lang="tr-TR" sz="1400" b="1" i="0" u="none" strike="noStrike" dirty="0">
                          <a:solidFill>
                            <a:srgbClr val="000000"/>
                          </a:solidFill>
                          <a:effectLst/>
                          <a:latin typeface="+mn-lt"/>
                        </a:rPr>
                        <a:t>ULUSLARARASI KORUMA STATÜSÜNDE BULUNAN KİŞİ SAYISI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400" b="0" i="0" u="none" strike="noStrike">
                          <a:solidFill>
                            <a:srgbClr val="000000"/>
                          </a:solidFill>
                          <a:effectLst/>
                          <a:latin typeface="+mn-lt"/>
                        </a:rPr>
                        <a:t>2.636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400" b="0" i="0" u="none" strike="noStrike">
                          <a:solidFill>
                            <a:srgbClr val="000000"/>
                          </a:solidFill>
                          <a:effectLst/>
                          <a:latin typeface="+mn-lt"/>
                        </a:rPr>
                        <a:t>2.604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gridSpan="2">
                  <a:txBody>
                    <a:bodyPr/>
                    <a:lstStyle/>
                    <a:p>
                      <a:pPr algn="ctr" fontAlgn="ctr"/>
                      <a:r>
                        <a:rPr lang="tr-TR" sz="1400" b="0" i="0" u="none" strike="noStrike" dirty="0">
                          <a:solidFill>
                            <a:srgbClr val="000000"/>
                          </a:solidFill>
                          <a:effectLst/>
                          <a:latin typeface="+mn-lt"/>
                        </a:rPr>
                        <a:t>2.818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endParaRPr lang="tr-TR" dirty="0"/>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57137870"/>
                  </a:ext>
                </a:extLst>
              </a:tr>
            </a:tbl>
          </a:graphicData>
        </a:graphic>
      </p:graphicFrame>
      <p:sp>
        <p:nvSpPr>
          <p:cNvPr id="7" name="Dikdörtgen 6"/>
          <p:cNvSpPr/>
          <p:nvPr/>
        </p:nvSpPr>
        <p:spPr>
          <a:xfrm>
            <a:off x="92765" y="8949426"/>
            <a:ext cx="6648771"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İstanbul İl Göç Müdürlüğünün 06.06.2023 tarihli verileridir.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İllegal giriş - çık sayısı, düzensiz göçmen sayısı içine dahil edilmiştir.</a:t>
            </a:r>
          </a:p>
        </p:txBody>
      </p:sp>
      <p:sp>
        <p:nvSpPr>
          <p:cNvPr id="3" name="Slayt Numarası Yer Tutucusu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Tablo 7"/>
          <p:cNvGraphicFramePr>
            <a:graphicFrameLocks noGrp="1"/>
          </p:cNvGraphicFramePr>
          <p:nvPr>
            <p:extLst>
              <p:ext uri="{D42A27DB-BD31-4B8C-83A1-F6EECF244321}">
                <p14:modId xmlns:p14="http://schemas.microsoft.com/office/powerpoint/2010/main" val="3318526947"/>
              </p:ext>
            </p:extLst>
          </p:nvPr>
        </p:nvGraphicFramePr>
        <p:xfrm>
          <a:off x="32905" y="982777"/>
          <a:ext cx="6825095" cy="2171239"/>
        </p:xfrm>
        <a:graphic>
          <a:graphicData uri="http://schemas.openxmlformats.org/drawingml/2006/table">
            <a:tbl>
              <a:tblPr>
                <a:effectLst>
                  <a:outerShdw blurRad="50800" dist="38100" dir="5400000" algn="t" rotWithShape="0">
                    <a:prstClr val="black">
                      <a:alpha val="40000"/>
                    </a:prstClr>
                  </a:outerShdw>
                </a:effectLst>
              </a:tblPr>
              <a:tblGrid>
                <a:gridCol w="1185889">
                  <a:extLst>
                    <a:ext uri="{9D8B030D-6E8A-4147-A177-3AD203B41FA5}">
                      <a16:colId xmlns:a16="http://schemas.microsoft.com/office/drawing/2014/main" val="37962773"/>
                    </a:ext>
                  </a:extLst>
                </a:gridCol>
                <a:gridCol w="1487941">
                  <a:extLst>
                    <a:ext uri="{9D8B030D-6E8A-4147-A177-3AD203B41FA5}">
                      <a16:colId xmlns:a16="http://schemas.microsoft.com/office/drawing/2014/main" val="1771217485"/>
                    </a:ext>
                  </a:extLst>
                </a:gridCol>
                <a:gridCol w="1350064">
                  <a:extLst>
                    <a:ext uri="{9D8B030D-6E8A-4147-A177-3AD203B41FA5}">
                      <a16:colId xmlns:a16="http://schemas.microsoft.com/office/drawing/2014/main" val="1326744596"/>
                    </a:ext>
                  </a:extLst>
                </a:gridCol>
                <a:gridCol w="1313405">
                  <a:extLst>
                    <a:ext uri="{9D8B030D-6E8A-4147-A177-3AD203B41FA5}">
                      <a16:colId xmlns:a16="http://schemas.microsoft.com/office/drawing/2014/main" val="1198144464"/>
                    </a:ext>
                  </a:extLst>
                </a:gridCol>
                <a:gridCol w="1487796">
                  <a:extLst>
                    <a:ext uri="{9D8B030D-6E8A-4147-A177-3AD203B41FA5}">
                      <a16:colId xmlns:a16="http://schemas.microsoft.com/office/drawing/2014/main" val="694860317"/>
                    </a:ext>
                  </a:extLst>
                </a:gridCol>
              </a:tblGrid>
              <a:tr h="592458">
                <a:tc gridSpan="5">
                  <a:txBody>
                    <a:bodyPr/>
                    <a:lstStyle/>
                    <a:p>
                      <a:pPr algn="ctr">
                        <a:lnSpc>
                          <a:spcPct val="107000"/>
                        </a:lnSpc>
                        <a:spcAft>
                          <a:spcPts val="0"/>
                        </a:spcAft>
                      </a:pPr>
                      <a:r>
                        <a:rPr lang="tr-TR" sz="1600" b="1" dirty="0" smtClean="0">
                          <a:solidFill>
                            <a:schemeClr val="bg1"/>
                          </a:solidFill>
                          <a:effectLst/>
                          <a:latin typeface="+mn-lt"/>
                          <a:ea typeface="Calibri" panose="020F0502020204030204" pitchFamily="34" charset="0"/>
                          <a:cs typeface="Times New Roman" panose="02020603050405020304" pitchFamily="18" charset="0"/>
                        </a:rPr>
                        <a:t>YABANCI NÜFUS İSTATİSTİKLERİ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4431191"/>
                  </a:ext>
                </a:extLst>
              </a:tr>
              <a:tr h="569849">
                <a:tc>
                  <a:txBody>
                    <a:bodyPr/>
                    <a:lstStyle/>
                    <a:p>
                      <a:pPr algn="ctr">
                        <a:lnSpc>
                          <a:spcPct val="107000"/>
                        </a:lnSpc>
                        <a:spcAft>
                          <a:spcPts val="0"/>
                        </a:spcAft>
                      </a:pPr>
                      <a:r>
                        <a:rPr lang="tr-TR" sz="1400" b="1" dirty="0">
                          <a:solidFill>
                            <a:srgbClr val="14213D"/>
                          </a:solidFill>
                          <a:effectLst/>
                          <a:latin typeface="+mn-lt"/>
                          <a:ea typeface="Calibri" panose="020F0502020204030204" pitchFamily="34" charset="0"/>
                          <a:cs typeface="Times New Roman" panose="02020603050405020304" pitchFamily="18" charset="0"/>
                        </a:rPr>
                        <a:t>YIL</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smtClean="0">
                          <a:solidFill>
                            <a:srgbClr val="14213D"/>
                          </a:solidFill>
                          <a:effectLst/>
                          <a:latin typeface="+mn-lt"/>
                          <a:ea typeface="Calibri" panose="020F0502020204030204" pitchFamily="34" charset="0"/>
                          <a:cs typeface="Times New Roman" panose="02020603050405020304" pitchFamily="18" charset="0"/>
                        </a:rPr>
                        <a:t>2018</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smtClean="0">
                          <a:solidFill>
                            <a:srgbClr val="14213D"/>
                          </a:solidFill>
                          <a:effectLst/>
                          <a:latin typeface="+mn-lt"/>
                          <a:ea typeface="Calibri" panose="020F0502020204030204" pitchFamily="34" charset="0"/>
                          <a:cs typeface="Times New Roman" panose="02020603050405020304" pitchFamily="18" charset="0"/>
                        </a:rPr>
                        <a:t>2019</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smtClean="0">
                          <a:solidFill>
                            <a:srgbClr val="14213D"/>
                          </a:solidFill>
                          <a:effectLst/>
                          <a:latin typeface="+mn-lt"/>
                          <a:ea typeface="Calibri" panose="020F0502020204030204" pitchFamily="34" charset="0"/>
                          <a:cs typeface="Times New Roman" panose="02020603050405020304" pitchFamily="18" charset="0"/>
                        </a:rPr>
                        <a:t>2020</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400" b="1" dirty="0" smtClean="0">
                          <a:solidFill>
                            <a:srgbClr val="14213D"/>
                          </a:solidFill>
                          <a:effectLst/>
                          <a:latin typeface="+mn-lt"/>
                          <a:ea typeface="Calibri" panose="020F0502020204030204" pitchFamily="34" charset="0"/>
                          <a:cs typeface="Times New Roman" panose="02020603050405020304" pitchFamily="18" charset="0"/>
                        </a:rPr>
                        <a:t>2021</a:t>
                      </a:r>
                      <a:endParaRPr lang="tr-TR" sz="14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504466">
                <a:tc>
                  <a:txBody>
                    <a:bodyPr/>
                    <a:lstStyle/>
                    <a:p>
                      <a:pPr algn="l">
                        <a:lnSpc>
                          <a:spcPct val="107000"/>
                        </a:lnSpc>
                        <a:spcAft>
                          <a:spcPts val="0"/>
                        </a:spcAft>
                      </a:pPr>
                      <a:r>
                        <a:rPr lang="tr-TR" sz="1400" b="1" dirty="0" smtClean="0">
                          <a:solidFill>
                            <a:srgbClr val="000000"/>
                          </a:solidFill>
                          <a:effectLst/>
                          <a:latin typeface="+mn-lt"/>
                          <a:ea typeface="Calibri" panose="020F0502020204030204" pitchFamily="34" charset="0"/>
                          <a:cs typeface="Times New Roman" panose="02020603050405020304" pitchFamily="18" charset="0"/>
                        </a:rPr>
                        <a:t>TÜRKİYE</a:t>
                      </a:r>
                      <a:endParaRPr lang="tr-TR" sz="14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smtClean="0">
                          <a:solidFill>
                            <a:srgbClr val="000000"/>
                          </a:solidFill>
                          <a:effectLst/>
                          <a:latin typeface="+mn-lt"/>
                          <a:ea typeface="Calibri" panose="020F0502020204030204" pitchFamily="34" charset="0"/>
                          <a:cs typeface="Times New Roman" panose="02020603050405020304" pitchFamily="18" charset="0"/>
                        </a:rPr>
                        <a:t>1.211.034</a:t>
                      </a:r>
                      <a:endParaRPr lang="tr-TR" sz="1400" dirty="0">
                        <a:solidFill>
                          <a:srgbClr val="00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1.531.180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1.333.410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1.792.036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757104832"/>
                  </a:ext>
                </a:extLst>
              </a:tr>
              <a:tr h="504466">
                <a:tc>
                  <a:txBody>
                    <a:bodyPr/>
                    <a:lstStyle/>
                    <a:p>
                      <a:pPr algn="l">
                        <a:lnSpc>
                          <a:spcPct val="107000"/>
                        </a:lnSpc>
                        <a:spcAft>
                          <a:spcPts val="0"/>
                        </a:spcAft>
                      </a:pPr>
                      <a:r>
                        <a:rPr lang="tr-TR" sz="1400" b="1" dirty="0" smtClean="0">
                          <a:solidFill>
                            <a:srgbClr val="000000"/>
                          </a:solidFill>
                          <a:effectLst/>
                          <a:latin typeface="+mn-lt"/>
                          <a:ea typeface="Calibri" panose="020F0502020204030204" pitchFamily="34" charset="0"/>
                          <a:cs typeface="Times New Roman" panose="02020603050405020304" pitchFamily="18" charset="0"/>
                        </a:rPr>
                        <a:t>İSTANBUL</a:t>
                      </a:r>
                      <a:endParaRPr lang="tr-TR" sz="14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 432.243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 597.440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 450.584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 740.954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bl>
          </a:graphicData>
        </a:graphic>
      </p:graphicFrame>
    </p:spTree>
    <p:extLst>
      <p:ext uri="{BB962C8B-B14F-4D97-AF65-F5344CB8AC3E}">
        <p14:creationId xmlns:p14="http://schemas.microsoft.com/office/powerpoint/2010/main" val="193106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YABANCI NÜFUS İSTATİSTİKLERİ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2813657370"/>
              </p:ext>
            </p:extLst>
          </p:nvPr>
        </p:nvGraphicFramePr>
        <p:xfrm>
          <a:off x="35340" y="787001"/>
          <a:ext cx="6822660" cy="8457800"/>
        </p:xfrm>
        <a:graphic>
          <a:graphicData uri="http://schemas.openxmlformats.org/drawingml/2006/table">
            <a:tbl>
              <a:tblPr/>
              <a:tblGrid>
                <a:gridCol w="1753703">
                  <a:extLst>
                    <a:ext uri="{9D8B030D-6E8A-4147-A177-3AD203B41FA5}">
                      <a16:colId xmlns:a16="http://schemas.microsoft.com/office/drawing/2014/main" val="3599424368"/>
                    </a:ext>
                  </a:extLst>
                </a:gridCol>
                <a:gridCol w="1219200">
                  <a:extLst>
                    <a:ext uri="{9D8B030D-6E8A-4147-A177-3AD203B41FA5}">
                      <a16:colId xmlns:a16="http://schemas.microsoft.com/office/drawing/2014/main" val="1063518541"/>
                    </a:ext>
                  </a:extLst>
                </a:gridCol>
                <a:gridCol w="1320392">
                  <a:extLst>
                    <a:ext uri="{9D8B030D-6E8A-4147-A177-3AD203B41FA5}">
                      <a16:colId xmlns:a16="http://schemas.microsoft.com/office/drawing/2014/main" val="3290886586"/>
                    </a:ext>
                  </a:extLst>
                </a:gridCol>
                <a:gridCol w="1237278">
                  <a:extLst>
                    <a:ext uri="{9D8B030D-6E8A-4147-A177-3AD203B41FA5}">
                      <a16:colId xmlns:a16="http://schemas.microsoft.com/office/drawing/2014/main" val="2964112115"/>
                    </a:ext>
                  </a:extLst>
                </a:gridCol>
                <a:gridCol w="1292087">
                  <a:extLst>
                    <a:ext uri="{9D8B030D-6E8A-4147-A177-3AD203B41FA5}">
                      <a16:colId xmlns:a16="http://schemas.microsoft.com/office/drawing/2014/main" val="2377570562"/>
                    </a:ext>
                  </a:extLst>
                </a:gridCol>
              </a:tblGrid>
              <a:tr h="541703">
                <a:tc gridSpan="5">
                  <a:txBody>
                    <a:bodyPr/>
                    <a:lstStyle/>
                    <a:p>
                      <a:pPr algn="ctr" fontAlgn="ctr"/>
                      <a:r>
                        <a:rPr lang="tr-TR" sz="1600" b="1" i="0" u="none" strike="noStrike" dirty="0" smtClean="0">
                          <a:solidFill>
                            <a:schemeClr val="bg1"/>
                          </a:solidFill>
                          <a:effectLst/>
                          <a:latin typeface="+mn-lt"/>
                        </a:rPr>
                        <a:t>İLÇELER </a:t>
                      </a:r>
                      <a:r>
                        <a:rPr lang="tr-TR" sz="1600" b="1" i="0" u="none" strike="noStrike" dirty="0">
                          <a:solidFill>
                            <a:schemeClr val="bg1"/>
                          </a:solidFill>
                          <a:effectLst/>
                          <a:latin typeface="+mn-lt"/>
                        </a:rPr>
                        <a:t>İTİBARIYLA YABANCI </a:t>
                      </a:r>
                      <a:r>
                        <a:rPr lang="tr-TR" sz="1600" b="1" i="0" u="none" strike="noStrike" dirty="0" smtClean="0">
                          <a:solidFill>
                            <a:schemeClr val="bg1"/>
                          </a:solidFill>
                          <a:effectLst/>
                          <a:latin typeface="+mn-lt"/>
                        </a:rPr>
                        <a:t>SAYILARI (2021)</a:t>
                      </a:r>
                      <a:endParaRPr lang="tr-TR" sz="1600" b="1" i="0" u="none" strike="noStrike" dirty="0">
                        <a:solidFill>
                          <a:schemeClr val="bg1"/>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1539674"/>
                  </a:ext>
                </a:extLst>
              </a:tr>
              <a:tr h="722525">
                <a:tc>
                  <a:txBody>
                    <a:bodyPr/>
                    <a:lstStyle/>
                    <a:p>
                      <a:pPr algn="ctr" fontAlgn="ctr"/>
                      <a:r>
                        <a:rPr lang="tr-TR" sz="1200" b="1" i="0" u="none" strike="noStrike" dirty="0">
                          <a:solidFill>
                            <a:srgbClr val="000000"/>
                          </a:solidFill>
                          <a:effectLst/>
                          <a:latin typeface="+mn-lt"/>
                        </a:rPr>
                        <a:t>İLÇELER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200" b="1" i="0" u="none" strike="noStrike" dirty="0">
                          <a:solidFill>
                            <a:srgbClr val="000000"/>
                          </a:solidFill>
                          <a:effectLst/>
                          <a:latin typeface="+mn-lt"/>
                        </a:rPr>
                        <a:t>GEÇİCİ </a:t>
                      </a:r>
                      <a:r>
                        <a:rPr lang="tr-TR" sz="1200" b="1" i="0" u="none" strike="noStrike" dirty="0" smtClean="0">
                          <a:solidFill>
                            <a:srgbClr val="000000"/>
                          </a:solidFill>
                          <a:effectLst/>
                          <a:latin typeface="+mn-lt"/>
                        </a:rPr>
                        <a:t>KORUMA</a:t>
                      </a:r>
                      <a:endParaRPr lang="tr-TR" sz="1200" b="1" i="0" u="none" strike="noStrike" dirty="0">
                        <a:solidFill>
                          <a:srgbClr val="000000"/>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200" b="1" i="0" u="none" strike="noStrike" dirty="0">
                          <a:solidFill>
                            <a:srgbClr val="000000"/>
                          </a:solidFill>
                          <a:effectLst/>
                          <a:latin typeface="+mn-lt"/>
                        </a:rPr>
                        <a:t>ULUSLARARASI KORUMA KAPSAMINDAKİ </a:t>
                      </a:r>
                      <a:r>
                        <a:rPr lang="tr-TR" sz="1200" b="1" i="0" u="none" strike="noStrike" dirty="0" smtClean="0">
                          <a:solidFill>
                            <a:srgbClr val="000000"/>
                          </a:solidFill>
                          <a:effectLst/>
                          <a:latin typeface="+mn-lt"/>
                        </a:rPr>
                        <a:t>YABANCI </a:t>
                      </a:r>
                      <a:endParaRPr lang="tr-TR" sz="1200" b="1" i="0" u="none" strike="noStrike" dirty="0">
                        <a:solidFill>
                          <a:srgbClr val="000000"/>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200" b="1" i="0" u="none" strike="noStrike" dirty="0">
                          <a:solidFill>
                            <a:srgbClr val="000000"/>
                          </a:solidFill>
                          <a:effectLst/>
                          <a:latin typeface="+mn-lt"/>
                        </a:rPr>
                        <a:t>İKAMET </a:t>
                      </a:r>
                      <a:r>
                        <a:rPr lang="tr-TR" sz="1200" b="1" i="0" u="none" strike="noStrike" dirty="0" smtClean="0">
                          <a:solidFill>
                            <a:srgbClr val="000000"/>
                          </a:solidFill>
                          <a:effectLst/>
                          <a:latin typeface="+mn-lt"/>
                        </a:rPr>
                        <a:t>İZNİ</a:t>
                      </a:r>
                      <a:endParaRPr lang="tr-TR" sz="1200" b="1" i="0" u="none" strike="noStrike" dirty="0">
                        <a:solidFill>
                          <a:srgbClr val="000000"/>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200" b="1" i="0" u="none" strike="noStrike" dirty="0">
                          <a:solidFill>
                            <a:srgbClr val="000000"/>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extLst>
                  <a:ext uri="{0D108BD9-81ED-4DB2-BD59-A6C34878D82A}">
                    <a16:rowId xmlns:a16="http://schemas.microsoft.com/office/drawing/2014/main" val="1839870146"/>
                  </a:ext>
                </a:extLst>
              </a:tr>
              <a:tr h="202913">
                <a:tc>
                  <a:txBody>
                    <a:bodyPr/>
                    <a:lstStyle/>
                    <a:p>
                      <a:pPr algn="l" fontAlgn="ctr"/>
                      <a:r>
                        <a:rPr lang="tr-TR" sz="1100" b="1" i="0" u="none" strike="noStrike" dirty="0">
                          <a:solidFill>
                            <a:srgbClr val="C00000"/>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1" i="0" u="none" strike="noStrike" dirty="0">
                          <a:solidFill>
                            <a:srgbClr val="C00000"/>
                          </a:solidFill>
                          <a:effectLst/>
                          <a:latin typeface="+mn-lt"/>
                        </a:rPr>
                        <a:t>533.242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1" i="0" u="none" strike="noStrike" dirty="0">
                          <a:solidFill>
                            <a:srgbClr val="C00000"/>
                          </a:solidFill>
                          <a:effectLst/>
                          <a:latin typeface="+mn-lt"/>
                        </a:rPr>
                        <a:t>2.518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1" i="0" u="none" strike="noStrike" dirty="0">
                          <a:solidFill>
                            <a:srgbClr val="C00000"/>
                          </a:solidFill>
                          <a:effectLst/>
                          <a:latin typeface="+mn-lt"/>
                        </a:rPr>
                        <a:t>598.891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1" i="0" u="none" strike="noStrike" dirty="0">
                          <a:solidFill>
                            <a:srgbClr val="C00000"/>
                          </a:solidFill>
                          <a:effectLst/>
                          <a:latin typeface="+mn-lt"/>
                        </a:rPr>
                        <a:t>1.134.651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extLst>
                  <a:ext uri="{0D108BD9-81ED-4DB2-BD59-A6C34878D82A}">
                    <a16:rowId xmlns:a16="http://schemas.microsoft.com/office/drawing/2014/main" val="3835955736"/>
                  </a:ext>
                </a:extLst>
              </a:tr>
              <a:tr h="178702">
                <a:tc>
                  <a:txBody>
                    <a:bodyPr/>
                    <a:lstStyle/>
                    <a:p>
                      <a:pPr algn="l" fontAlgn="ctr"/>
                      <a:r>
                        <a:rPr lang="tr-TR" sz="1100" b="0" i="0" u="none" strike="noStrike" dirty="0">
                          <a:solidFill>
                            <a:srgbClr val="000000"/>
                          </a:solidFill>
                          <a:effectLst/>
                          <a:latin typeface="+mn-lt"/>
                        </a:rPr>
                        <a:t>ADALAR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95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237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44536055"/>
                  </a:ext>
                </a:extLst>
              </a:tr>
              <a:tr h="178702">
                <a:tc>
                  <a:txBody>
                    <a:bodyPr/>
                    <a:lstStyle/>
                    <a:p>
                      <a:pPr algn="l" fontAlgn="ctr"/>
                      <a:r>
                        <a:rPr lang="tr-TR" sz="1100" b="0" i="0" u="none" strike="noStrike" dirty="0">
                          <a:solidFill>
                            <a:srgbClr val="000000"/>
                          </a:solidFill>
                          <a:effectLst/>
                          <a:latin typeface="+mn-lt"/>
                        </a:rPr>
                        <a:t>ARNAVUTKÖY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19.619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27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2.967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22.613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10857572"/>
                  </a:ext>
                </a:extLst>
              </a:tr>
              <a:tr h="178702">
                <a:tc>
                  <a:txBody>
                    <a:bodyPr/>
                    <a:lstStyle/>
                    <a:p>
                      <a:pPr algn="l" fontAlgn="ctr"/>
                      <a:r>
                        <a:rPr lang="tr-TR" sz="1100" b="0" i="0" u="none" strike="noStrike" dirty="0">
                          <a:solidFill>
                            <a:srgbClr val="000000"/>
                          </a:solidFill>
                          <a:effectLst/>
                          <a:latin typeface="+mn-lt"/>
                        </a:rPr>
                        <a:t>ATAŞEHİR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1.083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27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8.083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9.193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597201671"/>
                  </a:ext>
                </a:extLst>
              </a:tr>
              <a:tr h="178702">
                <a:tc>
                  <a:txBody>
                    <a:bodyPr/>
                    <a:lstStyle/>
                    <a:p>
                      <a:pPr algn="l" fontAlgn="ctr"/>
                      <a:r>
                        <a:rPr lang="tr-TR" sz="1100" b="0" i="0" u="none" strike="noStrike" dirty="0">
                          <a:solidFill>
                            <a:srgbClr val="000000"/>
                          </a:solidFill>
                          <a:effectLst/>
                          <a:latin typeface="+mn-lt"/>
                        </a:rPr>
                        <a:t>AVCILAR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20.618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135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42.579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63.332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70153962"/>
                  </a:ext>
                </a:extLst>
              </a:tr>
              <a:tr h="178702">
                <a:tc>
                  <a:txBody>
                    <a:bodyPr/>
                    <a:lstStyle/>
                    <a:p>
                      <a:pPr algn="l" fontAlgn="ctr"/>
                      <a:r>
                        <a:rPr lang="tr-TR" sz="1100" b="0" i="0" u="none" strike="noStrike" dirty="0">
                          <a:solidFill>
                            <a:srgbClr val="000000"/>
                          </a:solidFill>
                          <a:effectLst/>
                          <a:latin typeface="+mn-lt"/>
                        </a:rPr>
                        <a:t>BAĞCILAR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51.733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49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19.802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71.584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2165346"/>
                  </a:ext>
                </a:extLst>
              </a:tr>
              <a:tr h="178702">
                <a:tc>
                  <a:txBody>
                    <a:bodyPr/>
                    <a:lstStyle/>
                    <a:p>
                      <a:pPr algn="l" fontAlgn="ctr"/>
                      <a:r>
                        <a:rPr lang="tr-TR" sz="1100" b="0" i="0" u="none" strike="noStrike" dirty="0">
                          <a:solidFill>
                            <a:srgbClr val="000000"/>
                          </a:solidFill>
                          <a:effectLst/>
                          <a:latin typeface="+mn-lt"/>
                        </a:rPr>
                        <a:t>BAHÇELİEVLER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20.309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42.141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62.514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0304526"/>
                  </a:ext>
                </a:extLst>
              </a:tr>
              <a:tr h="178702">
                <a:tc>
                  <a:txBody>
                    <a:bodyPr/>
                    <a:lstStyle/>
                    <a:p>
                      <a:pPr algn="l" fontAlgn="ctr"/>
                      <a:r>
                        <a:rPr lang="tr-TR" sz="1100" b="0" i="0" u="none" strike="noStrike" dirty="0">
                          <a:solidFill>
                            <a:srgbClr val="000000"/>
                          </a:solidFill>
                          <a:effectLst/>
                          <a:latin typeface="+mn-lt"/>
                        </a:rPr>
                        <a:t>BAKIRKÖY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246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8.787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9.077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0249295"/>
                  </a:ext>
                </a:extLst>
              </a:tr>
              <a:tr h="178702">
                <a:tc>
                  <a:txBody>
                    <a:bodyPr/>
                    <a:lstStyle/>
                    <a:p>
                      <a:pPr algn="l" fontAlgn="ctr"/>
                      <a:r>
                        <a:rPr lang="tr-TR" sz="1100" b="0" i="0" u="none" strike="noStrike" dirty="0">
                          <a:solidFill>
                            <a:srgbClr val="000000"/>
                          </a:solidFill>
                          <a:effectLst/>
                          <a:latin typeface="+mn-lt"/>
                        </a:rPr>
                        <a:t>BAŞAKŞEHİR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25.568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115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43.639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69.322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41389015"/>
                  </a:ext>
                </a:extLst>
              </a:tr>
              <a:tr h="185877">
                <a:tc>
                  <a:txBody>
                    <a:bodyPr/>
                    <a:lstStyle/>
                    <a:p>
                      <a:pPr algn="l" fontAlgn="ctr"/>
                      <a:r>
                        <a:rPr lang="tr-TR" sz="1100" b="0" i="0" u="none" strike="noStrike" dirty="0">
                          <a:solidFill>
                            <a:srgbClr val="000000"/>
                          </a:solidFill>
                          <a:effectLst/>
                          <a:latin typeface="+mn-lt"/>
                        </a:rPr>
                        <a:t>BAYRAMPAŞA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9.197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12.626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21.843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805985084"/>
                  </a:ext>
                </a:extLst>
              </a:tr>
              <a:tr h="178702">
                <a:tc>
                  <a:txBody>
                    <a:bodyPr/>
                    <a:lstStyle/>
                    <a:p>
                      <a:pPr algn="l" fontAlgn="ctr"/>
                      <a:r>
                        <a:rPr lang="tr-TR" sz="1100" b="0" i="0" u="none" strike="noStrike" dirty="0">
                          <a:solidFill>
                            <a:srgbClr val="000000"/>
                          </a:solidFill>
                          <a:effectLst/>
                          <a:latin typeface="+mn-lt"/>
                        </a:rPr>
                        <a:t>BEŞİKTAŞ</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72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7.400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7.476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95311763"/>
                  </a:ext>
                </a:extLst>
              </a:tr>
              <a:tr h="178702">
                <a:tc>
                  <a:txBody>
                    <a:bodyPr/>
                    <a:lstStyle/>
                    <a:p>
                      <a:pPr algn="l" fontAlgn="ctr"/>
                      <a:r>
                        <a:rPr lang="tr-TR" sz="1100" b="0" i="0" u="none" strike="noStrike" dirty="0">
                          <a:solidFill>
                            <a:srgbClr val="000000"/>
                          </a:solidFill>
                          <a:effectLst/>
                          <a:latin typeface="+mn-lt"/>
                        </a:rPr>
                        <a:t>BEYKOZ</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1.850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3.431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5.306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16484765"/>
                  </a:ext>
                </a:extLst>
              </a:tr>
              <a:tr h="178702">
                <a:tc>
                  <a:txBody>
                    <a:bodyPr/>
                    <a:lstStyle/>
                    <a:p>
                      <a:pPr algn="l" fontAlgn="ctr"/>
                      <a:r>
                        <a:rPr lang="tr-TR" sz="1100" b="0" i="0" u="none" strike="noStrike" dirty="0">
                          <a:solidFill>
                            <a:srgbClr val="000000"/>
                          </a:solidFill>
                          <a:effectLst/>
                          <a:latin typeface="+mn-lt"/>
                        </a:rPr>
                        <a:t>BEYLİKDÜZÜ</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3.355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31.031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34.408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634791736"/>
                  </a:ext>
                </a:extLst>
              </a:tr>
              <a:tr h="178702">
                <a:tc>
                  <a:txBody>
                    <a:bodyPr/>
                    <a:lstStyle/>
                    <a:p>
                      <a:pPr algn="l" fontAlgn="ctr"/>
                      <a:r>
                        <a:rPr lang="tr-TR" sz="1100" b="0" i="0" u="none" strike="noStrike" dirty="0">
                          <a:solidFill>
                            <a:srgbClr val="000000"/>
                          </a:solidFill>
                          <a:effectLst/>
                          <a:latin typeface="+mn-lt"/>
                        </a:rPr>
                        <a:t>BEYOĞLU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11.041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11.706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23.032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01339629"/>
                  </a:ext>
                </a:extLst>
              </a:tr>
              <a:tr h="178702">
                <a:tc>
                  <a:txBody>
                    <a:bodyPr/>
                    <a:lstStyle/>
                    <a:p>
                      <a:pPr algn="l" fontAlgn="ctr"/>
                      <a:r>
                        <a:rPr lang="tr-TR" sz="1100" b="0" i="0" u="none" strike="noStrike" dirty="0">
                          <a:solidFill>
                            <a:srgbClr val="000000"/>
                          </a:solidFill>
                          <a:effectLst/>
                          <a:latin typeface="+mn-lt"/>
                        </a:rPr>
                        <a:t>BÜYÜKÇEKMECE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2.548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8.818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11.371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87923343"/>
                  </a:ext>
                </a:extLst>
              </a:tr>
              <a:tr h="178702">
                <a:tc>
                  <a:txBody>
                    <a:bodyPr/>
                    <a:lstStyle/>
                    <a:p>
                      <a:pPr algn="l" fontAlgn="ctr"/>
                      <a:r>
                        <a:rPr lang="tr-TR" sz="1100" b="0" i="0" u="none" strike="noStrike">
                          <a:solidFill>
                            <a:srgbClr val="000000"/>
                          </a:solidFill>
                          <a:effectLst/>
                          <a:latin typeface="+mn-lt"/>
                        </a:rPr>
                        <a:t>ÇATALCA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287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396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689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287074242"/>
                  </a:ext>
                </a:extLst>
              </a:tr>
              <a:tr h="178702">
                <a:tc>
                  <a:txBody>
                    <a:bodyPr/>
                    <a:lstStyle/>
                    <a:p>
                      <a:pPr algn="l" fontAlgn="ctr"/>
                      <a:r>
                        <a:rPr lang="tr-TR" sz="1100" b="0" i="0" u="none" strike="noStrike" dirty="0">
                          <a:solidFill>
                            <a:srgbClr val="000000"/>
                          </a:solidFill>
                          <a:effectLst/>
                          <a:latin typeface="+mn-lt"/>
                        </a:rPr>
                        <a:t>ÇEKMEKÖY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1.568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3.594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5.182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4734227"/>
                  </a:ext>
                </a:extLst>
              </a:tr>
              <a:tr h="178702">
                <a:tc>
                  <a:txBody>
                    <a:bodyPr/>
                    <a:lstStyle/>
                    <a:p>
                      <a:pPr algn="l" fontAlgn="ctr"/>
                      <a:r>
                        <a:rPr lang="tr-TR" sz="1100" b="0" i="0" u="none" strike="noStrike" dirty="0">
                          <a:solidFill>
                            <a:srgbClr val="000000"/>
                          </a:solidFill>
                          <a:effectLst/>
                          <a:latin typeface="+mn-lt"/>
                        </a:rPr>
                        <a:t>ESENLER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37.065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49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9.453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46.567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478599367"/>
                  </a:ext>
                </a:extLst>
              </a:tr>
              <a:tr h="178702">
                <a:tc>
                  <a:txBody>
                    <a:bodyPr/>
                    <a:lstStyle/>
                    <a:p>
                      <a:pPr algn="l" fontAlgn="ctr"/>
                      <a:r>
                        <a:rPr lang="tr-TR" sz="1100" b="0" i="0" u="none" strike="noStrike" dirty="0">
                          <a:solidFill>
                            <a:srgbClr val="000000"/>
                          </a:solidFill>
                          <a:effectLst/>
                          <a:latin typeface="+mn-lt"/>
                        </a:rPr>
                        <a:t>ESENYURT</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66.057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479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67.446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133.982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31618150"/>
                  </a:ext>
                </a:extLst>
              </a:tr>
              <a:tr h="178702">
                <a:tc>
                  <a:txBody>
                    <a:bodyPr/>
                    <a:lstStyle/>
                    <a:p>
                      <a:pPr algn="l" fontAlgn="ctr"/>
                      <a:r>
                        <a:rPr lang="tr-TR" sz="1100" b="0" i="0" u="none" strike="noStrike" dirty="0">
                          <a:solidFill>
                            <a:srgbClr val="000000"/>
                          </a:solidFill>
                          <a:effectLst/>
                          <a:latin typeface="+mn-lt"/>
                        </a:rPr>
                        <a:t>EYÜP</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9.609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9.688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19.317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27201033"/>
                  </a:ext>
                </a:extLst>
              </a:tr>
              <a:tr h="178702">
                <a:tc>
                  <a:txBody>
                    <a:bodyPr/>
                    <a:lstStyle/>
                    <a:p>
                      <a:pPr algn="l" fontAlgn="ctr"/>
                      <a:r>
                        <a:rPr lang="tr-TR" sz="1100" b="0" i="0" u="none" strike="noStrike" dirty="0">
                          <a:solidFill>
                            <a:srgbClr val="000000"/>
                          </a:solidFill>
                          <a:effectLst/>
                          <a:latin typeface="+mn-lt"/>
                        </a:rPr>
                        <a:t>FATİH</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25.457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37.270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62.955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85350732"/>
                  </a:ext>
                </a:extLst>
              </a:tr>
              <a:tr h="178702">
                <a:tc>
                  <a:txBody>
                    <a:bodyPr/>
                    <a:lstStyle/>
                    <a:p>
                      <a:pPr algn="l" fontAlgn="ctr"/>
                      <a:r>
                        <a:rPr lang="tr-TR" sz="1100" b="0" i="0" u="none" strike="noStrike" dirty="0">
                          <a:solidFill>
                            <a:srgbClr val="000000"/>
                          </a:solidFill>
                          <a:effectLst/>
                          <a:latin typeface="+mn-lt"/>
                        </a:rPr>
                        <a:t>GAZİOSMANPAŞA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20.650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12.363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33.030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63881604"/>
                  </a:ext>
                </a:extLst>
              </a:tr>
              <a:tr h="178702">
                <a:tc>
                  <a:txBody>
                    <a:bodyPr/>
                    <a:lstStyle/>
                    <a:p>
                      <a:pPr algn="l" fontAlgn="ctr"/>
                      <a:r>
                        <a:rPr lang="tr-TR" sz="1100" b="0" i="0" u="none" strike="noStrike" dirty="0">
                          <a:solidFill>
                            <a:srgbClr val="000000"/>
                          </a:solidFill>
                          <a:effectLst/>
                          <a:latin typeface="+mn-lt"/>
                        </a:rPr>
                        <a:t>GÜNGÖREN</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13.997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51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12.028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26.076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73849572"/>
                  </a:ext>
                </a:extLst>
              </a:tr>
              <a:tr h="178702">
                <a:tc>
                  <a:txBody>
                    <a:bodyPr/>
                    <a:lstStyle/>
                    <a:p>
                      <a:pPr algn="l" fontAlgn="ctr"/>
                      <a:r>
                        <a:rPr lang="tr-TR" sz="1100" b="0" i="0" u="none" strike="noStrike" dirty="0">
                          <a:solidFill>
                            <a:srgbClr val="000000"/>
                          </a:solidFill>
                          <a:effectLst/>
                          <a:latin typeface="+mn-lt"/>
                        </a:rPr>
                        <a:t>KADIKÖY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226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15.834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16.080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78595335"/>
                  </a:ext>
                </a:extLst>
              </a:tr>
              <a:tr h="178702">
                <a:tc>
                  <a:txBody>
                    <a:bodyPr/>
                    <a:lstStyle/>
                    <a:p>
                      <a:pPr algn="l" fontAlgn="ctr"/>
                      <a:r>
                        <a:rPr lang="tr-TR" sz="1100" b="0" i="0" u="none" strike="noStrike" dirty="0">
                          <a:solidFill>
                            <a:srgbClr val="000000"/>
                          </a:solidFill>
                          <a:effectLst/>
                          <a:latin typeface="+mn-lt"/>
                        </a:rPr>
                        <a:t>KAĞITHANE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17.465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18.125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35.608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5863611"/>
                  </a:ext>
                </a:extLst>
              </a:tr>
              <a:tr h="178702">
                <a:tc>
                  <a:txBody>
                    <a:bodyPr/>
                    <a:lstStyle/>
                    <a:p>
                      <a:pPr algn="l" fontAlgn="ctr"/>
                      <a:r>
                        <a:rPr lang="tr-TR" sz="1100" b="0" i="0" u="none" strike="noStrike" dirty="0">
                          <a:solidFill>
                            <a:srgbClr val="000000"/>
                          </a:solidFill>
                          <a:effectLst/>
                          <a:latin typeface="+mn-lt"/>
                        </a:rPr>
                        <a:t>KARTAL</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1.328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6.036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7.383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52633638"/>
                  </a:ext>
                </a:extLst>
              </a:tr>
              <a:tr h="178702">
                <a:tc>
                  <a:txBody>
                    <a:bodyPr/>
                    <a:lstStyle/>
                    <a:p>
                      <a:pPr algn="l" fontAlgn="ctr"/>
                      <a:r>
                        <a:rPr lang="tr-TR" sz="1100" b="0" i="0" u="none" strike="noStrike" dirty="0">
                          <a:solidFill>
                            <a:srgbClr val="000000"/>
                          </a:solidFill>
                          <a:effectLst/>
                          <a:latin typeface="+mn-lt"/>
                        </a:rPr>
                        <a:t>KÜÇÜKÇEKMECE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40.379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30.867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71.323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87509761"/>
                  </a:ext>
                </a:extLst>
              </a:tr>
              <a:tr h="178702">
                <a:tc>
                  <a:txBody>
                    <a:bodyPr/>
                    <a:lstStyle/>
                    <a:p>
                      <a:pPr algn="l" fontAlgn="ctr"/>
                      <a:r>
                        <a:rPr lang="tr-TR" sz="1100" b="0" i="0" u="none" strike="noStrike" dirty="0">
                          <a:solidFill>
                            <a:srgbClr val="000000"/>
                          </a:solidFill>
                          <a:effectLst/>
                          <a:latin typeface="+mn-lt"/>
                        </a:rPr>
                        <a:t>MALTEPE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1.633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10.742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12.393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11912632"/>
                  </a:ext>
                </a:extLst>
              </a:tr>
              <a:tr h="178702">
                <a:tc>
                  <a:txBody>
                    <a:bodyPr/>
                    <a:lstStyle/>
                    <a:p>
                      <a:pPr algn="l" fontAlgn="ctr"/>
                      <a:r>
                        <a:rPr lang="tr-TR" sz="1100" b="0" i="0" u="none" strike="noStrike" dirty="0">
                          <a:solidFill>
                            <a:srgbClr val="000000"/>
                          </a:solidFill>
                          <a:effectLst/>
                          <a:latin typeface="+mn-lt"/>
                        </a:rPr>
                        <a:t>PENDİK</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5.963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43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8.282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14.288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19493705"/>
                  </a:ext>
                </a:extLst>
              </a:tr>
              <a:tr h="178702">
                <a:tc>
                  <a:txBody>
                    <a:bodyPr/>
                    <a:lstStyle/>
                    <a:p>
                      <a:pPr algn="l" fontAlgn="ctr"/>
                      <a:r>
                        <a:rPr lang="tr-TR" sz="1100" b="0" i="0" u="none" strike="noStrike" dirty="0">
                          <a:solidFill>
                            <a:srgbClr val="000000"/>
                          </a:solidFill>
                          <a:effectLst/>
                          <a:latin typeface="+mn-lt"/>
                        </a:rPr>
                        <a:t>SANCAKTEPE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12.107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3.924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16.052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194091116"/>
                  </a:ext>
                </a:extLst>
              </a:tr>
              <a:tr h="178702">
                <a:tc>
                  <a:txBody>
                    <a:bodyPr/>
                    <a:lstStyle/>
                    <a:p>
                      <a:pPr algn="l" fontAlgn="ctr"/>
                      <a:r>
                        <a:rPr lang="tr-TR" sz="1100" b="0" i="0" u="none" strike="noStrike" dirty="0">
                          <a:solidFill>
                            <a:srgbClr val="000000"/>
                          </a:solidFill>
                          <a:effectLst/>
                          <a:latin typeface="+mn-lt"/>
                        </a:rPr>
                        <a:t>SARIYER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1.630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9.907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11.541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262891"/>
                  </a:ext>
                </a:extLst>
              </a:tr>
              <a:tr h="178702">
                <a:tc>
                  <a:txBody>
                    <a:bodyPr/>
                    <a:lstStyle/>
                    <a:p>
                      <a:pPr algn="l" fontAlgn="ctr"/>
                      <a:r>
                        <a:rPr lang="tr-TR" sz="1100" b="0" i="0" u="none" strike="noStrike" dirty="0">
                          <a:solidFill>
                            <a:srgbClr val="000000"/>
                          </a:solidFill>
                          <a:effectLst/>
                          <a:latin typeface="+mn-lt"/>
                        </a:rPr>
                        <a:t>SİLİVRİ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1.831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1.913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3.751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89194959"/>
                  </a:ext>
                </a:extLst>
              </a:tr>
              <a:tr h="178702">
                <a:tc>
                  <a:txBody>
                    <a:bodyPr/>
                    <a:lstStyle/>
                    <a:p>
                      <a:pPr algn="l" fontAlgn="ctr"/>
                      <a:r>
                        <a:rPr lang="tr-TR" sz="1100" b="0" i="0" u="none" strike="noStrike" dirty="0">
                          <a:solidFill>
                            <a:srgbClr val="000000"/>
                          </a:solidFill>
                          <a:effectLst/>
                          <a:latin typeface="+mn-lt"/>
                        </a:rPr>
                        <a:t>SULTANBEYLİ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21.224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60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1.509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22.793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691516475"/>
                  </a:ext>
                </a:extLst>
              </a:tr>
              <a:tr h="178702">
                <a:tc>
                  <a:txBody>
                    <a:bodyPr/>
                    <a:lstStyle/>
                    <a:p>
                      <a:pPr algn="l" fontAlgn="ctr"/>
                      <a:r>
                        <a:rPr lang="tr-TR" sz="1100" b="0" i="0" u="none" strike="noStrike" dirty="0">
                          <a:solidFill>
                            <a:srgbClr val="000000"/>
                          </a:solidFill>
                          <a:effectLst/>
                          <a:latin typeface="+mn-lt"/>
                        </a:rPr>
                        <a:t>SULTANGAZİ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a:solidFill>
                            <a:schemeClr val="tx1"/>
                          </a:solidFill>
                          <a:effectLst/>
                          <a:latin typeface="+mn-lt"/>
                        </a:rPr>
                        <a:t>42.717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8.526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51.267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609108701"/>
                  </a:ext>
                </a:extLst>
              </a:tr>
              <a:tr h="178702">
                <a:tc>
                  <a:txBody>
                    <a:bodyPr/>
                    <a:lstStyle/>
                    <a:p>
                      <a:pPr algn="l" fontAlgn="ctr"/>
                      <a:r>
                        <a:rPr lang="tr-TR" sz="1100" b="0" i="0" u="none" strike="noStrike" dirty="0">
                          <a:solidFill>
                            <a:srgbClr val="000000"/>
                          </a:solidFill>
                          <a:effectLst/>
                          <a:latin typeface="+mn-lt"/>
                        </a:rPr>
                        <a:t>ŞİLE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198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539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737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32229245"/>
                  </a:ext>
                </a:extLst>
              </a:tr>
              <a:tr h="178702">
                <a:tc>
                  <a:txBody>
                    <a:bodyPr/>
                    <a:lstStyle/>
                    <a:p>
                      <a:pPr algn="l" fontAlgn="ctr"/>
                      <a:r>
                        <a:rPr lang="tr-TR" sz="1100" b="0" i="0" u="none" strike="noStrike" dirty="0">
                          <a:solidFill>
                            <a:srgbClr val="000000"/>
                          </a:solidFill>
                          <a:effectLst/>
                          <a:latin typeface="+mn-lt"/>
                        </a:rPr>
                        <a:t>ŞİŞLİ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3.719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28.781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32.720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39470685"/>
                  </a:ext>
                </a:extLst>
              </a:tr>
              <a:tr h="178702">
                <a:tc>
                  <a:txBody>
                    <a:bodyPr/>
                    <a:lstStyle/>
                    <a:p>
                      <a:pPr algn="l" fontAlgn="ctr"/>
                      <a:r>
                        <a:rPr lang="tr-TR" sz="1100" b="0" i="0" u="none" strike="noStrike" dirty="0">
                          <a:solidFill>
                            <a:srgbClr val="000000"/>
                          </a:solidFill>
                          <a:effectLst/>
                          <a:latin typeface="+mn-lt"/>
                        </a:rPr>
                        <a:t>TUZLA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3.194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3.336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6.585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59835381"/>
                  </a:ext>
                </a:extLst>
              </a:tr>
              <a:tr h="178702">
                <a:tc>
                  <a:txBody>
                    <a:bodyPr/>
                    <a:lstStyle/>
                    <a:p>
                      <a:pPr algn="l" fontAlgn="ctr"/>
                      <a:r>
                        <a:rPr lang="tr-TR" sz="1100" b="0" i="0" u="none" strike="noStrike" dirty="0">
                          <a:solidFill>
                            <a:srgbClr val="000000"/>
                          </a:solidFill>
                          <a:effectLst/>
                          <a:latin typeface="+mn-lt"/>
                        </a:rPr>
                        <a:t>ÜMRANİYE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15.274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45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15.666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30.985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50860216"/>
                  </a:ext>
                </a:extLst>
              </a:tr>
              <a:tr h="178702">
                <a:tc>
                  <a:txBody>
                    <a:bodyPr/>
                    <a:lstStyle/>
                    <a:p>
                      <a:pPr algn="l" fontAlgn="ctr"/>
                      <a:r>
                        <a:rPr lang="tr-TR" sz="1100" b="0" i="0" u="none" strike="noStrike" dirty="0">
                          <a:solidFill>
                            <a:srgbClr val="000000"/>
                          </a:solidFill>
                          <a:effectLst/>
                          <a:latin typeface="+mn-lt"/>
                        </a:rPr>
                        <a:t>ÜSKÜDAR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2.448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chemeClr val="tx1"/>
                          </a:solidFill>
                          <a:effectLst/>
                          <a:latin typeface="+mn-lt"/>
                        </a:rPr>
                        <a:t>10.493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12.966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84724429"/>
                  </a:ext>
                </a:extLst>
              </a:tr>
              <a:tr h="178702">
                <a:tc>
                  <a:txBody>
                    <a:bodyPr/>
                    <a:lstStyle/>
                    <a:p>
                      <a:pPr algn="l" fontAlgn="ctr"/>
                      <a:r>
                        <a:rPr lang="tr-TR" sz="1100" b="0" i="0" u="none" strike="noStrike" dirty="0">
                          <a:solidFill>
                            <a:srgbClr val="000000"/>
                          </a:solidFill>
                          <a:effectLst/>
                          <a:latin typeface="+mn-lt"/>
                        </a:rPr>
                        <a:t>ZEYTİNBURNU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100" b="0" i="0" u="none" strike="noStrike" dirty="0">
                          <a:solidFill>
                            <a:schemeClr val="tx1"/>
                          </a:solidFill>
                          <a:effectLst/>
                          <a:latin typeface="+mn-lt"/>
                        </a:rPr>
                        <a:t>19.882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169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28.926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chemeClr val="tx1"/>
                          </a:solidFill>
                          <a:effectLst/>
                          <a:latin typeface="+mn-lt"/>
                        </a:rPr>
                        <a:t>48.977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84524092"/>
                  </a:ext>
                </a:extLst>
              </a:tr>
            </a:tbl>
          </a:graphicData>
        </a:graphic>
      </p:graphicFrame>
      <p:sp>
        <p:nvSpPr>
          <p:cNvPr id="5" name="Metin kutusu 4"/>
          <p:cNvSpPr txBox="1"/>
          <p:nvPr/>
        </p:nvSpPr>
        <p:spPr>
          <a:xfrm>
            <a:off x="0" y="9258225"/>
            <a:ext cx="57646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smtClean="0">
                <a:ln>
                  <a:noFill/>
                </a:ln>
                <a:solidFill>
                  <a:prstClr val="black"/>
                </a:solidFill>
                <a:effectLst/>
                <a:uLnTx/>
                <a:uFillTx/>
                <a:latin typeface="Calibri" panose="020F0502020204030204"/>
                <a:ea typeface="+mn-ea"/>
                <a:cs typeface="+mn-cs"/>
              </a:rPr>
              <a:t>*İstanbul İl Göç Müdürlüğünün </a:t>
            </a:r>
            <a:r>
              <a:rPr lang="tr-TR" sz="900" dirty="0" smtClean="0">
                <a:solidFill>
                  <a:prstClr val="black"/>
                </a:solidFill>
                <a:latin typeface="Calibri" panose="020F0502020204030204"/>
              </a:rPr>
              <a:t>2021</a:t>
            </a:r>
            <a:r>
              <a:rPr kumimoji="0" lang="tr-TR" sz="900" b="0" i="0" u="none" strike="noStrike" kern="1200" cap="none" spc="0" normalizeH="0" baseline="0" noProof="0" dirty="0" smtClean="0">
                <a:ln>
                  <a:noFill/>
                </a:ln>
                <a:solidFill>
                  <a:prstClr val="black"/>
                </a:solidFill>
                <a:effectLst/>
                <a:uLnTx/>
                <a:uFillTx/>
                <a:latin typeface="Calibri" panose="020F0502020204030204"/>
                <a:ea typeface="+mn-ea"/>
                <a:cs typeface="+mn-cs"/>
              </a:rPr>
              <a:t> tarihli verileridir. İkamet izni verilen yabancı sayısına </a:t>
            </a:r>
            <a:r>
              <a:rPr kumimoji="0" lang="tr-TR" sz="900" b="1" i="0" u="sng" strike="noStrike" kern="1200" cap="none" spc="0" normalizeH="0" baseline="0" noProof="0" dirty="0" smtClean="0">
                <a:ln>
                  <a:noFill/>
                </a:ln>
                <a:solidFill>
                  <a:prstClr val="black"/>
                </a:solidFill>
                <a:effectLst/>
                <a:uLnTx/>
                <a:uFillTx/>
                <a:latin typeface="Calibri" panose="020F0502020204030204"/>
                <a:ea typeface="+mn-ea"/>
                <a:cs typeface="+mn-cs"/>
              </a:rPr>
              <a:t>çalışma izni verilenler dahil edilmemiştir.</a:t>
            </a:r>
            <a:endParaRPr kumimoji="0" lang="tr-TR" sz="9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7967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302110384"/>
              </p:ext>
            </p:extLst>
          </p:nvPr>
        </p:nvGraphicFramePr>
        <p:xfrm>
          <a:off x="140054" y="2411894"/>
          <a:ext cx="6615753" cy="3827891"/>
        </p:xfrm>
        <a:graphic>
          <a:graphicData uri="http://schemas.openxmlformats.org/drawingml/2006/table">
            <a:tbl>
              <a:tblPr>
                <a:effectLst>
                  <a:outerShdw blurRad="50800" dist="38100" dir="5400000" algn="t" rotWithShape="0">
                    <a:prstClr val="black">
                      <a:alpha val="40000"/>
                    </a:prstClr>
                  </a:outerShdw>
                </a:effectLst>
              </a:tblPr>
              <a:tblGrid>
                <a:gridCol w="5102234">
                  <a:extLst>
                    <a:ext uri="{9D8B030D-6E8A-4147-A177-3AD203B41FA5}">
                      <a16:colId xmlns:a16="http://schemas.microsoft.com/office/drawing/2014/main" val="20000"/>
                    </a:ext>
                  </a:extLst>
                </a:gridCol>
                <a:gridCol w="1513519">
                  <a:extLst>
                    <a:ext uri="{9D8B030D-6E8A-4147-A177-3AD203B41FA5}">
                      <a16:colId xmlns:a16="http://schemas.microsoft.com/office/drawing/2014/main" val="20001"/>
                    </a:ext>
                  </a:extLst>
                </a:gridCol>
              </a:tblGrid>
              <a:tr h="341202">
                <a:tc>
                  <a:txBody>
                    <a:bodyPr/>
                    <a:lstStyle/>
                    <a:p>
                      <a:pPr algn="ctr" hangingPunct="1">
                        <a:spcAft>
                          <a:spcPts val="0"/>
                        </a:spcAft>
                      </a:pPr>
                      <a:r>
                        <a:rPr lang="tr-TR" sz="1800" b="1" kern="1200" dirty="0">
                          <a:solidFill>
                            <a:schemeClr val="bg1"/>
                          </a:solidFill>
                        </a:rPr>
                        <a:t>MERKEZİ KURULUŞLAR</a:t>
                      </a:r>
                      <a:r>
                        <a:rPr lang="tr-TR" sz="1800" kern="1200" dirty="0">
                          <a:solidFill>
                            <a:schemeClr val="bg1"/>
                          </a:solidFill>
                        </a:rPr>
                        <a:t>* </a:t>
                      </a:r>
                      <a:endParaRPr lang="tr-TR" sz="18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algn="ctr" hangingPunct="1">
                        <a:spcAft>
                          <a:spcPts val="0"/>
                        </a:spcAft>
                      </a:pPr>
                      <a:r>
                        <a:rPr lang="tr-TR" sz="1800" b="1" kern="1200" dirty="0">
                          <a:solidFill>
                            <a:schemeClr val="bg1"/>
                          </a:solidFill>
                        </a:rPr>
                        <a:t>SAYI </a:t>
                      </a:r>
                      <a:endParaRPr lang="tr-TR" sz="1800" b="1"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176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tr-TR" sz="1400" b="1" kern="1200" dirty="0">
                          <a:solidFill>
                            <a:srgbClr val="283845"/>
                          </a:solidFill>
                        </a:rPr>
                        <a:t>MÜLKİ İDARE</a:t>
                      </a:r>
                      <a:r>
                        <a:rPr lang="tr-TR" sz="1400" b="1" kern="1200" baseline="0" dirty="0">
                          <a:solidFill>
                            <a:srgbClr val="283845"/>
                          </a:solidFill>
                        </a:rPr>
                        <a:t> AMİRLİĞİ (Valilik Dahil)</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smtClean="0">
                          <a:solidFill>
                            <a:srgbClr val="283845"/>
                          </a:solidFill>
                        </a:rPr>
                        <a:t>8</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760">
                <a:tc>
                  <a:txBody>
                    <a:bodyPr/>
                    <a:lstStyle/>
                    <a:p>
                      <a:pPr algn="just" hangingPunct="1">
                        <a:spcAft>
                          <a:spcPts val="0"/>
                        </a:spcAft>
                      </a:pPr>
                      <a:r>
                        <a:rPr lang="tr-TR" sz="1400" b="1" kern="1200" dirty="0">
                          <a:solidFill>
                            <a:srgbClr val="283845"/>
                          </a:solidFill>
                        </a:rPr>
                        <a:t>KAYMAKAMLIKLAR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39</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1760">
                <a:tc>
                  <a:txBody>
                    <a:bodyPr/>
                    <a:lstStyle/>
                    <a:p>
                      <a:pPr marL="0" algn="l" defTabSz="457200" rtl="0" eaLnBrk="1" latinLnBrk="0" hangingPunct="1">
                        <a:spcAft>
                          <a:spcPts val="0"/>
                        </a:spcAft>
                      </a:pPr>
                      <a:r>
                        <a:rPr lang="tr-TR" sz="1400" b="1" kern="1200" dirty="0">
                          <a:solidFill>
                            <a:srgbClr val="283845"/>
                          </a:solidFill>
                        </a:rPr>
                        <a:t>GENEL MÜDÜRLÜKLER</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rPr>
                        <a:t>3</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1760">
                <a:tc>
                  <a:txBody>
                    <a:bodyPr/>
                    <a:lstStyle/>
                    <a:p>
                      <a:pPr algn="just" hangingPunct="1">
                        <a:spcAft>
                          <a:spcPts val="0"/>
                        </a:spcAft>
                      </a:pPr>
                      <a:r>
                        <a:rPr lang="tr-TR" sz="1400" b="1" kern="1200" dirty="0">
                          <a:solidFill>
                            <a:srgbClr val="283845"/>
                          </a:solidFill>
                        </a:rPr>
                        <a:t>BÖLGE MÜDÜRLÜKLERİ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smtClean="0">
                          <a:solidFill>
                            <a:srgbClr val="283845"/>
                          </a:solidFill>
                        </a:rPr>
                        <a:t>19</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1760">
                <a:tc>
                  <a:txBody>
                    <a:bodyPr/>
                    <a:lstStyle/>
                    <a:p>
                      <a:pPr algn="just" hangingPunct="1">
                        <a:spcAft>
                          <a:spcPts val="0"/>
                        </a:spcAft>
                      </a:pPr>
                      <a:r>
                        <a:rPr lang="tr-TR" sz="1400" b="1" kern="1200" dirty="0">
                          <a:solidFill>
                            <a:srgbClr val="283845"/>
                          </a:solidFill>
                        </a:rPr>
                        <a:t>İL MÜDÜRLÜKLERİ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dirty="0">
                          <a:solidFill>
                            <a:srgbClr val="283845"/>
                          </a:solidFill>
                        </a:rPr>
                        <a:t>19</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657933609"/>
                  </a:ext>
                </a:extLst>
              </a:tr>
              <a:tr h="331760">
                <a:tc>
                  <a:txBody>
                    <a:bodyPr/>
                    <a:lstStyle/>
                    <a:p>
                      <a:pPr algn="just" hangingPunct="1">
                        <a:spcAft>
                          <a:spcPts val="0"/>
                        </a:spcAft>
                      </a:pPr>
                      <a:r>
                        <a:rPr lang="tr-TR" sz="1400" b="1" dirty="0">
                          <a:solidFill>
                            <a:srgbClr val="283845"/>
                          </a:solidFill>
                        </a:rPr>
                        <a:t>BAŞMÜDÜRLÜKLER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dirty="0">
                          <a:solidFill>
                            <a:srgbClr val="283845"/>
                          </a:solidFill>
                        </a:rPr>
                        <a:t>1</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1760">
                <a:tc>
                  <a:txBody>
                    <a:bodyPr/>
                    <a:lstStyle/>
                    <a:p>
                      <a:pPr algn="just" hangingPunct="1">
                        <a:spcAft>
                          <a:spcPts val="0"/>
                        </a:spcAft>
                      </a:pPr>
                      <a:r>
                        <a:rPr lang="tr-TR" sz="1400" b="1" kern="1200" dirty="0">
                          <a:solidFill>
                            <a:srgbClr val="283845"/>
                          </a:solidFill>
                        </a:rPr>
                        <a:t>BAŞKANLIKLAR-DAİRE BAŞKANLIKLARI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14</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1760">
                <a:tc>
                  <a:txBody>
                    <a:bodyPr/>
                    <a:lstStyle/>
                    <a:p>
                      <a:pPr algn="just" hangingPunct="1">
                        <a:spcAft>
                          <a:spcPts val="0"/>
                        </a:spcAft>
                      </a:pPr>
                      <a:r>
                        <a:rPr lang="tr-TR" sz="1400" b="1" kern="1200" dirty="0">
                          <a:solidFill>
                            <a:srgbClr val="283845"/>
                          </a:solidFill>
                        </a:rPr>
                        <a:t>TEMSİLCİLİK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1</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87777">
                <a:tc>
                  <a:txBody>
                    <a:bodyPr/>
                    <a:lstStyle/>
                    <a:p>
                      <a:pPr algn="l" hangingPunct="1">
                        <a:spcAft>
                          <a:spcPts val="0"/>
                        </a:spcAft>
                      </a:pPr>
                      <a:r>
                        <a:rPr lang="tr-TR" sz="1400" b="1" kern="1200" dirty="0">
                          <a:solidFill>
                            <a:srgbClr val="283845"/>
                          </a:solidFill>
                        </a:rPr>
                        <a:t>KOORDİNATÖRLÜK, KURUL MÜDÜRLÜĞÜ VE DİĞER 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8</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1887">
                <a:tc>
                  <a:txBody>
                    <a:bodyPr/>
                    <a:lstStyle/>
                    <a:p>
                      <a:pPr algn="just" hangingPunct="1">
                        <a:spcAft>
                          <a:spcPts val="0"/>
                        </a:spcAft>
                      </a:pPr>
                      <a:r>
                        <a:rPr lang="tr-TR" sz="1400" b="1" kern="1200" dirty="0">
                          <a:solidFill>
                            <a:srgbClr val="283845"/>
                          </a:solidFill>
                        </a:rPr>
                        <a:t>TOPLAM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400" b="1" dirty="0" smtClean="0">
                          <a:solidFill>
                            <a:srgbClr val="283845"/>
                          </a:solidFill>
                        </a:rPr>
                        <a:t>112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4" name="5 Tablo"/>
          <p:cNvGraphicFramePr>
            <a:graphicFrameLocks noGrp="1"/>
          </p:cNvGraphicFramePr>
          <p:nvPr>
            <p:extLst>
              <p:ext uri="{D42A27DB-BD31-4B8C-83A1-F6EECF244321}">
                <p14:modId xmlns:p14="http://schemas.microsoft.com/office/powerpoint/2010/main" val="1397883972"/>
              </p:ext>
            </p:extLst>
          </p:nvPr>
        </p:nvGraphicFramePr>
        <p:xfrm>
          <a:off x="140055" y="6546573"/>
          <a:ext cx="6615752" cy="1369365"/>
        </p:xfrm>
        <a:graphic>
          <a:graphicData uri="http://schemas.openxmlformats.org/drawingml/2006/table">
            <a:tbl>
              <a:tblPr>
                <a:effectLst>
                  <a:outerShdw blurRad="50800" dist="38100" dir="5400000" algn="t" rotWithShape="0">
                    <a:prstClr val="black">
                      <a:alpha val="40000"/>
                    </a:prstClr>
                  </a:outerShdw>
                </a:effectLst>
              </a:tblPr>
              <a:tblGrid>
                <a:gridCol w="5100461">
                  <a:extLst>
                    <a:ext uri="{9D8B030D-6E8A-4147-A177-3AD203B41FA5}">
                      <a16:colId xmlns:a16="http://schemas.microsoft.com/office/drawing/2014/main" val="20000"/>
                    </a:ext>
                  </a:extLst>
                </a:gridCol>
                <a:gridCol w="1515291">
                  <a:extLst>
                    <a:ext uri="{9D8B030D-6E8A-4147-A177-3AD203B41FA5}">
                      <a16:colId xmlns:a16="http://schemas.microsoft.com/office/drawing/2014/main" val="20001"/>
                    </a:ext>
                  </a:extLst>
                </a:gridCol>
              </a:tblGrid>
              <a:tr h="338201">
                <a:tc>
                  <a:txBody>
                    <a:bodyPr/>
                    <a:lstStyle/>
                    <a:p>
                      <a:pPr marL="0" algn="ctr" defTabSz="914400" rtl="0" eaLnBrk="1" latinLnBrk="0" hangingPunct="1">
                        <a:spcAft>
                          <a:spcPts val="0"/>
                        </a:spcAft>
                      </a:pPr>
                      <a:r>
                        <a:rPr lang="tr-TR" sz="1800" b="1" kern="1200" dirty="0">
                          <a:solidFill>
                            <a:schemeClr val="bg1"/>
                          </a:solidFill>
                        </a:rPr>
                        <a:t>MAHALLİ KURULUŞLARI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latinLnBrk="0" hangingPunct="1">
                        <a:spcAft>
                          <a:spcPts val="0"/>
                        </a:spcAft>
                      </a:pPr>
                      <a:r>
                        <a:rPr lang="tr-TR" sz="1800" b="1" kern="1200" dirty="0">
                          <a:solidFill>
                            <a:schemeClr val="bg1"/>
                          </a:solidFill>
                        </a:rPr>
                        <a:t>SAYI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8201">
                <a:tc>
                  <a:txBody>
                    <a:bodyPr/>
                    <a:lstStyle/>
                    <a:p>
                      <a:pPr algn="l" hangingPunct="1">
                        <a:spcAft>
                          <a:spcPts val="0"/>
                        </a:spcAft>
                      </a:pPr>
                      <a:r>
                        <a:rPr lang="tr-TR" sz="1200" b="1" kern="1200" baseline="0" dirty="0">
                          <a:solidFill>
                            <a:srgbClr val="283845"/>
                          </a:solidFill>
                        </a:rPr>
                        <a:t>BÜYÜKŞEHİR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1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8201">
                <a:tc>
                  <a:txBody>
                    <a:bodyPr/>
                    <a:lstStyle/>
                    <a:p>
                      <a:pPr algn="l" hangingPunct="1">
                        <a:spcAft>
                          <a:spcPts val="0"/>
                        </a:spcAft>
                      </a:pPr>
                      <a:r>
                        <a:rPr lang="tr-TR" sz="1200" b="1" kern="1200" baseline="0" dirty="0">
                          <a:solidFill>
                            <a:srgbClr val="283845"/>
                          </a:solidFill>
                        </a:rPr>
                        <a:t>İLÇE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39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8201">
                <a:tc>
                  <a:txBody>
                    <a:bodyPr/>
                    <a:lstStyle/>
                    <a:p>
                      <a:pPr algn="just" hangingPunct="1">
                        <a:spcAft>
                          <a:spcPts val="0"/>
                        </a:spcAft>
                      </a:pPr>
                      <a:r>
                        <a:rPr lang="tr-TR" sz="1200" b="1" kern="1200" dirty="0">
                          <a:solidFill>
                            <a:srgbClr val="283845"/>
                          </a:solidFill>
                        </a:rPr>
                        <a:t>TOPLAM </a:t>
                      </a:r>
                      <a:endParaRPr lang="tr-TR" sz="12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600" b="1" dirty="0">
                          <a:solidFill>
                            <a:srgbClr val="283845"/>
                          </a:solidFill>
                        </a:rPr>
                        <a:t>40</a:t>
                      </a:r>
                      <a:endParaRPr lang="tr-TR" sz="16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5" name="5 Tablo"/>
          <p:cNvGraphicFramePr>
            <a:graphicFrameLocks noGrp="1"/>
          </p:cNvGraphicFramePr>
          <p:nvPr>
            <p:extLst>
              <p:ext uri="{D42A27DB-BD31-4B8C-83A1-F6EECF244321}">
                <p14:modId xmlns:p14="http://schemas.microsoft.com/office/powerpoint/2010/main" val="3686326317"/>
              </p:ext>
            </p:extLst>
          </p:nvPr>
        </p:nvGraphicFramePr>
        <p:xfrm>
          <a:off x="126803" y="8026895"/>
          <a:ext cx="6615752" cy="1378443"/>
        </p:xfrm>
        <a:graphic>
          <a:graphicData uri="http://schemas.openxmlformats.org/drawingml/2006/table">
            <a:tbl>
              <a:tblPr>
                <a:effectLst>
                  <a:outerShdw blurRad="50800" dist="38100" dir="5400000" algn="t" rotWithShape="0">
                    <a:prstClr val="black">
                      <a:alpha val="40000"/>
                    </a:prstClr>
                  </a:outerShdw>
                </a:effectLst>
              </a:tblPr>
              <a:tblGrid>
                <a:gridCol w="5048210">
                  <a:extLst>
                    <a:ext uri="{9D8B030D-6E8A-4147-A177-3AD203B41FA5}">
                      <a16:colId xmlns:a16="http://schemas.microsoft.com/office/drawing/2014/main" val="20000"/>
                    </a:ext>
                  </a:extLst>
                </a:gridCol>
                <a:gridCol w="1567542">
                  <a:extLst>
                    <a:ext uri="{9D8B030D-6E8A-4147-A177-3AD203B41FA5}">
                      <a16:colId xmlns:a16="http://schemas.microsoft.com/office/drawing/2014/main" val="20001"/>
                    </a:ext>
                  </a:extLst>
                </a:gridCol>
              </a:tblGrid>
              <a:tr h="3429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SİVİL TOPLUM KURULUŞU  TÜRÜ</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SAYI</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283845"/>
                          </a:solidFill>
                          <a:effectLst/>
                        </a:rPr>
                        <a:t>VAKIF</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200" b="1" i="0" u="none" strike="noStrike" dirty="0" smtClean="0">
                          <a:solidFill>
                            <a:srgbClr val="283845"/>
                          </a:solidFill>
                          <a:effectLst/>
                          <a:latin typeface="+mn-lt"/>
                        </a:rPr>
                        <a:t>2.282</a:t>
                      </a:r>
                      <a:endParaRPr lang="tr-TR" sz="1200" b="1" i="0" u="none" strike="noStrike" dirty="0">
                        <a:solidFill>
                          <a:srgbClr val="283845"/>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cap="none" normalizeH="0" baseline="0" dirty="0">
                          <a:ln>
                            <a:noFill/>
                          </a:ln>
                          <a:solidFill>
                            <a:srgbClr val="283845"/>
                          </a:solidFill>
                          <a:effectLst/>
                        </a:rPr>
                        <a:t>DERNEK (Faal)</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u="none" strike="noStrike" kern="1200" dirty="0" smtClean="0">
                          <a:solidFill>
                            <a:srgbClr val="283845"/>
                          </a:solidFill>
                          <a:effectLst/>
                        </a:rPr>
                        <a:t>25.369</a:t>
                      </a:r>
                      <a:endParaRPr lang="tr-TR" sz="1200" b="1" i="0" u="none" strike="noStrike" kern="1200" dirty="0">
                        <a:solidFill>
                          <a:srgbClr val="283845"/>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283845"/>
                          </a:solidFill>
                          <a:effectLst/>
                        </a:rPr>
                        <a:t>TOPLAM</a:t>
                      </a:r>
                      <a:endParaRPr kumimoji="0" lang="tr-TR" sz="1400" b="1" i="0" u="none" strike="noStrike" cap="none" normalizeH="0" baseline="0" dirty="0">
                        <a:ln>
                          <a:noFill/>
                        </a:ln>
                        <a:solidFill>
                          <a:srgbClr val="283845"/>
                        </a:solidFill>
                        <a:effectLst/>
                        <a:latin typeface="+mn-lt"/>
                        <a:cs typeface="Arial" pitchFamily="34" charset="0"/>
                      </a:endParaRPr>
                    </a:p>
                  </a:txBody>
                  <a:tcPr anchor="ctr" horzOverflow="overflow">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ctr" rtl="0" fontAlgn="ctr"/>
                      <a:r>
                        <a:rPr lang="tr-TR" sz="1400" b="1" i="0" u="none" strike="noStrike" dirty="0" smtClean="0">
                          <a:solidFill>
                            <a:srgbClr val="283845"/>
                          </a:solidFill>
                          <a:effectLst/>
                          <a:latin typeface="+mn-lt"/>
                        </a:rPr>
                        <a:t>27.651</a:t>
                      </a:r>
                      <a:endParaRPr lang="tr-TR" sz="1400" b="1" i="0" u="none" strike="noStrike" dirty="0">
                        <a:solidFill>
                          <a:srgbClr val="283845"/>
                        </a:solidFill>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sp>
        <p:nvSpPr>
          <p:cNvPr id="6" name="Dikdörtgen 5"/>
          <p:cNvSpPr/>
          <p:nvPr/>
        </p:nvSpPr>
        <p:spPr>
          <a:xfrm>
            <a:off x="122222" y="6248366"/>
            <a:ext cx="581667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*Adli, Askeri kurumlar  ve üniversiteler  hariçtir.</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KAMU ve STK KURULUŞLARI</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5 Tablo"/>
          <p:cNvGraphicFramePr>
            <a:graphicFrameLocks noGrp="1"/>
          </p:cNvGraphicFramePr>
          <p:nvPr>
            <p:extLst>
              <p:ext uri="{D42A27DB-BD31-4B8C-83A1-F6EECF244321}">
                <p14:modId xmlns:p14="http://schemas.microsoft.com/office/powerpoint/2010/main" val="3565574029"/>
              </p:ext>
            </p:extLst>
          </p:nvPr>
        </p:nvGraphicFramePr>
        <p:xfrm>
          <a:off x="156942" y="870175"/>
          <a:ext cx="6570618" cy="1422452"/>
        </p:xfrm>
        <a:graphic>
          <a:graphicData uri="http://schemas.openxmlformats.org/drawingml/2006/table">
            <a:tbl>
              <a:tblPr>
                <a:effectLst>
                  <a:outerShdw blurRad="50800" dist="38100" dir="5400000" algn="t" rotWithShape="0">
                    <a:prstClr val="black">
                      <a:alpha val="40000"/>
                    </a:prstClr>
                  </a:outerShdw>
                </a:effectLst>
              </a:tblPr>
              <a:tblGrid>
                <a:gridCol w="3005708">
                  <a:extLst>
                    <a:ext uri="{9D8B030D-6E8A-4147-A177-3AD203B41FA5}">
                      <a16:colId xmlns:a16="http://schemas.microsoft.com/office/drawing/2014/main" val="20000"/>
                    </a:ext>
                  </a:extLst>
                </a:gridCol>
                <a:gridCol w="3564910">
                  <a:extLst>
                    <a:ext uri="{9D8B030D-6E8A-4147-A177-3AD203B41FA5}">
                      <a16:colId xmlns:a16="http://schemas.microsoft.com/office/drawing/2014/main" val="20001"/>
                    </a:ext>
                  </a:extLst>
                </a:gridCol>
              </a:tblGrid>
              <a:tr h="355613">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2012/6360 SAYILI KANUNA İSTİNADEN</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68580" marR="68580"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İLÇE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39</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BELEDİYE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40</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MAHALLE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smtClean="0">
                          <a:ln>
                            <a:noFill/>
                          </a:ln>
                          <a:solidFill>
                            <a:schemeClr val="tx1"/>
                          </a:solidFill>
                          <a:effectLst/>
                          <a:latin typeface="Calibri" panose="020F0502020204030204" pitchFamily="34" charset="0"/>
                          <a:cs typeface="Arial" pitchFamily="34" charset="0"/>
                        </a:rPr>
                        <a:t>963</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65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78782"/>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İÇİŞLERİ BAKANLIĞINA BAĞLI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İSTANBUL İLİ PERSONEL SAYISI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Tablo 5"/>
          <p:cNvGraphicFramePr>
            <a:graphicFrameLocks noGrp="1"/>
          </p:cNvGraphicFramePr>
          <p:nvPr>
            <p:extLst>
              <p:ext uri="{D42A27DB-BD31-4B8C-83A1-F6EECF244321}">
                <p14:modId xmlns:p14="http://schemas.microsoft.com/office/powerpoint/2010/main" val="1982905228"/>
              </p:ext>
            </p:extLst>
          </p:nvPr>
        </p:nvGraphicFramePr>
        <p:xfrm>
          <a:off x="-1" y="848143"/>
          <a:ext cx="6858000" cy="8481386"/>
        </p:xfrm>
        <a:graphic>
          <a:graphicData uri="http://schemas.openxmlformats.org/drawingml/2006/table">
            <a:tbl>
              <a:tblPr>
                <a:effectLst>
                  <a:outerShdw blurRad="50800" dist="38100" dir="5400000" algn="t" rotWithShape="0">
                    <a:prstClr val="black">
                      <a:alpha val="40000"/>
                    </a:prstClr>
                  </a:outerShdw>
                </a:effectLst>
              </a:tblPr>
              <a:tblGrid>
                <a:gridCol w="4270850">
                  <a:extLst>
                    <a:ext uri="{9D8B030D-6E8A-4147-A177-3AD203B41FA5}">
                      <a16:colId xmlns:a16="http://schemas.microsoft.com/office/drawing/2014/main" val="20000"/>
                    </a:ext>
                  </a:extLst>
                </a:gridCol>
                <a:gridCol w="1478371">
                  <a:extLst>
                    <a:ext uri="{9D8B030D-6E8A-4147-A177-3AD203B41FA5}">
                      <a16:colId xmlns:a16="http://schemas.microsoft.com/office/drawing/2014/main" val="20001"/>
                    </a:ext>
                  </a:extLst>
                </a:gridCol>
                <a:gridCol w="1108779">
                  <a:extLst>
                    <a:ext uri="{9D8B030D-6E8A-4147-A177-3AD203B41FA5}">
                      <a16:colId xmlns:a16="http://schemas.microsoft.com/office/drawing/2014/main" val="2989166867"/>
                    </a:ext>
                  </a:extLst>
                </a:gridCol>
              </a:tblGrid>
              <a:tr h="578389">
                <a:tc>
                  <a:txBody>
                    <a:bodyPr/>
                    <a:lstStyle/>
                    <a:p>
                      <a:pPr algn="ctr" fontAlgn="ctr"/>
                      <a:r>
                        <a:rPr lang="tr-TR" sz="1400" b="1" kern="1200" baseline="0" dirty="0">
                          <a:solidFill>
                            <a:schemeClr val="bg1"/>
                          </a:solidFill>
                        </a:rPr>
                        <a:t>BİRİM</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400" b="1" kern="1200" baseline="0" dirty="0">
                          <a:solidFill>
                            <a:schemeClr val="bg1"/>
                          </a:solidFill>
                        </a:rPr>
                        <a:t>PERSONEL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400" b="1" kern="1200" baseline="0" dirty="0">
                          <a:solidFill>
                            <a:schemeClr val="bg1"/>
                          </a:solidFill>
                        </a:rPr>
                        <a:t>SÜREKLİ İŞÇİ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12468">
                <a:tc>
                  <a:txBody>
                    <a:bodyPr/>
                    <a:lstStyle/>
                    <a:p>
                      <a:pPr algn="l" fontAlgn="ctr"/>
                      <a:r>
                        <a:rPr lang="tr-TR" sz="1400" b="1" kern="1200" baseline="0" dirty="0"/>
                        <a:t>İSTANBUL VALİLİĞİ</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373</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a:t>-</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2468">
                <a:tc>
                  <a:txBody>
                    <a:bodyPr/>
                    <a:lstStyle/>
                    <a:p>
                      <a:pPr algn="l" fontAlgn="ctr"/>
                      <a:r>
                        <a:rPr lang="tr-TR" sz="1400" b="1" kern="1200" baseline="0" dirty="0"/>
                        <a:t>39 İLÇE KAYMAKAMLIĞI</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solidFill>
                            <a:schemeClr val="tx1"/>
                          </a:solidFill>
                        </a:rPr>
                        <a:t>777</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a:t> </a:t>
                      </a:r>
                      <a:r>
                        <a:rPr lang="tr-TR" sz="1400" b="1" kern="1200" baseline="0" dirty="0" smtClean="0"/>
                        <a:t>58</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2468">
                <a:tc>
                  <a:txBody>
                    <a:bodyPr/>
                    <a:lstStyle/>
                    <a:p>
                      <a:pPr algn="l" fontAlgn="ctr"/>
                      <a:r>
                        <a:rPr lang="tr-TR" sz="1400" b="1" kern="1200" baseline="0" dirty="0"/>
                        <a:t>YATIRIM İZLEME VE KOORDİNASYON BAŞKANLIĞI</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323</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109</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2468">
                <a:tc>
                  <a:txBody>
                    <a:bodyPr/>
                    <a:lstStyle/>
                    <a:p>
                      <a:pPr algn="l" fontAlgn="ctr"/>
                      <a:r>
                        <a:rPr lang="tr-TR" sz="1400" b="1" kern="1200" baseline="0" dirty="0"/>
                        <a:t>112 ACİL ÇAĞRI MERKEZİ MÜDÜRLÜĞÜ</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1.403</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36</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58157">
                <a:tc>
                  <a:txBody>
                    <a:bodyPr/>
                    <a:lstStyle/>
                    <a:p>
                      <a:pPr algn="l" fontAlgn="ctr"/>
                      <a:r>
                        <a:rPr lang="tr-TR" sz="1400" b="1" kern="1200" baseline="0" dirty="0"/>
                        <a:t>İL NÜFUS VE VATANDAŞLIK MÜDÜRLÜĞÜ (İL</a:t>
                      </a:r>
                    </a:p>
                    <a:p>
                      <a:pPr algn="l" fontAlgn="ctr"/>
                      <a:r>
                        <a:rPr lang="tr-TR" sz="1400" b="1" kern="1200" baseline="0" dirty="0"/>
                        <a:t>ÇELER DAHİL)</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solidFill>
                            <a:schemeClr val="tx1"/>
                          </a:solidFill>
                        </a:rPr>
                        <a:t>1.073</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39</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2468">
                <a:tc>
                  <a:txBody>
                    <a:bodyPr/>
                    <a:lstStyle/>
                    <a:p>
                      <a:pPr algn="l" fontAlgn="ctr"/>
                      <a:r>
                        <a:rPr lang="tr-TR" sz="1400" b="1" kern="1200" baseline="0" dirty="0"/>
                        <a:t>İL GÖÇ İDARESİ MÜDÜRLÜĞÜ</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586</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105</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12468">
                <a:tc>
                  <a:txBody>
                    <a:bodyPr/>
                    <a:lstStyle/>
                    <a:p>
                      <a:pPr algn="l" fontAlgn="ctr"/>
                      <a:r>
                        <a:rPr lang="tr-TR" sz="1400" b="1" kern="1200" baseline="0" dirty="0"/>
                        <a:t>İL SİVİL TOPLUMLA İLİŞKİLER MÜDÜRLÜĞÜ</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smtClean="0"/>
                        <a:t>58</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8</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2468">
                <a:tc>
                  <a:txBody>
                    <a:bodyPr/>
                    <a:lstStyle/>
                    <a:p>
                      <a:pPr algn="l" fontAlgn="ctr"/>
                      <a:r>
                        <a:rPr lang="tr-TR" sz="1400" b="1" kern="1200" baseline="0" dirty="0"/>
                        <a:t>AFET VE ACİL DURUM İL MÜDÜRLÜĞÜ</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246</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18</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58157">
                <a:tc>
                  <a:txBody>
                    <a:bodyPr/>
                    <a:lstStyle/>
                    <a:p>
                      <a:pPr algn="l" fontAlgn="ctr"/>
                      <a:r>
                        <a:rPr lang="tr-TR" sz="1400" b="1" kern="1200" baseline="0" dirty="0">
                          <a:solidFill>
                            <a:srgbClr val="14213D"/>
                          </a:solidFill>
                        </a:rPr>
                        <a:t>SİVİL BİRİMLERDE ÇALIŞAN PERSONEL SAYISI TOPLAMI</a:t>
                      </a:r>
                      <a:endParaRPr lang="tr-TR" sz="14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2">
                  <a:txBody>
                    <a:bodyPr/>
                    <a:lstStyle/>
                    <a:p>
                      <a:pPr algn="ctr" fontAlgn="ctr"/>
                      <a:r>
                        <a:rPr lang="tr-TR" sz="1400" b="1" kern="1200" baseline="0" dirty="0" smtClean="0">
                          <a:solidFill>
                            <a:srgbClr val="14213D"/>
                          </a:solidFill>
                        </a:rPr>
                        <a:t>4.839</a:t>
                      </a:r>
                      <a:endParaRPr lang="tr-TR" sz="1400" b="1" kern="1200" baseline="0" dirty="0">
                        <a:solidFill>
                          <a:srgbClr val="14213D"/>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extLst>
                  <a:ext uri="{0D108BD9-81ED-4DB2-BD59-A6C34878D82A}">
                    <a16:rowId xmlns:a16="http://schemas.microsoft.com/office/drawing/2014/main" val="10010"/>
                  </a:ext>
                </a:extLst>
              </a:tr>
              <a:tr h="512468">
                <a:tc>
                  <a:txBody>
                    <a:bodyPr/>
                    <a:lstStyle/>
                    <a:p>
                      <a:pPr algn="l" fontAlgn="ctr"/>
                      <a:r>
                        <a:rPr lang="tr-TR" sz="1400" b="1" kern="1200" baseline="0" dirty="0"/>
                        <a:t>İL EMNİYET MÜDÜRLÜĞÜ </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48.127</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u="none" strike="noStrike" dirty="0" smtClean="0">
                          <a:effectLst/>
                        </a:rPr>
                        <a:t>-</a:t>
                      </a:r>
                      <a:endParaRPr lang="tr-TR" sz="1400" b="1" i="0" u="none" strike="noStrike" dirty="0">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512468">
                <a:tc>
                  <a:txBody>
                    <a:bodyPr/>
                    <a:lstStyle/>
                    <a:p>
                      <a:pPr algn="l" fontAlgn="ctr"/>
                      <a:r>
                        <a:rPr lang="tr-TR" sz="1400" b="1" kern="1200" baseline="0" dirty="0"/>
                        <a:t>İL JANDARMA KOMUTANLIĞI </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6.439</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u="none" strike="noStrike" dirty="0">
                          <a:effectLst/>
                        </a:rPr>
                        <a:t>- </a:t>
                      </a:r>
                      <a:endParaRPr lang="tr-TR" sz="1400" b="1" i="0" u="none" strike="noStrike" dirty="0">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658157">
                <a:tc>
                  <a:txBody>
                    <a:bodyPr/>
                    <a:lstStyle/>
                    <a:p>
                      <a:pPr algn="l" fontAlgn="ctr"/>
                      <a:r>
                        <a:rPr lang="tr-TR" sz="1400" b="1" kern="1200" baseline="0" dirty="0"/>
                        <a:t>SAHİL GÜVENLİK MARMARA VE BOĞAZLAR BÖLGE KOMUTANLIĞI</a:t>
                      </a:r>
                      <a:endParaRPr lang="tr-TR" sz="14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kern="1200" baseline="0" dirty="0" smtClean="0"/>
                        <a:t>919</a:t>
                      </a:r>
                      <a:endParaRPr lang="tr-TR" sz="14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u="none" strike="noStrike" dirty="0" smtClean="0">
                          <a:effectLst/>
                        </a:rPr>
                        <a:t>184</a:t>
                      </a:r>
                      <a:r>
                        <a:rPr lang="tr-TR" sz="1400" b="1" u="none" strike="noStrike" dirty="0">
                          <a:effectLst/>
                        </a:rPr>
                        <a:t> </a:t>
                      </a:r>
                      <a:endParaRPr lang="tr-TR" sz="1400" b="1" i="0" u="none" strike="noStrike" dirty="0">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658157">
                <a:tc>
                  <a:txBody>
                    <a:bodyPr/>
                    <a:lstStyle/>
                    <a:p>
                      <a:pPr algn="l" fontAlgn="ctr"/>
                      <a:r>
                        <a:rPr lang="tr-TR" sz="1400" b="1" kern="1200" baseline="0" dirty="0">
                          <a:solidFill>
                            <a:srgbClr val="14213D"/>
                          </a:solidFill>
                        </a:rPr>
                        <a:t>GÜVENLİK BİRİMLERİNDE ÇALIŞAN PERSONEL SAYISI TOPLAMI</a:t>
                      </a:r>
                      <a:endParaRPr lang="tr-TR" sz="14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2">
                  <a:txBody>
                    <a:bodyPr/>
                    <a:lstStyle/>
                    <a:p>
                      <a:pPr algn="ctr" fontAlgn="ctr"/>
                      <a:r>
                        <a:rPr lang="tr-TR" sz="1400" b="1" kern="1200" baseline="0" dirty="0" smtClean="0">
                          <a:solidFill>
                            <a:srgbClr val="14213D"/>
                          </a:solidFill>
                        </a:rPr>
                        <a:t>55.485</a:t>
                      </a:r>
                      <a:endParaRPr lang="tr-TR" sz="1400" b="1" kern="1200" baseline="0" dirty="0">
                        <a:solidFill>
                          <a:srgbClr val="14213D"/>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extLst>
                  <a:ext uri="{0D108BD9-81ED-4DB2-BD59-A6C34878D82A}">
                    <a16:rowId xmlns:a16="http://schemas.microsoft.com/office/drawing/2014/main" val="10014"/>
                  </a:ext>
                </a:extLst>
              </a:tr>
              <a:tr h="658157">
                <a:tc>
                  <a:txBody>
                    <a:bodyPr/>
                    <a:lstStyle/>
                    <a:p>
                      <a:pPr algn="l" fontAlgn="ctr"/>
                      <a:r>
                        <a:rPr lang="tr-TR" sz="1400" b="1" u="none" strike="noStrike" kern="1200" dirty="0">
                          <a:solidFill>
                            <a:srgbClr val="283845"/>
                          </a:solidFill>
                          <a:effectLst/>
                        </a:rPr>
                        <a:t>İÇİŞLERİ BAKANLIĞI BİRİMLERİNE BAĞLI TOPLAM PERSONEL SAYISI</a:t>
                      </a:r>
                      <a:endParaRPr lang="tr-TR" sz="1400" b="1" i="0" u="none" strike="noStrike" kern="1200" dirty="0">
                        <a:solidFill>
                          <a:srgbClr val="283845"/>
                        </a:solidFill>
                        <a:effectLst/>
                        <a:latin typeface="Calibri" panose="020F0502020204030204" pitchFamily="34" charset="0"/>
                        <a:ea typeface="+mn-ea"/>
                        <a:cs typeface="+mn-cs"/>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gridSpan="2">
                  <a:txBody>
                    <a:bodyPr/>
                    <a:lstStyle/>
                    <a:p>
                      <a:pPr marL="0" algn="ctr" defTabSz="457200" rtl="0" eaLnBrk="1" fontAlgn="ctr" latinLnBrk="0" hangingPunct="1"/>
                      <a:r>
                        <a:rPr lang="tr-TR" sz="1400" b="1" u="none" strike="noStrike" kern="1200" dirty="0" smtClean="0">
                          <a:solidFill>
                            <a:srgbClr val="283845"/>
                          </a:solidFill>
                          <a:effectLst/>
                        </a:rPr>
                        <a:t>60.324</a:t>
                      </a:r>
                      <a:endParaRPr lang="tr-TR" sz="1400" b="1" i="0" u="none" strike="noStrike" kern="1200" dirty="0">
                        <a:solidFill>
                          <a:srgbClr val="283845"/>
                        </a:solidFill>
                        <a:effectLst/>
                        <a:latin typeface="Calibri" panose="020F0502020204030204" pitchFamily="34" charset="0"/>
                        <a:ea typeface="+mn-ea"/>
                        <a:cs typeface="+mn-cs"/>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24454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44361"/>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ASAYİŞ VE GÜVENLİK ÖZET TABLOSU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(EMNİYET VE JANDARMA)</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4 Tablo"/>
          <p:cNvGraphicFramePr>
            <a:graphicFrameLocks noGrp="1"/>
          </p:cNvGraphicFramePr>
          <p:nvPr>
            <p:extLst>
              <p:ext uri="{D42A27DB-BD31-4B8C-83A1-F6EECF244321}">
                <p14:modId xmlns:p14="http://schemas.microsoft.com/office/powerpoint/2010/main" val="2245679844"/>
              </p:ext>
            </p:extLst>
          </p:nvPr>
        </p:nvGraphicFramePr>
        <p:xfrm>
          <a:off x="108162" y="806631"/>
          <a:ext cx="6621181" cy="8509645"/>
        </p:xfrm>
        <a:graphic>
          <a:graphicData uri="http://schemas.openxmlformats.org/drawingml/2006/table">
            <a:tbl>
              <a:tblPr>
                <a:effectLst/>
              </a:tblPr>
              <a:tblGrid>
                <a:gridCol w="2970617">
                  <a:extLst>
                    <a:ext uri="{9D8B030D-6E8A-4147-A177-3AD203B41FA5}">
                      <a16:colId xmlns:a16="http://schemas.microsoft.com/office/drawing/2014/main" val="20000"/>
                    </a:ext>
                  </a:extLst>
                </a:gridCol>
                <a:gridCol w="1740882">
                  <a:extLst>
                    <a:ext uri="{9D8B030D-6E8A-4147-A177-3AD203B41FA5}">
                      <a16:colId xmlns:a16="http://schemas.microsoft.com/office/drawing/2014/main" val="20001"/>
                    </a:ext>
                  </a:extLst>
                </a:gridCol>
                <a:gridCol w="1909682">
                  <a:extLst>
                    <a:ext uri="{9D8B030D-6E8A-4147-A177-3AD203B41FA5}">
                      <a16:colId xmlns:a16="http://schemas.microsoft.com/office/drawing/2014/main" val="20002"/>
                    </a:ext>
                  </a:extLst>
                </a:gridCol>
              </a:tblGrid>
              <a:tr h="435484">
                <a:tc>
                  <a:txBody>
                    <a:bodyPr/>
                    <a:lstStyle/>
                    <a:p>
                      <a:pPr algn="ctr" rtl="0" fontAlgn="ctr"/>
                      <a:r>
                        <a:rPr lang="tr-TR" sz="1400" b="1" i="0" u="none" strike="noStrike" dirty="0">
                          <a:solidFill>
                            <a:srgbClr val="FFFFFF"/>
                          </a:solidFill>
                          <a:effectLst/>
                          <a:latin typeface="Calibri" panose="020F0502020204030204" pitchFamily="34" charset="0"/>
                        </a:rPr>
                        <a:t> ASAYİŞ</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400" b="1" i="0" u="none" strike="noStrike" dirty="0" smtClean="0">
                          <a:solidFill>
                            <a:srgbClr val="FFFFFF"/>
                          </a:solidFill>
                          <a:effectLst/>
                          <a:latin typeface="Calibri" panose="020F0502020204030204" pitchFamily="34" charset="0"/>
                        </a:rPr>
                        <a:t>2020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2021 </a:t>
                      </a:r>
                      <a:endParaRPr lang="tr-TR" sz="1400" b="1" i="0" u="none" strike="noStrike" dirty="0" smtClean="0">
                        <a:solidFill>
                          <a:srgbClr val="FFFFFF"/>
                        </a:solidFill>
                        <a:effectLst/>
                        <a:latin typeface="Calibri" panose="020F050202020403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95376">
                <a:tc>
                  <a:txBody>
                    <a:bodyPr/>
                    <a:lstStyle/>
                    <a:p>
                      <a:pPr algn="l" rtl="0" fontAlgn="ctr"/>
                      <a:r>
                        <a:rPr lang="tr-TR" sz="1200" b="1" i="0" u="none" strike="noStrike">
                          <a:solidFill>
                            <a:srgbClr val="000000"/>
                          </a:solidFill>
                          <a:effectLst/>
                          <a:latin typeface="Calibri" panose="020F0502020204030204" pitchFamily="34" charset="0"/>
                        </a:rPr>
                        <a:t>EMNİYET PERSONELİ/PERSONEL BAŞINA DÜŞEN NÜFUS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47.144/324</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rgbClr val="000000"/>
                          </a:solidFill>
                          <a:effectLst/>
                          <a:latin typeface="+mn-lt"/>
                        </a:rPr>
                        <a:t>48.127/343</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5376">
                <a:tc>
                  <a:txBody>
                    <a:bodyPr/>
                    <a:lstStyle/>
                    <a:p>
                      <a:pPr algn="l" rtl="0" fontAlgn="ctr"/>
                      <a:r>
                        <a:rPr lang="tr-TR" sz="1200" b="1" i="0" u="none" strike="noStrike">
                          <a:solidFill>
                            <a:srgbClr val="000000"/>
                          </a:solidFill>
                          <a:effectLst/>
                          <a:latin typeface="Calibri" panose="020F0502020204030204" pitchFamily="34" charset="0"/>
                        </a:rPr>
                        <a:t>JANDARMA PERSONELİ/PERSONEL BAŞINA DÜŞEN NÜFUS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6.215/33</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rgbClr val="000000"/>
                          </a:solidFill>
                          <a:effectLst/>
                          <a:latin typeface="+mn-lt"/>
                        </a:rPr>
                        <a:t>6.439/32</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9152">
                <a:tc>
                  <a:txBody>
                    <a:bodyPr/>
                    <a:lstStyle/>
                    <a:p>
                      <a:pPr algn="r" rtl="0" fontAlgn="ctr"/>
                      <a:r>
                        <a:rPr lang="tr-TR" sz="1200" b="1" i="0" u="none" strike="noStrike">
                          <a:solidFill>
                            <a:srgbClr val="7F7F7F"/>
                          </a:solidFill>
                          <a:effectLst/>
                          <a:latin typeface="Calibri" panose="020F0502020204030204" pitchFamily="34" charset="0"/>
                        </a:rPr>
                        <a:t>KASTEN ÖLDÜRME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296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303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4472">
                <a:tc>
                  <a:txBody>
                    <a:bodyPr/>
                    <a:lstStyle/>
                    <a:p>
                      <a:pPr algn="r" rtl="0" fontAlgn="ctr"/>
                      <a:r>
                        <a:rPr lang="tr-TR" sz="1200" b="1" i="0" u="none" strike="noStrike">
                          <a:solidFill>
                            <a:srgbClr val="7F7F7F"/>
                          </a:solidFill>
                          <a:effectLst/>
                          <a:latin typeface="Calibri" panose="020F0502020204030204" pitchFamily="34" charset="0"/>
                        </a:rPr>
                        <a:t>TAKSİRLİ ÖLDÜRME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449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474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9152">
                <a:tc>
                  <a:txBody>
                    <a:bodyPr/>
                    <a:lstStyle/>
                    <a:p>
                      <a:pPr algn="l" rtl="0" fontAlgn="ctr"/>
                      <a:r>
                        <a:rPr lang="tr-TR" sz="1200" b="1" i="0" u="none" strike="noStrike">
                          <a:solidFill>
                            <a:srgbClr val="000000"/>
                          </a:solidFill>
                          <a:effectLst/>
                          <a:latin typeface="Calibri" panose="020F0502020204030204" pitchFamily="34" charset="0"/>
                        </a:rPr>
                        <a:t>TOPLAM ÖLDÜRME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745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777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4472">
                <a:tc>
                  <a:txBody>
                    <a:bodyPr/>
                    <a:lstStyle/>
                    <a:p>
                      <a:pPr algn="l" rtl="0" fontAlgn="ctr"/>
                      <a:r>
                        <a:rPr lang="tr-TR" sz="1200" b="1" i="0" u="none" strike="noStrike">
                          <a:solidFill>
                            <a:srgbClr val="000000"/>
                          </a:solidFill>
                          <a:effectLst/>
                          <a:latin typeface="Calibri" panose="020F0502020204030204" pitchFamily="34" charset="0"/>
                        </a:rPr>
                        <a:t>GASP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2.627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a:effectLst/>
                          <a:latin typeface="+mn-lt"/>
                        </a:rPr>
                        <a:t>2.734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9152">
                <a:tc>
                  <a:txBody>
                    <a:bodyPr/>
                    <a:lstStyle/>
                    <a:p>
                      <a:pPr algn="l" rtl="0" fontAlgn="ctr"/>
                      <a:r>
                        <a:rPr lang="tr-TR" sz="1200" b="1" i="0" u="none" strike="noStrike">
                          <a:solidFill>
                            <a:srgbClr val="000000"/>
                          </a:solidFill>
                          <a:effectLst/>
                          <a:latin typeface="Calibri" panose="020F0502020204030204" pitchFamily="34" charset="0"/>
                        </a:rPr>
                        <a:t>EVDEN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13.043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10.421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9152">
                <a:tc>
                  <a:txBody>
                    <a:bodyPr/>
                    <a:lstStyle/>
                    <a:p>
                      <a:pPr algn="l" rtl="0" fontAlgn="ctr"/>
                      <a:r>
                        <a:rPr lang="tr-TR" sz="1200" b="1" i="0" u="none" strike="noStrike">
                          <a:solidFill>
                            <a:srgbClr val="000000"/>
                          </a:solidFill>
                          <a:effectLst/>
                          <a:latin typeface="Calibri" panose="020F0502020204030204" pitchFamily="34" charset="0"/>
                        </a:rPr>
                        <a:t>İŞYERİNDEN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6.959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5.585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9152">
                <a:tc>
                  <a:txBody>
                    <a:bodyPr/>
                    <a:lstStyle/>
                    <a:p>
                      <a:pPr algn="l" rtl="0" fontAlgn="ctr"/>
                      <a:r>
                        <a:rPr lang="tr-TR" sz="1200" b="1" i="0" u="none" strike="noStrike">
                          <a:solidFill>
                            <a:srgbClr val="000000"/>
                          </a:solidFill>
                          <a:effectLst/>
                          <a:latin typeface="Calibri" panose="020F0502020204030204" pitchFamily="34" charset="0"/>
                        </a:rPr>
                        <a:t>OTO HIRSIZLIĞI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2.520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1.841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9152">
                <a:tc>
                  <a:txBody>
                    <a:bodyPr/>
                    <a:lstStyle/>
                    <a:p>
                      <a:pPr algn="l" rtl="0" fontAlgn="ctr"/>
                      <a:r>
                        <a:rPr lang="tr-TR" sz="1200" b="1" i="0" u="none" strike="noStrike">
                          <a:solidFill>
                            <a:srgbClr val="000000"/>
                          </a:solidFill>
                          <a:effectLst/>
                          <a:latin typeface="Calibri" panose="020F0502020204030204" pitchFamily="34" charset="0"/>
                        </a:rPr>
                        <a:t>OTODAN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9.147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5.732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69152">
                <a:tc>
                  <a:txBody>
                    <a:bodyPr/>
                    <a:lstStyle/>
                    <a:p>
                      <a:pPr algn="l" rtl="0" fontAlgn="ctr"/>
                      <a:r>
                        <a:rPr lang="tr-TR" sz="1200" b="1" i="0" u="none" strike="noStrike" dirty="0">
                          <a:solidFill>
                            <a:srgbClr val="000000"/>
                          </a:solidFill>
                          <a:effectLst/>
                          <a:latin typeface="Calibri" panose="020F0502020204030204" pitchFamily="34" charset="0"/>
                        </a:rPr>
                        <a:t>YANKESİCİLİK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5.978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3.912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7999">
                <a:tc>
                  <a:txBody>
                    <a:bodyPr/>
                    <a:lstStyle/>
                    <a:p>
                      <a:pPr algn="l" rtl="0" fontAlgn="ctr"/>
                      <a:r>
                        <a:rPr lang="tr-TR" sz="1200" b="1" i="0" u="none" strike="noStrike">
                          <a:solidFill>
                            <a:srgbClr val="000000"/>
                          </a:solidFill>
                          <a:effectLst/>
                          <a:latin typeface="Calibri" panose="020F0502020204030204" pitchFamily="34" charset="0"/>
                        </a:rPr>
                        <a:t>DOLANDIRICILIK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8.478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10.330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69152">
                <a:tc>
                  <a:txBody>
                    <a:bodyPr/>
                    <a:lstStyle/>
                    <a:p>
                      <a:pPr algn="l" rtl="0" fontAlgn="ctr"/>
                      <a:r>
                        <a:rPr lang="tr-TR" sz="1200" b="1" i="0" u="none" strike="noStrike">
                          <a:solidFill>
                            <a:srgbClr val="000000"/>
                          </a:solidFill>
                          <a:effectLst/>
                          <a:latin typeface="Calibri" panose="020F0502020204030204" pitchFamily="34" charset="0"/>
                        </a:rPr>
                        <a:t>KAPKAÇ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chemeClr val="tx1"/>
                          </a:solidFill>
                          <a:effectLst/>
                          <a:latin typeface="+mn-lt"/>
                        </a:rPr>
                        <a:t>1.203</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rgbClr val="000000"/>
                          </a:solidFill>
                          <a:effectLst/>
                          <a:latin typeface="+mn-lt"/>
                        </a:rPr>
                        <a:t>733</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69152">
                <a:tc>
                  <a:txBody>
                    <a:bodyPr/>
                    <a:lstStyle/>
                    <a:p>
                      <a:pPr algn="l" rtl="0" fontAlgn="ctr"/>
                      <a:r>
                        <a:rPr lang="tr-TR" sz="1200" b="1" i="0" u="none" strike="noStrike">
                          <a:solidFill>
                            <a:srgbClr val="000000"/>
                          </a:solidFill>
                          <a:effectLst/>
                          <a:latin typeface="Calibri" panose="020F0502020204030204" pitchFamily="34" charset="0"/>
                        </a:rPr>
                        <a:t>İNTİHAR SONUCU ÖLEN KİŞİ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effectLst/>
                          <a:latin typeface="+mn-lt"/>
                        </a:rPr>
                        <a:t>482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589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125">
                <a:tc>
                  <a:txBody>
                    <a:bodyPr/>
                    <a:lstStyle/>
                    <a:p>
                      <a:pPr algn="l" rtl="0" fontAlgn="ctr"/>
                      <a:r>
                        <a:rPr lang="tr-TR" sz="1200" b="1" i="0" u="none" strike="noStrike">
                          <a:solidFill>
                            <a:srgbClr val="000000"/>
                          </a:solidFill>
                          <a:effectLst/>
                          <a:latin typeface="Calibri" panose="020F0502020204030204" pitchFamily="34" charset="0"/>
                        </a:rPr>
                        <a:t>İNTİHAR SONUCU ÖLEN KADIN/ERKEK</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effectLst/>
                          <a:latin typeface="+mn-lt"/>
                          <a:ea typeface="+mn-ea"/>
                          <a:cs typeface="+mn-cs"/>
                        </a:rPr>
                        <a:t>102/380</a:t>
                      </a:r>
                      <a:endParaRPr lang="tr-TR" sz="1200" b="1" i="0" u="none" strike="noStrike" kern="1200" dirty="0">
                        <a:solidFill>
                          <a:schemeClr val="tx1"/>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rgbClr val="000000"/>
                          </a:solidFill>
                          <a:effectLst/>
                          <a:latin typeface="+mn-lt"/>
                        </a:rPr>
                        <a:t>116/473</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64472">
                <a:tc>
                  <a:txBody>
                    <a:bodyPr/>
                    <a:lstStyle/>
                    <a:p>
                      <a:pPr algn="l" rtl="0" fontAlgn="ctr"/>
                      <a:r>
                        <a:rPr lang="tr-TR" sz="1200" b="1" i="0" u="none" strike="noStrike">
                          <a:solidFill>
                            <a:srgbClr val="000000"/>
                          </a:solidFill>
                          <a:effectLst/>
                          <a:latin typeface="Calibri" panose="020F0502020204030204" pitchFamily="34" charset="0"/>
                        </a:rPr>
                        <a:t>İNTİHARA TEŞEBBÜS  OLAYI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effectLst/>
                          <a:latin typeface="+mn-lt"/>
                        </a:rPr>
                        <a:t>2.345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2.709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69152">
                <a:tc>
                  <a:txBody>
                    <a:bodyPr/>
                    <a:lstStyle/>
                    <a:p>
                      <a:pPr algn="l" rtl="0" fontAlgn="ctr"/>
                      <a:r>
                        <a:rPr lang="tr-TR" sz="1200" b="1" i="0" u="none" strike="noStrike">
                          <a:solidFill>
                            <a:srgbClr val="000000"/>
                          </a:solidFill>
                          <a:effectLst/>
                          <a:latin typeface="Calibri" panose="020F0502020204030204" pitchFamily="34" charset="0"/>
                        </a:rPr>
                        <a:t>KADINA ŞİDDET SONUCU ÖLÜM</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200" b="1" i="0" u="none" strike="noStrike" kern="1200" dirty="0" smtClean="0">
                          <a:solidFill>
                            <a:schemeClr val="tx1"/>
                          </a:solidFill>
                          <a:effectLst/>
                          <a:latin typeface="+mn-lt"/>
                          <a:ea typeface="+mn-ea"/>
                          <a:cs typeface="+mn-cs"/>
                        </a:rPr>
                        <a:t>44</a:t>
                      </a:r>
                      <a:endParaRPr lang="tr-TR" sz="1200" b="1" i="0" u="none" strike="noStrike" kern="1200" dirty="0">
                        <a:solidFill>
                          <a:schemeClr val="tx1"/>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smtClean="0">
                          <a:effectLst/>
                          <a:latin typeface="+mn-lt"/>
                        </a:rPr>
                        <a:t>50</a:t>
                      </a:r>
                      <a:endParaRPr lang="tr-TR" sz="1200" b="1" i="0" u="none" strike="noStrike" dirty="0">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69152">
                <a:tc>
                  <a:txBody>
                    <a:bodyPr/>
                    <a:lstStyle/>
                    <a:p>
                      <a:pPr algn="l" rtl="0" fontAlgn="ctr"/>
                      <a:r>
                        <a:rPr lang="tr-TR" sz="1200" b="1" i="0" u="none" strike="noStrike">
                          <a:solidFill>
                            <a:srgbClr val="000000"/>
                          </a:solidFill>
                          <a:effectLst/>
                          <a:latin typeface="Calibri" panose="020F0502020204030204" pitchFamily="34" charset="0"/>
                        </a:rPr>
                        <a:t>BOĞULARAK ÖLEN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effectLst/>
                          <a:latin typeface="+mn-lt"/>
                        </a:rPr>
                        <a:t>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a:effectLst/>
                          <a:latin typeface="+mn-lt"/>
                        </a:rPr>
                        <a:t>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69152">
                <a:tc>
                  <a:txBody>
                    <a:bodyPr/>
                    <a:lstStyle/>
                    <a:p>
                      <a:pPr algn="l" rtl="0" fontAlgn="ctr"/>
                      <a:r>
                        <a:rPr lang="tr-TR" sz="1200" b="1" i="0" u="none" strike="noStrike" dirty="0">
                          <a:solidFill>
                            <a:srgbClr val="000000"/>
                          </a:solidFill>
                          <a:effectLst/>
                          <a:latin typeface="Calibri" panose="020F0502020204030204" pitchFamily="34" charset="0"/>
                        </a:rPr>
                        <a:t>YANGINDA ÖLEN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effectLst/>
                          <a:latin typeface="+mn-lt"/>
                        </a:rPr>
                        <a:t>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69152">
                <a:tc>
                  <a:txBody>
                    <a:bodyPr/>
                    <a:lstStyle/>
                    <a:p>
                      <a:pPr algn="l" rtl="0" fontAlgn="ctr"/>
                      <a:r>
                        <a:rPr lang="tr-TR" sz="1200" b="1" i="0" u="none" strike="noStrike" dirty="0">
                          <a:solidFill>
                            <a:srgbClr val="000000"/>
                          </a:solidFill>
                          <a:effectLst/>
                          <a:latin typeface="Calibri" panose="020F0502020204030204" pitchFamily="34" charset="0"/>
                        </a:rPr>
                        <a:t>TRAFİK   KAZALARINDA   ÖLEN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fontAlgn="b"/>
                      <a:r>
                        <a:rPr lang="tr-TR" sz="1200" b="1" i="0" u="none" strike="noStrike" dirty="0" smtClean="0">
                          <a:effectLst/>
                          <a:latin typeface="+mn-lt"/>
                        </a:rPr>
                        <a:t>100</a:t>
                      </a:r>
                      <a:endParaRPr lang="tr-TR" sz="1200" b="1" i="0" u="none" strike="noStrike" dirty="0">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fontAlgn="b"/>
                      <a:r>
                        <a:rPr lang="tr-TR" sz="1200" b="1" i="0" u="none" strike="noStrike" dirty="0" smtClean="0">
                          <a:effectLst/>
                          <a:latin typeface="+mn-lt"/>
                        </a:rPr>
                        <a:t>102</a:t>
                      </a:r>
                      <a:endParaRPr lang="tr-TR" sz="1200" b="1" i="0" u="none" strike="noStrike" dirty="0">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extLst>
                  <a:ext uri="{0D108BD9-81ED-4DB2-BD59-A6C34878D82A}">
                    <a16:rowId xmlns:a16="http://schemas.microsoft.com/office/drawing/2014/main" val="10020"/>
                  </a:ext>
                </a:extLst>
              </a:tr>
              <a:tr h="272362">
                <a:tc>
                  <a:txBody>
                    <a:bodyPr/>
                    <a:lstStyle/>
                    <a:p>
                      <a:pPr algn="l" rtl="0" fontAlgn="ctr"/>
                      <a:r>
                        <a:rPr lang="tr-TR" sz="1200" b="1" i="0" u="none" strike="noStrike" dirty="0">
                          <a:solidFill>
                            <a:srgbClr val="000000"/>
                          </a:solidFill>
                          <a:effectLst/>
                          <a:latin typeface="Calibri" panose="020F0502020204030204" pitchFamily="34" charset="0"/>
                        </a:rPr>
                        <a:t>TRAFİK KAZALARINDA YARALANAN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20.236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mn-lt"/>
                        </a:rPr>
                        <a:t>27.863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02255">
                <a:tc>
                  <a:txBody>
                    <a:bodyPr/>
                    <a:lstStyle/>
                    <a:p>
                      <a:pPr algn="l" rtl="0" fontAlgn="ctr"/>
                      <a:r>
                        <a:rPr lang="tr-TR" sz="1200" b="1" i="0" u="none" strike="noStrike" dirty="0">
                          <a:solidFill>
                            <a:schemeClr val="tx1"/>
                          </a:solidFill>
                          <a:effectLst/>
                          <a:latin typeface="Calibri" panose="020F0502020204030204" pitchFamily="34" charset="0"/>
                        </a:rPr>
                        <a:t>TRAFİK KAZASI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fontAlgn="b"/>
                      <a:r>
                        <a:rPr lang="tr-TR" sz="1200" b="1" i="0" u="none" strike="noStrike" dirty="0" smtClean="0">
                          <a:solidFill>
                            <a:schemeClr val="tx1"/>
                          </a:solidFill>
                          <a:effectLst/>
                          <a:latin typeface="+mn-lt"/>
                        </a:rPr>
                        <a:t>45.102</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fontAlgn="b"/>
                      <a:r>
                        <a:rPr lang="tr-TR" sz="1200" b="1" i="0" u="none" strike="noStrike" dirty="0" smtClean="0">
                          <a:solidFill>
                            <a:schemeClr val="tx1"/>
                          </a:solidFill>
                          <a:effectLst/>
                          <a:latin typeface="+mn-lt"/>
                        </a:rPr>
                        <a:t>60.141</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extLst>
                  <a:ext uri="{0D108BD9-81ED-4DB2-BD59-A6C34878D82A}">
                    <a16:rowId xmlns:a16="http://schemas.microsoft.com/office/drawing/2014/main" val="10022"/>
                  </a:ext>
                </a:extLst>
              </a:tr>
              <a:tr h="329433">
                <a:tc>
                  <a:txBody>
                    <a:bodyPr/>
                    <a:lstStyle/>
                    <a:p>
                      <a:pPr algn="l" rtl="0" fontAlgn="ctr"/>
                      <a:r>
                        <a:rPr lang="tr-TR" sz="1200" b="1" i="0" u="none" strike="noStrike" dirty="0">
                          <a:solidFill>
                            <a:srgbClr val="000000"/>
                          </a:solidFill>
                          <a:effectLst/>
                          <a:latin typeface="Calibri" panose="020F0502020204030204" pitchFamily="34" charset="0"/>
                        </a:rPr>
                        <a:t>TRAFİK CEZASI TUTARI (TL)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fontAlgn="b"/>
                      <a:r>
                        <a:rPr lang="tr-TR" sz="1200" b="1" i="0" u="none" strike="noStrike" dirty="0">
                          <a:effectLst/>
                          <a:latin typeface="+mn-lt"/>
                        </a:rPr>
                        <a:t>1.233.294.347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a:txBody>
                    <a:bodyPr/>
                    <a:lstStyle/>
                    <a:p>
                      <a:pPr algn="ctr" fontAlgn="b"/>
                      <a:r>
                        <a:rPr lang="tr-TR" sz="1200" b="1" i="0" u="none" strike="noStrike" dirty="0">
                          <a:effectLst/>
                          <a:latin typeface="+mn-lt"/>
                        </a:rPr>
                        <a:t>1.547.658.214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extLst>
                  <a:ext uri="{0D108BD9-81ED-4DB2-BD59-A6C34878D82A}">
                    <a16:rowId xmlns:a16="http://schemas.microsoft.com/office/drawing/2014/main" val="10024"/>
                  </a:ext>
                </a:extLst>
              </a:tr>
              <a:tr h="503226">
                <a:tc>
                  <a:txBody>
                    <a:bodyPr/>
                    <a:lstStyle/>
                    <a:p>
                      <a:pPr algn="l" rtl="0" fontAlgn="ctr"/>
                      <a:r>
                        <a:rPr lang="tr-TR" sz="1200" b="1" i="0" u="none" strike="noStrike" dirty="0">
                          <a:solidFill>
                            <a:srgbClr val="000000"/>
                          </a:solidFill>
                          <a:effectLst/>
                          <a:latin typeface="Calibri" panose="020F0502020204030204" pitchFamily="34" charset="0"/>
                        </a:rPr>
                        <a:t>TRAFİĞE KAYITLI ARAÇ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smtClean="0">
                          <a:effectLst/>
                          <a:latin typeface="+mn-lt"/>
                        </a:rPr>
                        <a:t>4.388.118</a:t>
                      </a:r>
                      <a:endParaRPr lang="tr-TR" sz="1200" b="1" i="0" u="none" strike="noStrike" dirty="0">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smtClean="0">
                          <a:effectLst/>
                          <a:latin typeface="+mn-lt"/>
                        </a:rPr>
                        <a:t>4.644.743</a:t>
                      </a:r>
                      <a:endParaRPr lang="tr-TR" sz="1200" b="1" i="0" u="none" strike="noStrike" dirty="0">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520944">
                <a:tc>
                  <a:txBody>
                    <a:bodyPr/>
                    <a:lstStyle/>
                    <a:p>
                      <a:pPr algn="l" rtl="0" fontAlgn="ctr"/>
                      <a:r>
                        <a:rPr lang="tr-TR" sz="1200" b="1" i="0" u="none" strike="noStrike">
                          <a:solidFill>
                            <a:srgbClr val="000000"/>
                          </a:solidFill>
                          <a:effectLst/>
                          <a:latin typeface="Calibri" panose="020F0502020204030204" pitchFamily="34" charset="0"/>
                        </a:rPr>
                        <a:t>OTOMOBİL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3.009.710</a:t>
                      </a:r>
                      <a:r>
                        <a:rPr lang="tr-TR" sz="1200" b="1" i="0" u="none" strike="noStrike" dirty="0">
                          <a:solidFill>
                            <a:schemeClr val="tx1"/>
                          </a:solidFill>
                          <a:effectLst/>
                          <a:latin typeface="+mn-lt"/>
                        </a:rPr>
                        <a:t/>
                      </a:r>
                      <a:br>
                        <a:rPr lang="tr-TR" sz="1200" b="1" i="0" u="none" strike="noStrike" dirty="0">
                          <a:solidFill>
                            <a:schemeClr val="tx1"/>
                          </a:solidFill>
                          <a:effectLst/>
                          <a:latin typeface="+mn-lt"/>
                        </a:rPr>
                      </a:br>
                      <a:r>
                        <a:rPr lang="tr-TR" sz="1200" b="1" i="0" u="none" strike="noStrike" dirty="0">
                          <a:solidFill>
                            <a:schemeClr val="tx1"/>
                          </a:solidFill>
                          <a:effectLst/>
                          <a:latin typeface="+mn-lt"/>
                        </a:rPr>
                        <a:t>(TÜİK- </a:t>
                      </a:r>
                      <a:r>
                        <a:rPr lang="tr-TR" sz="1200" b="1" i="0" u="none" strike="noStrike" dirty="0" smtClean="0">
                          <a:solidFill>
                            <a:schemeClr val="tx1"/>
                          </a:solidFill>
                          <a:effectLst/>
                          <a:latin typeface="+mn-lt"/>
                        </a:rPr>
                        <a:t>Aralık </a:t>
                      </a:r>
                      <a:r>
                        <a:rPr lang="tr-TR" sz="1200" b="1" i="0" u="none" strike="noStrike" dirty="0">
                          <a:solidFill>
                            <a:schemeClr val="tx1"/>
                          </a:solidFill>
                          <a:effectLst/>
                          <a:latin typeface="+mn-lt"/>
                        </a:rPr>
                        <a:t>2020)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3.162.884</a:t>
                      </a:r>
                      <a:r>
                        <a:rPr lang="tr-TR" sz="1200" b="1" i="0" u="none" strike="noStrike" dirty="0">
                          <a:solidFill>
                            <a:schemeClr val="tx1"/>
                          </a:solidFill>
                          <a:effectLst/>
                          <a:latin typeface="+mn-lt"/>
                        </a:rPr>
                        <a:t/>
                      </a:r>
                      <a:br>
                        <a:rPr lang="tr-TR" sz="1200" b="1" i="0" u="none" strike="noStrike" dirty="0">
                          <a:solidFill>
                            <a:schemeClr val="tx1"/>
                          </a:solidFill>
                          <a:effectLst/>
                          <a:latin typeface="+mn-lt"/>
                        </a:rPr>
                      </a:br>
                      <a:r>
                        <a:rPr lang="tr-TR" sz="1200" b="1" i="0" u="none" strike="noStrike" dirty="0">
                          <a:solidFill>
                            <a:schemeClr val="tx1"/>
                          </a:solidFill>
                          <a:effectLst/>
                          <a:latin typeface="+mn-lt"/>
                        </a:rPr>
                        <a:t>(TÜİK- </a:t>
                      </a:r>
                      <a:r>
                        <a:rPr lang="tr-TR" sz="1200" b="1" i="0" u="none" strike="noStrike" dirty="0" smtClean="0">
                          <a:solidFill>
                            <a:schemeClr val="tx1"/>
                          </a:solidFill>
                          <a:effectLst/>
                          <a:latin typeface="+mn-lt"/>
                        </a:rPr>
                        <a:t>Aralık </a:t>
                      </a:r>
                      <a:r>
                        <a:rPr lang="tr-TR" sz="1200" b="1" i="0" u="none" strike="noStrike" dirty="0">
                          <a:solidFill>
                            <a:schemeClr val="tx1"/>
                          </a:solidFill>
                          <a:effectLst/>
                          <a:latin typeface="+mn-lt"/>
                        </a:rPr>
                        <a:t>2021)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262673">
                <a:tc>
                  <a:txBody>
                    <a:bodyPr/>
                    <a:lstStyle/>
                    <a:p>
                      <a:pPr algn="l" rtl="0" fontAlgn="ctr"/>
                      <a:r>
                        <a:rPr lang="tr-TR" sz="1200" b="1" i="0" u="none" strike="noStrike" dirty="0">
                          <a:solidFill>
                            <a:srgbClr val="000000"/>
                          </a:solidFill>
                          <a:effectLst/>
                          <a:latin typeface="Calibri" panose="020F0502020204030204" pitchFamily="34" charset="0"/>
                        </a:rPr>
                        <a:t>DÜZENSİZ GÖÇMEN SAYISI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29.066</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69.952</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118084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3788"/>
            <a:ext cx="6858000" cy="769441"/>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EMNİYET-JANDARMA BÖLGESİ</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GENEL </a:t>
            </a: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ASAYİŞ OLAYLARI (TRAFİK HARİÇ</a:t>
            </a: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Group 140"/>
          <p:cNvGraphicFramePr>
            <a:graphicFrameLocks noGrp="1"/>
          </p:cNvGraphicFramePr>
          <p:nvPr>
            <p:extLst>
              <p:ext uri="{D42A27DB-BD31-4B8C-83A1-F6EECF244321}">
                <p14:modId xmlns:p14="http://schemas.microsoft.com/office/powerpoint/2010/main" val="600519058"/>
              </p:ext>
            </p:extLst>
          </p:nvPr>
        </p:nvGraphicFramePr>
        <p:xfrm>
          <a:off x="174813" y="874642"/>
          <a:ext cx="6543486" cy="8534402"/>
        </p:xfrm>
        <a:graphic>
          <a:graphicData uri="http://schemas.openxmlformats.org/drawingml/2006/table">
            <a:tbl>
              <a:tblPr>
                <a:effectLst>
                  <a:outerShdw blurRad="50800" dist="38100" dir="5400000" algn="t" rotWithShape="0">
                    <a:prstClr val="black">
                      <a:alpha val="40000"/>
                    </a:prstClr>
                  </a:outerShdw>
                </a:effectLst>
              </a:tblPr>
              <a:tblGrid>
                <a:gridCol w="1107893">
                  <a:extLst>
                    <a:ext uri="{9D8B030D-6E8A-4147-A177-3AD203B41FA5}">
                      <a16:colId xmlns:a16="http://schemas.microsoft.com/office/drawing/2014/main" val="20000"/>
                    </a:ext>
                  </a:extLst>
                </a:gridCol>
                <a:gridCol w="761675">
                  <a:extLst>
                    <a:ext uri="{9D8B030D-6E8A-4147-A177-3AD203B41FA5}">
                      <a16:colId xmlns:a16="http://schemas.microsoft.com/office/drawing/2014/main" val="20001"/>
                    </a:ext>
                  </a:extLst>
                </a:gridCol>
                <a:gridCol w="865541">
                  <a:extLst>
                    <a:ext uri="{9D8B030D-6E8A-4147-A177-3AD203B41FA5}">
                      <a16:colId xmlns:a16="http://schemas.microsoft.com/office/drawing/2014/main" val="20002"/>
                    </a:ext>
                  </a:extLst>
                </a:gridCol>
                <a:gridCol w="761675">
                  <a:extLst>
                    <a:ext uri="{9D8B030D-6E8A-4147-A177-3AD203B41FA5}">
                      <a16:colId xmlns:a16="http://schemas.microsoft.com/office/drawing/2014/main" val="20003"/>
                    </a:ext>
                  </a:extLst>
                </a:gridCol>
                <a:gridCol w="761675">
                  <a:extLst>
                    <a:ext uri="{9D8B030D-6E8A-4147-A177-3AD203B41FA5}">
                      <a16:colId xmlns:a16="http://schemas.microsoft.com/office/drawing/2014/main" val="20004"/>
                    </a:ext>
                  </a:extLst>
                </a:gridCol>
                <a:gridCol w="865541">
                  <a:extLst>
                    <a:ext uri="{9D8B030D-6E8A-4147-A177-3AD203B41FA5}">
                      <a16:colId xmlns:a16="http://schemas.microsoft.com/office/drawing/2014/main" val="20005"/>
                    </a:ext>
                  </a:extLst>
                </a:gridCol>
                <a:gridCol w="761675">
                  <a:extLst>
                    <a:ext uri="{9D8B030D-6E8A-4147-A177-3AD203B41FA5}">
                      <a16:colId xmlns:a16="http://schemas.microsoft.com/office/drawing/2014/main" val="20006"/>
                    </a:ext>
                  </a:extLst>
                </a:gridCol>
                <a:gridCol w="657811">
                  <a:extLst>
                    <a:ext uri="{9D8B030D-6E8A-4147-A177-3AD203B41FA5}">
                      <a16:colId xmlns:a16="http://schemas.microsoft.com/office/drawing/2014/main" val="20007"/>
                    </a:ext>
                  </a:extLst>
                </a:gridCol>
              </a:tblGrid>
              <a:tr h="412379">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SUÇ TÜRÜ</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2020</a:t>
                      </a:r>
                      <a:endParaRPr kumimoji="0" lang="tr-TR" sz="14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2021 </a:t>
                      </a:r>
                      <a:endParaRPr kumimoji="0" lang="tr-TR" sz="14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bg1"/>
                          </a:solidFill>
                          <a:effectLst/>
                          <a:latin typeface="Calibri" panose="020F0502020204030204" pitchFamily="34" charset="0"/>
                          <a:cs typeface="Arial" pitchFamily="34" charset="0"/>
                        </a:rPr>
                        <a:t>DEĞİŞİM</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1"/>
                  </a:ext>
                </a:extLst>
              </a:tr>
              <a:tr h="815920">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vMerge="1">
                  <a:txBody>
                    <a:bodyPr/>
                    <a:lstStyle/>
                    <a:p>
                      <a:endParaRPr lang="tr-TR"/>
                    </a:p>
                  </a:txBody>
                  <a:tcPr/>
                </a:tc>
                <a:extLst>
                  <a:ext uri="{0D108BD9-81ED-4DB2-BD59-A6C34878D82A}">
                    <a16:rowId xmlns:a16="http://schemas.microsoft.com/office/drawing/2014/main" val="10002"/>
                  </a:ext>
                </a:extLst>
              </a:tr>
              <a:tr h="823144">
                <a:tc>
                  <a:txBody>
                    <a:bodyPr/>
                    <a:lstStyle/>
                    <a:p>
                      <a:pPr algn="l" rtl="0" fontAlgn="ctr"/>
                      <a:r>
                        <a:rPr lang="tr-TR" sz="1200" b="1" i="0" u="none" strike="noStrike" dirty="0">
                          <a:solidFill>
                            <a:srgbClr val="000000"/>
                          </a:solidFill>
                          <a:effectLst/>
                          <a:latin typeface="Calibri" panose="020F0502020204030204" pitchFamily="34" charset="0"/>
                        </a:rPr>
                        <a:t>ASAYİŞ SUÇLARI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369.417</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7.114</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dirty="0">
                          <a:effectLst/>
                          <a:latin typeface="+mn-lt"/>
                        </a:rPr>
                        <a:t>376.531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smtClean="0">
                          <a:solidFill>
                            <a:srgbClr val="000000"/>
                          </a:solidFill>
                          <a:effectLst/>
                          <a:latin typeface="+mn-lt"/>
                        </a:rPr>
                        <a:t>399.453</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7.075</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406.528</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200" b="1" i="0" u="none" strike="noStrike" dirty="0">
                          <a:effectLst/>
                          <a:latin typeface="+mn-lt"/>
                        </a:rPr>
                        <a:t>7,4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02766">
                <a:tc>
                  <a:txBody>
                    <a:bodyPr/>
                    <a:lstStyle/>
                    <a:p>
                      <a:pPr algn="l" rtl="0" fontAlgn="ctr"/>
                      <a:r>
                        <a:rPr lang="tr-TR" sz="1200" b="1" i="0" u="none" strike="noStrike">
                          <a:solidFill>
                            <a:srgbClr val="000000"/>
                          </a:solidFill>
                          <a:effectLst/>
                          <a:latin typeface="Calibri" panose="020F0502020204030204" pitchFamily="34" charset="0"/>
                        </a:rPr>
                        <a:t>TERÖR OLAYLARI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a:solidFill>
                            <a:srgbClr val="000000"/>
                          </a:solidFill>
                          <a:effectLst/>
                          <a:latin typeface="+mn-lt"/>
                          <a:ea typeface="Times New Roman" panose="02020603050405020304" pitchFamily="18" charset="0"/>
                          <a:cs typeface="Times New Roman" panose="02020603050405020304" pitchFamily="18" charset="0"/>
                        </a:rPr>
                        <a:t>27</a:t>
                      </a:r>
                      <a:endParaRPr lang="tr-TR" sz="1200" b="1">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220</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dirty="0">
                          <a:effectLst/>
                          <a:latin typeface="+mn-lt"/>
                        </a:rPr>
                        <a:t>247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smtClean="0">
                          <a:solidFill>
                            <a:srgbClr val="000000"/>
                          </a:solidFill>
                          <a:effectLst/>
                          <a:latin typeface="+mn-lt"/>
                        </a:rPr>
                        <a:t>10</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152</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162</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200" b="1" i="0" u="none" strike="noStrike" dirty="0">
                          <a:effectLst/>
                          <a:latin typeface="+mn-lt"/>
                        </a:rPr>
                        <a:t>-52,5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32680">
                <a:tc>
                  <a:txBody>
                    <a:bodyPr/>
                    <a:lstStyle/>
                    <a:p>
                      <a:pPr algn="l" rtl="0" fontAlgn="ctr"/>
                      <a:r>
                        <a:rPr lang="tr-TR" sz="1200" b="1" i="0" u="none" strike="noStrike">
                          <a:solidFill>
                            <a:srgbClr val="000000"/>
                          </a:solidFill>
                          <a:effectLst/>
                          <a:latin typeface="Calibri" panose="020F0502020204030204" pitchFamily="34" charset="0"/>
                        </a:rPr>
                        <a:t>MALİ SUÇLAR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512</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475</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effectLst/>
                          <a:latin typeface="+mn-lt"/>
                        </a:rPr>
                        <a:t>987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smtClean="0">
                          <a:solidFill>
                            <a:srgbClr val="000000"/>
                          </a:solidFill>
                          <a:effectLst/>
                          <a:latin typeface="+mn-lt"/>
                        </a:rPr>
                        <a:t>827</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345</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1.172</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200" b="1" i="0" u="none" strike="noStrike" dirty="0">
                          <a:effectLst/>
                          <a:latin typeface="+mn-lt"/>
                        </a:rPr>
                        <a:t>15,8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24265">
                <a:tc>
                  <a:txBody>
                    <a:bodyPr/>
                    <a:lstStyle/>
                    <a:p>
                      <a:pPr algn="l" rtl="0" fontAlgn="ctr"/>
                      <a:r>
                        <a:rPr lang="tr-TR" sz="1200" b="1" i="0" u="none" strike="noStrike">
                          <a:solidFill>
                            <a:srgbClr val="000000"/>
                          </a:solidFill>
                          <a:effectLst/>
                          <a:latin typeface="Calibri" panose="020F0502020204030204" pitchFamily="34" charset="0"/>
                        </a:rPr>
                        <a:t>ORGANİZE SUÇLAR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156</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28</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effectLst/>
                          <a:latin typeface="+mn-lt"/>
                        </a:rPr>
                        <a:t>184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smtClean="0">
                          <a:solidFill>
                            <a:srgbClr val="000000"/>
                          </a:solidFill>
                          <a:effectLst/>
                          <a:latin typeface="+mn-lt"/>
                        </a:rPr>
                        <a:t>458</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27</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485</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200" b="1" i="0" u="none" strike="noStrike" dirty="0">
                          <a:effectLst/>
                          <a:latin typeface="+mn-lt"/>
                        </a:rPr>
                        <a:t>62,1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50432">
                <a:tc>
                  <a:txBody>
                    <a:bodyPr/>
                    <a:lstStyle/>
                    <a:p>
                      <a:pPr algn="l" rtl="0" fontAlgn="ctr"/>
                      <a:r>
                        <a:rPr lang="tr-TR" sz="1200" b="1" i="0" u="none" strike="noStrike">
                          <a:solidFill>
                            <a:srgbClr val="000000"/>
                          </a:solidFill>
                          <a:effectLst/>
                          <a:latin typeface="Calibri" panose="020F0502020204030204" pitchFamily="34" charset="0"/>
                        </a:rPr>
                        <a:t>NARKOTİK OLAYLAR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rgbClr val="000000"/>
                          </a:solidFill>
                          <a:effectLst/>
                          <a:latin typeface="+mn-lt"/>
                          <a:ea typeface="Times New Roman" panose="02020603050405020304" pitchFamily="18" charset="0"/>
                          <a:cs typeface="Times New Roman" panose="02020603050405020304" pitchFamily="18" charset="0"/>
                        </a:rPr>
                        <a:t>34.014</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639</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a:effectLst/>
                          <a:latin typeface="+mn-lt"/>
                        </a:rPr>
                        <a:t>34.653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smtClean="0">
                          <a:solidFill>
                            <a:srgbClr val="000000"/>
                          </a:solidFill>
                          <a:effectLst/>
                          <a:latin typeface="+mn-lt"/>
                        </a:rPr>
                        <a:t>43.579</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780</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44.359</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200" b="1" i="0" u="none" strike="noStrike" dirty="0">
                          <a:effectLst/>
                          <a:latin typeface="+mn-lt"/>
                        </a:rPr>
                        <a:t>21,9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927182">
                <a:tc>
                  <a:txBody>
                    <a:bodyPr/>
                    <a:lstStyle/>
                    <a:p>
                      <a:pPr algn="l" rtl="0" fontAlgn="ctr"/>
                      <a:r>
                        <a:rPr lang="tr-TR" sz="1200" b="1" i="0" u="none" strike="noStrike">
                          <a:solidFill>
                            <a:srgbClr val="000000"/>
                          </a:solidFill>
                          <a:effectLst/>
                          <a:latin typeface="Calibri" panose="020F0502020204030204" pitchFamily="34" charset="0"/>
                        </a:rPr>
                        <a:t>TOPLUMSAL OLAYLAR (GÜVENLİK)</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4.491</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a:solidFill>
                            <a:srgbClr val="000000"/>
                          </a:solidFill>
                          <a:effectLst/>
                          <a:latin typeface="+mn-lt"/>
                          <a:ea typeface="Times New Roman" panose="02020603050405020304" pitchFamily="18" charset="0"/>
                          <a:cs typeface="Times New Roman" panose="02020603050405020304" pitchFamily="18" charset="0"/>
                        </a:rPr>
                        <a:t>1</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dirty="0">
                          <a:effectLst/>
                          <a:latin typeface="+mn-lt"/>
                        </a:rPr>
                        <a:t>4.492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smtClean="0">
                          <a:solidFill>
                            <a:srgbClr val="000000"/>
                          </a:solidFill>
                          <a:effectLst/>
                          <a:latin typeface="+mn-lt"/>
                        </a:rPr>
                        <a:t>4.338</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0</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4.338</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200" b="1" i="0" u="none" strike="noStrike" dirty="0">
                          <a:effectLst/>
                          <a:latin typeface="+mn-lt"/>
                        </a:rPr>
                        <a:t>-3,6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503889">
                <a:tc>
                  <a:txBody>
                    <a:bodyPr/>
                    <a:lstStyle/>
                    <a:p>
                      <a:pPr algn="l" rtl="0" fontAlgn="ctr"/>
                      <a:r>
                        <a:rPr lang="tr-TR" sz="1200" b="1" i="0" u="none" strike="noStrike">
                          <a:solidFill>
                            <a:srgbClr val="000000"/>
                          </a:solidFill>
                          <a:effectLst/>
                          <a:latin typeface="Calibri" panose="020F0502020204030204" pitchFamily="34" charset="0"/>
                        </a:rPr>
                        <a:t> DİĞER SUÇLAR (kaçakçılık +siber+bilişim+ göçmen kaç.)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5.625</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887</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effectLst/>
                          <a:latin typeface="+mn-lt"/>
                        </a:rPr>
                        <a:t>6.512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smtClean="0">
                          <a:solidFill>
                            <a:srgbClr val="000000"/>
                          </a:solidFill>
                          <a:effectLst/>
                          <a:latin typeface="+mn-lt"/>
                        </a:rPr>
                        <a:t>4.747</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1.405</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smtClean="0">
                          <a:solidFill>
                            <a:srgbClr val="000000"/>
                          </a:solidFill>
                          <a:effectLst/>
                          <a:latin typeface="+mn-lt"/>
                        </a:rPr>
                        <a:t>6.152</a:t>
                      </a:r>
                      <a:endParaRPr lang="tr-TR" sz="12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200" b="1" i="0" u="none" strike="noStrike" dirty="0">
                          <a:effectLst/>
                          <a:latin typeface="+mn-lt"/>
                        </a:rPr>
                        <a:t>-5,9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741745">
                <a:tc>
                  <a:txBody>
                    <a:bodyPr/>
                    <a:lstStyle/>
                    <a:p>
                      <a:pPr algn="l" rtl="0" fontAlgn="ctr"/>
                      <a:r>
                        <a:rPr lang="tr-TR" sz="1200" b="1" i="0" u="none" strike="noStrike">
                          <a:solidFill>
                            <a:srgbClr val="283845"/>
                          </a:solidFill>
                          <a:effectLst/>
                          <a:latin typeface="Calibri" panose="020F0502020204030204" pitchFamily="34" charset="0"/>
                        </a:rPr>
                        <a:t>TOPLAM</a:t>
                      </a:r>
                    </a:p>
                  </a:txBody>
                  <a:tcPr marL="3429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414.242</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9.364</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200" b="1" i="0" u="none" strike="noStrike" dirty="0">
                          <a:effectLst/>
                          <a:latin typeface="+mn-lt"/>
                        </a:rPr>
                        <a:t>423.606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453.412</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9.784</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463.196</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200" b="1" i="0" u="none" strike="noStrike" dirty="0">
                          <a:effectLst/>
                          <a:latin typeface="+mn-lt"/>
                        </a:rPr>
                        <a:t>8,5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78133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4 Tablo"/>
          <p:cNvGraphicFramePr>
            <a:graphicFrameLocks noGrp="1"/>
          </p:cNvGraphicFramePr>
          <p:nvPr>
            <p:extLst>
              <p:ext uri="{D42A27DB-BD31-4B8C-83A1-F6EECF244321}">
                <p14:modId xmlns:p14="http://schemas.microsoft.com/office/powerpoint/2010/main" val="2258433810"/>
              </p:ext>
            </p:extLst>
          </p:nvPr>
        </p:nvGraphicFramePr>
        <p:xfrm>
          <a:off x="156754" y="1044806"/>
          <a:ext cx="6570617" cy="2268000"/>
        </p:xfrm>
        <a:graphic>
          <a:graphicData uri="http://schemas.openxmlformats.org/drawingml/2006/table">
            <a:tbl>
              <a:tblPr>
                <a:effectLst>
                  <a:outerShdw blurRad="50800" dist="38100" dir="5400000" algn="t" rotWithShape="0">
                    <a:prstClr val="black">
                      <a:alpha val="40000"/>
                    </a:prstClr>
                  </a:outerShdw>
                </a:effectLst>
              </a:tblPr>
              <a:tblGrid>
                <a:gridCol w="2372720">
                  <a:extLst>
                    <a:ext uri="{9D8B030D-6E8A-4147-A177-3AD203B41FA5}">
                      <a16:colId xmlns:a16="http://schemas.microsoft.com/office/drawing/2014/main" val="20000"/>
                    </a:ext>
                  </a:extLst>
                </a:gridCol>
                <a:gridCol w="1293497">
                  <a:extLst>
                    <a:ext uri="{9D8B030D-6E8A-4147-A177-3AD203B41FA5}">
                      <a16:colId xmlns:a16="http://schemas.microsoft.com/office/drawing/2014/main" val="20004"/>
                    </a:ext>
                  </a:extLst>
                </a:gridCol>
                <a:gridCol w="1580813">
                  <a:extLst>
                    <a:ext uri="{9D8B030D-6E8A-4147-A177-3AD203B41FA5}">
                      <a16:colId xmlns:a16="http://schemas.microsoft.com/office/drawing/2014/main" val="20005"/>
                    </a:ext>
                  </a:extLst>
                </a:gridCol>
                <a:gridCol w="1323587">
                  <a:extLst>
                    <a:ext uri="{9D8B030D-6E8A-4147-A177-3AD203B41FA5}">
                      <a16:colId xmlns:a16="http://schemas.microsoft.com/office/drawing/2014/main" val="20006"/>
                    </a:ext>
                  </a:extLst>
                </a:gridCol>
              </a:tblGrid>
              <a:tr h="324000">
                <a:tc grid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bg1"/>
                          </a:solidFill>
                          <a:effectLst/>
                          <a:latin typeface="Calibri" panose="020F0502020204030204" pitchFamily="34" charset="0"/>
                          <a:cs typeface="Arial" pitchFamily="34" charset="0"/>
                        </a:rPr>
                        <a:t>2021 YILI TERÖR OLAYLARI</a:t>
                      </a: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3585762357"/>
                  </a:ext>
                </a:extLst>
              </a:tr>
              <a:tr h="324000">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tr-TR" sz="1200" b="1" i="0" u="none" strike="noStrike" cap="none" normalizeH="0" baseline="0" dirty="0">
                        <a:ln>
                          <a:noFill/>
                        </a:ln>
                        <a:solidFill>
                          <a:srgbClr val="14213D"/>
                        </a:solidFill>
                        <a:effectLst/>
                        <a:latin typeface="+mn-lt"/>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mn-lt"/>
                          <a:cs typeface="Arial" pitchFamily="34" charset="0"/>
                        </a:rPr>
                        <a:t>EMNİYET</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mn-lt"/>
                          <a:cs typeface="Arial" pitchFamily="34" charset="0"/>
                        </a:rPr>
                        <a:t>JANDARMA</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mn-lt"/>
                          <a:cs typeface="Arial" pitchFamily="34" charset="0"/>
                        </a:rPr>
                        <a:t>TOPLAM</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000000"/>
                          </a:solidFill>
                          <a:effectLst/>
                          <a:latin typeface="+mn-lt"/>
                          <a:cs typeface="Arial" pitchFamily="34" charset="0"/>
                        </a:rPr>
                        <a:t>OLAY SAYISI</a:t>
                      </a:r>
                      <a:endParaRPr kumimoji="0" lang="tr-TR" sz="1400" b="1" i="0" u="none" strike="noStrike" cap="none" normalizeH="0" baseline="0" dirty="0">
                        <a:ln>
                          <a:noFill/>
                        </a:ln>
                        <a:solidFill>
                          <a:schemeClr val="tx1"/>
                        </a:solidFill>
                        <a:effectLst/>
                        <a:latin typeface="+mn-lt"/>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10</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152</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effectLst/>
                          <a:latin typeface="+mn-lt"/>
                        </a:rPr>
                        <a:t>162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000000"/>
                          </a:solidFill>
                          <a:effectLst/>
                          <a:latin typeface="+mn-lt"/>
                          <a:cs typeface="Arial" pitchFamily="34" charset="0"/>
                        </a:rPr>
                        <a:t>YAKALANAN</a:t>
                      </a:r>
                      <a:endParaRPr kumimoji="0" lang="tr-TR" sz="1400" b="1" i="0" u="none" strike="noStrike" cap="none" normalizeH="0" baseline="0" dirty="0">
                        <a:ln>
                          <a:noFill/>
                        </a:ln>
                        <a:solidFill>
                          <a:schemeClr val="tx1"/>
                        </a:solidFill>
                        <a:effectLst/>
                        <a:latin typeface="+mn-lt"/>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4.778</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708</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effectLst/>
                          <a:latin typeface="+mn-lt"/>
                        </a:rPr>
                        <a:t>5.486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000000"/>
                          </a:solidFill>
                          <a:effectLst/>
                          <a:latin typeface="+mn-lt"/>
                          <a:cs typeface="Arial" pitchFamily="34" charset="0"/>
                        </a:rPr>
                        <a:t>TUTUKLANAN</a:t>
                      </a:r>
                      <a:endParaRPr kumimoji="0" lang="tr-TR" sz="1400" b="1" i="0" u="none" strike="noStrike" cap="none" normalizeH="0" baseline="0" dirty="0">
                        <a:ln>
                          <a:noFill/>
                        </a:ln>
                        <a:solidFill>
                          <a:schemeClr val="tx1"/>
                        </a:solidFill>
                        <a:effectLst/>
                        <a:latin typeface="+mn-lt"/>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a:solidFill>
                            <a:srgbClr val="000000"/>
                          </a:solidFill>
                          <a:effectLst/>
                          <a:latin typeface="+mn-lt"/>
                          <a:ea typeface="Times New Roman" panose="02020603050405020304" pitchFamily="18" charset="0"/>
                          <a:cs typeface="Times New Roman" panose="02020603050405020304" pitchFamily="18" charset="0"/>
                        </a:rPr>
                        <a:t>579</a:t>
                      </a:r>
                      <a:endParaRPr lang="tr-TR" sz="1400" b="1">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158</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effectLst/>
                          <a:latin typeface="+mn-lt"/>
                        </a:rPr>
                        <a:t>737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000000"/>
                          </a:solidFill>
                          <a:effectLst/>
                          <a:latin typeface="+mn-lt"/>
                          <a:cs typeface="Arial" pitchFamily="34" charset="0"/>
                        </a:rPr>
                        <a:t>OPERASYON SAYISI</a:t>
                      </a:r>
                      <a:endParaRPr kumimoji="0" lang="tr-TR" sz="1400" b="1" i="0" u="none" strike="noStrike" cap="none" normalizeH="0" baseline="0" dirty="0">
                        <a:ln>
                          <a:noFill/>
                        </a:ln>
                        <a:solidFill>
                          <a:schemeClr val="tx1"/>
                        </a:solidFill>
                        <a:effectLst/>
                        <a:latin typeface="+mn-lt"/>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2.750</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19</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effectLst/>
                          <a:latin typeface="+mn-lt"/>
                        </a:rPr>
                        <a:t>2.769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mn-lt"/>
                          <a:cs typeface="Arial" pitchFamily="34" charset="0"/>
                        </a:rPr>
                        <a:t>TOPLAM</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400" b="1" i="0" u="none" strike="noStrike" dirty="0">
                          <a:effectLst/>
                          <a:latin typeface="+mn-lt"/>
                        </a:rPr>
                        <a:t>8117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400" b="1" i="0" u="none" strike="noStrike" dirty="0">
                          <a:effectLst/>
                          <a:latin typeface="+mn-lt"/>
                        </a:rPr>
                        <a:t>1037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400" b="1" i="0" u="none" strike="noStrike" dirty="0">
                          <a:effectLst/>
                          <a:latin typeface="+mn-lt"/>
                        </a:rPr>
                        <a:t>9154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2028186439"/>
                  </a:ext>
                </a:extLst>
              </a:tr>
            </a:tbl>
          </a:graphicData>
        </a:graphic>
      </p:graphicFrame>
      <p:graphicFrame>
        <p:nvGraphicFramePr>
          <p:cNvPr id="4" name="Group 4"/>
          <p:cNvGraphicFramePr>
            <a:graphicFrameLocks noGrp="1"/>
          </p:cNvGraphicFramePr>
          <p:nvPr>
            <p:extLst>
              <p:ext uri="{D42A27DB-BD31-4B8C-83A1-F6EECF244321}">
                <p14:modId xmlns:p14="http://schemas.microsoft.com/office/powerpoint/2010/main" val="3579368950"/>
              </p:ext>
            </p:extLst>
          </p:nvPr>
        </p:nvGraphicFramePr>
        <p:xfrm>
          <a:off x="156753" y="3458819"/>
          <a:ext cx="6570618" cy="3009412"/>
        </p:xfrm>
        <a:graphic>
          <a:graphicData uri="http://schemas.openxmlformats.org/drawingml/2006/table">
            <a:tbl>
              <a:tblPr>
                <a:effectLst>
                  <a:outerShdw blurRad="50800" dist="38100" dir="5400000" algn="t" rotWithShape="0">
                    <a:prstClr val="black">
                      <a:alpha val="40000"/>
                    </a:prstClr>
                  </a:outerShdw>
                </a:effectLst>
              </a:tblPr>
              <a:tblGrid>
                <a:gridCol w="2419890">
                  <a:extLst>
                    <a:ext uri="{9D8B030D-6E8A-4147-A177-3AD203B41FA5}">
                      <a16:colId xmlns:a16="http://schemas.microsoft.com/office/drawing/2014/main" val="20000"/>
                    </a:ext>
                  </a:extLst>
                </a:gridCol>
                <a:gridCol w="1383576">
                  <a:extLst>
                    <a:ext uri="{9D8B030D-6E8A-4147-A177-3AD203B41FA5}">
                      <a16:colId xmlns:a16="http://schemas.microsoft.com/office/drawing/2014/main" val="20001"/>
                    </a:ext>
                  </a:extLst>
                </a:gridCol>
                <a:gridCol w="1383576">
                  <a:extLst>
                    <a:ext uri="{9D8B030D-6E8A-4147-A177-3AD203B41FA5}">
                      <a16:colId xmlns:a16="http://schemas.microsoft.com/office/drawing/2014/main" val="20002"/>
                    </a:ext>
                  </a:extLst>
                </a:gridCol>
                <a:gridCol w="1383576">
                  <a:extLst>
                    <a:ext uri="{9D8B030D-6E8A-4147-A177-3AD203B41FA5}">
                      <a16:colId xmlns:a16="http://schemas.microsoft.com/office/drawing/2014/main" val="20003"/>
                    </a:ext>
                  </a:extLst>
                </a:gridCol>
              </a:tblGrid>
              <a:tr h="643783">
                <a:tc gridSpan="4">
                  <a:txBody>
                    <a:bodyPr/>
                    <a:lstStyle/>
                    <a:p>
                      <a:pPr marL="342900" lvl="0" indent="-342900" algn="ctr" fontAlgn="base">
                        <a:spcBef>
                          <a:spcPct val="0"/>
                        </a:spcBef>
                        <a:spcAft>
                          <a:spcPct val="0"/>
                        </a:spcAft>
                      </a:pP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2021 YILI EMNİYET-JANDARMA BÖLGESİ </a:t>
                      </a:r>
                    </a:p>
                    <a:p>
                      <a:pPr marL="342900" lvl="0" indent="-342900" algn="ctr" fontAlgn="base">
                        <a:spcBef>
                          <a:spcPct val="0"/>
                        </a:spcBef>
                        <a:spcAft>
                          <a:spcPct val="0"/>
                        </a:spcAft>
                      </a:pP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TRAFİK KAZALARI</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3225346208"/>
                  </a:ext>
                </a:extLst>
              </a:tr>
              <a:tr h="3379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cs typeface="Arial" pitchFamily="34" charset="0"/>
                        </a:rPr>
                        <a:t>KAZANIN TÜRÜ</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379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Arial" pitchFamily="34" charset="0"/>
                        </a:rPr>
                        <a:t>ÖLÜMLÜ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83</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14</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400" b="1" i="0" u="none" strike="noStrike" dirty="0">
                          <a:effectLst/>
                          <a:latin typeface="+mn-lt"/>
                        </a:rPr>
                        <a:t>97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79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Arial" pitchFamily="34" charset="0"/>
                        </a:rPr>
                        <a:t>YARALAMALI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21.666</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523</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400" b="1" i="0" u="none" strike="noStrike" dirty="0">
                          <a:effectLst/>
                          <a:latin typeface="+mn-lt"/>
                        </a:rPr>
                        <a:t>22.189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79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Arial" pitchFamily="34" charset="0"/>
                        </a:rPr>
                        <a:t>MADDİ HASARLI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36.438</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1.417</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400" b="1" i="0" u="none" strike="noStrike" dirty="0">
                          <a:effectLst/>
                          <a:latin typeface="+mn-lt"/>
                        </a:rPr>
                        <a:t>37.855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79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Arial" pitchFamily="34" charset="0"/>
                        </a:rPr>
                        <a:t>TOPLAM </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58.187</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1.954</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400" b="1" i="0" u="none" strike="noStrike" dirty="0">
                          <a:solidFill>
                            <a:schemeClr val="tx1"/>
                          </a:solidFill>
                          <a:effectLst/>
                          <a:latin typeface="+mn-lt"/>
                        </a:rPr>
                        <a:t>60.141</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5"/>
                  </a:ext>
                </a:extLst>
              </a:tr>
              <a:tr h="3379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Arial" pitchFamily="34" charset="0"/>
                        </a:rPr>
                        <a:t>ÖLÜ SAYISI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smtClean="0">
                          <a:solidFill>
                            <a:schemeClr val="tx1"/>
                          </a:solidFill>
                          <a:effectLst/>
                          <a:latin typeface="+mn-lt"/>
                          <a:ea typeface="Times New Roman" panose="02020603050405020304" pitchFamily="18" charset="0"/>
                          <a:cs typeface="Times New Roman" panose="02020603050405020304" pitchFamily="18" charset="0"/>
                        </a:rPr>
                        <a:t>86</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smtClean="0">
                          <a:solidFill>
                            <a:schemeClr val="tx1"/>
                          </a:solidFill>
                          <a:effectLst/>
                          <a:latin typeface="+mn-lt"/>
                          <a:ea typeface="Times New Roman" panose="02020603050405020304" pitchFamily="18" charset="0"/>
                          <a:cs typeface="Times New Roman" panose="02020603050405020304" pitchFamily="18" charset="0"/>
                        </a:rPr>
                        <a:t>16</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solidFill>
                            <a:schemeClr val="tx1"/>
                          </a:solidFill>
                          <a:effectLst/>
                          <a:latin typeface="+mn-lt"/>
                        </a:rPr>
                        <a:t>102</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79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Arial" pitchFamily="34" charset="0"/>
                        </a:rPr>
                        <a:t>YARALI SAYISI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26.972</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891</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solidFill>
                            <a:schemeClr val="tx1"/>
                          </a:solidFill>
                          <a:effectLst/>
                          <a:latin typeface="+mn-lt"/>
                        </a:rPr>
                        <a:t>27.863</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5" name="Group 56"/>
          <p:cNvGraphicFramePr>
            <a:graphicFrameLocks noGrp="1"/>
          </p:cNvGraphicFramePr>
          <p:nvPr>
            <p:extLst>
              <p:ext uri="{D42A27DB-BD31-4B8C-83A1-F6EECF244321}">
                <p14:modId xmlns:p14="http://schemas.microsoft.com/office/powerpoint/2010/main" val="1967888263"/>
              </p:ext>
            </p:extLst>
          </p:nvPr>
        </p:nvGraphicFramePr>
        <p:xfrm>
          <a:off x="156753" y="6636244"/>
          <a:ext cx="6570617" cy="2561214"/>
        </p:xfrm>
        <a:graphic>
          <a:graphicData uri="http://schemas.openxmlformats.org/drawingml/2006/table">
            <a:tbl>
              <a:tblPr>
                <a:effectLst>
                  <a:outerShdw blurRad="50800" dist="38100" dir="5400000" algn="t" rotWithShape="0">
                    <a:prstClr val="black">
                      <a:alpha val="40000"/>
                    </a:prstClr>
                  </a:outerShdw>
                </a:effectLst>
              </a:tblPr>
              <a:tblGrid>
                <a:gridCol w="2743200">
                  <a:extLst>
                    <a:ext uri="{9D8B030D-6E8A-4147-A177-3AD203B41FA5}">
                      <a16:colId xmlns:a16="http://schemas.microsoft.com/office/drawing/2014/main" val="20000"/>
                    </a:ext>
                  </a:extLst>
                </a:gridCol>
                <a:gridCol w="1404815">
                  <a:extLst>
                    <a:ext uri="{9D8B030D-6E8A-4147-A177-3AD203B41FA5}">
                      <a16:colId xmlns:a16="http://schemas.microsoft.com/office/drawing/2014/main" val="20001"/>
                    </a:ext>
                  </a:extLst>
                </a:gridCol>
                <a:gridCol w="1130547">
                  <a:extLst>
                    <a:ext uri="{9D8B030D-6E8A-4147-A177-3AD203B41FA5}">
                      <a16:colId xmlns:a16="http://schemas.microsoft.com/office/drawing/2014/main" val="20002"/>
                    </a:ext>
                  </a:extLst>
                </a:gridCol>
                <a:gridCol w="1292055">
                  <a:extLst>
                    <a:ext uri="{9D8B030D-6E8A-4147-A177-3AD203B41FA5}">
                      <a16:colId xmlns:a16="http://schemas.microsoft.com/office/drawing/2014/main" val="20003"/>
                    </a:ext>
                  </a:extLst>
                </a:gridCol>
              </a:tblGrid>
              <a:tr h="432000">
                <a:tc gridSpan="4">
                  <a:txBody>
                    <a:bodyPr/>
                    <a:lstStyle/>
                    <a:p>
                      <a:pPr marL="342900" lvl="0" indent="-342900" algn="ctr" defTabSz="685800" rtl="0" eaLnBrk="1" fontAlgn="base" latinLnBrk="0" hangingPunct="1">
                        <a:spcBef>
                          <a:spcPct val="0"/>
                        </a:spcBef>
                        <a:spcAft>
                          <a:spcPct val="0"/>
                        </a:spcAft>
                      </a:pP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2021 YILI EMNİYET - JANDARMA BÖLGESİ </a:t>
                      </a:r>
                    </a:p>
                    <a:p>
                      <a:pPr marL="342900" lvl="0" indent="-342900" algn="ctr" defTabSz="685800" rtl="0" eaLnBrk="1" fontAlgn="base" latinLnBrk="0" hangingPunct="1">
                        <a:spcBef>
                          <a:spcPct val="0"/>
                        </a:spcBef>
                        <a:spcAft>
                          <a:spcPct val="0"/>
                        </a:spcAft>
                      </a:pP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TRAFİK DENETİMLERİ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2313168362"/>
                  </a:ext>
                </a:extLst>
              </a:tr>
              <a:tr h="432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283845"/>
                          </a:solidFill>
                          <a:effectLst/>
                          <a:latin typeface="+mn-lt"/>
                          <a:ea typeface="+mn-ea"/>
                          <a:cs typeface="Times New Roman" pitchFamily="18" charset="0"/>
                        </a:rPr>
                        <a:t>TRAFİK DENETİMLERİ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cs typeface="Times New Roman" pitchFamily="18" charset="0"/>
                        </a:rPr>
                        <a:t>EMNİYET</a:t>
                      </a:r>
                      <a:endParaRPr kumimoji="0" lang="tr-TR" sz="1400" b="1" i="0" u="none" strike="noStrike" cap="none" normalizeH="0" baseline="0" dirty="0">
                        <a:ln>
                          <a:noFill/>
                        </a:ln>
                        <a:solidFill>
                          <a:srgbClr val="283845"/>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Times New Roman" pitchFamily="18" charset="0"/>
                        </a:rPr>
                        <a:t>CEZA UYGULANAN SÜRÜCÜ</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Times New Roman" pitchFamily="18" charset="0"/>
                        </a:rPr>
                        <a:t>(MAKBUZ)</a:t>
                      </a:r>
                      <a:endParaRPr kumimoji="0" lang="tr-TR" sz="14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3.560.358</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94.924</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solidFill>
                            <a:schemeClr val="tx1"/>
                          </a:solidFill>
                          <a:effectLst/>
                          <a:latin typeface="+mn-lt"/>
                        </a:rPr>
                        <a:t>3.655.282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mn-lt"/>
                          <a:cs typeface="Times New Roman" pitchFamily="18" charset="0"/>
                        </a:rPr>
                        <a:t>CEZA TUTARI (TL)</a:t>
                      </a:r>
                      <a:endParaRPr kumimoji="0" lang="tr-TR" sz="14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1.490.063.536</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57.594.678</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solidFill>
                            <a:schemeClr val="tx1"/>
                          </a:solidFill>
                          <a:effectLst/>
                          <a:latin typeface="+mn-lt"/>
                        </a:rPr>
                        <a:t>1.547.658.214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Times New Roman" pitchFamily="18" charset="0"/>
                        </a:rPr>
                        <a:t>TRAFİKTEN MEN EDİLEN ARAÇ</a:t>
                      </a:r>
                      <a:endParaRPr kumimoji="0" lang="tr-TR" sz="14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81.285</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400" b="1" dirty="0">
                          <a:solidFill>
                            <a:srgbClr val="000000"/>
                          </a:solidFill>
                          <a:effectLst/>
                          <a:latin typeface="+mn-lt"/>
                          <a:ea typeface="Times New Roman" panose="02020603050405020304" pitchFamily="18" charset="0"/>
                          <a:cs typeface="Times New Roman" panose="02020603050405020304" pitchFamily="18" charset="0"/>
                        </a:rPr>
                        <a:t>26.564</a:t>
                      </a:r>
                      <a:endParaRPr lang="tr-TR"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a:effectLst/>
                          <a:latin typeface="+mn-lt"/>
                        </a:rPr>
                        <a:t>107.849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ASAYİŞ, GÜVENLİK</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0249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SAHİL GÜVENLİK</a:t>
            </a:r>
          </a:p>
        </p:txBody>
      </p:sp>
      <p:graphicFrame>
        <p:nvGraphicFramePr>
          <p:cNvPr id="5" name="Tablo 4"/>
          <p:cNvGraphicFramePr>
            <a:graphicFrameLocks noGrp="1"/>
          </p:cNvGraphicFramePr>
          <p:nvPr>
            <p:extLst>
              <p:ext uri="{D42A27DB-BD31-4B8C-83A1-F6EECF244321}">
                <p14:modId xmlns:p14="http://schemas.microsoft.com/office/powerpoint/2010/main" val="3770827300"/>
              </p:ext>
            </p:extLst>
          </p:nvPr>
        </p:nvGraphicFramePr>
        <p:xfrm>
          <a:off x="119270" y="804334"/>
          <a:ext cx="6612833" cy="8542801"/>
        </p:xfrm>
        <a:graphic>
          <a:graphicData uri="http://schemas.openxmlformats.org/drawingml/2006/table">
            <a:tbl>
              <a:tblPr>
                <a:effectLst>
                  <a:outerShdw blurRad="50800" dist="38100" dir="5400000" algn="t" rotWithShape="0">
                    <a:prstClr val="black">
                      <a:alpha val="40000"/>
                    </a:prstClr>
                  </a:outerShdw>
                </a:effectLst>
              </a:tblPr>
              <a:tblGrid>
                <a:gridCol w="3657967">
                  <a:extLst>
                    <a:ext uri="{9D8B030D-6E8A-4147-A177-3AD203B41FA5}">
                      <a16:colId xmlns:a16="http://schemas.microsoft.com/office/drawing/2014/main" val="2574950369"/>
                    </a:ext>
                  </a:extLst>
                </a:gridCol>
                <a:gridCol w="940536">
                  <a:extLst>
                    <a:ext uri="{9D8B030D-6E8A-4147-A177-3AD203B41FA5}">
                      <a16:colId xmlns:a16="http://schemas.microsoft.com/office/drawing/2014/main" val="48273964"/>
                    </a:ext>
                  </a:extLst>
                </a:gridCol>
                <a:gridCol w="1020418">
                  <a:extLst>
                    <a:ext uri="{9D8B030D-6E8A-4147-A177-3AD203B41FA5}">
                      <a16:colId xmlns:a16="http://schemas.microsoft.com/office/drawing/2014/main" val="3591774868"/>
                    </a:ext>
                  </a:extLst>
                </a:gridCol>
                <a:gridCol w="993912">
                  <a:extLst>
                    <a:ext uri="{9D8B030D-6E8A-4147-A177-3AD203B41FA5}">
                      <a16:colId xmlns:a16="http://schemas.microsoft.com/office/drawing/2014/main" val="2302787418"/>
                    </a:ext>
                  </a:extLst>
                </a:gridCol>
              </a:tblGrid>
              <a:tr h="739055">
                <a:tc gridSpan="4">
                  <a:txBody>
                    <a:bodyPr/>
                    <a:lstStyle/>
                    <a:p>
                      <a:pPr algn="ctr" rtl="0" fontAlgn="ctr"/>
                      <a:r>
                        <a:rPr lang="tr-TR" sz="2000" b="1" i="0" u="none" strike="noStrike" dirty="0">
                          <a:solidFill>
                            <a:schemeClr val="bg1"/>
                          </a:solidFill>
                          <a:effectLst/>
                          <a:latin typeface="Calibri" panose="020F0502020204030204" pitchFamily="34" charset="0"/>
                        </a:rPr>
                        <a:t>KONTROL EDİLEN GEMİ ve</a:t>
                      </a:r>
                      <a:r>
                        <a:rPr lang="tr-TR" sz="2000" b="1" i="0" u="none" strike="noStrike" baseline="0" dirty="0">
                          <a:solidFill>
                            <a:schemeClr val="bg1"/>
                          </a:solidFill>
                          <a:effectLst/>
                          <a:latin typeface="Calibri" panose="020F0502020204030204" pitchFamily="34" charset="0"/>
                        </a:rPr>
                        <a:t> TEKNE SAYILARI </a:t>
                      </a:r>
                      <a:endParaRPr lang="tr-TR" sz="2000" b="1" i="0" u="none" strike="noStrike" dirty="0">
                        <a:solidFill>
                          <a:schemeClr val="bg1"/>
                        </a:solidFill>
                        <a:effectLst/>
                        <a:latin typeface="Calibri" panose="020F0502020204030204" pitchFamily="34"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extLst>
                  <a:ext uri="{0D108BD9-81ED-4DB2-BD59-A6C34878D82A}">
                    <a16:rowId xmlns:a16="http://schemas.microsoft.com/office/drawing/2014/main" val="2730205506"/>
                  </a:ext>
                </a:extLst>
              </a:tr>
              <a:tr h="561100">
                <a:tc>
                  <a:txBody>
                    <a:bodyPr/>
                    <a:lstStyle/>
                    <a:p>
                      <a:pPr algn="l" rtl="0" fontAlgn="ctr"/>
                      <a:r>
                        <a:rPr lang="tr-TR" sz="1400" b="1" i="0" u="none" strike="noStrike" dirty="0">
                          <a:solidFill>
                            <a:srgbClr val="283845"/>
                          </a:solidFill>
                          <a:effectLst/>
                          <a:latin typeface="+mn-lt"/>
                        </a:rPr>
                        <a:t> </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smtClean="0">
                          <a:solidFill>
                            <a:srgbClr val="283845"/>
                          </a:solidFill>
                          <a:effectLst/>
                          <a:latin typeface="+mn-lt"/>
                        </a:rPr>
                        <a:t>202</a:t>
                      </a:r>
                      <a:r>
                        <a:rPr lang="tr-TR" sz="1400" b="1" i="0" u="none" strike="noStrike" baseline="0" dirty="0" smtClean="0">
                          <a:solidFill>
                            <a:srgbClr val="283845"/>
                          </a:solidFill>
                          <a:effectLst/>
                          <a:latin typeface="+mn-lt"/>
                        </a:rPr>
                        <a:t>0</a:t>
                      </a:r>
                      <a:endParaRPr lang="tr-TR" sz="1400" b="1" i="0" u="none" strike="noStrike" dirty="0" smtClean="0">
                        <a:solidFill>
                          <a:srgbClr val="283845"/>
                        </a:solidFill>
                        <a:effectLst/>
                        <a:latin typeface="+mn-lt"/>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smtClean="0">
                          <a:solidFill>
                            <a:srgbClr val="283845"/>
                          </a:solidFill>
                          <a:effectLst/>
                          <a:latin typeface="+mn-lt"/>
                        </a:rPr>
                        <a:t>2021 </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a:solidFill>
                            <a:srgbClr val="283845"/>
                          </a:solidFill>
                          <a:effectLst/>
                          <a:latin typeface="+mn-lt"/>
                        </a:rPr>
                        <a:t>DEĞİŞİM </a:t>
                      </a:r>
                      <a:r>
                        <a:rPr lang="tr-TR" sz="1400" b="1" i="0" u="none" strike="noStrike" dirty="0" smtClean="0">
                          <a:solidFill>
                            <a:srgbClr val="283845"/>
                          </a:solidFill>
                          <a:effectLst/>
                          <a:latin typeface="+mn-lt"/>
                        </a:rPr>
                        <a:t> </a:t>
                      </a:r>
                      <a:r>
                        <a:rPr lang="tr-TR" sz="1400" b="1" i="0" u="none" strike="noStrike" dirty="0">
                          <a:solidFill>
                            <a:srgbClr val="283845"/>
                          </a:solidFill>
                          <a:effectLst/>
                          <a:latin typeface="+mn-lt"/>
                        </a:rPr>
                        <a:t>%</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2784693578"/>
                  </a:ext>
                </a:extLst>
              </a:tr>
              <a:tr h="408228">
                <a:tc>
                  <a:txBody>
                    <a:bodyPr/>
                    <a:lstStyle/>
                    <a:p>
                      <a:pPr algn="l" rtl="0" fontAlgn="ctr"/>
                      <a:r>
                        <a:rPr lang="tr-TR" sz="1400" b="1" i="0" u="none" strike="noStrike" dirty="0">
                          <a:solidFill>
                            <a:srgbClr val="000000"/>
                          </a:solidFill>
                          <a:effectLst/>
                          <a:latin typeface="+mn-lt"/>
                        </a:rPr>
                        <a:t>İCRA EDİLEN SEYİR SAATLERİ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38.214</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56.261</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47%</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02852335"/>
                  </a:ext>
                </a:extLst>
              </a:tr>
              <a:tr h="408228">
                <a:tc>
                  <a:txBody>
                    <a:bodyPr/>
                    <a:lstStyle/>
                    <a:p>
                      <a:pPr algn="l" rtl="0" fontAlgn="ctr"/>
                      <a:r>
                        <a:rPr lang="tr-TR" sz="1400" b="1" i="0" u="none" strike="noStrike" dirty="0">
                          <a:solidFill>
                            <a:srgbClr val="000000"/>
                          </a:solidFill>
                          <a:effectLst/>
                          <a:latin typeface="+mn-lt"/>
                        </a:rPr>
                        <a:t>KONTROL EDİLEN GEMİ/TEKNE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11.921</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17.783</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49%</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6629740"/>
                  </a:ext>
                </a:extLst>
              </a:tr>
              <a:tr h="408228">
                <a:tc>
                  <a:txBody>
                    <a:bodyPr/>
                    <a:lstStyle/>
                    <a:p>
                      <a:pPr algn="l" rtl="0" fontAlgn="ctr"/>
                      <a:r>
                        <a:rPr lang="tr-TR" sz="1400" b="1" i="0" u="none" strike="noStrike" dirty="0">
                          <a:solidFill>
                            <a:srgbClr val="000000"/>
                          </a:solidFill>
                          <a:effectLst/>
                          <a:latin typeface="+mn-lt"/>
                        </a:rPr>
                        <a:t>YASAL İŞLEM UYGULANAN GEMİ/TEKNE SAYISI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5.334</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4.330</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-19%</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644029391"/>
                  </a:ext>
                </a:extLst>
              </a:tr>
              <a:tr h="408228">
                <a:tc>
                  <a:txBody>
                    <a:bodyPr/>
                    <a:lstStyle/>
                    <a:p>
                      <a:pPr algn="l" rtl="0" fontAlgn="ctr"/>
                      <a:r>
                        <a:rPr lang="tr-TR" sz="1400" b="1" i="0" u="none" strike="noStrike" dirty="0">
                          <a:solidFill>
                            <a:srgbClr val="000000"/>
                          </a:solidFill>
                          <a:effectLst/>
                          <a:latin typeface="+mn-lt"/>
                        </a:rPr>
                        <a:t>MOTORİN KAÇAKÇILIĞI OLAY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a:solidFill>
                            <a:schemeClr val="tx1"/>
                          </a:solidFill>
                          <a:effectLst/>
                          <a:latin typeface="+mn-lt"/>
                          <a:ea typeface="Times New Roman" panose="02020603050405020304" pitchFamily="18" charset="0"/>
                          <a:cs typeface="Times New Roman" panose="02020603050405020304" pitchFamily="18" charset="0"/>
                        </a:rPr>
                        <a:t>2</a:t>
                      </a:r>
                      <a:endParaRPr lang="tr-TR" sz="1400" b="1">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20459388"/>
                  </a:ext>
                </a:extLst>
              </a:tr>
              <a:tr h="408228">
                <a:tc>
                  <a:txBody>
                    <a:bodyPr/>
                    <a:lstStyle/>
                    <a:p>
                      <a:pPr algn="l" rtl="0" fontAlgn="ctr"/>
                      <a:r>
                        <a:rPr lang="tr-TR" sz="1400" b="1" i="0" u="none" strike="noStrike" dirty="0">
                          <a:solidFill>
                            <a:srgbClr val="000000"/>
                          </a:solidFill>
                          <a:effectLst/>
                          <a:latin typeface="+mn-lt"/>
                        </a:rPr>
                        <a:t>YAKALANAN KAÇAK MOTORİN MİKTARI </a:t>
                      </a:r>
                      <a:r>
                        <a:rPr lang="tr-TR" sz="1400" b="1" i="0" u="none" strike="noStrike" dirty="0" smtClean="0">
                          <a:solidFill>
                            <a:srgbClr val="000000"/>
                          </a:solidFill>
                          <a:effectLst/>
                          <a:latin typeface="+mn-lt"/>
                        </a:rPr>
                        <a:t>(ton)</a:t>
                      </a:r>
                      <a:endParaRPr lang="tr-TR" sz="1400" b="1" i="0" u="none" strike="noStrike" dirty="0">
                        <a:solidFill>
                          <a:srgbClr val="000000"/>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1.148 LT.</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70095096"/>
                  </a:ext>
                </a:extLst>
              </a:tr>
              <a:tr h="408228">
                <a:tc>
                  <a:txBody>
                    <a:bodyPr/>
                    <a:lstStyle/>
                    <a:p>
                      <a:pPr algn="l" rtl="0" fontAlgn="ctr"/>
                      <a:r>
                        <a:rPr lang="tr-TR" sz="1400" b="1" i="0" u="none" strike="noStrike" dirty="0">
                          <a:solidFill>
                            <a:srgbClr val="000000"/>
                          </a:solidFill>
                          <a:effectLst/>
                          <a:latin typeface="+mn-lt"/>
                        </a:rPr>
                        <a:t>İLLEGAL OLAY GEÇİŞ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a:solidFill>
                            <a:schemeClr val="tx1"/>
                          </a:solidFill>
                          <a:effectLst/>
                          <a:latin typeface="+mn-lt"/>
                          <a:ea typeface="Times New Roman" panose="02020603050405020304" pitchFamily="18" charset="0"/>
                          <a:cs typeface="Times New Roman" panose="02020603050405020304" pitchFamily="18" charset="0"/>
                        </a:rPr>
                        <a:t>-</a:t>
                      </a:r>
                      <a:endParaRPr lang="tr-TR" sz="1400" b="1">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2</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82005437"/>
                  </a:ext>
                </a:extLst>
              </a:tr>
              <a:tr h="408228">
                <a:tc>
                  <a:txBody>
                    <a:bodyPr/>
                    <a:lstStyle/>
                    <a:p>
                      <a:pPr algn="l" rtl="0" fontAlgn="ctr"/>
                      <a:r>
                        <a:rPr lang="tr-TR" sz="1400" b="1" i="0" u="none" strike="noStrike" dirty="0">
                          <a:solidFill>
                            <a:srgbClr val="000000"/>
                          </a:solidFill>
                          <a:effectLst/>
                          <a:latin typeface="+mn-lt"/>
                        </a:rPr>
                        <a:t>YAKALANAN KAÇAK MÜLTECİ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142</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540779489"/>
                  </a:ext>
                </a:extLst>
              </a:tr>
              <a:tr h="608550">
                <a:tc>
                  <a:txBody>
                    <a:bodyPr/>
                    <a:lstStyle/>
                    <a:p>
                      <a:pPr algn="l" rtl="0" fontAlgn="ctr"/>
                      <a:r>
                        <a:rPr lang="fi-FI" sz="1400" b="1" i="0" u="none" strike="noStrike" dirty="0">
                          <a:solidFill>
                            <a:srgbClr val="000000"/>
                          </a:solidFill>
                          <a:effectLst/>
                          <a:latin typeface="+mn-lt"/>
                        </a:rPr>
                        <a:t>İCRA EDİLEN ARAMA KURTARMA HAREKAT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a:solidFill>
                            <a:schemeClr val="tx1"/>
                          </a:solidFill>
                          <a:effectLst/>
                          <a:latin typeface="+mn-lt"/>
                          <a:ea typeface="Times New Roman" panose="02020603050405020304" pitchFamily="18" charset="0"/>
                          <a:cs typeface="Times New Roman" panose="02020603050405020304" pitchFamily="18" charset="0"/>
                        </a:rPr>
                        <a:t>162</a:t>
                      </a:r>
                      <a:br>
                        <a:rPr lang="tr-TR" sz="1400" b="1">
                          <a:solidFill>
                            <a:schemeClr val="tx1"/>
                          </a:solidFill>
                          <a:effectLst/>
                          <a:latin typeface="+mn-lt"/>
                          <a:ea typeface="Times New Roman" panose="02020603050405020304" pitchFamily="18" charset="0"/>
                          <a:cs typeface="Times New Roman" panose="02020603050405020304" pitchFamily="18" charset="0"/>
                        </a:rPr>
                      </a:br>
                      <a:r>
                        <a:rPr lang="tr-TR" sz="1400" b="1">
                          <a:solidFill>
                            <a:schemeClr val="tx1"/>
                          </a:solidFill>
                          <a:effectLst/>
                          <a:latin typeface="+mn-lt"/>
                          <a:ea typeface="Times New Roman" panose="02020603050405020304" pitchFamily="18" charset="0"/>
                          <a:cs typeface="Times New Roman" panose="02020603050405020304" pitchFamily="18" charset="0"/>
                        </a:rPr>
                        <a:t>(AK + TIBBİ TAH.)</a:t>
                      </a:r>
                      <a:endParaRPr lang="tr-TR" sz="1400" b="1">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139</a:t>
                      </a:r>
                      <a:br>
                        <a:rPr lang="tr-TR" sz="1400" b="1" dirty="0">
                          <a:solidFill>
                            <a:schemeClr val="tx1"/>
                          </a:solidFill>
                          <a:effectLst/>
                          <a:latin typeface="+mn-lt"/>
                          <a:ea typeface="Times New Roman" panose="02020603050405020304" pitchFamily="18" charset="0"/>
                          <a:cs typeface="Times New Roman" panose="02020603050405020304" pitchFamily="18" charset="0"/>
                        </a:rPr>
                      </a:br>
                      <a:r>
                        <a:rPr lang="tr-TR" sz="1400" b="1" dirty="0">
                          <a:solidFill>
                            <a:schemeClr val="tx1"/>
                          </a:solidFill>
                          <a:effectLst/>
                          <a:latin typeface="+mn-lt"/>
                          <a:ea typeface="Times New Roman" panose="02020603050405020304" pitchFamily="18" charset="0"/>
                          <a:cs typeface="Times New Roman" panose="02020603050405020304" pitchFamily="18" charset="0"/>
                        </a:rPr>
                        <a:t>(AK + TIBBİ TAH.)</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-14%</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23027894"/>
                  </a:ext>
                </a:extLst>
              </a:tr>
              <a:tr h="608550">
                <a:tc>
                  <a:txBody>
                    <a:bodyPr/>
                    <a:lstStyle/>
                    <a:p>
                      <a:pPr algn="l" rtl="0" fontAlgn="ctr"/>
                      <a:r>
                        <a:rPr lang="fi-FI" sz="1400" b="1" i="0" u="none" strike="noStrike" dirty="0">
                          <a:solidFill>
                            <a:srgbClr val="000000"/>
                          </a:solidFill>
                          <a:effectLst/>
                          <a:latin typeface="+mn-lt"/>
                        </a:rPr>
                        <a:t>A/K HAREKATINDA KURTARILAN İNSAN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277</a:t>
                      </a:r>
                      <a:br>
                        <a:rPr lang="tr-TR" sz="1400" b="1" dirty="0">
                          <a:solidFill>
                            <a:schemeClr val="tx1"/>
                          </a:solidFill>
                          <a:effectLst/>
                          <a:latin typeface="+mn-lt"/>
                          <a:ea typeface="Times New Roman" panose="02020603050405020304" pitchFamily="18" charset="0"/>
                          <a:cs typeface="Times New Roman" panose="02020603050405020304" pitchFamily="18" charset="0"/>
                        </a:rPr>
                      </a:br>
                      <a:r>
                        <a:rPr lang="tr-TR" sz="1400" b="1" dirty="0">
                          <a:solidFill>
                            <a:schemeClr val="tx1"/>
                          </a:solidFill>
                          <a:effectLst/>
                          <a:latin typeface="+mn-lt"/>
                          <a:ea typeface="Times New Roman" panose="02020603050405020304" pitchFamily="18" charset="0"/>
                          <a:cs typeface="Times New Roman" panose="02020603050405020304" pitchFamily="18" charset="0"/>
                        </a:rPr>
                        <a:t>(AK+ TIBBİ TAH.)</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579</a:t>
                      </a:r>
                      <a:br>
                        <a:rPr lang="tr-TR" sz="1400" b="1" dirty="0">
                          <a:solidFill>
                            <a:schemeClr val="tx1"/>
                          </a:solidFill>
                          <a:effectLst/>
                          <a:latin typeface="+mn-lt"/>
                          <a:ea typeface="Times New Roman" panose="02020603050405020304" pitchFamily="18" charset="0"/>
                          <a:cs typeface="Times New Roman" panose="02020603050405020304" pitchFamily="18" charset="0"/>
                        </a:rPr>
                      </a:br>
                      <a:r>
                        <a:rPr lang="tr-TR" sz="1400" b="1" dirty="0">
                          <a:solidFill>
                            <a:schemeClr val="tx1"/>
                          </a:solidFill>
                          <a:effectLst/>
                          <a:latin typeface="+mn-lt"/>
                          <a:ea typeface="Times New Roman" panose="02020603050405020304" pitchFamily="18" charset="0"/>
                          <a:cs typeface="Times New Roman" panose="02020603050405020304" pitchFamily="18" charset="0"/>
                        </a:rPr>
                        <a:t>(AK + TIBBİ TAH.)</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109%</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584590202"/>
                  </a:ext>
                </a:extLst>
              </a:tr>
              <a:tr h="561037">
                <a:tc>
                  <a:txBody>
                    <a:bodyPr/>
                    <a:lstStyle/>
                    <a:p>
                      <a:pPr algn="l" rtl="0" fontAlgn="ctr"/>
                      <a:r>
                        <a:rPr lang="fi-FI" sz="1400" b="1" i="0" u="none" strike="noStrike" dirty="0">
                          <a:solidFill>
                            <a:srgbClr val="000000"/>
                          </a:solidFill>
                          <a:effectLst/>
                          <a:latin typeface="+mn-lt"/>
                        </a:rPr>
                        <a:t>A/K HAREKATINDA KURTARILAN TEKNE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a:solidFill>
                            <a:schemeClr val="tx1"/>
                          </a:solidFill>
                          <a:effectLst/>
                          <a:latin typeface="+mn-lt"/>
                          <a:ea typeface="Times New Roman" panose="02020603050405020304" pitchFamily="18" charset="0"/>
                          <a:cs typeface="Times New Roman" panose="02020603050405020304" pitchFamily="18" charset="0"/>
                        </a:rPr>
                        <a:t>54</a:t>
                      </a:r>
                      <a:endParaRPr lang="tr-TR" sz="1400" b="1">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37</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-31%</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30092619"/>
                  </a:ext>
                </a:extLst>
              </a:tr>
              <a:tr h="608550">
                <a:tc>
                  <a:txBody>
                    <a:bodyPr/>
                    <a:lstStyle/>
                    <a:p>
                      <a:pPr algn="l" rtl="0" fontAlgn="ctr"/>
                      <a:r>
                        <a:rPr lang="tr-TR" sz="1400" b="1" i="0" u="none" strike="noStrike" dirty="0">
                          <a:solidFill>
                            <a:srgbClr val="000000"/>
                          </a:solidFill>
                          <a:effectLst/>
                          <a:latin typeface="+mn-lt"/>
                        </a:rPr>
                        <a:t>DENİZDEN ÇIKARILAN CESET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a:solidFill>
                            <a:schemeClr val="tx1"/>
                          </a:solidFill>
                          <a:effectLst/>
                          <a:latin typeface="+mn-lt"/>
                          <a:ea typeface="Times New Roman" panose="02020603050405020304" pitchFamily="18" charset="0"/>
                          <a:cs typeface="Times New Roman" panose="02020603050405020304" pitchFamily="18" charset="0"/>
                        </a:rPr>
                        <a:t>51</a:t>
                      </a:r>
                      <a:br>
                        <a:rPr lang="tr-TR" sz="1400" b="1">
                          <a:solidFill>
                            <a:schemeClr val="tx1"/>
                          </a:solidFill>
                          <a:effectLst/>
                          <a:latin typeface="+mn-lt"/>
                          <a:ea typeface="Times New Roman" panose="02020603050405020304" pitchFamily="18" charset="0"/>
                          <a:cs typeface="Times New Roman" panose="02020603050405020304" pitchFamily="18" charset="0"/>
                        </a:rPr>
                      </a:br>
                      <a:r>
                        <a:rPr lang="tr-TR" sz="1400" b="1">
                          <a:solidFill>
                            <a:schemeClr val="tx1"/>
                          </a:solidFill>
                          <a:effectLst/>
                          <a:latin typeface="+mn-lt"/>
                          <a:ea typeface="Times New Roman" panose="02020603050405020304" pitchFamily="18" charset="0"/>
                          <a:cs typeface="Times New Roman" panose="02020603050405020304" pitchFamily="18" charset="0"/>
                        </a:rPr>
                        <a:t>(AK + TIBBİ TAH.)</a:t>
                      </a:r>
                      <a:endParaRPr lang="tr-TR" sz="1400" b="1">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39</a:t>
                      </a:r>
                      <a:br>
                        <a:rPr lang="tr-TR" sz="1400" b="1" dirty="0">
                          <a:solidFill>
                            <a:schemeClr val="tx1"/>
                          </a:solidFill>
                          <a:effectLst/>
                          <a:latin typeface="+mn-lt"/>
                          <a:ea typeface="Times New Roman" panose="02020603050405020304" pitchFamily="18" charset="0"/>
                          <a:cs typeface="Times New Roman" panose="02020603050405020304" pitchFamily="18" charset="0"/>
                        </a:rPr>
                      </a:br>
                      <a:r>
                        <a:rPr lang="tr-TR" sz="1400" b="1" dirty="0">
                          <a:solidFill>
                            <a:schemeClr val="tx1"/>
                          </a:solidFill>
                          <a:effectLst/>
                          <a:latin typeface="+mn-lt"/>
                          <a:ea typeface="Times New Roman" panose="02020603050405020304" pitchFamily="18" charset="0"/>
                          <a:cs typeface="Times New Roman" panose="02020603050405020304" pitchFamily="18" charset="0"/>
                        </a:rPr>
                        <a:t>(AK)</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-24%</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717460647"/>
                  </a:ext>
                </a:extLst>
              </a:tr>
              <a:tr h="858672">
                <a:tc>
                  <a:txBody>
                    <a:bodyPr/>
                    <a:lstStyle/>
                    <a:p>
                      <a:pPr algn="l" rtl="0" fontAlgn="ctr"/>
                      <a:r>
                        <a:rPr lang="tr-TR" sz="1400" b="1" i="0" u="none" strike="noStrike" dirty="0">
                          <a:solidFill>
                            <a:srgbClr val="000000"/>
                          </a:solidFill>
                          <a:effectLst/>
                          <a:latin typeface="+mn-lt"/>
                        </a:rPr>
                        <a:t>BOĞAZDAN GEÇEN VE REFAKAT YAPILAN TANKER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a:solidFill>
                            <a:schemeClr val="tx1"/>
                          </a:solidFill>
                          <a:effectLst/>
                          <a:latin typeface="+mn-lt"/>
                          <a:ea typeface="Times New Roman" panose="02020603050405020304" pitchFamily="18" charset="0"/>
                          <a:cs typeface="Times New Roman" panose="02020603050405020304" pitchFamily="18" charset="0"/>
                        </a:rPr>
                        <a:t>26</a:t>
                      </a:r>
                      <a:endParaRPr lang="tr-TR" sz="1400" b="1">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19</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-27%</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117836568"/>
                  </a:ext>
                </a:extLst>
              </a:tr>
              <a:tr h="512666">
                <a:tc>
                  <a:txBody>
                    <a:bodyPr/>
                    <a:lstStyle/>
                    <a:p>
                      <a:pPr algn="l" rtl="0" fontAlgn="ctr"/>
                      <a:r>
                        <a:rPr lang="tr-TR" sz="1400" b="1" i="0" u="none" strike="noStrike" dirty="0">
                          <a:solidFill>
                            <a:srgbClr val="000000"/>
                          </a:solidFill>
                          <a:effectLst/>
                          <a:latin typeface="+mn-lt"/>
                        </a:rPr>
                        <a:t>ÇEVRE KİRLİLİĞİ OLAY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a:solidFill>
                            <a:schemeClr val="tx1"/>
                          </a:solidFill>
                          <a:effectLst/>
                          <a:latin typeface="+mn-lt"/>
                          <a:ea typeface="Times New Roman" panose="02020603050405020304" pitchFamily="18" charset="0"/>
                          <a:cs typeface="Times New Roman" panose="02020603050405020304" pitchFamily="18" charset="0"/>
                        </a:rPr>
                        <a:t>8</a:t>
                      </a:r>
                      <a:endParaRPr lang="tr-TR" sz="1400" b="1">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52</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550%</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83132985"/>
                  </a:ext>
                </a:extLst>
              </a:tr>
              <a:tr h="408228">
                <a:tc>
                  <a:txBody>
                    <a:bodyPr/>
                    <a:lstStyle/>
                    <a:p>
                      <a:pPr algn="l" rtl="0" fontAlgn="ctr"/>
                      <a:r>
                        <a:rPr lang="tr-TR" sz="1400" b="1" i="0" u="none" strike="noStrike" dirty="0">
                          <a:solidFill>
                            <a:srgbClr val="000000"/>
                          </a:solidFill>
                          <a:effectLst/>
                          <a:latin typeface="+mn-lt"/>
                        </a:rPr>
                        <a:t>CEZA UYGULANAN KUM KOSTERİ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3</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a:solidFill>
                            <a:schemeClr val="tx1"/>
                          </a:solidFill>
                          <a:effectLst/>
                          <a:latin typeface="+mn-lt"/>
                          <a:ea typeface="Times New Roman" panose="02020603050405020304" pitchFamily="18" charset="0"/>
                          <a:cs typeface="Times New Roman" panose="02020603050405020304" pitchFamily="18" charset="0"/>
                        </a:rPr>
                        <a:t>3</a:t>
                      </a:r>
                      <a:endParaRPr lang="tr-TR"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800"/>
                        </a:spcAft>
                      </a:pPr>
                      <a:r>
                        <a:rPr lang="tr-TR" sz="1400" b="1" dirty="0">
                          <a:solidFill>
                            <a:schemeClr val="tx1"/>
                          </a:solidFill>
                          <a:effectLst/>
                          <a:latin typeface="+mn-lt"/>
                          <a:ea typeface="Calibri" panose="020F0502020204030204" pitchFamily="34" charset="0"/>
                          <a:cs typeface="Times New Roman" panose="02020603050405020304" pitchFamily="18" charset="0"/>
                        </a:rPr>
                        <a:t>0%</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170628111"/>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99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Group 47"/>
          <p:cNvGraphicFramePr>
            <a:graphicFrameLocks/>
          </p:cNvGraphicFramePr>
          <p:nvPr>
            <p:extLst>
              <p:ext uri="{D42A27DB-BD31-4B8C-83A1-F6EECF244321}">
                <p14:modId xmlns:p14="http://schemas.microsoft.com/office/powerpoint/2010/main" val="93741429"/>
              </p:ext>
            </p:extLst>
          </p:nvPr>
        </p:nvGraphicFramePr>
        <p:xfrm>
          <a:off x="130789" y="1015528"/>
          <a:ext cx="6628341" cy="2589063"/>
        </p:xfrm>
        <a:graphic>
          <a:graphicData uri="http://schemas.openxmlformats.org/drawingml/2006/table">
            <a:tbl>
              <a:tblPr>
                <a:effectLst>
                  <a:outerShdw blurRad="50800" dist="38100" dir="5400000" algn="t" rotWithShape="0">
                    <a:prstClr val="black">
                      <a:alpha val="40000"/>
                    </a:prstClr>
                  </a:outerShdw>
                </a:effectLst>
              </a:tblPr>
              <a:tblGrid>
                <a:gridCol w="2397063">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37278">
                  <a:extLst>
                    <a:ext uri="{9D8B030D-6E8A-4147-A177-3AD203B41FA5}">
                      <a16:colId xmlns:a16="http://schemas.microsoft.com/office/drawing/2014/main" val="20003"/>
                    </a:ext>
                  </a:extLst>
                </a:gridCol>
              </a:tblGrid>
              <a:tr h="407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İŞSİZLİK  VE  İŞGÜCÜ </a:t>
                      </a:r>
                      <a:r>
                        <a:rPr kumimoji="0" lang="tr-TR" sz="2000" b="1" i="0" u="none" strike="noStrike" cap="none" normalizeH="0" baseline="0" dirty="0" smtClean="0">
                          <a:ln>
                            <a:noFill/>
                          </a:ln>
                          <a:solidFill>
                            <a:schemeClr val="bg1"/>
                          </a:solidFill>
                          <a:effectLst/>
                          <a:latin typeface="Calibri" panose="020F0502020204030204" pitchFamily="34" charset="0"/>
                        </a:rPr>
                        <a:t>*</a:t>
                      </a:r>
                      <a:endParaRPr kumimoji="0" lang="tr-TR" sz="2000" b="1" i="0" u="none" strike="noStrike" cap="none" normalizeH="0" baseline="0" dirty="0">
                        <a:ln>
                          <a:noFill/>
                        </a:ln>
                        <a:solidFill>
                          <a:schemeClr val="bg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6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TÜRKİYE</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İSTANBUL</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rPr>
                        <a:t>İST/TR ORAN</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691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 GÜCÜ</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32.716.000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6.595.000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%20,15</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91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İSTİHDAM EDİLENLER</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28.797.000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5.781.000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%20,07</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91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283845"/>
                          </a:solidFill>
                          <a:effectLst/>
                          <a:latin typeface="+mn-lt"/>
                          <a:ea typeface="+mn-ea"/>
                          <a:cs typeface="Times New Roman" pitchFamily="18" charset="0"/>
                        </a:rPr>
                        <a:t>İSTİHDAM ORANI (%)</a:t>
                      </a:r>
                      <a:endParaRPr kumimoji="0" lang="tr-TR" sz="1200" b="1" i="0" u="none" strike="noStrike" kern="1200" cap="none" normalizeH="0" baseline="0" dirty="0">
                        <a:ln>
                          <a:noFill/>
                        </a:ln>
                        <a:solidFill>
                          <a:srgbClr val="283845"/>
                        </a:solidFill>
                        <a:effectLst/>
                        <a:latin typeface="+mn-lt"/>
                        <a:ea typeface="+mn-ea"/>
                        <a:cs typeface="Times New Roman" pitchFamily="18"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45,2</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47,3</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19939152"/>
                  </a:ext>
                </a:extLst>
              </a:tr>
              <a:tr h="3356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İŞSİZ</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3.919.000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814.000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%20,77</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91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İŞSİZLİK  ORANI (%)</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12</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12,3</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 name="Metin kutusu 3">
            <a:extLst>
              <a:ext uri="{FF2B5EF4-FFF2-40B4-BE49-F238E27FC236}">
                <a16:creationId xmlns:a16="http://schemas.microsoft.com/office/drawing/2014/main" id="{B9A10DF0-3E24-4D8A-B6AC-3C036DDEAA7E}"/>
              </a:ext>
            </a:extLst>
          </p:cNvPr>
          <p:cNvSpPr txBox="1"/>
          <p:nvPr/>
        </p:nvSpPr>
        <p:spPr>
          <a:xfrm>
            <a:off x="112124" y="7222982"/>
            <a:ext cx="663375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*2021 TUİK </a:t>
            </a:r>
            <a:r>
              <a:rPr kumimoji="0" lang="tr-TR"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verileridir</a:t>
            </a:r>
            <a:r>
              <a:rPr kumimoji="0" lang="tr-TR" sz="1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endParaRPr kumimoji="0" lang="tr-TR"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Metin kutusu 4"/>
          <p:cNvSpPr txBox="1"/>
          <p:nvPr/>
        </p:nvSpPr>
        <p:spPr>
          <a:xfrm>
            <a:off x="138505" y="7469203"/>
            <a:ext cx="64527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İstanbul, 15.840.900 kişi ile Türkiye’nin toplam nüfusunun  %18,7’sini, toplam istihdamının ise %20,07’sini </a:t>
            </a: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barındırmaktadır. İlimizde işsizlik oranı ise </a:t>
            </a:r>
            <a:r>
              <a:rPr kumimoji="0" lang="tr-TR"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12,3’tür.</a:t>
            </a: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6" name="5 Tablo"/>
          <p:cNvGraphicFramePr>
            <a:graphicFrameLocks noGrp="1"/>
          </p:cNvGraphicFramePr>
          <p:nvPr>
            <p:extLst/>
          </p:nvPr>
        </p:nvGraphicFramePr>
        <p:xfrm>
          <a:off x="138505" y="8087795"/>
          <a:ext cx="6633754" cy="1188000"/>
        </p:xfrm>
        <a:graphic>
          <a:graphicData uri="http://schemas.openxmlformats.org/drawingml/2006/table">
            <a:tbl>
              <a:tblPr>
                <a:effectLst>
                  <a:outerShdw blurRad="50800" dist="38100" dir="5400000" algn="t" rotWithShape="0">
                    <a:prstClr val="black">
                      <a:alpha val="40000"/>
                    </a:prstClr>
                  </a:outerShdw>
                </a:effectLst>
              </a:tblPr>
              <a:tblGrid>
                <a:gridCol w="2193461">
                  <a:extLst>
                    <a:ext uri="{9D8B030D-6E8A-4147-A177-3AD203B41FA5}">
                      <a16:colId xmlns:a16="http://schemas.microsoft.com/office/drawing/2014/main" val="20001"/>
                    </a:ext>
                  </a:extLst>
                </a:gridCol>
                <a:gridCol w="2191809">
                  <a:extLst>
                    <a:ext uri="{9D8B030D-6E8A-4147-A177-3AD203B41FA5}">
                      <a16:colId xmlns:a16="http://schemas.microsoft.com/office/drawing/2014/main" val="20002"/>
                    </a:ext>
                  </a:extLst>
                </a:gridCol>
                <a:gridCol w="2248484">
                  <a:extLst>
                    <a:ext uri="{9D8B030D-6E8A-4147-A177-3AD203B41FA5}">
                      <a16:colId xmlns:a16="http://schemas.microsoft.com/office/drawing/2014/main" val="20003"/>
                    </a:ext>
                  </a:extLst>
                </a:gridCol>
              </a:tblGrid>
              <a:tr h="396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cap="none" normalizeH="0" baseline="0" dirty="0">
                          <a:ln>
                            <a:noFill/>
                          </a:ln>
                          <a:solidFill>
                            <a:schemeClr val="bg1"/>
                          </a:solidFill>
                          <a:effectLst/>
                          <a:latin typeface="Calibri" panose="020F0502020204030204" pitchFamily="34" charset="0"/>
                          <a:cs typeface="Arial" pitchFamily="34" charset="0"/>
                        </a:rPr>
                        <a:t>İŞYERİ SAYISI </a:t>
                      </a: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(Ekim </a:t>
                      </a:r>
                      <a:r>
                        <a:rPr kumimoji="0" lang="tr-TR" sz="1600" b="1" i="0" u="none" strike="noStrike" cap="none" normalizeH="0" baseline="0" dirty="0" smtClean="0">
                          <a:ln>
                            <a:noFill/>
                          </a:ln>
                          <a:solidFill>
                            <a:schemeClr val="bg1"/>
                          </a:solidFill>
                          <a:effectLst/>
                          <a:latin typeface="Calibri" panose="020F0502020204030204" pitchFamily="34" charset="0"/>
                          <a:cs typeface="Arial" pitchFamily="34" charset="0"/>
                        </a:rPr>
                        <a:t>2021)</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TÜRKİYE</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İSTANBUL</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İSTANBUL’UN PAYI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96000">
                <a:tc>
                  <a:txBody>
                    <a:bodyPr/>
                    <a:lstStyle/>
                    <a:p>
                      <a:pPr algn="ctr"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2.074.719</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576.942</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27,81</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 name="Dikdörtgen 6"/>
          <p:cNvSpPr/>
          <p:nvPr/>
        </p:nvSpPr>
        <p:spPr>
          <a:xfrm>
            <a:off x="26382" y="181578"/>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İŞ</a:t>
            </a:r>
            <a:r>
              <a:rPr kumimoji="0" lang="tr-TR" sz="2400" b="1" i="1"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ve ÇALIŞMA HAYATI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8" name="Group 47"/>
          <p:cNvGraphicFramePr>
            <a:graphicFrameLocks/>
          </p:cNvGraphicFramePr>
          <p:nvPr>
            <p:extLst/>
          </p:nvPr>
        </p:nvGraphicFramePr>
        <p:xfrm>
          <a:off x="138505" y="3757034"/>
          <a:ext cx="6633754" cy="3342266"/>
        </p:xfrm>
        <a:graphic>
          <a:graphicData uri="http://schemas.openxmlformats.org/drawingml/2006/table">
            <a:tbl>
              <a:tblPr>
                <a:effectLst>
                  <a:outerShdw blurRad="50800" dist="38100" dir="5400000" algn="t" rotWithShape="0">
                    <a:prstClr val="black">
                      <a:alpha val="40000"/>
                    </a:prstClr>
                  </a:outerShdw>
                </a:effectLst>
              </a:tblPr>
              <a:tblGrid>
                <a:gridCol w="2364376">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462678">
                  <a:extLst>
                    <a:ext uri="{9D8B030D-6E8A-4147-A177-3AD203B41FA5}">
                      <a16:colId xmlns:a16="http://schemas.microsoft.com/office/drawing/2014/main" val="1410202677"/>
                    </a:ext>
                  </a:extLst>
                </a:gridCol>
              </a:tblGrid>
              <a:tr h="422871">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rPr>
                        <a:t>İSTİHDAM EDİLENLERİN SEKTÖREL DAĞILIMI*</a:t>
                      </a:r>
                      <a:endParaRPr kumimoji="0" lang="tr-TR" sz="2000" b="1" i="0" u="none" strike="noStrike" cap="none" normalizeH="0" baseline="0" dirty="0">
                        <a:ln>
                          <a:noFill/>
                        </a:ln>
                        <a:solidFill>
                          <a:schemeClr val="bg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2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TÜRKİYE</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İSTANBUL</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rgbClr val="283845"/>
                          </a:solidFill>
                          <a:effectLst/>
                          <a:latin typeface="Calibri" panose="020F0502020204030204" pitchFamily="34" charset="0"/>
                        </a:rPr>
                        <a:t>İST/TR ORAN</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422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cs typeface="Times New Roman" pitchFamily="18" charset="0"/>
                        </a:rPr>
                        <a:t>TARIM</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4.948.000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27.000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0,5</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2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rPr>
                        <a:t>SANAYİ</a:t>
                      </a:r>
                      <a:endParaRPr kumimoji="0" lang="tr-TR" sz="12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7.921.000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1.842.000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23,2</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2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283845"/>
                          </a:solidFill>
                          <a:effectLst/>
                          <a:latin typeface="+mn-lt"/>
                          <a:ea typeface="+mn-ea"/>
                          <a:cs typeface="Times New Roman" pitchFamily="18" charset="0"/>
                        </a:rPr>
                        <a:t>HİZMET</a:t>
                      </a:r>
                      <a:endParaRPr kumimoji="0" lang="tr-TR" sz="1200" b="1" i="0" u="none" strike="noStrike" kern="1200" cap="none" normalizeH="0" baseline="0" dirty="0">
                        <a:ln>
                          <a:noFill/>
                        </a:ln>
                        <a:solidFill>
                          <a:srgbClr val="283845"/>
                        </a:solidFill>
                        <a:effectLst/>
                        <a:latin typeface="+mn-lt"/>
                        <a:ea typeface="+mn-ea"/>
                        <a:cs typeface="Times New Roman" pitchFamily="18"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15.928.000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3.911.000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24,5</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26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cs typeface="Times New Roman" pitchFamily="18" charset="0"/>
                        </a:rPr>
                        <a:t>TARIM SEKTÖRÜ ORANI (%)</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17,2</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0,5</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31381986"/>
                  </a:ext>
                </a:extLst>
              </a:tr>
              <a:tr h="4173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rPr>
                        <a:t>SANAYİ SEKTÖRÜ ORANI (%)</a:t>
                      </a:r>
                      <a:endParaRPr kumimoji="0" lang="tr-TR" sz="12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27,5</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31,9</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92219238"/>
                  </a:ext>
                </a:extLst>
              </a:tr>
              <a:tr h="389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rPr>
                        <a:t>HİZMET SEKTÖRÜ ORANI (%)</a:t>
                      </a:r>
                      <a:endParaRPr kumimoji="0" lang="tr-TR" sz="12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55,3</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67,7</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48241686"/>
                  </a:ext>
                </a:extLst>
              </a:tr>
            </a:tbl>
          </a:graphicData>
        </a:graphic>
      </p:graphicFrame>
    </p:spTree>
    <p:extLst>
      <p:ext uri="{BB962C8B-B14F-4D97-AF65-F5344CB8AC3E}">
        <p14:creationId xmlns:p14="http://schemas.microsoft.com/office/powerpoint/2010/main" val="1893332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3 Tablo"/>
          <p:cNvGraphicFramePr>
            <a:graphicFrameLocks noGrp="1"/>
          </p:cNvGraphicFramePr>
          <p:nvPr>
            <p:extLst>
              <p:ext uri="{D42A27DB-BD31-4B8C-83A1-F6EECF244321}">
                <p14:modId xmlns:p14="http://schemas.microsoft.com/office/powerpoint/2010/main" val="1992418569"/>
              </p:ext>
            </p:extLst>
          </p:nvPr>
        </p:nvGraphicFramePr>
        <p:xfrm>
          <a:off x="147919" y="901341"/>
          <a:ext cx="6570381" cy="8202906"/>
        </p:xfrm>
        <a:graphic>
          <a:graphicData uri="http://schemas.openxmlformats.org/drawingml/2006/table">
            <a:tbl>
              <a:tblPr>
                <a:effectLst>
                  <a:outerShdw blurRad="50800" dist="38100" dir="5400000" algn="t" rotWithShape="0">
                    <a:prstClr val="black">
                      <a:alpha val="40000"/>
                    </a:prstClr>
                  </a:outerShdw>
                </a:effectLst>
              </a:tblPr>
              <a:tblGrid>
                <a:gridCol w="2109502">
                  <a:extLst>
                    <a:ext uri="{9D8B030D-6E8A-4147-A177-3AD203B41FA5}">
                      <a16:colId xmlns:a16="http://schemas.microsoft.com/office/drawing/2014/main" val="20000"/>
                    </a:ext>
                  </a:extLst>
                </a:gridCol>
                <a:gridCol w="942979">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5"/>
                    </a:ext>
                  </a:extLst>
                </a:gridCol>
                <a:gridCol w="977900">
                  <a:extLst>
                    <a:ext uri="{9D8B030D-6E8A-4147-A177-3AD203B41FA5}">
                      <a16:colId xmlns:a16="http://schemas.microsoft.com/office/drawing/2014/main" val="20004"/>
                    </a:ext>
                  </a:extLst>
                </a:gridCol>
              </a:tblGrid>
              <a:tr h="590766">
                <a:tc>
                  <a:txBody>
                    <a:bodyPr/>
                    <a:lstStyle/>
                    <a:p>
                      <a:pPr algn="ctr" fontAlgn="b"/>
                      <a:r>
                        <a:rPr lang="tr-TR" sz="1200" b="1" i="0" u="none" strike="noStrike" dirty="0">
                          <a:solidFill>
                            <a:schemeClr val="bg1"/>
                          </a:solidFill>
                          <a:latin typeface="Calibri" panose="020F0502020204030204" pitchFamily="34" charset="0"/>
                          <a:cs typeface="Arial" pitchFamily="34" charset="0"/>
                        </a:rPr>
                        <a:t>ÇALIŞMA</a:t>
                      </a:r>
                      <a:r>
                        <a:rPr lang="tr-TR" sz="1200" b="1" i="0" u="none" strike="noStrike" baseline="0" dirty="0">
                          <a:solidFill>
                            <a:schemeClr val="bg1"/>
                          </a:solidFill>
                          <a:latin typeface="Calibri" panose="020F0502020204030204" pitchFamily="34" charset="0"/>
                          <a:cs typeface="Arial" pitchFamily="34" charset="0"/>
                        </a:rPr>
                        <a:t> HAYATI</a:t>
                      </a:r>
                      <a:endParaRPr lang="tr-TR" sz="12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2017</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2018</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2019</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2020</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smtClean="0">
                          <a:solidFill>
                            <a:schemeClr val="bg1"/>
                          </a:solidFill>
                          <a:latin typeface="Calibri" panose="020F0502020204030204" pitchFamily="34" charset="0"/>
                          <a:ea typeface="+mn-ea"/>
                          <a:cs typeface="Arial" pitchFamily="34" charset="0"/>
                        </a:rPr>
                        <a:t>2021</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90766">
                <a:tc>
                  <a:txBody>
                    <a:bodyPr/>
                    <a:lstStyle/>
                    <a:p>
                      <a:pPr algn="just" fontAlgn="b"/>
                      <a:r>
                        <a:rPr lang="tr-TR" sz="1200" b="1" i="0" u="none" strike="noStrike" dirty="0">
                          <a:solidFill>
                            <a:schemeClr val="tx1"/>
                          </a:solidFill>
                          <a:latin typeface="Calibri" panose="020F0502020204030204" pitchFamily="34" charset="0"/>
                          <a:cs typeface="Arial" pitchFamily="34" charset="0"/>
                        </a:rPr>
                        <a:t>İSTİHDAM </a:t>
                      </a:r>
                      <a:r>
                        <a:rPr lang="tr-TR" sz="1200" b="1" i="0" u="none" strike="noStrike" dirty="0" smtClean="0">
                          <a:solidFill>
                            <a:schemeClr val="tx1"/>
                          </a:solidFill>
                          <a:latin typeface="Calibri" panose="020F0502020204030204" pitchFamily="34" charset="0"/>
                          <a:cs typeface="Arial" pitchFamily="34" charset="0"/>
                        </a:rPr>
                        <a:t>EDİLENLER</a:t>
                      </a:r>
                      <a:endParaRPr lang="tr-TR" sz="1200" b="1" i="0" u="none" strike="noStrike" dirty="0">
                        <a:solidFill>
                          <a:schemeClr val="tx1"/>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5.664.000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5.899.000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5.778.000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6.289.000</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6.289.000*</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590766">
                <a:tc>
                  <a:txBody>
                    <a:bodyPr/>
                    <a:lstStyle/>
                    <a:p>
                      <a:pPr algn="just" fontAlgn="b"/>
                      <a:r>
                        <a:rPr lang="tr-TR" sz="1200" b="1" i="0" u="none" strike="noStrike" dirty="0">
                          <a:solidFill>
                            <a:schemeClr val="tx1"/>
                          </a:solidFill>
                          <a:latin typeface="Calibri" panose="020F0502020204030204" pitchFamily="34" charset="0"/>
                          <a:cs typeface="Arial" pitchFamily="34" charset="0"/>
                        </a:rPr>
                        <a:t>İŞSİZ SAYISI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 914.000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839.000 </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 1.010.000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926.000 </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926.000 *</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2"/>
                  </a:ext>
                </a:extLst>
              </a:tr>
              <a:tr h="590766">
                <a:tc>
                  <a:txBody>
                    <a:bodyPr/>
                    <a:lstStyle/>
                    <a:p>
                      <a:pPr algn="just" fontAlgn="b"/>
                      <a:r>
                        <a:rPr lang="tr-TR" sz="1200" b="1" i="0" u="none" strike="noStrike" dirty="0">
                          <a:solidFill>
                            <a:schemeClr val="tx1"/>
                          </a:solidFill>
                          <a:latin typeface="Calibri" panose="020F0502020204030204" pitchFamily="34" charset="0"/>
                          <a:cs typeface="Arial" pitchFamily="34" charset="0"/>
                        </a:rPr>
                        <a:t>SSK MENSUBU (4/a)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4.461.586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4.399.199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4.376.514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4.696.350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4.944.724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2763">
                <a:tc>
                  <a:txBody>
                    <a:bodyPr/>
                    <a:lstStyle/>
                    <a:p>
                      <a:pPr algn="just" fontAlgn="b"/>
                      <a:r>
                        <a:rPr lang="tr-TR" sz="1200" b="1" i="0" u="none" strike="noStrike" dirty="0">
                          <a:solidFill>
                            <a:schemeClr val="tx1"/>
                          </a:solidFill>
                          <a:latin typeface="Calibri" panose="020F0502020204030204" pitchFamily="34" charset="0"/>
                          <a:cs typeface="Arial" pitchFamily="34" charset="0"/>
                        </a:rPr>
                        <a:t>BAĞKURLU (4/b)</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543.428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581.346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559.331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597.049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653.701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25369">
                <a:tc>
                  <a:txBody>
                    <a:bodyPr/>
                    <a:lstStyle/>
                    <a:p>
                      <a:pPr algn="just" fontAlgn="b"/>
                      <a:r>
                        <a:rPr lang="tr-TR" sz="1200" b="1" i="0" u="none" strike="noStrike" dirty="0">
                          <a:solidFill>
                            <a:schemeClr val="tx1"/>
                          </a:solidFill>
                          <a:latin typeface="Calibri" panose="020F0502020204030204" pitchFamily="34" charset="0"/>
                          <a:cs typeface="Arial" pitchFamily="34" charset="0"/>
                        </a:rPr>
                        <a:t>EMEKLİ SANDIĞI MENSUBU (4/c)</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338.408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346.979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352.839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351.545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355.562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90766">
                <a:tc>
                  <a:txBody>
                    <a:bodyPr/>
                    <a:lstStyle/>
                    <a:p>
                      <a:pPr algn="just" fontAlgn="b"/>
                      <a:r>
                        <a:rPr lang="tr-TR" sz="1200" b="1" i="0" u="none" strike="noStrike" kern="1200" dirty="0">
                          <a:solidFill>
                            <a:srgbClr val="283845"/>
                          </a:solidFill>
                          <a:latin typeface="Calibri" panose="020F0502020204030204" pitchFamily="34" charset="0"/>
                          <a:ea typeface="+mn-ea"/>
                          <a:cs typeface="Arial" pitchFamily="34" charset="0"/>
                        </a:rPr>
                        <a:t>TOPLAM SGK’LI ÇALIŞAN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5.343.422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5.327.524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5.288.684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5.644.944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smtClean="0">
                          <a:solidFill>
                            <a:srgbClr val="283845"/>
                          </a:solidFill>
                          <a:latin typeface="Calibri" panose="020F0502020204030204" pitchFamily="34" charset="0"/>
                          <a:ea typeface="+mn-ea"/>
                          <a:cs typeface="Arial" pitchFamily="34" charset="0"/>
                        </a:rPr>
                        <a:t>5.953.987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6"/>
                  </a:ext>
                </a:extLst>
              </a:tr>
              <a:tr h="590766">
                <a:tc>
                  <a:txBody>
                    <a:bodyPr/>
                    <a:lstStyle/>
                    <a:p>
                      <a:pPr algn="just" fontAlgn="b"/>
                      <a:r>
                        <a:rPr lang="tr-TR" sz="1200" b="1" i="0" u="none" strike="noStrike" dirty="0">
                          <a:solidFill>
                            <a:schemeClr val="tx1"/>
                          </a:solidFill>
                          <a:latin typeface="Calibri" panose="020F0502020204030204" pitchFamily="34" charset="0"/>
                          <a:cs typeface="Arial" pitchFamily="34" charset="0"/>
                        </a:rPr>
                        <a:t>SSK EMEKLİSİ (4/a)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1.730.361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1.802.003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1.857.147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1.911.999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1.970.051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6708">
                <a:tc>
                  <a:txBody>
                    <a:bodyPr/>
                    <a:lstStyle/>
                    <a:p>
                      <a:pPr algn="just" fontAlgn="b"/>
                      <a:r>
                        <a:rPr lang="tr-TR" sz="1200" b="1" i="0" u="none" strike="noStrike" dirty="0">
                          <a:solidFill>
                            <a:schemeClr val="tx1"/>
                          </a:solidFill>
                          <a:latin typeface="Calibri" panose="020F0502020204030204" pitchFamily="34" charset="0"/>
                          <a:cs typeface="Arial" pitchFamily="34" charset="0"/>
                        </a:rPr>
                        <a:t>BAĞKUR EMEKLİSİ  (4/b)</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287.553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293.445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296.148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297.158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299.051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90766">
                <a:tc>
                  <a:txBody>
                    <a:bodyPr/>
                    <a:lstStyle/>
                    <a:p>
                      <a:pPr algn="just" fontAlgn="b"/>
                      <a:r>
                        <a:rPr lang="tr-TR" sz="1200" b="1" i="0" u="none" strike="noStrike" dirty="0">
                          <a:solidFill>
                            <a:schemeClr val="tx1"/>
                          </a:solidFill>
                          <a:latin typeface="Calibri" panose="020F0502020204030204" pitchFamily="34" charset="0"/>
                          <a:cs typeface="Arial" pitchFamily="34" charset="0"/>
                        </a:rPr>
                        <a:t>EMEKLİ SANDIĞI EMEKLİSİ (4/c)</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319.179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329.357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333.701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337.797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340.735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90766">
                <a:tc>
                  <a:txBody>
                    <a:bodyPr/>
                    <a:lstStyle/>
                    <a:p>
                      <a:pPr algn="just" fontAlgn="b"/>
                      <a:r>
                        <a:rPr lang="tr-TR" sz="1200" b="1" i="0" u="none" strike="noStrike" kern="1200" dirty="0">
                          <a:solidFill>
                            <a:srgbClr val="283845"/>
                          </a:solidFill>
                          <a:latin typeface="Calibri" panose="020F0502020204030204" pitchFamily="34" charset="0"/>
                          <a:ea typeface="+mn-ea"/>
                          <a:cs typeface="Arial" pitchFamily="34" charset="0"/>
                        </a:rPr>
                        <a:t>TOPLAM SGK EMEKLİSİ SAYISI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2.337.093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2.424.805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2.486.996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2.546.954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smtClean="0">
                          <a:solidFill>
                            <a:srgbClr val="283845"/>
                          </a:solidFill>
                          <a:latin typeface="Calibri" panose="020F0502020204030204" pitchFamily="34" charset="0"/>
                          <a:ea typeface="+mn-ea"/>
                          <a:cs typeface="Arial" pitchFamily="34" charset="0"/>
                        </a:rPr>
                        <a:t>2.609.837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r h="712925">
                <a:tc>
                  <a:txBody>
                    <a:bodyPr/>
                    <a:lstStyle/>
                    <a:p>
                      <a:pPr algn="l" fontAlgn="b"/>
                      <a:r>
                        <a:rPr lang="tr-TR" sz="1200" b="1" i="0" u="none" strike="noStrike" dirty="0">
                          <a:solidFill>
                            <a:schemeClr val="tx1"/>
                          </a:solidFill>
                          <a:latin typeface="Calibri" panose="020F0502020204030204" pitchFamily="34" charset="0"/>
                          <a:cs typeface="Arial" pitchFamily="34" charset="0"/>
                        </a:rPr>
                        <a:t>TOPLAM GENEL SAĞLIK SİGORTALI KİŞİ SAYISI (G1+G2+G3)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latin typeface="Calibri" panose="020F0502020204030204" pitchFamily="34" charset="0"/>
                          <a:cs typeface="Arial" pitchFamily="34" charset="0"/>
                        </a:rPr>
                        <a:t>1.167.724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latin typeface="Calibri" panose="020F0502020204030204" pitchFamily="34" charset="0"/>
                          <a:cs typeface="Arial" pitchFamily="34" charset="0"/>
                        </a:rPr>
                        <a:t>993.292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latin typeface="Calibri" panose="020F0502020204030204" pitchFamily="34" charset="0"/>
                          <a:cs typeface="Arial" pitchFamily="34" charset="0"/>
                        </a:rPr>
                        <a:t>1.172.480</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200" b="1" i="0" u="none" strike="noStrike" kern="1200" dirty="0">
                          <a:solidFill>
                            <a:schemeClr val="tx1"/>
                          </a:solidFill>
                          <a:latin typeface="Calibri" panose="020F0502020204030204" pitchFamily="34" charset="0"/>
                          <a:ea typeface="+mn-ea"/>
                          <a:cs typeface="Arial" pitchFamily="34" charset="0"/>
                        </a:rPr>
                        <a:t>1.043.584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200" b="1" i="0" u="none" strike="noStrike" kern="1200" dirty="0" smtClean="0">
                          <a:solidFill>
                            <a:schemeClr val="tx1"/>
                          </a:solidFill>
                          <a:latin typeface="Calibri" panose="020F0502020204030204" pitchFamily="34" charset="0"/>
                          <a:ea typeface="+mn-ea"/>
                          <a:cs typeface="Arial" pitchFamily="34" charset="0"/>
                        </a:rPr>
                        <a:t>938.993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69469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GENEL SAĞLIK SİGORTASI GELİR İŞLEMLERİNDE</a:t>
                      </a:r>
                      <a:r>
                        <a:rPr lang="tr-TR" sz="1200" b="1" i="0" u="none" strike="noStrike" kern="1200" baseline="0" dirty="0">
                          <a:solidFill>
                            <a:schemeClr val="tx1"/>
                          </a:solidFill>
                          <a:latin typeface="Calibri" panose="020F0502020204030204" pitchFamily="34" charset="0"/>
                          <a:ea typeface="+mn-ea"/>
                          <a:cs typeface="Arial" pitchFamily="34" charset="0"/>
                        </a:rPr>
                        <a:t> GELİRİ OLMAYAN SAYISI (G0) (Yeşil kartlılar)</a:t>
                      </a:r>
                      <a:endParaRPr lang="tr-TR" sz="12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496.302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560.140</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610.307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505.027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486.797</a:t>
                      </a:r>
                      <a:endParaRPr lang="tr-TR" sz="12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63431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MALUL MAAŞI ALAN KİŞİ</a:t>
                      </a:r>
                      <a:r>
                        <a:rPr lang="tr-TR" sz="1200" b="1" i="0" u="none" strike="noStrike" kern="1200" baseline="0" dirty="0">
                          <a:solidFill>
                            <a:schemeClr val="tx1"/>
                          </a:solidFill>
                          <a:latin typeface="Calibri" panose="020F0502020204030204" pitchFamily="34" charset="0"/>
                          <a:ea typeface="+mn-ea"/>
                          <a:cs typeface="Arial" pitchFamily="34" charset="0"/>
                        </a:rPr>
                        <a:t> </a:t>
                      </a:r>
                      <a:r>
                        <a:rPr lang="tr-TR" sz="1200" b="1" i="0" u="none" strike="noStrike" kern="1200" dirty="0">
                          <a:solidFill>
                            <a:schemeClr val="tx1"/>
                          </a:solidFill>
                          <a:latin typeface="Calibri" panose="020F0502020204030204" pitchFamily="34" charset="0"/>
                          <a:ea typeface="+mn-ea"/>
                          <a:cs typeface="Arial" pitchFamily="34" charset="0"/>
                        </a:rPr>
                        <a:t>SAYISI</a:t>
                      </a:r>
                    </a:p>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(SGK KAPSAMINDA)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37.149</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36.038</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36.721</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36.716</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36.339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ÇALIŞMA HAYATI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Dikdörtgen 4"/>
          <p:cNvSpPr/>
          <p:nvPr/>
        </p:nvSpPr>
        <p:spPr>
          <a:xfrm>
            <a:off x="147919" y="9092100"/>
            <a:ext cx="238918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Segoe UI Semibold" panose="020B0702040204020203" pitchFamily="34" charset="0"/>
                <a:ea typeface="+mn-ea"/>
                <a:cs typeface="Segoe UI Semibold" panose="020B0702040204020203" pitchFamily="34" charset="0"/>
              </a:rPr>
              <a:t>* </a:t>
            </a:r>
            <a:r>
              <a:rPr kumimoji="0" lang="tr-TR" sz="12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2020 yılına ait TUİK </a:t>
            </a:r>
            <a:r>
              <a:rPr kumimoji="0" lang="tr-TR" sz="1200" b="0" i="0" u="none" strike="noStrike" kern="1200" cap="none" spc="0" normalizeH="0" baseline="0" noProof="0" dirty="0" smtClean="0">
                <a:ln>
                  <a:noFill/>
                </a:ln>
                <a:solidFill>
                  <a:prstClr val="black"/>
                </a:solidFill>
                <a:effectLst/>
                <a:uLnTx/>
                <a:uFillTx/>
                <a:latin typeface="Segoe UI Semibold" panose="020B0702040204020203" pitchFamily="34" charset="0"/>
                <a:ea typeface="+mn-ea"/>
                <a:cs typeface="Segoe UI Semibold" panose="020B0702040204020203" pitchFamily="34" charset="0"/>
              </a:rPr>
              <a:t>verileridir</a:t>
            </a:r>
            <a:r>
              <a:rPr kumimoji="0" lang="tr-TR" sz="1400" b="0" i="0" u="none" strike="noStrike" kern="1200" cap="none" spc="0" normalizeH="0" baseline="0" noProof="0" dirty="0" smtClean="0">
                <a:ln>
                  <a:noFill/>
                </a:ln>
                <a:solidFill>
                  <a:prstClr val="black"/>
                </a:solidFill>
                <a:effectLst/>
                <a:uLnTx/>
                <a:uFillTx/>
                <a:latin typeface="Segoe UI Semibold" panose="020B0702040204020203" pitchFamily="34" charset="0"/>
                <a:ea typeface="+mn-ea"/>
                <a:cs typeface="Segoe UI Semibold" panose="020B0702040204020203" pitchFamily="34" charset="0"/>
              </a:rPr>
              <a:t>.</a:t>
            </a:r>
            <a:endParaRPr kumimoji="0" lang="tr-TR"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3546805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 y="132362"/>
            <a:ext cx="6858000" cy="571634"/>
          </a:xfrm>
          <a:prstGeom prst="rect">
            <a:avLst/>
          </a:prstGeom>
          <a:solidFill>
            <a:srgbClr val="484848"/>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F6C995"/>
                </a:solidFill>
                <a:effectLst/>
                <a:uLnTx/>
                <a:uFillTx/>
                <a:latin typeface="Century Gothic" panose="020B0502020202020204" pitchFamily="34" charset="0"/>
                <a:ea typeface="+mn-ea"/>
                <a:cs typeface="+mn-cs"/>
              </a:rPr>
              <a:t>                                  İÇİNDEKİLER</a:t>
            </a:r>
          </a:p>
        </p:txBody>
      </p:sp>
      <p:sp>
        <p:nvSpPr>
          <p:cNvPr id="3" name="Dikdörtgen 2"/>
          <p:cNvSpPr/>
          <p:nvPr/>
        </p:nvSpPr>
        <p:spPr>
          <a:xfrm>
            <a:off x="363068" y="1"/>
            <a:ext cx="766483" cy="878517"/>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0" y="9376108"/>
            <a:ext cx="6858000" cy="412377"/>
          </a:xfrm>
          <a:prstGeom prst="rect">
            <a:avLst/>
          </a:prstGeom>
          <a:solidFill>
            <a:srgbClr val="F6C9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1" i="1" u="none" strike="noStrike" kern="1200" cap="none" spc="0" normalizeH="0" baseline="0" noProof="0" dirty="0">
                <a:ln>
                  <a:noFill/>
                </a:ln>
                <a:solidFill>
                  <a:srgbClr val="484848"/>
                </a:solidFill>
                <a:effectLst/>
                <a:uLnTx/>
                <a:uFillTx/>
                <a:latin typeface="Calibri" panose="020F0502020204030204"/>
                <a:ea typeface="+mn-ea"/>
                <a:cs typeface="+mn-cs"/>
              </a:rPr>
              <a:t>İl Planlama ve Koordinasyon Müdürlüğü</a:t>
            </a:r>
          </a:p>
        </p:txBody>
      </p:sp>
      <p:pic>
        <p:nvPicPr>
          <p:cNvPr id="5" name="Resim 4"/>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48939" y="175447"/>
            <a:ext cx="567767" cy="392052"/>
          </a:xfrm>
          <a:prstGeom prst="rect">
            <a:avLst/>
          </a:prstGeom>
        </p:spPr>
      </p:pic>
      <p:sp>
        <p:nvSpPr>
          <p:cNvPr id="7" name="Dikdörtgen 6"/>
          <p:cNvSpPr/>
          <p:nvPr/>
        </p:nvSpPr>
        <p:spPr>
          <a:xfrm>
            <a:off x="363068" y="18741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12</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9" name="Düz Bağlayıcı 8"/>
          <p:cNvCxnSpPr/>
          <p:nvPr/>
        </p:nvCxnSpPr>
        <p:spPr>
          <a:xfrm flipV="1">
            <a:off x="225217" y="259356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63068" y="270114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1" u="none" strike="noStrike" kern="1200" cap="none" spc="0" normalizeH="0" baseline="0" noProof="0" dirty="0" smtClean="0">
                <a:ln>
                  <a:noFill/>
                </a:ln>
                <a:solidFill>
                  <a:srgbClr val="484848"/>
                </a:solidFill>
                <a:effectLst/>
                <a:uLnTx/>
                <a:uFillTx/>
                <a:latin typeface="Calibri" panose="020F0502020204030204"/>
                <a:ea typeface="+mn-ea"/>
                <a:cs typeface="+mn-cs"/>
              </a:rPr>
              <a:t>14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2" name="Düz Bağlayıcı 11"/>
          <p:cNvCxnSpPr/>
          <p:nvPr/>
        </p:nvCxnSpPr>
        <p:spPr>
          <a:xfrm flipV="1">
            <a:off x="225217" y="344745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spect="1"/>
          </p:cNvSpPr>
          <p:nvPr/>
        </p:nvSpPr>
        <p:spPr>
          <a:xfrm>
            <a:off x="363068" y="360787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18</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4" name="Metin kutusu 13"/>
          <p:cNvSpPr txBox="1"/>
          <p:nvPr/>
        </p:nvSpPr>
        <p:spPr>
          <a:xfrm>
            <a:off x="1344705" y="3775104"/>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İŞ ve ÇALIŞMA HAYATI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5" name="Metin kutusu 14"/>
          <p:cNvSpPr txBox="1"/>
          <p:nvPr/>
        </p:nvSpPr>
        <p:spPr>
          <a:xfrm>
            <a:off x="1344704" y="2837186"/>
            <a:ext cx="2789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ASAYİŞ ve GÜVENLİK</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6" name="Düz Bağlayıcı 15"/>
          <p:cNvCxnSpPr/>
          <p:nvPr/>
        </p:nvCxnSpPr>
        <p:spPr>
          <a:xfrm flipV="1">
            <a:off x="264974" y="4384628"/>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44705" y="202467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İDARİ YAPI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3" name="Dikdörtgen 22"/>
          <p:cNvSpPr/>
          <p:nvPr/>
        </p:nvSpPr>
        <p:spPr>
          <a:xfrm>
            <a:off x="363068" y="4452753"/>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20</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36" name="Düz Bağlayıcı 35"/>
          <p:cNvCxnSpPr/>
          <p:nvPr/>
        </p:nvCxnSpPr>
        <p:spPr>
          <a:xfrm flipV="1">
            <a:off x="331235" y="520289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7" name="Dikdörtgen 36"/>
          <p:cNvSpPr>
            <a:spLocks noChangeAspect="1"/>
          </p:cNvSpPr>
          <p:nvPr/>
        </p:nvSpPr>
        <p:spPr>
          <a:xfrm>
            <a:off x="389572" y="529982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24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47" name="Dikdörtgen 46"/>
          <p:cNvSpPr/>
          <p:nvPr/>
        </p:nvSpPr>
        <p:spPr>
          <a:xfrm>
            <a:off x="378988" y="1024738"/>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a:solidFill>
                  <a:srgbClr val="484848"/>
                </a:solidFill>
                <a:latin typeface="Calibri" panose="020F0502020204030204"/>
              </a:rPr>
              <a:t>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48" name="Düz Bağlayıcı 47"/>
          <p:cNvCxnSpPr/>
          <p:nvPr/>
        </p:nvCxnSpPr>
        <p:spPr>
          <a:xfrm flipV="1">
            <a:off x="241137" y="177105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1360625" y="1160782"/>
            <a:ext cx="1918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NÜFUS</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50" name="Metin kutusu 49"/>
          <p:cNvSpPr txBox="1"/>
          <p:nvPr/>
        </p:nvSpPr>
        <p:spPr>
          <a:xfrm>
            <a:off x="1286802" y="4547865"/>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MİLLİ GELİR ve EKONOMİK DURUM</a:t>
            </a:r>
          </a:p>
        </p:txBody>
      </p:sp>
      <p:sp>
        <p:nvSpPr>
          <p:cNvPr id="51" name="Metin kutusu 50"/>
          <p:cNvSpPr txBox="1"/>
          <p:nvPr/>
        </p:nvSpPr>
        <p:spPr>
          <a:xfrm>
            <a:off x="1279221" y="5361267"/>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EĞİTİM</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52" name="Düz Bağlayıcı 51"/>
          <p:cNvCxnSpPr/>
          <p:nvPr/>
        </p:nvCxnSpPr>
        <p:spPr>
          <a:xfrm flipV="1">
            <a:off x="364366" y="604440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3" name="Metin kutusu 52"/>
          <p:cNvSpPr txBox="1"/>
          <p:nvPr/>
        </p:nvSpPr>
        <p:spPr>
          <a:xfrm>
            <a:off x="1292475" y="6217300"/>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ULAŞTIRMA</a:t>
            </a:r>
          </a:p>
        </p:txBody>
      </p:sp>
      <p:sp>
        <p:nvSpPr>
          <p:cNvPr id="54" name="Dikdörtgen 53"/>
          <p:cNvSpPr>
            <a:spLocks noChangeAspect="1"/>
          </p:cNvSpPr>
          <p:nvPr/>
        </p:nvSpPr>
        <p:spPr>
          <a:xfrm>
            <a:off x="422702" y="6141334"/>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31</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56" name="Düz Bağlayıcı 55"/>
          <p:cNvCxnSpPr/>
          <p:nvPr/>
        </p:nvCxnSpPr>
        <p:spPr>
          <a:xfrm flipV="1">
            <a:off x="410749" y="6899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7" name="Metin kutusu 56"/>
          <p:cNvSpPr txBox="1"/>
          <p:nvPr/>
        </p:nvSpPr>
        <p:spPr>
          <a:xfrm>
            <a:off x="1305725" y="7045421"/>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SAĞLIK</a:t>
            </a:r>
          </a:p>
        </p:txBody>
      </p:sp>
      <p:cxnSp>
        <p:nvCxnSpPr>
          <p:cNvPr id="58" name="Düz Bağlayıcı 57"/>
          <p:cNvCxnSpPr/>
          <p:nvPr/>
        </p:nvCxnSpPr>
        <p:spPr>
          <a:xfrm flipV="1">
            <a:off x="404123" y="7661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9" name="Metin kutusu 58"/>
          <p:cNvSpPr txBox="1"/>
          <p:nvPr/>
        </p:nvSpPr>
        <p:spPr>
          <a:xfrm>
            <a:off x="1252717" y="784926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SOSYAL HİZMETLER</a:t>
            </a:r>
          </a:p>
        </p:txBody>
      </p:sp>
      <p:sp>
        <p:nvSpPr>
          <p:cNvPr id="60" name="Metin kutusu 59"/>
          <p:cNvSpPr txBox="1"/>
          <p:nvPr/>
        </p:nvSpPr>
        <p:spPr>
          <a:xfrm>
            <a:off x="1330176" y="867060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KÜLTÜR  ve TURİZM</a:t>
            </a:r>
          </a:p>
        </p:txBody>
      </p:sp>
      <p:cxnSp>
        <p:nvCxnSpPr>
          <p:cNvPr id="61" name="Düz Bağlayıcı 60"/>
          <p:cNvCxnSpPr/>
          <p:nvPr/>
        </p:nvCxnSpPr>
        <p:spPr>
          <a:xfrm flipV="1">
            <a:off x="424001" y="851593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62" name="Dikdörtgen 61"/>
          <p:cNvSpPr>
            <a:spLocks noChangeAspect="1"/>
          </p:cNvSpPr>
          <p:nvPr/>
        </p:nvSpPr>
        <p:spPr>
          <a:xfrm>
            <a:off x="416076" y="6929839"/>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36</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63" name="Dikdörtgen 62"/>
          <p:cNvSpPr>
            <a:spLocks noChangeAspect="1"/>
          </p:cNvSpPr>
          <p:nvPr/>
        </p:nvSpPr>
        <p:spPr>
          <a:xfrm>
            <a:off x="409450" y="77448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39</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64" name="Dikdörtgen 63"/>
          <p:cNvSpPr>
            <a:spLocks noChangeAspect="1"/>
          </p:cNvSpPr>
          <p:nvPr/>
        </p:nvSpPr>
        <p:spPr>
          <a:xfrm>
            <a:off x="442581" y="858636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42</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66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ikdörtgen 16"/>
          <p:cNvSpPr/>
          <p:nvPr/>
        </p:nvSpPr>
        <p:spPr>
          <a:xfrm>
            <a:off x="119269"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tr-TR" sz="2400" b="1" i="1" dirty="0" smtClean="0">
                <a:solidFill>
                  <a:prstClr val="white"/>
                </a:solidFill>
                <a:latin typeface="Calibri" panose="020F0502020204030204" pitchFamily="34" charset="0"/>
              </a:rPr>
              <a:t>MİLLİ GELİR VE EKONOMİK DURUM</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5 Tablo"/>
          <p:cNvGraphicFramePr>
            <a:graphicFrameLocks noGrp="1"/>
          </p:cNvGraphicFramePr>
          <p:nvPr>
            <p:extLst>
              <p:ext uri="{D42A27DB-BD31-4B8C-83A1-F6EECF244321}">
                <p14:modId xmlns:p14="http://schemas.microsoft.com/office/powerpoint/2010/main" val="3196068824"/>
              </p:ext>
            </p:extLst>
          </p:nvPr>
        </p:nvGraphicFramePr>
        <p:xfrm>
          <a:off x="132523" y="849631"/>
          <a:ext cx="6564429" cy="1973081"/>
        </p:xfrm>
        <a:graphic>
          <a:graphicData uri="http://schemas.openxmlformats.org/drawingml/2006/table">
            <a:tbl>
              <a:tblPr>
                <a:effectLst>
                  <a:outerShdw blurRad="50800" dist="38100" dir="5400000" algn="t" rotWithShape="0">
                    <a:prstClr val="black">
                      <a:alpha val="40000"/>
                    </a:prstClr>
                  </a:outerShdw>
                </a:effectLst>
              </a:tblPr>
              <a:tblGrid>
                <a:gridCol w="1527998">
                  <a:extLst>
                    <a:ext uri="{9D8B030D-6E8A-4147-A177-3AD203B41FA5}">
                      <a16:colId xmlns:a16="http://schemas.microsoft.com/office/drawing/2014/main" val="20001"/>
                    </a:ext>
                  </a:extLst>
                </a:gridCol>
                <a:gridCol w="1637003">
                  <a:extLst>
                    <a:ext uri="{9D8B030D-6E8A-4147-A177-3AD203B41FA5}">
                      <a16:colId xmlns:a16="http://schemas.microsoft.com/office/drawing/2014/main" val="20002"/>
                    </a:ext>
                  </a:extLst>
                </a:gridCol>
                <a:gridCol w="1760095">
                  <a:extLst>
                    <a:ext uri="{9D8B030D-6E8A-4147-A177-3AD203B41FA5}">
                      <a16:colId xmlns:a16="http://schemas.microsoft.com/office/drawing/2014/main" val="20003"/>
                    </a:ext>
                  </a:extLst>
                </a:gridCol>
                <a:gridCol w="1639333">
                  <a:extLst>
                    <a:ext uri="{9D8B030D-6E8A-4147-A177-3AD203B41FA5}">
                      <a16:colId xmlns:a16="http://schemas.microsoft.com/office/drawing/2014/main" val="673014213"/>
                    </a:ext>
                  </a:extLst>
                </a:gridCol>
              </a:tblGrid>
              <a:tr h="40919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GAYRİ SAFİ YURT İÇİ HASILA (TL)</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6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2004</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4213D"/>
                          </a:solidFill>
                          <a:effectLst/>
                          <a:latin typeface="Calibri" panose="020F0502020204030204" pitchFamily="34" charset="0"/>
                          <a:cs typeface="Arial" pitchFamily="34" charset="0"/>
                        </a:rPr>
                        <a:t>2020</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4213D"/>
                          </a:solidFill>
                          <a:effectLst/>
                          <a:latin typeface="Calibri" panose="020F0502020204030204" pitchFamily="34" charset="0"/>
                          <a:cs typeface="Arial" pitchFamily="34" charset="0"/>
                        </a:rPr>
                        <a:t>2021</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71999">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TÜRKİYE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582.852.799.000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5.046.883.307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7.209.040.000.000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3711">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174.651.410.000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1.517.323.616</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2.202.155.938.000</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913772"/>
                  </a:ext>
                </a:extLst>
              </a:tr>
              <a:tr h="371999">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 PAYI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%30,06</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%30,5</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33225860"/>
                  </a:ext>
                </a:extLst>
              </a:tr>
            </a:tbl>
          </a:graphicData>
        </a:graphic>
      </p:graphicFrame>
      <p:graphicFrame>
        <p:nvGraphicFramePr>
          <p:cNvPr id="11" name="5 Tablo"/>
          <p:cNvGraphicFramePr>
            <a:graphicFrameLocks noGrp="1"/>
          </p:cNvGraphicFramePr>
          <p:nvPr>
            <p:extLst>
              <p:ext uri="{D42A27DB-BD31-4B8C-83A1-F6EECF244321}">
                <p14:modId xmlns:p14="http://schemas.microsoft.com/office/powerpoint/2010/main" val="3375955212"/>
              </p:ext>
            </p:extLst>
          </p:nvPr>
        </p:nvGraphicFramePr>
        <p:xfrm>
          <a:off x="109022" y="2942646"/>
          <a:ext cx="6623082" cy="1589598"/>
        </p:xfrm>
        <a:graphic>
          <a:graphicData uri="http://schemas.openxmlformats.org/drawingml/2006/table">
            <a:tbl>
              <a:tblPr>
                <a:effectLst>
                  <a:outerShdw blurRad="50800" dist="38100" dir="5400000" algn="t" rotWithShape="0">
                    <a:prstClr val="black">
                      <a:alpha val="40000"/>
                    </a:prstClr>
                  </a:outerShdw>
                </a:effectLst>
              </a:tblPr>
              <a:tblGrid>
                <a:gridCol w="1501789">
                  <a:extLst>
                    <a:ext uri="{9D8B030D-6E8A-4147-A177-3AD203B41FA5}">
                      <a16:colId xmlns:a16="http://schemas.microsoft.com/office/drawing/2014/main" val="20001"/>
                    </a:ext>
                  </a:extLst>
                </a:gridCol>
                <a:gridCol w="1572017">
                  <a:extLst>
                    <a:ext uri="{9D8B030D-6E8A-4147-A177-3AD203B41FA5}">
                      <a16:colId xmlns:a16="http://schemas.microsoft.com/office/drawing/2014/main" val="20002"/>
                    </a:ext>
                  </a:extLst>
                </a:gridCol>
                <a:gridCol w="1679506">
                  <a:extLst>
                    <a:ext uri="{9D8B030D-6E8A-4147-A177-3AD203B41FA5}">
                      <a16:colId xmlns:a16="http://schemas.microsoft.com/office/drawing/2014/main" val="20003"/>
                    </a:ext>
                  </a:extLst>
                </a:gridCol>
                <a:gridCol w="1869770">
                  <a:extLst>
                    <a:ext uri="{9D8B030D-6E8A-4147-A177-3AD203B41FA5}">
                      <a16:colId xmlns:a16="http://schemas.microsoft.com/office/drawing/2014/main" val="4014587523"/>
                    </a:ext>
                  </a:extLst>
                </a:gridCol>
              </a:tblGrid>
              <a:tr h="42647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KİŞİ BAŞINA DÜŞEN GSYH (USD-$)</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877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2004</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4213D"/>
                          </a:solidFill>
                          <a:effectLst/>
                          <a:latin typeface="Calibri" panose="020F0502020204030204" pitchFamily="34" charset="0"/>
                          <a:cs typeface="Arial" pitchFamily="34" charset="0"/>
                        </a:rPr>
                        <a:t>2020</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4213D"/>
                          </a:solidFill>
                          <a:effectLst/>
                          <a:latin typeface="Calibri" panose="020F0502020204030204" pitchFamily="34" charset="0"/>
                          <a:cs typeface="Arial" pitchFamily="34" charset="0"/>
                        </a:rPr>
                        <a:t>2021</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87707">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TÜRKİYE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6.021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8.598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9.539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7707">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10.332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13.914</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15.666</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913772"/>
                  </a:ext>
                </a:extLst>
              </a:tr>
            </a:tbl>
          </a:graphicData>
        </a:graphic>
      </p:graphicFrame>
      <p:graphicFrame>
        <p:nvGraphicFramePr>
          <p:cNvPr id="7" name="Group 4"/>
          <p:cNvGraphicFramePr>
            <a:graphicFrameLocks noGrp="1"/>
          </p:cNvGraphicFramePr>
          <p:nvPr>
            <p:extLst>
              <p:ext uri="{D42A27DB-BD31-4B8C-83A1-F6EECF244321}">
                <p14:modId xmlns:p14="http://schemas.microsoft.com/office/powerpoint/2010/main" val="3898375954"/>
              </p:ext>
            </p:extLst>
          </p:nvPr>
        </p:nvGraphicFramePr>
        <p:xfrm>
          <a:off x="106195" y="4683260"/>
          <a:ext cx="6647492" cy="4672777"/>
        </p:xfrm>
        <a:graphic>
          <a:graphicData uri="http://schemas.openxmlformats.org/drawingml/2006/table">
            <a:tbl>
              <a:tblPr>
                <a:effectLst>
                  <a:outerShdw blurRad="50800" dist="38100" dir="5400000" algn="t" rotWithShape="0">
                    <a:prstClr val="black">
                      <a:alpha val="40000"/>
                    </a:prstClr>
                  </a:outerShdw>
                </a:effectLst>
              </a:tblPr>
              <a:tblGrid>
                <a:gridCol w="4314297">
                  <a:extLst>
                    <a:ext uri="{9D8B030D-6E8A-4147-A177-3AD203B41FA5}">
                      <a16:colId xmlns:a16="http://schemas.microsoft.com/office/drawing/2014/main" val="20000"/>
                    </a:ext>
                  </a:extLst>
                </a:gridCol>
                <a:gridCol w="2333195">
                  <a:extLst>
                    <a:ext uri="{9D8B030D-6E8A-4147-A177-3AD203B41FA5}">
                      <a16:colId xmlns:a16="http://schemas.microsoft.com/office/drawing/2014/main" val="20001"/>
                    </a:ext>
                  </a:extLst>
                </a:gridCol>
              </a:tblGrid>
              <a:tr h="54122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rPr>
                        <a:t>ŞİRKETLERİN DAĞILIMI  (FAAL)</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extLst>
                  <a:ext uri="{0D108BD9-81ED-4DB2-BD59-A6C34878D82A}">
                    <a16:rowId xmlns:a16="http://schemas.microsoft.com/office/drawing/2014/main" val="10000"/>
                  </a:ext>
                </a:extLst>
              </a:tr>
              <a:tr h="4328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ŞİRKET TÜRÜ</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SAYISI (</a:t>
                      </a:r>
                      <a:r>
                        <a:rPr kumimoji="0" lang="tr-TR" sz="1400" b="1" i="0" u="none" strike="noStrike" cap="none" normalizeH="0" baseline="0" dirty="0" smtClean="0">
                          <a:ln>
                            <a:noFill/>
                          </a:ln>
                          <a:solidFill>
                            <a:srgbClr val="14213D"/>
                          </a:solidFill>
                          <a:effectLst/>
                          <a:latin typeface="Calibri" panose="020F0502020204030204" pitchFamily="34" charset="0"/>
                          <a:cs typeface="Times New Roman" pitchFamily="18" charset="0"/>
                        </a:rPr>
                        <a:t>2021)</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4082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LİMİTED ŞİRKET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251.921</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82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ŞAHIS ŞİRKETİ</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96.666</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82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ANONİM ŞİRKET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72.981</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82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KOLLEKTİF ŞİRKET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370</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082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  KOOPERATİF</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1.034</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082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KOMANDİT ŞİRKET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rPr>
                        <a:t>32</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082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HOLDİNG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rPr>
                        <a:t>509</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082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BANKA MERKEZ VE ŞUBELERİ</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rPr>
                        <a:t>2.975</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3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TOPLAM</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smtClean="0">
                          <a:solidFill>
                            <a:srgbClr val="14213D"/>
                          </a:solidFill>
                          <a:effectLst/>
                          <a:latin typeface="Calibri" panose="020F0502020204030204" pitchFamily="34" charset="0"/>
                        </a:rPr>
                        <a:t>426.488</a:t>
                      </a:r>
                      <a:endParaRPr lang="tr-TR" sz="1400" b="1" i="0" u="none" strike="noStrike" dirty="0">
                        <a:solidFill>
                          <a:srgbClr val="14213D"/>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11015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4"/>
          <p:cNvSpPr/>
          <p:nvPr/>
        </p:nvSpPr>
        <p:spPr>
          <a:xfrm>
            <a:off x="0"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YABANCILARA MÜLK SATIŞI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7 Tablo"/>
          <p:cNvGraphicFramePr>
            <a:graphicFrameLocks noGrp="1"/>
          </p:cNvGraphicFramePr>
          <p:nvPr>
            <p:extLst>
              <p:ext uri="{D42A27DB-BD31-4B8C-83A1-F6EECF244321}">
                <p14:modId xmlns:p14="http://schemas.microsoft.com/office/powerpoint/2010/main" val="1927102615"/>
              </p:ext>
            </p:extLst>
          </p:nvPr>
        </p:nvGraphicFramePr>
        <p:xfrm>
          <a:off x="143691" y="871905"/>
          <a:ext cx="6570617" cy="2248786"/>
        </p:xfrm>
        <a:graphic>
          <a:graphicData uri="http://schemas.openxmlformats.org/drawingml/2006/table">
            <a:tbl>
              <a:tblPr>
                <a:effectLst>
                  <a:outerShdw blurRad="50800" dist="38100" dir="5400000" algn="t" rotWithShape="0">
                    <a:prstClr val="black">
                      <a:alpha val="40000"/>
                    </a:prstClr>
                  </a:outerShdw>
                </a:effectLst>
              </a:tblPr>
              <a:tblGrid>
                <a:gridCol w="2580161">
                  <a:extLst>
                    <a:ext uri="{9D8B030D-6E8A-4147-A177-3AD203B41FA5}">
                      <a16:colId xmlns:a16="http://schemas.microsoft.com/office/drawing/2014/main" val="20000"/>
                    </a:ext>
                  </a:extLst>
                </a:gridCol>
                <a:gridCol w="707010">
                  <a:extLst>
                    <a:ext uri="{9D8B030D-6E8A-4147-A177-3AD203B41FA5}">
                      <a16:colId xmlns:a16="http://schemas.microsoft.com/office/drawing/2014/main" val="20001"/>
                    </a:ext>
                  </a:extLst>
                </a:gridCol>
                <a:gridCol w="796394">
                  <a:extLst>
                    <a:ext uri="{9D8B030D-6E8A-4147-A177-3AD203B41FA5}">
                      <a16:colId xmlns:a16="http://schemas.microsoft.com/office/drawing/2014/main" val="20002"/>
                    </a:ext>
                  </a:extLst>
                </a:gridCol>
                <a:gridCol w="796394">
                  <a:extLst>
                    <a:ext uri="{9D8B030D-6E8A-4147-A177-3AD203B41FA5}">
                      <a16:colId xmlns:a16="http://schemas.microsoft.com/office/drawing/2014/main" val="20003"/>
                    </a:ext>
                  </a:extLst>
                </a:gridCol>
                <a:gridCol w="845329">
                  <a:extLst>
                    <a:ext uri="{9D8B030D-6E8A-4147-A177-3AD203B41FA5}">
                      <a16:colId xmlns:a16="http://schemas.microsoft.com/office/drawing/2014/main" val="20004"/>
                    </a:ext>
                  </a:extLst>
                </a:gridCol>
                <a:gridCol w="845329">
                  <a:extLst>
                    <a:ext uri="{9D8B030D-6E8A-4147-A177-3AD203B41FA5}">
                      <a16:colId xmlns:a16="http://schemas.microsoft.com/office/drawing/2014/main" val="2789348245"/>
                    </a:ext>
                  </a:extLst>
                </a:gridCol>
              </a:tblGrid>
              <a:tr h="499730">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1" kern="0" dirty="0">
                          <a:solidFill>
                            <a:schemeClr val="bg1"/>
                          </a:solidFill>
                          <a:latin typeface="Calibri" panose="020F0502020204030204" pitchFamily="34" charset="0"/>
                          <a:ea typeface="+mn-ea"/>
                          <a:cs typeface="Arial" pitchFamily="34" charset="0"/>
                        </a:rPr>
                        <a:t>YABANCILARA MÜLK SATIŞI</a:t>
                      </a:r>
                      <a:endParaRPr lang="tr-TR" sz="1800" kern="0" dirty="0">
                        <a:solidFill>
                          <a:schemeClr val="bg1"/>
                        </a:solidFill>
                        <a:latin typeface="Arial" pitchFamily="34" charset="0"/>
                        <a:ea typeface="+mn-ea"/>
                        <a:cs typeface="Arial" pitchFamily="34" charset="0"/>
                      </a:endParaRPr>
                    </a:p>
                  </a:txBody>
                  <a:tcPr marL="8965" marR="8965" marT="896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extLst>
                  <a:ext uri="{0D108BD9-81ED-4DB2-BD59-A6C34878D82A}">
                    <a16:rowId xmlns:a16="http://schemas.microsoft.com/office/drawing/2014/main" val="10003"/>
                  </a:ext>
                </a:extLst>
              </a:tr>
              <a:tr h="499730">
                <a:tc>
                  <a:txBody>
                    <a:bodyPr/>
                    <a:lstStyle/>
                    <a:p>
                      <a:pPr marL="0" algn="ctr" defTabSz="914400" rtl="0" eaLnBrk="1" fontAlgn="b" latinLnBrk="0" hangingPunct="1"/>
                      <a:endParaRPr lang="tr-TR" sz="1200" b="1" i="0" u="none" strike="noStrike" kern="1200" dirty="0">
                        <a:solidFill>
                          <a:srgbClr val="14213D"/>
                        </a:solidFill>
                        <a:latin typeface="Calibri" panose="020F0502020204030204" pitchFamily="34" charset="0"/>
                        <a:ea typeface="+mn-ea"/>
                        <a:cs typeface="Arial" pitchFamily="34" charset="0"/>
                      </a:endParaRPr>
                    </a:p>
                  </a:txBody>
                  <a:tcPr marL="8965" marR="8965" marT="896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2017</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2018</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2019</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400" b="1" i="0" u="none" strike="noStrike" kern="1200" dirty="0" smtClean="0">
                          <a:solidFill>
                            <a:srgbClr val="14213D"/>
                          </a:solidFill>
                          <a:latin typeface="Calibri" panose="020F0502020204030204" pitchFamily="34" charset="0"/>
                          <a:ea typeface="+mn-ea"/>
                          <a:cs typeface="Arial" pitchFamily="34" charset="0"/>
                        </a:rPr>
                        <a:t>2021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0"/>
                  </a:ext>
                </a:extLst>
              </a:tr>
              <a:tr h="624663">
                <a:tc>
                  <a:txBody>
                    <a:bodyPr/>
                    <a:lstStyle/>
                    <a:p>
                      <a:pPr algn="l" fontAlgn="b"/>
                      <a:r>
                        <a:rPr lang="tr-TR" sz="1200" b="1" i="0" u="none" strike="noStrike" dirty="0">
                          <a:solidFill>
                            <a:srgbClr val="14213D"/>
                          </a:solidFill>
                          <a:latin typeface="Calibri" panose="020F0502020204030204" pitchFamily="34" charset="0"/>
                          <a:cs typeface="Arial" pitchFamily="34" charset="0"/>
                        </a:rPr>
                        <a:t>YABANCI SERMAYELİ ŞİRKETLERE</a:t>
                      </a:r>
                      <a:r>
                        <a:rPr lang="tr-TR" sz="1200" b="1" i="0" u="none" strike="noStrike" baseline="0" dirty="0">
                          <a:solidFill>
                            <a:srgbClr val="14213D"/>
                          </a:solidFill>
                          <a:latin typeface="Calibri" panose="020F0502020204030204" pitchFamily="34" charset="0"/>
                          <a:cs typeface="Arial" pitchFamily="34" charset="0"/>
                        </a:rPr>
                        <a:t> SATILAN </a:t>
                      </a:r>
                      <a:r>
                        <a:rPr lang="tr-TR" sz="1200" b="1" i="0" u="none" strike="noStrike" dirty="0">
                          <a:solidFill>
                            <a:srgbClr val="14213D"/>
                          </a:solidFill>
                          <a:latin typeface="Calibri" panose="020F0502020204030204" pitchFamily="34" charset="0"/>
                          <a:cs typeface="Arial" pitchFamily="34" charset="0"/>
                        </a:rPr>
                        <a:t>MÜLK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cs typeface="Arial" pitchFamily="34" charset="0"/>
                        </a:rPr>
                        <a:t>2.222</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2.643</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1.720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1.620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1" i="0" u="none" strike="noStrike" kern="1200" smtClean="0">
                          <a:solidFill>
                            <a:schemeClr val="tx1"/>
                          </a:solidFill>
                          <a:latin typeface="Calibri" panose="020F0502020204030204" pitchFamily="34" charset="0"/>
                          <a:ea typeface="+mn-ea"/>
                          <a:cs typeface="Arial" pitchFamily="34" charset="0"/>
                        </a:rPr>
                        <a:t>2.445</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4663">
                <a:tc>
                  <a:txBody>
                    <a:bodyPr/>
                    <a:lstStyle/>
                    <a:p>
                      <a:pPr algn="just" fontAlgn="b"/>
                      <a:r>
                        <a:rPr lang="tr-TR" sz="1200" b="1" i="0" u="none" strike="noStrike" dirty="0">
                          <a:solidFill>
                            <a:srgbClr val="14213D"/>
                          </a:solidFill>
                          <a:latin typeface="Calibri" panose="020F0502020204030204" pitchFamily="34" charset="0"/>
                          <a:cs typeface="Arial" pitchFamily="34" charset="0"/>
                        </a:rPr>
                        <a:t>YABANCI GERÇEK</a:t>
                      </a:r>
                      <a:r>
                        <a:rPr lang="tr-TR" sz="1200" b="1" i="0" u="none" strike="noStrike" baseline="0" dirty="0">
                          <a:solidFill>
                            <a:srgbClr val="14213D"/>
                          </a:solidFill>
                          <a:latin typeface="Calibri" panose="020F0502020204030204" pitchFamily="34" charset="0"/>
                          <a:cs typeface="Arial" pitchFamily="34" charset="0"/>
                        </a:rPr>
                        <a:t> </a:t>
                      </a:r>
                      <a:r>
                        <a:rPr lang="tr-TR" sz="1200" b="1" i="0" u="none" strike="noStrike" dirty="0">
                          <a:solidFill>
                            <a:srgbClr val="14213D"/>
                          </a:solidFill>
                          <a:latin typeface="Calibri" panose="020F0502020204030204" pitchFamily="34" charset="0"/>
                          <a:cs typeface="Arial" pitchFamily="34" charset="0"/>
                        </a:rPr>
                        <a:t>KİŞİLERE</a:t>
                      </a:r>
                      <a:r>
                        <a:rPr lang="tr-TR" sz="1200" b="1" i="0" u="none" strike="noStrike" baseline="0" dirty="0">
                          <a:solidFill>
                            <a:srgbClr val="14213D"/>
                          </a:solidFill>
                          <a:latin typeface="Calibri" panose="020F0502020204030204" pitchFamily="34" charset="0"/>
                          <a:cs typeface="Arial" pitchFamily="34" charset="0"/>
                        </a:rPr>
                        <a:t> </a:t>
                      </a:r>
                    </a:p>
                    <a:p>
                      <a:pPr algn="just" fontAlgn="b"/>
                      <a:r>
                        <a:rPr lang="tr-TR" sz="1200" b="1" i="0" u="none" strike="noStrike" baseline="0" dirty="0">
                          <a:solidFill>
                            <a:srgbClr val="14213D"/>
                          </a:solidFill>
                          <a:latin typeface="Calibri" panose="020F0502020204030204" pitchFamily="34" charset="0"/>
                          <a:cs typeface="Arial" pitchFamily="34" charset="0"/>
                        </a:rPr>
                        <a:t>SATILAN M</a:t>
                      </a:r>
                      <a:r>
                        <a:rPr lang="tr-TR" sz="1200" b="1" i="0" u="none" strike="noStrike" dirty="0">
                          <a:solidFill>
                            <a:srgbClr val="14213D"/>
                          </a:solidFill>
                          <a:latin typeface="Calibri" panose="020F0502020204030204" pitchFamily="34" charset="0"/>
                          <a:cs typeface="Arial" pitchFamily="34" charset="0"/>
                        </a:rPr>
                        <a:t>ÜLK  SAYISI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cs typeface="Arial" pitchFamily="34" charset="0"/>
                        </a:rPr>
                        <a:t>30.099</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15.876</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24.350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22.419</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1" i="0" u="none" strike="noStrike" kern="1200" dirty="0" smtClean="0">
                          <a:solidFill>
                            <a:srgbClr val="14213D"/>
                          </a:solidFill>
                          <a:latin typeface="Calibri" panose="020F0502020204030204" pitchFamily="34" charset="0"/>
                          <a:ea typeface="+mn-ea"/>
                          <a:cs typeface="Arial" pitchFamily="34" charset="0"/>
                        </a:rPr>
                        <a:t>30.178</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246301535"/>
              </p:ext>
            </p:extLst>
          </p:nvPr>
        </p:nvGraphicFramePr>
        <p:xfrm>
          <a:off x="170195" y="3290048"/>
          <a:ext cx="6570616" cy="6026229"/>
        </p:xfrm>
        <a:graphic>
          <a:graphicData uri="http://schemas.openxmlformats.org/drawingml/2006/table">
            <a:tbl>
              <a:tblPr>
                <a:effectLst>
                  <a:outerShdw blurRad="50800" dist="38100" dir="5400000" algn="t" rotWithShape="0">
                    <a:prstClr val="black">
                      <a:alpha val="40000"/>
                    </a:prstClr>
                  </a:outerShdw>
                </a:effectLst>
              </a:tblPr>
              <a:tblGrid>
                <a:gridCol w="821327">
                  <a:extLst>
                    <a:ext uri="{9D8B030D-6E8A-4147-A177-3AD203B41FA5}">
                      <a16:colId xmlns:a16="http://schemas.microsoft.com/office/drawing/2014/main" val="3389241839"/>
                    </a:ext>
                  </a:extLst>
                </a:gridCol>
                <a:gridCol w="821327">
                  <a:extLst>
                    <a:ext uri="{9D8B030D-6E8A-4147-A177-3AD203B41FA5}">
                      <a16:colId xmlns:a16="http://schemas.microsoft.com/office/drawing/2014/main" val="1065915504"/>
                    </a:ext>
                  </a:extLst>
                </a:gridCol>
                <a:gridCol w="821327">
                  <a:extLst>
                    <a:ext uri="{9D8B030D-6E8A-4147-A177-3AD203B41FA5}">
                      <a16:colId xmlns:a16="http://schemas.microsoft.com/office/drawing/2014/main" val="2714074225"/>
                    </a:ext>
                  </a:extLst>
                </a:gridCol>
                <a:gridCol w="821327">
                  <a:extLst>
                    <a:ext uri="{9D8B030D-6E8A-4147-A177-3AD203B41FA5}">
                      <a16:colId xmlns:a16="http://schemas.microsoft.com/office/drawing/2014/main" val="1604955415"/>
                    </a:ext>
                  </a:extLst>
                </a:gridCol>
                <a:gridCol w="821327">
                  <a:extLst>
                    <a:ext uri="{9D8B030D-6E8A-4147-A177-3AD203B41FA5}">
                      <a16:colId xmlns:a16="http://schemas.microsoft.com/office/drawing/2014/main" val="866333550"/>
                    </a:ext>
                  </a:extLst>
                </a:gridCol>
                <a:gridCol w="821327">
                  <a:extLst>
                    <a:ext uri="{9D8B030D-6E8A-4147-A177-3AD203B41FA5}">
                      <a16:colId xmlns:a16="http://schemas.microsoft.com/office/drawing/2014/main" val="1394035242"/>
                    </a:ext>
                  </a:extLst>
                </a:gridCol>
                <a:gridCol w="821327">
                  <a:extLst>
                    <a:ext uri="{9D8B030D-6E8A-4147-A177-3AD203B41FA5}">
                      <a16:colId xmlns:a16="http://schemas.microsoft.com/office/drawing/2014/main" val="1536396035"/>
                    </a:ext>
                  </a:extLst>
                </a:gridCol>
                <a:gridCol w="821327">
                  <a:extLst>
                    <a:ext uri="{9D8B030D-6E8A-4147-A177-3AD203B41FA5}">
                      <a16:colId xmlns:a16="http://schemas.microsoft.com/office/drawing/2014/main" val="3989345114"/>
                    </a:ext>
                  </a:extLst>
                </a:gridCol>
              </a:tblGrid>
              <a:tr h="796853">
                <a:tc gridSpan="8">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800" b="1" dirty="0">
                          <a:solidFill>
                            <a:schemeClr val="bg1"/>
                          </a:solidFill>
                          <a:latin typeface="Calibri" panose="020F0502020204030204" pitchFamily="34" charset="0"/>
                        </a:rPr>
                        <a:t>UYRUĞUNA GÖRE YABANCI GERÇEK KİŞİLERE MÜLK SATIŞ SIRALAMASI (İLK 5 ÜLKE) </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extLst>
                  <a:ext uri="{0D108BD9-81ED-4DB2-BD59-A6C34878D82A}">
                    <a16:rowId xmlns:a16="http://schemas.microsoft.com/office/drawing/2014/main" val="10000"/>
                  </a:ext>
                </a:extLst>
              </a:tr>
              <a:tr h="533458">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2018</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2019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2020 </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algn="ctr"/>
                      <a:r>
                        <a:rPr lang="tr-TR" sz="1400" b="1" i="0" u="none" strike="noStrike" kern="1200" dirty="0" smtClean="0">
                          <a:solidFill>
                            <a:srgbClr val="14213D"/>
                          </a:solidFill>
                          <a:latin typeface="Calibri" panose="020F0502020204030204" pitchFamily="34" charset="0"/>
                          <a:ea typeface="+mn-ea"/>
                          <a:cs typeface="Arial" pitchFamily="34" charset="0"/>
                        </a:rPr>
                        <a:t>2021 </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extLst>
                  <a:ext uri="{0D108BD9-81ED-4DB2-BD59-A6C34878D82A}">
                    <a16:rowId xmlns:a16="http://schemas.microsoft.com/office/drawing/2014/main" val="185934669"/>
                  </a:ext>
                </a:extLst>
              </a:tr>
              <a:tr h="7406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671057470"/>
                  </a:ext>
                </a:extLst>
              </a:tr>
              <a:tr h="470486">
                <a:tc>
                  <a:txBody>
                    <a:bodyPr/>
                    <a:lstStyle/>
                    <a:p>
                      <a:pPr algn="ctr" fontAlgn="ctr"/>
                      <a:r>
                        <a:rPr lang="tr-TR" sz="1200" b="1" i="0" u="none" strike="noStrike" dirty="0">
                          <a:solidFill>
                            <a:srgbClr val="000000"/>
                          </a:solidFill>
                          <a:effectLst/>
                          <a:latin typeface="Calibri" panose="020F0502020204030204" pitchFamily="34" charset="0"/>
                        </a:rPr>
                        <a:t>Irak</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2.492</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İran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3.590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İran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5.330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333333"/>
                          </a:solidFill>
                          <a:effectLst/>
                          <a:latin typeface="+mn-lt"/>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8.191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69498968"/>
                  </a:ext>
                </a:extLst>
              </a:tr>
              <a:tr h="740689">
                <a:tc>
                  <a:txBody>
                    <a:bodyPr/>
                    <a:lstStyle/>
                    <a:p>
                      <a:pPr algn="ctr" fontAlgn="ctr"/>
                      <a:r>
                        <a:rPr lang="tr-TR" sz="1200" b="1" i="0" u="none" strike="noStrike" dirty="0">
                          <a:solidFill>
                            <a:srgbClr val="000000"/>
                          </a:solidFill>
                          <a:effectLst/>
                          <a:latin typeface="Calibri" panose="020F0502020204030204" pitchFamily="34" charset="0"/>
                        </a:rPr>
                        <a:t>İran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2.390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Irak</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2.951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Irak</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2.581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a:solidFill>
                            <a:srgbClr val="333333"/>
                          </a:solidFill>
                          <a:effectLst/>
                          <a:latin typeface="+mn-lt"/>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3.042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73333995"/>
                  </a:ext>
                </a:extLst>
              </a:tr>
              <a:tr h="470486">
                <a:tc>
                  <a:txBody>
                    <a:bodyPr/>
                    <a:lstStyle/>
                    <a:p>
                      <a:pPr algn="ctr" fontAlgn="ctr"/>
                      <a:r>
                        <a:rPr lang="tr-TR" sz="1200" b="1" i="0" u="none" strike="noStrike" dirty="0">
                          <a:solidFill>
                            <a:srgbClr val="000000"/>
                          </a:solidFill>
                          <a:effectLst/>
                          <a:latin typeface="Calibri" panose="020F0502020204030204" pitchFamily="34" charset="0"/>
                        </a:rPr>
                        <a:t>Afganistan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1.539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Afganistan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1.499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Afganistan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1.610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a:solidFill>
                            <a:srgbClr val="333333"/>
                          </a:solidFill>
                          <a:effectLst/>
                          <a:latin typeface="+mn-lt"/>
                        </a:rPr>
                        <a:t>Afganistan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2.351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66467424"/>
                  </a:ext>
                </a:extLst>
              </a:tr>
              <a:tr h="740689">
                <a:tc>
                  <a:txBody>
                    <a:bodyPr/>
                    <a:lstStyle/>
                    <a:p>
                      <a:pPr algn="ctr" fontAlgn="ctr"/>
                      <a:r>
                        <a:rPr lang="tr-TR" sz="1200" b="1" i="0" u="none" strike="noStrike" dirty="0">
                          <a:solidFill>
                            <a:srgbClr val="000000"/>
                          </a:solidFill>
                          <a:effectLst/>
                          <a:latin typeface="Calibri" panose="020F0502020204030204" pitchFamily="34" charset="0"/>
                        </a:rPr>
                        <a:t>Suudi Arabistan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1.156</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Suudi Arabistan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1.067</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Çin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969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a:solidFill>
                            <a:srgbClr val="333333"/>
                          </a:solidFill>
                          <a:effectLst/>
                          <a:latin typeface="+mn-lt"/>
                        </a:rPr>
                        <a:t>Çin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1.003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38017986"/>
                  </a:ext>
                </a:extLst>
              </a:tr>
              <a:tr h="470486">
                <a:tc>
                  <a:txBody>
                    <a:bodyPr/>
                    <a:lstStyle/>
                    <a:p>
                      <a:pPr algn="ctr" fontAlgn="ctr"/>
                      <a:r>
                        <a:rPr lang="tr-TR" sz="1200" b="1" i="0" u="none" strike="noStrike" dirty="0">
                          <a:solidFill>
                            <a:srgbClr val="000000"/>
                          </a:solidFill>
                          <a:effectLst/>
                          <a:latin typeface="Calibri" panose="020F0502020204030204" pitchFamily="34" charset="0"/>
                        </a:rPr>
                        <a:t>Mısır</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624</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Ürdün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960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Yemen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928</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a:solidFill>
                            <a:srgbClr val="333333"/>
                          </a:solidFill>
                          <a:effectLst/>
                          <a:latin typeface="+mn-lt"/>
                        </a:rPr>
                        <a:t>Yemen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1.003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34863209"/>
                  </a:ext>
                </a:extLst>
              </a:tr>
              <a:tr h="470486">
                <a:tc>
                  <a:txBody>
                    <a:bodyPr/>
                    <a:lstStyle/>
                    <a:p>
                      <a:pPr algn="ctr" fontAlgn="ctr"/>
                      <a:r>
                        <a:rPr lang="tr-TR" sz="1200" b="1" i="0" u="none" strike="noStrike" dirty="0">
                          <a:solidFill>
                            <a:srgbClr val="000000"/>
                          </a:solidFill>
                          <a:effectLst/>
                          <a:latin typeface="Calibri" panose="020F0502020204030204" pitchFamily="34" charset="0"/>
                        </a:rPr>
                        <a:t>Diğer</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7.675</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Diğer</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12.132</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Diğer</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11.001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rgbClr val="000000"/>
                          </a:solidFill>
                          <a:effectLst/>
                          <a:latin typeface="+mn-lt"/>
                        </a:rPr>
                        <a:t>Diğer</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200" b="1" i="0" u="none" strike="noStrike" dirty="0">
                          <a:solidFill>
                            <a:srgbClr val="000000"/>
                          </a:solidFill>
                          <a:effectLst/>
                          <a:latin typeface="+mn-lt"/>
                        </a:rPr>
                        <a:t>14.588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01150607"/>
                  </a:ext>
                </a:extLst>
              </a:tr>
              <a:tr h="591907">
                <a:tc>
                  <a:txBody>
                    <a:bodyPr/>
                    <a:lstStyle/>
                    <a:p>
                      <a:pPr algn="ctr" fontAlgn="ctr"/>
                      <a:r>
                        <a:rPr lang="tr-TR" sz="1200" b="1" i="0" u="none" strike="noStrike" dirty="0">
                          <a:solidFill>
                            <a:srgbClr val="000000"/>
                          </a:solidFill>
                          <a:effectLst/>
                          <a:latin typeface="Calibri" panose="020F0502020204030204" pitchFamily="34" charset="0"/>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000000"/>
                          </a:solidFill>
                          <a:effectLst/>
                          <a:latin typeface="Calibri" panose="020F0502020204030204" pitchFamily="34" charset="0"/>
                        </a:rPr>
                        <a:t>15.876</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000000"/>
                          </a:solidFill>
                          <a:effectLst/>
                          <a:latin typeface="Calibri" panose="020F0502020204030204" pitchFamily="34" charset="0"/>
                        </a:rPr>
                        <a:t>22.199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22.419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Toplam</a:t>
                      </a:r>
                      <a:endParaRPr lang="tr-TR" sz="1200" b="1" i="0" u="none" strike="noStrike" dirty="0">
                        <a:solidFill>
                          <a:srgbClr val="000000"/>
                        </a:solidFill>
                        <a:effectLst/>
                        <a:latin typeface="+mn-lt"/>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smtClean="0">
                          <a:solidFill>
                            <a:srgbClr val="000000"/>
                          </a:solidFill>
                          <a:effectLst/>
                          <a:latin typeface="+mn-lt"/>
                          <a:ea typeface="+mn-ea"/>
                          <a:cs typeface="+mn-cs"/>
                        </a:rPr>
                        <a:t>30.178</a:t>
                      </a:r>
                      <a:endParaRPr lang="tr-TR" sz="1200" b="1" i="0" u="none" strike="noStrike" kern="1200" dirty="0">
                        <a:solidFill>
                          <a:srgbClr val="000000"/>
                        </a:solidFill>
                        <a:effectLst/>
                        <a:latin typeface="+mn-lt"/>
                        <a:ea typeface="+mn-ea"/>
                        <a:cs typeface="+mn-cs"/>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71896276"/>
                  </a:ext>
                </a:extLst>
              </a:tr>
            </a:tbl>
          </a:graphicData>
        </a:graphic>
      </p:graphicFrame>
    </p:spTree>
    <p:extLst>
      <p:ext uri="{BB962C8B-B14F-4D97-AF65-F5344CB8AC3E}">
        <p14:creationId xmlns:p14="http://schemas.microsoft.com/office/powerpoint/2010/main" val="1434816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DIŞ TİCARET VERİLERİ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5" name="4 Tablo"/>
          <p:cNvGraphicFramePr>
            <a:graphicFrameLocks noGrp="1"/>
          </p:cNvGraphicFramePr>
          <p:nvPr>
            <p:extLst>
              <p:ext uri="{D42A27DB-BD31-4B8C-83A1-F6EECF244321}">
                <p14:modId xmlns:p14="http://schemas.microsoft.com/office/powerpoint/2010/main" val="1262608081"/>
              </p:ext>
            </p:extLst>
          </p:nvPr>
        </p:nvGraphicFramePr>
        <p:xfrm>
          <a:off x="121802" y="925585"/>
          <a:ext cx="6617874" cy="8443702"/>
        </p:xfrm>
        <a:graphic>
          <a:graphicData uri="http://schemas.openxmlformats.org/drawingml/2006/table">
            <a:tbl>
              <a:tblPr>
                <a:effectLst>
                  <a:outerShdw blurRad="50800" dist="38100" dir="5400000" algn="t" rotWithShape="0">
                    <a:prstClr val="black">
                      <a:alpha val="40000"/>
                    </a:prstClr>
                  </a:outerShdw>
                </a:effectLst>
              </a:tblPr>
              <a:tblGrid>
                <a:gridCol w="819182">
                  <a:extLst>
                    <a:ext uri="{9D8B030D-6E8A-4147-A177-3AD203B41FA5}">
                      <a16:colId xmlns:a16="http://schemas.microsoft.com/office/drawing/2014/main" val="20000"/>
                    </a:ext>
                  </a:extLst>
                </a:gridCol>
                <a:gridCol w="1037515">
                  <a:extLst>
                    <a:ext uri="{9D8B030D-6E8A-4147-A177-3AD203B41FA5}">
                      <a16:colId xmlns:a16="http://schemas.microsoft.com/office/drawing/2014/main" val="20001"/>
                    </a:ext>
                  </a:extLst>
                </a:gridCol>
                <a:gridCol w="988960">
                  <a:extLst>
                    <a:ext uri="{9D8B030D-6E8A-4147-A177-3AD203B41FA5}">
                      <a16:colId xmlns:a16="http://schemas.microsoft.com/office/drawing/2014/main" val="20002"/>
                    </a:ext>
                  </a:extLst>
                </a:gridCol>
                <a:gridCol w="823160">
                  <a:extLst>
                    <a:ext uri="{9D8B030D-6E8A-4147-A177-3AD203B41FA5}">
                      <a16:colId xmlns:a16="http://schemas.microsoft.com/office/drawing/2014/main" val="20003"/>
                    </a:ext>
                  </a:extLst>
                </a:gridCol>
                <a:gridCol w="1102163">
                  <a:extLst>
                    <a:ext uri="{9D8B030D-6E8A-4147-A177-3AD203B41FA5}">
                      <a16:colId xmlns:a16="http://schemas.microsoft.com/office/drawing/2014/main" val="20004"/>
                    </a:ext>
                  </a:extLst>
                </a:gridCol>
                <a:gridCol w="1082325">
                  <a:extLst>
                    <a:ext uri="{9D8B030D-6E8A-4147-A177-3AD203B41FA5}">
                      <a16:colId xmlns:a16="http://schemas.microsoft.com/office/drawing/2014/main" val="20005"/>
                    </a:ext>
                  </a:extLst>
                </a:gridCol>
                <a:gridCol w="764569">
                  <a:extLst>
                    <a:ext uri="{9D8B030D-6E8A-4147-A177-3AD203B41FA5}">
                      <a16:colId xmlns:a16="http://schemas.microsoft.com/office/drawing/2014/main" val="20006"/>
                    </a:ext>
                  </a:extLst>
                </a:gridCol>
              </a:tblGrid>
              <a:tr h="43715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İHRACAT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İTHALAT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924919">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2012</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smtClean="0">
                          <a:solidFill>
                            <a:schemeClr val="tx1"/>
                          </a:solidFill>
                          <a:latin typeface="Calibri" panose="020F0502020204030204" pitchFamily="34" charset="0"/>
                        </a:rPr>
                        <a:t>152.464</a:t>
                      </a:r>
                      <a:endParaRPr lang="tr-TR" sz="1400" b="0" i="0" u="none" strike="noStrike" dirty="0">
                        <a:solidFill>
                          <a:schemeClr val="tx1"/>
                        </a:solidFill>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smtClean="0">
                          <a:solidFill>
                            <a:schemeClr val="tx1"/>
                          </a:solidFill>
                          <a:latin typeface="Calibri" panose="020F0502020204030204" pitchFamily="34" charset="0"/>
                          <a:cs typeface="Arial" pitchFamily="34" charset="0"/>
                        </a:rPr>
                        <a:t>76.624</a:t>
                      </a:r>
                      <a:endParaRPr lang="tr-TR" sz="1400" b="0" i="0" u="none" strike="noStrike" dirty="0">
                        <a:solidFill>
                          <a:schemeClr val="tx1"/>
                        </a:solidFill>
                        <a:latin typeface="Calibri" panose="020F0502020204030204" pitchFamily="34" charset="0"/>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latin typeface="Calibri" panose="020F0502020204030204" pitchFamily="34" charset="0"/>
                        </a:rPr>
                        <a:t>51</a:t>
                      </a:r>
                      <a:endParaRPr lang="tr-TR" sz="1400" b="1" i="0" u="none" strike="noStrike" dirty="0">
                        <a:solidFill>
                          <a:schemeClr val="tx1"/>
                        </a:solidFill>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smtClean="0">
                          <a:solidFill>
                            <a:schemeClr val="tx1"/>
                          </a:solidFill>
                          <a:latin typeface="Calibri" panose="020F0502020204030204" pitchFamily="34" charset="0"/>
                        </a:rPr>
                        <a:t>236.545</a:t>
                      </a:r>
                      <a:endParaRPr lang="tr-TR" sz="1400" b="0" i="0" u="none" strike="noStrike" dirty="0">
                        <a:solidFill>
                          <a:schemeClr val="tx1"/>
                        </a:solidFill>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smtClean="0">
                          <a:solidFill>
                            <a:schemeClr val="tx1"/>
                          </a:solidFill>
                          <a:latin typeface="Calibri" panose="020F0502020204030204" pitchFamily="34" charset="0"/>
                          <a:cs typeface="Arial" pitchFamily="34" charset="0"/>
                        </a:rPr>
                        <a:t>119.604</a:t>
                      </a:r>
                      <a:endParaRPr lang="tr-TR" sz="1400" b="0" i="0" u="none" strike="noStrike" dirty="0">
                        <a:solidFill>
                          <a:schemeClr val="tx1"/>
                        </a:solidFill>
                        <a:latin typeface="Calibri" panose="020F0502020204030204" pitchFamily="34" charset="0"/>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latin typeface="Calibri" panose="020F0502020204030204" pitchFamily="34" charset="0"/>
                        </a:rPr>
                        <a:t>57</a:t>
                      </a:r>
                      <a:endParaRPr lang="tr-TR" sz="1400" b="1" i="0" u="none" strike="noStrike" dirty="0">
                        <a:solidFill>
                          <a:schemeClr val="tx1"/>
                        </a:solidFill>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0615277"/>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2013</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   151.868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70.941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   251.651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144.136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2014</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157.715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82.075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242.224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135.945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2015</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143.934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77.068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207.203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117.784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2016</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  142.606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76.208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198.601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116.008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2017</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157.055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81.485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233.792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134.679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2018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168.023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85.023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223.039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120.575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2019</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171.531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86.155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50,2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202.705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105.553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lnSpc>
                          <a:spcPct val="150000"/>
                        </a:lnSpc>
                        <a:spcAft>
                          <a:spcPts val="0"/>
                        </a:spcAft>
                      </a:pPr>
                      <a:r>
                        <a:rPr lang="tr-TR" sz="1400" b="1" i="0" u="none" strike="noStrike" kern="1200" dirty="0">
                          <a:solidFill>
                            <a:schemeClr val="tx1"/>
                          </a:solidFill>
                          <a:latin typeface="Calibri" panose="020F0502020204030204" pitchFamily="34" charset="0"/>
                          <a:ea typeface="+mn-ea"/>
                          <a:cs typeface="+mn-cs"/>
                        </a:rPr>
                        <a:t>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92456303"/>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2020</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169.481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82.748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219.397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126.831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92271166"/>
                  </a:ext>
                </a:extLst>
              </a:tr>
              <a:tr h="70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2021</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smtClean="0">
                          <a:solidFill>
                            <a:schemeClr val="tx1"/>
                          </a:solidFill>
                          <a:latin typeface="Calibri" panose="020F0502020204030204" pitchFamily="34" charset="0"/>
                          <a:ea typeface="+mn-ea"/>
                          <a:cs typeface="+mn-cs"/>
                        </a:rPr>
                        <a:t>225.291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108.865</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smtClean="0">
                          <a:solidFill>
                            <a:schemeClr val="tx1"/>
                          </a:solidFill>
                          <a:latin typeface="Calibri" panose="020F0502020204030204" pitchFamily="34" charset="0"/>
                          <a:ea typeface="+mn-ea"/>
                          <a:cs typeface="+mn-cs"/>
                        </a:rPr>
                        <a:t>48</a:t>
                      </a:r>
                      <a:endParaRPr lang="tr-TR" sz="1400" b="1"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271.424</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138.221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smtClean="0">
                          <a:solidFill>
                            <a:schemeClr val="tx1"/>
                          </a:solidFill>
                          <a:latin typeface="Calibri" panose="020F0502020204030204" pitchFamily="34" charset="0"/>
                          <a:ea typeface="+mn-ea"/>
                          <a:cs typeface="+mn-cs"/>
                        </a:rPr>
                        <a:t>51</a:t>
                      </a:r>
                      <a:endParaRPr lang="tr-TR" sz="1400" b="1"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2054676"/>
                  </a:ext>
                </a:extLst>
              </a:tr>
            </a:tbl>
          </a:graphicData>
        </a:graphic>
      </p:graphicFrame>
    </p:spTree>
    <p:extLst>
      <p:ext uri="{BB962C8B-B14F-4D97-AF65-F5344CB8AC3E}">
        <p14:creationId xmlns:p14="http://schemas.microsoft.com/office/powerpoint/2010/main" val="3236574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GENEL BÜTÇE GELİRLERİ </a:t>
            </a: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(BİN TL)</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5" name="Group 66"/>
          <p:cNvGraphicFramePr>
            <a:graphicFrameLocks noGrp="1"/>
          </p:cNvGraphicFramePr>
          <p:nvPr>
            <p:extLst>
              <p:ext uri="{D42A27DB-BD31-4B8C-83A1-F6EECF244321}">
                <p14:modId xmlns:p14="http://schemas.microsoft.com/office/powerpoint/2010/main" val="892091160"/>
              </p:ext>
            </p:extLst>
          </p:nvPr>
        </p:nvGraphicFramePr>
        <p:xfrm>
          <a:off x="150012" y="954153"/>
          <a:ext cx="6582092" cy="8388629"/>
        </p:xfrm>
        <a:graphic>
          <a:graphicData uri="http://schemas.openxmlformats.org/drawingml/2006/table">
            <a:tbl>
              <a:tblPr>
                <a:effectLst>
                  <a:outerShdw blurRad="50800" dist="38100" dir="5400000" algn="t" rotWithShape="0">
                    <a:prstClr val="black">
                      <a:alpha val="40000"/>
                    </a:prstClr>
                  </a:outerShdw>
                </a:effectLst>
              </a:tblPr>
              <a:tblGrid>
                <a:gridCol w="857153">
                  <a:extLst>
                    <a:ext uri="{9D8B030D-6E8A-4147-A177-3AD203B41FA5}">
                      <a16:colId xmlns:a16="http://schemas.microsoft.com/office/drawing/2014/main" val="20000"/>
                    </a:ext>
                  </a:extLst>
                </a:gridCol>
                <a:gridCol w="1070168">
                  <a:extLst>
                    <a:ext uri="{9D8B030D-6E8A-4147-A177-3AD203B41FA5}">
                      <a16:colId xmlns:a16="http://schemas.microsoft.com/office/drawing/2014/main" val="20001"/>
                    </a:ext>
                  </a:extLst>
                </a:gridCol>
                <a:gridCol w="1447745">
                  <a:extLst>
                    <a:ext uri="{9D8B030D-6E8A-4147-A177-3AD203B41FA5}">
                      <a16:colId xmlns:a16="http://schemas.microsoft.com/office/drawing/2014/main" val="20002"/>
                    </a:ext>
                  </a:extLst>
                </a:gridCol>
                <a:gridCol w="1285461">
                  <a:extLst>
                    <a:ext uri="{9D8B030D-6E8A-4147-A177-3AD203B41FA5}">
                      <a16:colId xmlns:a16="http://schemas.microsoft.com/office/drawing/2014/main" val="20003"/>
                    </a:ext>
                  </a:extLst>
                </a:gridCol>
                <a:gridCol w="967409">
                  <a:extLst>
                    <a:ext uri="{9D8B030D-6E8A-4147-A177-3AD203B41FA5}">
                      <a16:colId xmlns:a16="http://schemas.microsoft.com/office/drawing/2014/main" val="20004"/>
                    </a:ext>
                  </a:extLst>
                </a:gridCol>
                <a:gridCol w="954156">
                  <a:extLst>
                    <a:ext uri="{9D8B030D-6E8A-4147-A177-3AD203B41FA5}">
                      <a16:colId xmlns:a16="http://schemas.microsoft.com/office/drawing/2014/main" val="20005"/>
                    </a:ext>
                  </a:extLst>
                </a:gridCol>
              </a:tblGrid>
              <a:tr h="14419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Times New Roman" pitchFamily="18" charset="0"/>
                        </a:rPr>
                        <a:t>YILI</a:t>
                      </a: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Times New Roman" pitchFamily="18" charset="0"/>
                        </a:rPr>
                        <a:t>İSTANBUL/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Times New Roman" pitchFamily="18" charset="0"/>
                        </a:rPr>
                        <a:t>TÜRKİYE</a:t>
                      </a: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Times New Roman" pitchFamily="18" charset="0"/>
                        </a:rPr>
                        <a:t>TAHAKKUK </a:t>
                      </a:r>
                      <a:endParaRPr kumimoji="0" lang="tr-TR" sz="1400" b="1" i="0" u="none" strike="noStrike" cap="none" normalizeH="0" baseline="0" dirty="0" smtClean="0">
                        <a:ln>
                          <a:noFill/>
                        </a:ln>
                        <a:solidFill>
                          <a:schemeClr val="bg1"/>
                        </a:solidFill>
                        <a:effectLst/>
                        <a:latin typeface="Calibri" panose="020F0502020204030204"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anose="020F0502020204030204" pitchFamily="34" charset="0"/>
                          <a:cs typeface="Times New Roman" pitchFamily="18" charset="0"/>
                        </a:rPr>
                        <a:t>(BİN TL</a:t>
                      </a:r>
                      <a:r>
                        <a:rPr kumimoji="0" lang="tr-TR" sz="1400" b="1" i="0" u="none" strike="noStrike" cap="none" normalizeH="0" baseline="0" dirty="0">
                          <a:ln>
                            <a:noFill/>
                          </a:ln>
                          <a:solidFill>
                            <a:schemeClr val="bg1"/>
                          </a:solidFill>
                          <a:effectLst/>
                          <a:latin typeface="Calibri" panose="020F0502020204030204" pitchFamily="34" charset="0"/>
                          <a:cs typeface="Times New Roman" pitchFamily="18" charset="0"/>
                        </a:rPr>
                        <a:t>) (NET)</a:t>
                      </a:r>
                      <a:endParaRPr kumimoji="0" lang="tr-TR" sz="1400" b="0" i="0" u="none" strike="noStrike" cap="none" normalizeH="0" baseline="0" dirty="0">
                        <a:ln>
                          <a:noFill/>
                        </a:ln>
                        <a:solidFill>
                          <a:schemeClr val="bg1"/>
                        </a:solidFill>
                        <a:effectLst/>
                        <a:latin typeface="Calibri" panose="020F0502020204030204" pitchFamily="34" charset="0"/>
                      </a:endParaRP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Times New Roman" pitchFamily="18" charset="0"/>
                        </a:rPr>
                        <a:t>TAHSİLAT </a:t>
                      </a:r>
                      <a:endParaRPr kumimoji="0" lang="tr-TR" sz="1400" b="1" i="0" u="none" strike="noStrike" cap="none" normalizeH="0" baseline="0" dirty="0" smtClean="0">
                        <a:ln>
                          <a:noFill/>
                        </a:ln>
                        <a:solidFill>
                          <a:schemeClr val="bg1"/>
                        </a:solidFill>
                        <a:effectLst/>
                        <a:latin typeface="Calibri" panose="020F0502020204030204"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anose="020F0502020204030204" pitchFamily="34" charset="0"/>
                          <a:cs typeface="Times New Roman" pitchFamily="18" charset="0"/>
                        </a:rPr>
                        <a:t>(BİN TL</a:t>
                      </a:r>
                      <a:r>
                        <a:rPr kumimoji="0" lang="tr-TR" sz="1400" b="1" i="0" u="none" strike="noStrike" cap="none" normalizeH="0" baseline="0" dirty="0">
                          <a:ln>
                            <a:noFill/>
                          </a:ln>
                          <a:solidFill>
                            <a:schemeClr val="bg1"/>
                          </a:solidFill>
                          <a:effectLst/>
                          <a:latin typeface="Calibri" panose="020F0502020204030204" pitchFamily="34" charset="0"/>
                          <a:cs typeface="Times New Roman" pitchFamily="18" charset="0"/>
                        </a:rPr>
                        <a:t>) (NET)</a:t>
                      </a:r>
                      <a:endParaRPr kumimoji="0" lang="tr-TR" sz="1400" b="0" i="0" u="none" strike="noStrike" cap="none" normalizeH="0" baseline="0" dirty="0">
                        <a:ln>
                          <a:noFill/>
                        </a:ln>
                        <a:solidFill>
                          <a:schemeClr val="bg1"/>
                        </a:solidFill>
                        <a:effectLst/>
                        <a:latin typeface="Calibri" panose="020F0502020204030204" pitchFamily="34" charset="0"/>
                      </a:endParaRP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Times New Roman" pitchFamily="18" charset="0"/>
                        </a:rPr>
                        <a:t>TAHSİLAT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Times New Roman" pitchFamily="18" charset="0"/>
                        </a:rPr>
                        <a:t>ORANI </a:t>
                      </a:r>
                      <a:endParaRPr kumimoji="0" lang="tr-TR" sz="1400" b="1" i="0" u="none" strike="noStrike" cap="none" normalizeH="0" baseline="0" dirty="0" smtClean="0">
                        <a:ln>
                          <a:noFill/>
                        </a:ln>
                        <a:solidFill>
                          <a:schemeClr val="bg1"/>
                        </a:solidFill>
                        <a:effectLst/>
                        <a:latin typeface="Calibri" panose="020F0502020204030204"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anose="020F0502020204030204" pitchFamily="34" charset="0"/>
                          <a:cs typeface="Times New Roman" pitchFamily="18" charset="0"/>
                        </a:rPr>
                        <a:t>( </a:t>
                      </a:r>
                      <a:r>
                        <a:rPr kumimoji="0" lang="tr-TR" sz="1400" b="1" i="0" u="none" strike="noStrike" cap="none" normalizeH="0" baseline="0" dirty="0">
                          <a:ln>
                            <a:noFill/>
                          </a:ln>
                          <a:solidFill>
                            <a:schemeClr val="bg1"/>
                          </a:solidFill>
                          <a:effectLst/>
                          <a:latin typeface="Calibri" panose="020F0502020204030204" pitchFamily="34" charset="0"/>
                          <a:cs typeface="Times New Roman" pitchFamily="18" charset="0"/>
                        </a:rPr>
                        <a:t>%)</a:t>
                      </a:r>
                      <a:endParaRPr kumimoji="0" lang="tr-TR" sz="1400" b="0" i="0" u="none" strike="noStrike" cap="none" normalizeH="0" baseline="0" dirty="0">
                        <a:ln>
                          <a:noFill/>
                        </a:ln>
                        <a:solidFill>
                          <a:schemeClr val="bg1"/>
                        </a:solidFill>
                        <a:effectLst/>
                        <a:latin typeface="Calibri" panose="020F0502020204030204" pitchFamily="34" charset="0"/>
                      </a:endParaRP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bg1"/>
                          </a:solidFill>
                          <a:effectLst/>
                          <a:latin typeface="Calibri" panose="020F0502020204030204" pitchFamily="34" charset="0"/>
                          <a:cs typeface="Times New Roman" pitchFamily="18" charset="0"/>
                        </a:rPr>
                        <a:t>İSTANBUL/ TÜRKİYE TAHSİLAT  ORANI (%) </a:t>
                      </a:r>
                      <a:endParaRPr kumimoji="0" lang="tr-TR" sz="1400" b="0" i="0" u="none" strike="noStrike" cap="none" normalizeH="0" baseline="0" dirty="0">
                        <a:ln>
                          <a:noFill/>
                        </a:ln>
                        <a:solidFill>
                          <a:schemeClr val="bg1"/>
                        </a:solidFill>
                        <a:effectLst/>
                        <a:latin typeface="Calibri" panose="020F0502020204030204" pitchFamily="34" charset="0"/>
                      </a:endParaRP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69963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rPr>
                        <a:t>2017</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391.865.947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ct val="150000"/>
                        </a:lnSpc>
                        <a:spcAft>
                          <a:spcPts val="0"/>
                        </a:spcAft>
                      </a:pPr>
                      <a:r>
                        <a:rPr lang="tr-TR" sz="1400" b="0" kern="1200" dirty="0">
                          <a:solidFill>
                            <a:schemeClr val="tx1"/>
                          </a:solidFill>
                          <a:latin typeface="Calibri" panose="020F0502020204030204" pitchFamily="34" charset="0"/>
                          <a:ea typeface="+mn-ea"/>
                          <a:cs typeface="+mn-cs"/>
                        </a:rPr>
                        <a:t>249.575.165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63,7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a:solidFill>
                            <a:srgbClr val="000000"/>
                          </a:solidFill>
                          <a:effectLst/>
                          <a:latin typeface="Calibri" panose="020F0502020204030204" pitchFamily="34" charset="0"/>
                        </a:rPr>
                        <a:t>40,9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99634">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cap="none" normalizeH="0" baseline="0" dirty="0">
                        <a:ln>
                          <a:noFill/>
                        </a:ln>
                        <a:solidFill>
                          <a:schemeClr val="tx1"/>
                        </a:solidFill>
                        <a:effectLst/>
                        <a:latin typeface="Arial" pitchFamily="34"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ct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932.584.453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ct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610.336.392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65,4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endParaRPr lang="tr-TR" dirty="0"/>
                    </a:p>
                  </a:txBody>
                  <a:tcP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99634">
                <a:tc rowSpan="2">
                  <a:txBody>
                    <a:bodyPr/>
                    <a:lstStyle/>
                    <a:p>
                      <a:pPr algn="ctr"/>
                      <a:r>
                        <a:rPr lang="tr-TR" sz="1600" b="1" dirty="0">
                          <a:latin typeface="Calibri" panose="020F0502020204030204" pitchFamily="34" charset="0"/>
                        </a:rPr>
                        <a:t>     </a:t>
                      </a:r>
                      <a:r>
                        <a:rPr lang="tr-TR" sz="1600" b="1" baseline="0" dirty="0">
                          <a:latin typeface="Calibri" panose="020F0502020204030204" pitchFamily="34" charset="0"/>
                        </a:rPr>
                        <a:t> </a:t>
                      </a:r>
                      <a:r>
                        <a:rPr lang="tr-TR" sz="1600" b="1" dirty="0">
                          <a:latin typeface="Calibri" panose="020F0502020204030204" pitchFamily="34" charset="0"/>
                        </a:rPr>
                        <a:t>2018</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ct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493.455.046</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ct val="150000"/>
                        </a:lnSpc>
                        <a:spcAft>
                          <a:spcPts val="0"/>
                        </a:spcAft>
                      </a:pPr>
                      <a:r>
                        <a:rPr lang="tr-TR" sz="1400" b="0" kern="1200" dirty="0">
                          <a:solidFill>
                            <a:schemeClr val="tx1"/>
                          </a:solidFill>
                          <a:latin typeface="Calibri" panose="020F0502020204030204" pitchFamily="34" charset="0"/>
                          <a:ea typeface="+mn-ea"/>
                          <a:cs typeface="+mn-cs"/>
                        </a:rPr>
                        <a:t>294.827.392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59,7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a:solidFill>
                            <a:schemeClr val="tx1"/>
                          </a:solidFill>
                          <a:effectLst/>
                          <a:latin typeface="Calibri" panose="020F0502020204030204" pitchFamily="34" charset="0"/>
                        </a:rPr>
                        <a:t>42,4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99634">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cap="none" normalizeH="0" baseline="0" dirty="0">
                        <a:ln>
                          <a:noFill/>
                        </a:ln>
                        <a:solidFill>
                          <a:schemeClr val="tx1"/>
                        </a:solidFill>
                        <a:effectLst/>
                        <a:latin typeface="Arial" pitchFamily="34"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1.102.713.186</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694.163.062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62,9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endParaRPr lang="tr-TR"/>
                    </a:p>
                  </a:txBody>
                  <a:tcP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99634">
                <a:tc rowSpan="2">
                  <a:txBody>
                    <a:bodyPr/>
                    <a:lstStyle/>
                    <a:p>
                      <a:pPr algn="ctr"/>
                      <a:r>
                        <a:rPr lang="tr-TR" sz="1600" b="1" dirty="0">
                          <a:latin typeface="Calibri" panose="020F0502020204030204" pitchFamily="34" charset="0"/>
                        </a:rPr>
                        <a:t>2019</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545.110.830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327.136.402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a:solidFill>
                            <a:schemeClr val="tx1"/>
                          </a:solidFill>
                          <a:effectLst/>
                          <a:latin typeface="Calibri" panose="020F0502020204030204" pitchFamily="34" charset="0"/>
                        </a:rPr>
                        <a:t>39,5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89707">
                <a:tc vMerge="1">
                  <a:txBody>
                    <a:bodyPr/>
                    <a:lstStyle/>
                    <a:p>
                      <a:endParaRPr lang="tr-TR" sz="1400" b="1" dirty="0">
                        <a:latin typeface="Bookman Old Style" panose="02050604050505020204"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1.296.955.505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827.523.979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63,8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pPr algn="ctr" rtl="0" fontAlgn="ctr"/>
                      <a:endParaRPr lang="tr-TR" sz="1400" b="1" i="0" u="none" strike="noStrike" dirty="0">
                        <a:solidFill>
                          <a:schemeClr val="tx1"/>
                        </a:solidFill>
                        <a:effectLst/>
                        <a:latin typeface="Bookman Old Style" panose="02050604050505020204" pitchFamily="18" charset="0"/>
                      </a:endParaRPr>
                    </a:p>
                  </a:txBody>
                  <a:tcPr marL="9525" marR="9525" marT="952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89707">
                <a:tc rowSpan="2">
                  <a:txBody>
                    <a:bodyPr/>
                    <a:lstStyle/>
                    <a:p>
                      <a:pPr algn="ctr"/>
                      <a:r>
                        <a:rPr lang="tr-TR" sz="1600" b="1" dirty="0">
                          <a:latin typeface="Calibri" panose="020F0502020204030204" pitchFamily="34" charset="0"/>
                        </a:rPr>
                        <a:t>2020</a:t>
                      </a:r>
                      <a:r>
                        <a:rPr lang="tr-TR" sz="1600" b="1" baseline="0" dirty="0">
                          <a:latin typeface="Calibri" panose="020F0502020204030204" pitchFamily="34" charset="0"/>
                        </a:rPr>
                        <a:t>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660.790.698</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406.960.890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61,59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a:solidFill>
                            <a:schemeClr val="tx1"/>
                          </a:solidFill>
                          <a:effectLst/>
                          <a:latin typeface="Calibri" panose="020F0502020204030204" pitchFamily="34" charset="0"/>
                        </a:rPr>
                        <a:t>41.15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62188847"/>
                  </a:ext>
                </a:extLst>
              </a:tr>
              <a:tr h="689707">
                <a:tc vMerge="1">
                  <a:txBody>
                    <a:bodyPr/>
                    <a:lstStyle/>
                    <a:p>
                      <a:pPr algn="ctr"/>
                      <a:endParaRPr lang="tr-TR" sz="1300" b="1" dirty="0">
                        <a:latin typeface="Bookman Old Style" panose="02050604050505020204" pitchFamily="18" charset="0"/>
                      </a:endParaRPr>
                    </a:p>
                  </a:txBody>
                  <a:tcPr marL="91431" marR="91431" marT="45716" marB="45716"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1.556.959.024</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988.870.587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63,51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pPr algn="ctr" rtl="0" fontAlgn="ctr"/>
                      <a:endParaRPr lang="tr-TR" sz="1300" b="1" i="0" u="none" strike="noStrike" dirty="0">
                        <a:solidFill>
                          <a:schemeClr val="tx1"/>
                        </a:solidFill>
                        <a:effectLst/>
                        <a:latin typeface="Bookman Old Style" panose="02050604050505020204" pitchFamily="18" charset="0"/>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58232046"/>
                  </a:ext>
                </a:extLst>
              </a:tr>
              <a:tr h="689707">
                <a:tc rowSpan="2">
                  <a:txBody>
                    <a:bodyPr/>
                    <a:lstStyle/>
                    <a:p>
                      <a:pPr algn="ctr"/>
                      <a:r>
                        <a:rPr lang="tr-TR" sz="1600" b="1" dirty="0" smtClean="0">
                          <a:latin typeface="Calibri" panose="020F0502020204030204" pitchFamily="34" charset="0"/>
                        </a:rPr>
                        <a:t>2021</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872.746.356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550.714.564</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effectLst/>
                          <a:latin typeface="Calibri" panose="020F0502020204030204" pitchFamily="34" charset="0"/>
                        </a:rPr>
                        <a:t>63,10</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smtClean="0">
                          <a:solidFill>
                            <a:schemeClr val="tx1"/>
                          </a:solidFill>
                          <a:effectLst/>
                          <a:latin typeface="Calibri" panose="020F0502020204030204" pitchFamily="34" charset="0"/>
                        </a:rPr>
                        <a:t>40,05</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78540515"/>
                  </a:ext>
                </a:extLst>
              </a:tr>
              <a:tr h="689707">
                <a:tc vMerge="1">
                  <a:txBody>
                    <a:bodyPr/>
                    <a:lstStyle/>
                    <a:p>
                      <a:pPr algn="ctr"/>
                      <a:endParaRPr lang="tr-TR" sz="1300" b="1" dirty="0">
                        <a:latin typeface="Bookman Old Style" panose="02050604050505020204" pitchFamily="18" charset="0"/>
                      </a:endParaRPr>
                    </a:p>
                  </a:txBody>
                  <a:tcPr marL="91431" marR="91431" marT="45716" marB="45716"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2.132.420.616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1.375.004.369</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effectLst/>
                          <a:latin typeface="Calibri" panose="020F0502020204030204" pitchFamily="34" charset="0"/>
                        </a:rPr>
                        <a:t>64,48</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pPr algn="ctr" rtl="0" fontAlgn="ctr"/>
                      <a:endParaRPr lang="tr-TR" sz="1300" b="1" i="0" u="none" strike="noStrike" dirty="0">
                        <a:solidFill>
                          <a:schemeClr val="tx1"/>
                        </a:solidFill>
                        <a:effectLst/>
                        <a:latin typeface="Bookman Old Style" panose="02050604050505020204" pitchFamily="18" charset="0"/>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80975012"/>
                  </a:ext>
                </a:extLst>
              </a:tr>
            </a:tbl>
          </a:graphicData>
        </a:graphic>
      </p:graphicFrame>
    </p:spTree>
    <p:extLst>
      <p:ext uri="{BB962C8B-B14F-4D97-AF65-F5344CB8AC3E}">
        <p14:creationId xmlns:p14="http://schemas.microsoft.com/office/powerpoint/2010/main" val="3876309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EĞİTİM GENEL DURUMU</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Group 4"/>
          <p:cNvGraphicFramePr>
            <a:graphicFrameLocks noGrp="1"/>
          </p:cNvGraphicFramePr>
          <p:nvPr>
            <p:extLst>
              <p:ext uri="{D42A27DB-BD31-4B8C-83A1-F6EECF244321}">
                <p14:modId xmlns:p14="http://schemas.microsoft.com/office/powerpoint/2010/main" val="2588637251"/>
              </p:ext>
            </p:extLst>
          </p:nvPr>
        </p:nvGraphicFramePr>
        <p:xfrm>
          <a:off x="97008" y="833240"/>
          <a:ext cx="6648349" cy="3784240"/>
        </p:xfrm>
        <a:graphic>
          <a:graphicData uri="http://schemas.openxmlformats.org/drawingml/2006/table">
            <a:tbl>
              <a:tblPr>
                <a:effectLst>
                  <a:outerShdw blurRad="50800" dist="38100" dir="5400000" algn="t" rotWithShape="0">
                    <a:prstClr val="black">
                      <a:alpha val="40000"/>
                    </a:prstClr>
                  </a:outerShdw>
                </a:effectLst>
              </a:tblPr>
              <a:tblGrid>
                <a:gridCol w="910157">
                  <a:extLst>
                    <a:ext uri="{9D8B030D-6E8A-4147-A177-3AD203B41FA5}">
                      <a16:colId xmlns:a16="http://schemas.microsoft.com/office/drawing/2014/main" val="20000"/>
                    </a:ext>
                  </a:extLst>
                </a:gridCol>
                <a:gridCol w="998404">
                  <a:extLst>
                    <a:ext uri="{9D8B030D-6E8A-4147-A177-3AD203B41FA5}">
                      <a16:colId xmlns:a16="http://schemas.microsoft.com/office/drawing/2014/main" val="20001"/>
                    </a:ext>
                  </a:extLst>
                </a:gridCol>
                <a:gridCol w="835368">
                  <a:extLst>
                    <a:ext uri="{9D8B030D-6E8A-4147-A177-3AD203B41FA5}">
                      <a16:colId xmlns:a16="http://schemas.microsoft.com/office/drawing/2014/main" val="20002"/>
                    </a:ext>
                  </a:extLst>
                </a:gridCol>
                <a:gridCol w="843943">
                  <a:extLst>
                    <a:ext uri="{9D8B030D-6E8A-4147-A177-3AD203B41FA5}">
                      <a16:colId xmlns:a16="http://schemas.microsoft.com/office/drawing/2014/main" val="20003"/>
                    </a:ext>
                  </a:extLst>
                </a:gridCol>
                <a:gridCol w="843943">
                  <a:extLst>
                    <a:ext uri="{9D8B030D-6E8A-4147-A177-3AD203B41FA5}">
                      <a16:colId xmlns:a16="http://schemas.microsoft.com/office/drawing/2014/main" val="20004"/>
                    </a:ext>
                  </a:extLst>
                </a:gridCol>
                <a:gridCol w="843943">
                  <a:extLst>
                    <a:ext uri="{9D8B030D-6E8A-4147-A177-3AD203B41FA5}">
                      <a16:colId xmlns:a16="http://schemas.microsoft.com/office/drawing/2014/main" val="20005"/>
                    </a:ext>
                  </a:extLst>
                </a:gridCol>
                <a:gridCol w="791198">
                  <a:extLst>
                    <a:ext uri="{9D8B030D-6E8A-4147-A177-3AD203B41FA5}">
                      <a16:colId xmlns:a16="http://schemas.microsoft.com/office/drawing/2014/main" val="20006"/>
                    </a:ext>
                  </a:extLst>
                </a:gridCol>
                <a:gridCol w="581393">
                  <a:extLst>
                    <a:ext uri="{9D8B030D-6E8A-4147-A177-3AD203B41FA5}">
                      <a16:colId xmlns:a16="http://schemas.microsoft.com/office/drawing/2014/main" val="20007"/>
                    </a:ext>
                  </a:extLst>
                </a:gridCol>
              </a:tblGrid>
              <a:tr h="457572">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tr-TR" sz="1600" b="1" u="none" strike="noStrike" cap="none" normalizeH="0" baseline="0" dirty="0">
                          <a:ln>
                            <a:noFill/>
                          </a:ln>
                          <a:solidFill>
                            <a:schemeClr val="bg1"/>
                          </a:solidFill>
                          <a:effectLst/>
                          <a:latin typeface="+mn-lt"/>
                        </a:rPr>
                        <a:t>ÖRGÜN + YAYGIN  EĞİTİM  (TÜRKİYE / İSTANBUL)</a:t>
                      </a:r>
                      <a:endParaRPr kumimoji="0" lang="tr-TR" sz="1600" b="1" i="0" u="none" strike="noStrike" cap="none" normalizeH="0" baseline="0" dirty="0">
                        <a:ln>
                          <a:noFill/>
                        </a:ln>
                        <a:solidFill>
                          <a:schemeClr val="bg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6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9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400" b="1" u="none" strike="noStrike" cap="none" normalizeH="0" baseline="0" dirty="0">
                          <a:ln>
                            <a:noFill/>
                          </a:ln>
                          <a:solidFill>
                            <a:srgbClr val="14213D"/>
                          </a:solidFill>
                          <a:effectLst/>
                          <a:latin typeface="+mn-lt"/>
                        </a:rPr>
                        <a:t>TÜRKİYE</a:t>
                      </a:r>
                      <a:endParaRPr kumimoji="0" lang="tr-TR" sz="14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400" b="1" u="none" strike="noStrike" cap="none" normalizeH="0" baseline="0" dirty="0">
                          <a:ln>
                            <a:noFill/>
                          </a:ln>
                          <a:solidFill>
                            <a:srgbClr val="14213D"/>
                          </a:solidFill>
                          <a:effectLst/>
                          <a:latin typeface="+mn-lt"/>
                        </a:rPr>
                        <a:t>İSTANBUL </a:t>
                      </a:r>
                      <a:endParaRPr kumimoji="0" lang="tr-TR" sz="14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latin typeface="+mn-lt"/>
                        </a:rPr>
                        <a:t>İSTANBUL</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latin typeface="+mn-lt"/>
                        </a:rPr>
                        <a:t>% PAY</a:t>
                      </a:r>
                      <a:endParaRPr kumimoji="0" lang="tr-TR" sz="12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610165">
                <a:tc>
                  <a:txBody>
                    <a:body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tabLst/>
                      </a:pPr>
                      <a:endParaRPr kumimoji="0" lang="tr-TR" sz="9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400" b="1" u="none" strike="noStrike" cap="none" normalizeH="0" baseline="0" dirty="0">
                          <a:ln>
                            <a:noFill/>
                          </a:ln>
                          <a:solidFill>
                            <a:srgbClr val="14213D"/>
                          </a:solidFill>
                          <a:effectLst/>
                          <a:latin typeface="+mn-lt"/>
                        </a:rPr>
                        <a:t>ÖRGÜN</a:t>
                      </a:r>
                      <a:endParaRPr kumimoji="0" lang="tr-TR" sz="14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endParaRPr kumimoji="0" lang="tr-TR" sz="1400" b="1" u="none" strike="noStrike" kern="1200" cap="none" normalizeH="0" baseline="0" dirty="0">
                        <a:ln>
                          <a:noFill/>
                        </a:ln>
                        <a:solidFill>
                          <a:srgbClr val="14213D"/>
                        </a:solidFill>
                        <a:effectLst/>
                        <a:latin typeface="+mn-lt"/>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400" b="1" u="none" strike="noStrike" kern="1200" cap="none" normalizeH="0" baseline="0" dirty="0">
                          <a:ln>
                            <a:noFill/>
                          </a:ln>
                          <a:solidFill>
                            <a:srgbClr val="14213D"/>
                          </a:solidFill>
                          <a:effectLst/>
                          <a:latin typeface="+mn-lt"/>
                        </a:rPr>
                        <a:t>YAYGIN</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tr-TR" sz="14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400" b="1" u="none" strike="noStrike" cap="none" normalizeH="0" baseline="0" dirty="0">
                          <a:ln>
                            <a:noFill/>
                          </a:ln>
                          <a:solidFill>
                            <a:srgbClr val="14213D"/>
                          </a:solidFill>
                          <a:effectLst/>
                          <a:latin typeface="+mn-lt"/>
                        </a:rPr>
                        <a:t>TOPLAM</a:t>
                      </a:r>
                      <a:endParaRPr kumimoji="0" lang="tr-TR" sz="14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400" b="1" u="none" strike="noStrike" cap="none" normalizeH="0" baseline="0" dirty="0">
                          <a:ln>
                            <a:noFill/>
                          </a:ln>
                          <a:solidFill>
                            <a:srgbClr val="14213D"/>
                          </a:solidFill>
                          <a:effectLst/>
                          <a:latin typeface="+mn-lt"/>
                        </a:rPr>
                        <a:t>ÖRGÜN</a:t>
                      </a:r>
                      <a:endParaRPr kumimoji="0" lang="tr-TR" sz="14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400" b="1" u="none" strike="noStrike" cap="none" normalizeH="0" baseline="0" dirty="0" smtClean="0">
                          <a:ln>
                            <a:noFill/>
                          </a:ln>
                          <a:solidFill>
                            <a:srgbClr val="14213D"/>
                          </a:solidFill>
                          <a:effectLst/>
                          <a:latin typeface="+mn-lt"/>
                        </a:rPr>
                        <a:t>YAYGIN</a:t>
                      </a:r>
                      <a:endParaRPr kumimoji="0" lang="tr-TR" sz="1400" b="1" u="none" strike="noStrike" kern="1200" cap="none" normalizeH="0" baseline="0" dirty="0">
                        <a:ln>
                          <a:noFill/>
                        </a:ln>
                        <a:solidFill>
                          <a:srgbClr val="14213D"/>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400" b="1" u="none" strike="noStrike" cap="none" normalizeH="0" baseline="0" dirty="0">
                          <a:ln>
                            <a:noFill/>
                          </a:ln>
                          <a:solidFill>
                            <a:srgbClr val="14213D"/>
                          </a:solidFill>
                          <a:effectLst/>
                          <a:latin typeface="+mn-lt"/>
                        </a:rPr>
                        <a:t>TOPLAM</a:t>
                      </a:r>
                      <a:endParaRPr kumimoji="0" lang="tr-TR" sz="14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vMerge="1">
                  <a:txBody>
                    <a:bodyPr/>
                    <a:lstStyle/>
                    <a:p>
                      <a:pPr marL="0" marR="0" lvl="0" indent="0" algn="r" defTabSz="914400" rtl="0" eaLnBrk="1" fontAlgn="base" latinLnBrk="0" hangingPunct="1">
                        <a:lnSpc>
                          <a:spcPct val="100000"/>
                        </a:lnSpc>
                        <a:spcBef>
                          <a:spcPct val="0"/>
                        </a:spcBef>
                        <a:spcAft>
                          <a:spcPct val="0"/>
                        </a:spcAft>
                        <a:buClr>
                          <a:schemeClr val="hlink"/>
                        </a:buClr>
                        <a:buSzPct val="120000"/>
                        <a:buFontTx/>
                        <a:buNone/>
                        <a:tabLst/>
                      </a:pPr>
                      <a:endParaRPr kumimoji="0" lang="tr-TR" sz="1400" b="1" i="0" u="none" strike="noStrike" cap="none" normalizeH="0" baseline="0" dirty="0">
                        <a:ln>
                          <a:noFill/>
                        </a:ln>
                        <a:solidFill>
                          <a:srgbClr val="FF0000"/>
                        </a:solidFill>
                        <a:effectLst/>
                        <a:latin typeface="Times New Roman" pitchFamily="18" charset="0"/>
                      </a:endParaRPr>
                    </a:p>
                  </a:txBody>
                  <a:tcPr marL="91431" marR="91431" marT="45716" marB="45716" anchor="ctr" horzOverflow="overflow">
                    <a:lnL w="19050" cap="flat" cmpd="sng" algn="ctr">
                      <a:solidFill>
                        <a:schemeClr val="tx1"/>
                      </a:solidFill>
                      <a:prstDash val="solid"/>
                      <a:round/>
                      <a:headEnd type="none" w="med" len="med"/>
                      <a:tailEnd type="none" w="med" len="med"/>
                    </a:lnL>
                    <a:lnR w="28575" cap="flat" cmpd="sng" algn="ctr">
                      <a:solidFill>
                        <a:srgbClr val="000099"/>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572">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latin typeface="+mn-lt"/>
                        </a:rPr>
                        <a:t>OKUL</a:t>
                      </a:r>
                      <a:endParaRPr kumimoji="0" lang="tr-TR" sz="12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b="1" dirty="0" smtClean="0">
                          <a:solidFill>
                            <a:srgbClr val="000000"/>
                          </a:solidFill>
                          <a:effectLst/>
                          <a:latin typeface="+mn-lt"/>
                          <a:ea typeface="SimSun" panose="02010600030101010101" pitchFamily="2" charset="-122"/>
                          <a:cs typeface="Arial TUR" panose="020B0604020202020204" pitchFamily="34" charset="0"/>
                        </a:rPr>
                        <a:t>67.125</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200" kern="1200" dirty="0" smtClean="0">
                          <a:solidFill>
                            <a:srgbClr val="000000"/>
                          </a:solidFill>
                          <a:effectLst/>
                          <a:latin typeface="+mn-lt"/>
                          <a:ea typeface="SimSun" panose="02010600030101010101" pitchFamily="2" charset="-122"/>
                          <a:cs typeface="Arial TUR" panose="020B0604020202020204" pitchFamily="34" charset="0"/>
                        </a:rPr>
                        <a:t>18.092</a:t>
                      </a:r>
                      <a:endParaRPr lang="tr-TR" sz="1200" kern="1200" dirty="0">
                        <a:solidFill>
                          <a:srgbClr val="000000"/>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200" kern="1200" dirty="0" smtClean="0">
                          <a:solidFill>
                            <a:srgbClr val="000000"/>
                          </a:solidFill>
                          <a:effectLst/>
                          <a:latin typeface="+mn-lt"/>
                          <a:ea typeface="SimSun" panose="02010600030101010101" pitchFamily="2" charset="-122"/>
                          <a:cs typeface="Arial TUR" panose="020B0604020202020204" pitchFamily="34" charset="0"/>
                        </a:rPr>
                        <a:t>85.217</a:t>
                      </a:r>
                      <a:endParaRPr lang="tr-TR" sz="1200" kern="1200" dirty="0">
                        <a:solidFill>
                          <a:srgbClr val="000000"/>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200" kern="1200" dirty="0" smtClean="0">
                          <a:solidFill>
                            <a:srgbClr val="000000"/>
                          </a:solidFill>
                          <a:effectLst/>
                          <a:latin typeface="+mn-lt"/>
                          <a:ea typeface="SimSun" panose="02010600030101010101" pitchFamily="2" charset="-122"/>
                          <a:cs typeface="Arial TUR" panose="020B0604020202020204" pitchFamily="34" charset="0"/>
                        </a:rPr>
                        <a:t>6.862</a:t>
                      </a:r>
                      <a:endParaRPr lang="tr-TR" sz="1200" kern="1200" dirty="0">
                        <a:solidFill>
                          <a:srgbClr val="000000"/>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200" kern="1200" dirty="0" smtClean="0">
                          <a:solidFill>
                            <a:srgbClr val="000000"/>
                          </a:solidFill>
                          <a:effectLst/>
                          <a:latin typeface="+mn-lt"/>
                          <a:ea typeface="SimSun" panose="02010600030101010101" pitchFamily="2" charset="-122"/>
                          <a:cs typeface="Arial TUR" panose="020B0604020202020204" pitchFamily="34" charset="0"/>
                        </a:rPr>
                        <a:t>3.101</a:t>
                      </a:r>
                      <a:endParaRPr lang="tr-TR" sz="1200" kern="1200" dirty="0">
                        <a:solidFill>
                          <a:srgbClr val="000000"/>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200" kern="1200" dirty="0" smtClean="0">
                          <a:solidFill>
                            <a:srgbClr val="000000"/>
                          </a:solidFill>
                          <a:effectLst/>
                          <a:latin typeface="+mn-lt"/>
                          <a:ea typeface="SimSun" panose="02010600030101010101" pitchFamily="2" charset="-122"/>
                          <a:cs typeface="Arial TUR" panose="020B0604020202020204" pitchFamily="34" charset="0"/>
                        </a:rPr>
                        <a:t>9.963</a:t>
                      </a:r>
                      <a:endParaRPr lang="tr-TR" sz="1200" kern="1200" dirty="0">
                        <a:solidFill>
                          <a:srgbClr val="000000"/>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200" kern="1200" dirty="0" smtClean="0">
                          <a:solidFill>
                            <a:srgbClr val="000000"/>
                          </a:solidFill>
                          <a:effectLst/>
                          <a:latin typeface="+mn-lt"/>
                          <a:ea typeface="SimSun" panose="02010600030101010101" pitchFamily="2" charset="-122"/>
                          <a:cs typeface="Arial TUR" panose="020B0604020202020204" pitchFamily="34" charset="0"/>
                        </a:rPr>
                        <a:t>11.69</a:t>
                      </a:r>
                      <a:endParaRPr lang="tr-TR" sz="1200" kern="1200" dirty="0">
                        <a:solidFill>
                          <a:srgbClr val="000000"/>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3329">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latin typeface="+mn-lt"/>
                        </a:rPr>
                        <a:t>DERSLİK </a:t>
                      </a:r>
                      <a:endParaRPr kumimoji="0" lang="tr-TR" sz="12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b="1" dirty="0" smtClean="0">
                          <a:solidFill>
                            <a:srgbClr val="000000"/>
                          </a:solidFill>
                          <a:effectLst/>
                          <a:latin typeface="+mn-lt"/>
                          <a:ea typeface="SimSun" panose="02010600030101010101" pitchFamily="2" charset="-122"/>
                          <a:cs typeface="Arial TUR" panose="020B0604020202020204" pitchFamily="34" charset="0"/>
                        </a:rPr>
                        <a:t>732.381</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123.100</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855.481</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104.745</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20.807</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125.552</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14.68</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3329">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latin typeface="+mn-lt"/>
                        </a:rPr>
                        <a:t>ÖĞRETMEN </a:t>
                      </a:r>
                      <a:endParaRPr kumimoji="0" lang="tr-TR" sz="12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b="1" dirty="0" smtClean="0">
                          <a:solidFill>
                            <a:srgbClr val="000000"/>
                          </a:solidFill>
                          <a:effectLst/>
                          <a:latin typeface="+mn-lt"/>
                          <a:ea typeface="SimSun" panose="02010600030101010101" pitchFamily="2" charset="-122"/>
                          <a:cs typeface="Arial TUR" panose="020B0604020202020204" pitchFamily="34" charset="0"/>
                        </a:rPr>
                        <a:t>1.112.325</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92.742</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1.205.067</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155.381</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24.483</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179.864</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14.93</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32115">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latin typeface="+mn-lt"/>
                        </a:rPr>
                        <a:t>ÖĞRENCİ/</a:t>
                      </a:r>
                    </a:p>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latin typeface="+mn-lt"/>
                        </a:rPr>
                        <a:t>KURSİYER</a:t>
                      </a:r>
                      <a:endParaRPr kumimoji="0" lang="tr-TR" sz="12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b="1" dirty="0" smtClean="0">
                          <a:solidFill>
                            <a:srgbClr val="000000"/>
                          </a:solidFill>
                          <a:effectLst/>
                          <a:latin typeface="+mn-lt"/>
                          <a:ea typeface="SimSun" panose="02010600030101010101" pitchFamily="2" charset="-122"/>
                          <a:cs typeface="Arial TUR" panose="020B0604020202020204" pitchFamily="34" charset="0"/>
                        </a:rPr>
                        <a:t>18.085.943</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9.250.777</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27.336.720</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3.194.405</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586.233</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3.780.638</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200" dirty="0" smtClean="0">
                          <a:solidFill>
                            <a:srgbClr val="000000"/>
                          </a:solidFill>
                          <a:effectLst/>
                          <a:latin typeface="+mn-lt"/>
                          <a:ea typeface="SimSun" panose="02010600030101010101" pitchFamily="2" charset="-122"/>
                          <a:cs typeface="Arial TUR" panose="020B0604020202020204" pitchFamily="34" charset="0"/>
                        </a:rPr>
                        <a:t>13,82</a:t>
                      </a:r>
                      <a:endParaRPr lang="tr-TR" sz="1200" dirty="0">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9" name="4 Tablo"/>
          <p:cNvGraphicFramePr>
            <a:graphicFrameLocks noGrp="1"/>
          </p:cNvGraphicFramePr>
          <p:nvPr>
            <p:extLst>
              <p:ext uri="{D42A27DB-BD31-4B8C-83A1-F6EECF244321}">
                <p14:modId xmlns:p14="http://schemas.microsoft.com/office/powerpoint/2010/main" val="46094983"/>
              </p:ext>
            </p:extLst>
          </p:nvPr>
        </p:nvGraphicFramePr>
        <p:xfrm>
          <a:off x="110262" y="4678756"/>
          <a:ext cx="6648349" cy="4704806"/>
        </p:xfrm>
        <a:graphic>
          <a:graphicData uri="http://schemas.openxmlformats.org/drawingml/2006/table">
            <a:tbl>
              <a:tblPr>
                <a:effectLst>
                  <a:outerShdw blurRad="50800" dist="38100" dir="5400000" algn="t" rotWithShape="0">
                    <a:prstClr val="black">
                      <a:alpha val="40000"/>
                    </a:prstClr>
                  </a:outerShdw>
                </a:effectLst>
              </a:tblPr>
              <a:tblGrid>
                <a:gridCol w="3327950">
                  <a:extLst>
                    <a:ext uri="{9D8B030D-6E8A-4147-A177-3AD203B41FA5}">
                      <a16:colId xmlns:a16="http://schemas.microsoft.com/office/drawing/2014/main" val="20000"/>
                    </a:ext>
                  </a:extLst>
                </a:gridCol>
                <a:gridCol w="1066721">
                  <a:extLst>
                    <a:ext uri="{9D8B030D-6E8A-4147-A177-3AD203B41FA5}">
                      <a16:colId xmlns:a16="http://schemas.microsoft.com/office/drawing/2014/main" val="20001"/>
                    </a:ext>
                  </a:extLst>
                </a:gridCol>
                <a:gridCol w="1126839">
                  <a:extLst>
                    <a:ext uri="{9D8B030D-6E8A-4147-A177-3AD203B41FA5}">
                      <a16:colId xmlns:a16="http://schemas.microsoft.com/office/drawing/2014/main" val="20002"/>
                    </a:ext>
                  </a:extLst>
                </a:gridCol>
                <a:gridCol w="1126839">
                  <a:extLst>
                    <a:ext uri="{9D8B030D-6E8A-4147-A177-3AD203B41FA5}">
                      <a16:colId xmlns:a16="http://schemas.microsoft.com/office/drawing/2014/main" val="20003"/>
                    </a:ext>
                  </a:extLst>
                </a:gridCol>
              </a:tblGrid>
              <a:tr h="661871">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u="none" strike="noStrike" kern="1200" dirty="0">
                          <a:solidFill>
                            <a:schemeClr val="bg1"/>
                          </a:solidFill>
                        </a:rPr>
                        <a:t>İSTANBUL İLİ </a:t>
                      </a:r>
                    </a:p>
                    <a:p>
                      <a:pPr marL="0" marR="0" indent="0" algn="ctr" defTabSz="914400" rtl="0" eaLnBrk="1" fontAlgn="b" latinLnBrk="0" hangingPunct="1">
                        <a:lnSpc>
                          <a:spcPct val="100000"/>
                        </a:lnSpc>
                        <a:spcBef>
                          <a:spcPts val="0"/>
                        </a:spcBef>
                        <a:spcAft>
                          <a:spcPts val="0"/>
                        </a:spcAft>
                        <a:buClrTx/>
                        <a:buSzTx/>
                        <a:buFontTx/>
                        <a:buNone/>
                        <a:tabLst/>
                        <a:defRPr/>
                      </a:pPr>
                      <a:r>
                        <a:rPr lang="tr-TR" sz="1600" b="1" u="none" strike="noStrike" kern="1200" dirty="0">
                          <a:solidFill>
                            <a:schemeClr val="bg1"/>
                          </a:solidFill>
                        </a:rPr>
                        <a:t>EĞİTİM GENEL DURUMU</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fontAlgn="b"/>
                      <a:endParaRPr lang="tr-TR" sz="1500" b="1" i="0" u="none" strike="noStrike"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96348">
                <a:tc>
                  <a:txBody>
                    <a:bodyPr/>
                    <a:lstStyle/>
                    <a:p>
                      <a:pPr algn="ctr" fontAlgn="b"/>
                      <a:r>
                        <a:rPr lang="tr-TR" sz="1400" b="1" u="none" strike="noStrike" dirty="0">
                          <a:solidFill>
                            <a:srgbClr val="14213D"/>
                          </a:solidFill>
                        </a:rPr>
                        <a:t>EĞİTİM</a:t>
                      </a:r>
                      <a:endParaRPr lang="tr-TR" sz="1400" b="1" i="0" u="none" strike="noStrike" dirty="0">
                        <a:solidFill>
                          <a:srgbClr val="14213D"/>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tr-TR" sz="1400" b="1" u="none" strike="noStrike" kern="1200" cap="none" spc="0" normalizeH="0" baseline="0" noProof="0" dirty="0">
                          <a:ln>
                            <a:noFill/>
                          </a:ln>
                          <a:solidFill>
                            <a:srgbClr val="14213D"/>
                          </a:solidFill>
                          <a:effectLst/>
                          <a:uLnTx/>
                          <a:uFillTx/>
                        </a:rPr>
                        <a:t>2019-2020</a:t>
                      </a:r>
                      <a:endParaRPr kumimoji="0" lang="tr-TR" sz="1400" b="1" i="0" u="none" strike="noStrike" kern="1200" cap="none" spc="0" normalizeH="0" baseline="0" noProof="0" dirty="0">
                        <a:ln>
                          <a:noFill/>
                        </a:ln>
                        <a:solidFill>
                          <a:srgbClr val="14213D"/>
                        </a:solidFill>
                        <a:effectLst/>
                        <a:uLnTx/>
                        <a:uFillTx/>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u="none" strike="noStrike" kern="1200" dirty="0">
                          <a:solidFill>
                            <a:srgbClr val="14213D"/>
                          </a:solidFill>
                        </a:rPr>
                        <a:t>2020-2021</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400" b="1" u="none" strike="noStrike" kern="1200" dirty="0" smtClean="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u="none" strike="noStrike" kern="1200" dirty="0" smtClean="0">
                          <a:solidFill>
                            <a:srgbClr val="14213D"/>
                          </a:solidFill>
                          <a:latin typeface="+mn-lt"/>
                          <a:ea typeface="+mn-ea"/>
                          <a:cs typeface="+mn-cs"/>
                        </a:rPr>
                        <a:t>2021-2022</a:t>
                      </a:r>
                    </a:p>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u="none" strike="noStrike" kern="1200" dirty="0" smtClean="0">
                          <a:solidFill>
                            <a:srgbClr val="14213D"/>
                          </a:solidFill>
                          <a:latin typeface="+mn-lt"/>
                          <a:ea typeface="+mn-ea"/>
                          <a:cs typeface="+mn-cs"/>
                        </a:rPr>
                        <a:t> </a:t>
                      </a:r>
                      <a:endParaRPr lang="tr-TR" sz="1400" b="1" u="none" strike="noStrike" kern="1200" dirty="0">
                        <a:solidFill>
                          <a:srgbClr val="14213D"/>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04301">
                <a:tc>
                  <a:txBody>
                    <a:bodyPr/>
                    <a:lstStyle/>
                    <a:p>
                      <a:pPr algn="l" fontAlgn="b"/>
                      <a:r>
                        <a:rPr lang="tr-TR" sz="1300" b="1" u="none" strike="noStrike" dirty="0">
                          <a:solidFill>
                            <a:srgbClr val="FF5400"/>
                          </a:solidFill>
                        </a:rPr>
                        <a:t>OKUL ÖNCESİ ÖĞRENCİLER</a:t>
                      </a:r>
                      <a:endParaRPr lang="tr-TR" sz="1300" b="1" i="0" u="none" strike="noStrike" dirty="0">
                        <a:solidFill>
                          <a:srgbClr val="FF5400"/>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a:solidFill>
                            <a:srgbClr val="FF5400"/>
                          </a:solidFill>
                          <a:latin typeface="+mn-lt"/>
                          <a:ea typeface="+mn-ea"/>
                          <a:cs typeface="+mn-cs"/>
                        </a:rPr>
                        <a:t>252.816</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rgbClr val="FF5400"/>
                          </a:solidFill>
                          <a:latin typeface="+mn-lt"/>
                          <a:ea typeface="+mn-ea"/>
                          <a:cs typeface="+mn-cs"/>
                        </a:rPr>
                        <a:t>152.883</a:t>
                      </a:r>
                      <a:endParaRPr lang="tr-TR" sz="1300" b="1" u="none" strike="noStrike" kern="1200" dirty="0">
                        <a:solidFill>
                          <a:srgbClr val="FF5400"/>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rgbClr val="FF5400"/>
                          </a:solidFill>
                          <a:latin typeface="+mn-lt"/>
                          <a:ea typeface="+mn-ea"/>
                          <a:cs typeface="+mn-cs"/>
                        </a:rPr>
                        <a:t>243.839</a:t>
                      </a:r>
                      <a:endParaRPr lang="tr-TR" sz="1300" b="1" u="none" strike="noStrike" kern="1200" dirty="0">
                        <a:solidFill>
                          <a:srgbClr val="FF5400"/>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4732">
                <a:tc>
                  <a:txBody>
                    <a:bodyPr/>
                    <a:lstStyle/>
                    <a:p>
                      <a:pPr algn="l" fontAlgn="b"/>
                      <a:r>
                        <a:rPr lang="tr-TR" sz="1300" b="1" u="none" strike="noStrike" dirty="0">
                          <a:solidFill>
                            <a:srgbClr val="FF5400"/>
                          </a:solidFill>
                        </a:rPr>
                        <a:t>İLKÖĞRETİM ÖĞRENCİLERİ</a:t>
                      </a:r>
                      <a:endParaRPr lang="tr-TR" sz="1300" b="1" i="0" u="none" strike="noStrike" dirty="0">
                        <a:solidFill>
                          <a:srgbClr val="FF5400"/>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a:solidFill>
                            <a:srgbClr val="FF5400"/>
                          </a:solidFill>
                          <a:latin typeface="+mn-lt"/>
                          <a:ea typeface="+mn-ea"/>
                          <a:cs typeface="+mn-cs"/>
                        </a:rPr>
                        <a:t>1.851.439</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rgbClr val="FF5400"/>
                          </a:solidFill>
                          <a:latin typeface="+mn-lt"/>
                          <a:ea typeface="+mn-ea"/>
                          <a:cs typeface="+mn-cs"/>
                        </a:rPr>
                        <a:t>1.788.481</a:t>
                      </a:r>
                      <a:endParaRPr lang="tr-TR" sz="1300" b="1" u="none" strike="noStrike" kern="1200" dirty="0">
                        <a:solidFill>
                          <a:srgbClr val="FF5400"/>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rgbClr val="FF5400"/>
                          </a:solidFill>
                          <a:latin typeface="+mn-lt"/>
                          <a:ea typeface="+mn-ea"/>
                          <a:cs typeface="+mn-cs"/>
                        </a:rPr>
                        <a:t>1.825.782</a:t>
                      </a:r>
                      <a:endParaRPr lang="tr-TR" sz="1300" b="1" u="none" strike="noStrike" kern="1200" dirty="0">
                        <a:solidFill>
                          <a:srgbClr val="FF5400"/>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4732">
                <a:tc>
                  <a:txBody>
                    <a:bodyPr/>
                    <a:lstStyle/>
                    <a:p>
                      <a:pPr marL="0" algn="l" defTabSz="914400" rtl="0" eaLnBrk="1" fontAlgn="b" latinLnBrk="0" hangingPunct="1"/>
                      <a:r>
                        <a:rPr lang="tr-TR" sz="1300" b="1" u="none" strike="noStrike" kern="1200" dirty="0">
                          <a:solidFill>
                            <a:schemeClr val="tx1"/>
                          </a:solidFill>
                          <a:latin typeface="+mn-lt"/>
                          <a:ea typeface="+mn-ea"/>
                          <a:cs typeface="+mn-cs"/>
                        </a:rPr>
                        <a:t>ORTAÖĞRETİM GENEL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a:solidFill>
                            <a:schemeClr val="tx1"/>
                          </a:solidFill>
                          <a:latin typeface="+mn-lt"/>
                          <a:ea typeface="+mn-ea"/>
                          <a:cs typeface="+mn-cs"/>
                        </a:rPr>
                        <a:t>393.085</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chemeClr val="tx1"/>
                          </a:solidFill>
                          <a:latin typeface="+mn-lt"/>
                          <a:ea typeface="+mn-ea"/>
                          <a:cs typeface="+mn-cs"/>
                        </a:rPr>
                        <a:t>452.289</a:t>
                      </a:r>
                      <a:endParaRPr lang="tr-TR" sz="13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chemeClr val="tx1"/>
                          </a:solidFill>
                          <a:latin typeface="+mn-lt"/>
                          <a:ea typeface="+mn-ea"/>
                          <a:cs typeface="+mn-cs"/>
                        </a:rPr>
                        <a:t>477.715</a:t>
                      </a:r>
                      <a:endParaRPr lang="tr-TR" sz="13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5162">
                <a:tc>
                  <a:txBody>
                    <a:bodyPr/>
                    <a:lstStyle/>
                    <a:p>
                      <a:pPr marL="0" algn="l" defTabSz="914400" rtl="0" eaLnBrk="1" fontAlgn="b" latinLnBrk="0" hangingPunct="1"/>
                      <a:r>
                        <a:rPr lang="tr-TR" sz="1300" b="1" u="none" strike="noStrike" kern="1200" dirty="0">
                          <a:solidFill>
                            <a:schemeClr val="tx1"/>
                          </a:solidFill>
                          <a:latin typeface="+mn-lt"/>
                          <a:ea typeface="+mn-ea"/>
                          <a:cs typeface="+mn-cs"/>
                        </a:rPr>
                        <a:t>ORTAÖĞRETİM MESLEKİ ve TEKNİK EĞİTİM GENEL (İHL ve Özel Eğitim Ortaokulu dahil)</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a:solidFill>
                            <a:schemeClr val="tx1"/>
                          </a:solidFill>
                          <a:latin typeface="+mn-lt"/>
                          <a:ea typeface="+mn-ea"/>
                          <a:cs typeface="+mn-cs"/>
                        </a:rPr>
                        <a:t>347.383</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chemeClr val="tx1"/>
                          </a:solidFill>
                          <a:latin typeface="+mn-lt"/>
                          <a:ea typeface="+mn-ea"/>
                          <a:cs typeface="+mn-cs"/>
                        </a:rPr>
                        <a:t>396.013</a:t>
                      </a:r>
                      <a:endParaRPr lang="tr-TR" sz="13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chemeClr val="tx1"/>
                          </a:solidFill>
                          <a:latin typeface="+mn-lt"/>
                          <a:ea typeface="+mn-ea"/>
                          <a:cs typeface="+mn-cs"/>
                        </a:rPr>
                        <a:t>374.760</a:t>
                      </a:r>
                      <a:endParaRPr lang="tr-TR" sz="13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4301">
                <a:tc>
                  <a:txBody>
                    <a:bodyPr/>
                    <a:lstStyle/>
                    <a:p>
                      <a:pPr algn="l" fontAlgn="b"/>
                      <a:r>
                        <a:rPr lang="tr-TR" sz="1300" b="1" u="none" strike="noStrike" dirty="0">
                          <a:solidFill>
                            <a:srgbClr val="FF5400"/>
                          </a:solidFill>
                        </a:rPr>
                        <a:t>ORTAÖĞRETİM TOPLAMI</a:t>
                      </a:r>
                      <a:endParaRPr lang="tr-TR" sz="1300" b="1" i="0" u="none" strike="noStrike" dirty="0">
                        <a:solidFill>
                          <a:srgbClr val="FF5400"/>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a:solidFill>
                            <a:srgbClr val="FF5400"/>
                          </a:solidFill>
                          <a:latin typeface="+mn-lt"/>
                          <a:ea typeface="+mn-ea"/>
                          <a:cs typeface="+mn-cs"/>
                        </a:rPr>
                        <a:t>740.468</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rgbClr val="FF5400"/>
                          </a:solidFill>
                          <a:latin typeface="+mn-lt"/>
                          <a:ea typeface="+mn-ea"/>
                          <a:cs typeface="+mn-cs"/>
                        </a:rPr>
                        <a:t>848.302</a:t>
                      </a:r>
                      <a:endParaRPr lang="tr-TR" sz="1300" b="1" u="none" strike="noStrike" kern="1200" dirty="0">
                        <a:solidFill>
                          <a:srgbClr val="FF5400"/>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rgbClr val="FF5400"/>
                          </a:solidFill>
                          <a:latin typeface="+mn-lt"/>
                          <a:ea typeface="+mn-ea"/>
                          <a:cs typeface="+mn-cs"/>
                        </a:rPr>
                        <a:t>852.475</a:t>
                      </a:r>
                      <a:endParaRPr lang="tr-TR" sz="1300" b="1" u="none" strike="noStrike" kern="1200" dirty="0">
                        <a:solidFill>
                          <a:srgbClr val="FF5400"/>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4301">
                <a:tc>
                  <a:txBody>
                    <a:bodyPr/>
                    <a:lstStyle/>
                    <a:p>
                      <a:pPr algn="just" fontAlgn="b"/>
                      <a:r>
                        <a:rPr lang="tr-TR" sz="1300" b="1" u="none" strike="noStrike" dirty="0">
                          <a:solidFill>
                            <a:srgbClr val="14213D"/>
                          </a:solidFill>
                        </a:rPr>
                        <a:t>TOPLAM ÖĞRENCİ SAYISI</a:t>
                      </a:r>
                      <a:endParaRPr lang="tr-TR" sz="1300" b="1" i="0" u="none" strike="noStrike" dirty="0">
                        <a:solidFill>
                          <a:srgbClr val="14213D"/>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latinLnBrk="0" hangingPunct="1"/>
                      <a:r>
                        <a:rPr lang="tr-TR" sz="1300" b="1" u="none" strike="noStrike" kern="1200" dirty="0" smtClean="0">
                          <a:solidFill>
                            <a:srgbClr val="14213D"/>
                          </a:solidFill>
                        </a:rPr>
                        <a:t>2.844.723</a:t>
                      </a:r>
                      <a:endParaRPr lang="tr-TR" sz="1300" b="1" i="0" u="none" strike="noStrike" kern="1200" dirty="0">
                        <a:solidFill>
                          <a:srgbClr val="14213D"/>
                        </a:solidFill>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300" b="1" u="none" strike="noStrike" kern="1200" dirty="0" smtClean="0">
                          <a:solidFill>
                            <a:srgbClr val="14213D"/>
                          </a:solidFill>
                          <a:latin typeface="+mn-lt"/>
                          <a:ea typeface="+mn-ea"/>
                          <a:cs typeface="+mn-cs"/>
                        </a:rPr>
                        <a:t>2.789.616</a:t>
                      </a:r>
                      <a:endParaRPr lang="tr-TR" sz="1300" b="1" u="none" strike="noStrike" kern="1200" dirty="0">
                        <a:solidFill>
                          <a:srgbClr val="14213D"/>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300" b="1" u="none" strike="noStrike" kern="1200" dirty="0" smtClean="0">
                          <a:solidFill>
                            <a:srgbClr val="14213D"/>
                          </a:solidFill>
                          <a:latin typeface="+mn-lt"/>
                          <a:ea typeface="+mn-ea"/>
                          <a:cs typeface="+mn-cs"/>
                        </a:rPr>
                        <a:t>2.922.096</a:t>
                      </a:r>
                      <a:endParaRPr lang="tr-TR" sz="1300" b="1" u="none" strike="noStrike" kern="1200" dirty="0">
                        <a:solidFill>
                          <a:srgbClr val="14213D"/>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7"/>
                  </a:ext>
                </a:extLst>
              </a:tr>
              <a:tr h="404301">
                <a:tc>
                  <a:txBody>
                    <a:bodyPr/>
                    <a:lstStyle/>
                    <a:p>
                      <a:pPr algn="just" fontAlgn="b"/>
                      <a:r>
                        <a:rPr lang="tr-TR" sz="1300" u="none" strike="noStrike" dirty="0"/>
                        <a:t>OKUMAZ</a:t>
                      </a:r>
                      <a:r>
                        <a:rPr lang="tr-TR" sz="1300" u="none" strike="noStrike" baseline="0" dirty="0"/>
                        <a:t> YAZMAZ  ORANI   %</a:t>
                      </a:r>
                      <a:endParaRPr lang="tr-TR" sz="13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sz="13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chemeClr val="tx1"/>
                          </a:solidFill>
                          <a:latin typeface="+mn-lt"/>
                          <a:ea typeface="+mn-ea"/>
                          <a:cs typeface="+mn-cs"/>
                        </a:rPr>
                        <a:t>3</a:t>
                      </a:r>
                      <a:endParaRPr lang="tr-TR" sz="13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4301">
                <a:tc>
                  <a:txBody>
                    <a:bodyPr/>
                    <a:lstStyle/>
                    <a:p>
                      <a:pPr algn="just" fontAlgn="b"/>
                      <a:r>
                        <a:rPr lang="tr-TR" sz="1300" u="none" strike="noStrike" dirty="0"/>
                        <a:t>DERSLİK SAYISI  (Örgün)</a:t>
                      </a:r>
                      <a:endParaRPr lang="tr-TR" sz="13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sz="1300" b="1" u="none" strike="noStrike" kern="1200" dirty="0">
                          <a:solidFill>
                            <a:schemeClr val="tx1"/>
                          </a:solidFill>
                          <a:latin typeface="+mn-lt"/>
                          <a:ea typeface="+mn-ea"/>
                          <a:cs typeface="+mn-cs"/>
                        </a:rPr>
                        <a:t>103.973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chemeClr val="tx1"/>
                          </a:solidFill>
                          <a:latin typeface="+mn-lt"/>
                          <a:ea typeface="+mn-ea"/>
                          <a:cs typeface="+mn-cs"/>
                        </a:rPr>
                        <a:t>103.450</a:t>
                      </a:r>
                      <a:endParaRPr lang="tr-TR" sz="13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300" b="1" u="none" strike="noStrike" kern="1200" dirty="0" smtClean="0">
                          <a:solidFill>
                            <a:schemeClr val="tx1"/>
                          </a:solidFill>
                          <a:latin typeface="+mn-lt"/>
                          <a:ea typeface="+mn-ea"/>
                          <a:cs typeface="+mn-cs"/>
                        </a:rPr>
                        <a:t>104.745</a:t>
                      </a:r>
                      <a:endParaRPr lang="tr-TR" sz="13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48920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3288644113"/>
              </p:ext>
            </p:extLst>
          </p:nvPr>
        </p:nvGraphicFramePr>
        <p:xfrm>
          <a:off x="26894" y="860605"/>
          <a:ext cx="6794991" cy="7885831"/>
        </p:xfrm>
        <a:graphic>
          <a:graphicData uri="http://schemas.openxmlformats.org/drawingml/2006/table">
            <a:tbl>
              <a:tblPr>
                <a:effectLst>
                  <a:outerShdw blurRad="50800" dist="38100" dir="5400000" algn="t" rotWithShape="0">
                    <a:prstClr val="black">
                      <a:alpha val="40000"/>
                    </a:prstClr>
                  </a:outerShdw>
                </a:effectLst>
              </a:tblPr>
              <a:tblGrid>
                <a:gridCol w="1260000">
                  <a:extLst>
                    <a:ext uri="{9D8B030D-6E8A-4147-A177-3AD203B41FA5}">
                      <a16:colId xmlns:a16="http://schemas.microsoft.com/office/drawing/2014/main" val="2733055641"/>
                    </a:ext>
                  </a:extLst>
                </a:gridCol>
                <a:gridCol w="576000">
                  <a:extLst>
                    <a:ext uri="{9D8B030D-6E8A-4147-A177-3AD203B41FA5}">
                      <a16:colId xmlns:a16="http://schemas.microsoft.com/office/drawing/2014/main" val="3940498526"/>
                    </a:ext>
                  </a:extLst>
                </a:gridCol>
                <a:gridCol w="684000">
                  <a:extLst>
                    <a:ext uri="{9D8B030D-6E8A-4147-A177-3AD203B41FA5}">
                      <a16:colId xmlns:a16="http://schemas.microsoft.com/office/drawing/2014/main" val="3036278389"/>
                    </a:ext>
                  </a:extLst>
                </a:gridCol>
                <a:gridCol w="684000">
                  <a:extLst>
                    <a:ext uri="{9D8B030D-6E8A-4147-A177-3AD203B41FA5}">
                      <a16:colId xmlns:a16="http://schemas.microsoft.com/office/drawing/2014/main" val="538854711"/>
                    </a:ext>
                  </a:extLst>
                </a:gridCol>
                <a:gridCol w="684000">
                  <a:extLst>
                    <a:ext uri="{9D8B030D-6E8A-4147-A177-3AD203B41FA5}">
                      <a16:colId xmlns:a16="http://schemas.microsoft.com/office/drawing/2014/main" val="43167351"/>
                    </a:ext>
                  </a:extLst>
                </a:gridCol>
                <a:gridCol w="576000">
                  <a:extLst>
                    <a:ext uri="{9D8B030D-6E8A-4147-A177-3AD203B41FA5}">
                      <a16:colId xmlns:a16="http://schemas.microsoft.com/office/drawing/2014/main" val="590316393"/>
                    </a:ext>
                  </a:extLst>
                </a:gridCol>
                <a:gridCol w="576000">
                  <a:extLst>
                    <a:ext uri="{9D8B030D-6E8A-4147-A177-3AD203B41FA5}">
                      <a16:colId xmlns:a16="http://schemas.microsoft.com/office/drawing/2014/main" val="3771417382"/>
                    </a:ext>
                  </a:extLst>
                </a:gridCol>
                <a:gridCol w="612000">
                  <a:extLst>
                    <a:ext uri="{9D8B030D-6E8A-4147-A177-3AD203B41FA5}">
                      <a16:colId xmlns:a16="http://schemas.microsoft.com/office/drawing/2014/main" val="1126414330"/>
                    </a:ext>
                  </a:extLst>
                </a:gridCol>
                <a:gridCol w="360000">
                  <a:extLst>
                    <a:ext uri="{9D8B030D-6E8A-4147-A177-3AD203B41FA5}">
                      <a16:colId xmlns:a16="http://schemas.microsoft.com/office/drawing/2014/main" val="1861796769"/>
                    </a:ext>
                  </a:extLst>
                </a:gridCol>
                <a:gridCol w="386991">
                  <a:extLst>
                    <a:ext uri="{9D8B030D-6E8A-4147-A177-3AD203B41FA5}">
                      <a16:colId xmlns:a16="http://schemas.microsoft.com/office/drawing/2014/main" val="549650521"/>
                    </a:ext>
                  </a:extLst>
                </a:gridCol>
                <a:gridCol w="396000">
                  <a:extLst>
                    <a:ext uri="{9D8B030D-6E8A-4147-A177-3AD203B41FA5}">
                      <a16:colId xmlns:a16="http://schemas.microsoft.com/office/drawing/2014/main" val="1166603327"/>
                    </a:ext>
                  </a:extLst>
                </a:gridCol>
              </a:tblGrid>
              <a:tr h="664608">
                <a:tc rowSpan="2">
                  <a:txBody>
                    <a:bodyPr/>
                    <a:lstStyle/>
                    <a:p>
                      <a:pPr algn="ctr" rtl="0" fontAlgn="ctr"/>
                      <a:r>
                        <a:rPr lang="tr-TR" sz="900" u="none" strike="noStrike" dirty="0">
                          <a:solidFill>
                            <a:schemeClr val="bg1"/>
                          </a:solidFill>
                          <a:effectLst/>
                          <a:latin typeface="+mn-lt"/>
                        </a:rPr>
                        <a:t>OKUL TÜRÜ</a:t>
                      </a:r>
                      <a:endParaRPr lang="tr-TR" sz="9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900" u="none" strike="noStrike" dirty="0">
                          <a:solidFill>
                            <a:schemeClr val="bg1"/>
                          </a:solidFill>
                          <a:effectLst/>
                          <a:latin typeface="+mn-lt"/>
                        </a:rPr>
                        <a:t>Okul/Kurum/ Sınıf Sayısı</a:t>
                      </a:r>
                      <a:endParaRPr lang="tr-TR" sz="9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3">
                  <a:txBody>
                    <a:bodyPr/>
                    <a:lstStyle/>
                    <a:p>
                      <a:pPr algn="ctr" rtl="0" fontAlgn="ctr"/>
                      <a:r>
                        <a:rPr lang="tr-TR" sz="900" u="none" strike="noStrike" dirty="0">
                          <a:solidFill>
                            <a:schemeClr val="bg1"/>
                          </a:solidFill>
                          <a:effectLst/>
                          <a:latin typeface="+mn-lt"/>
                        </a:rPr>
                        <a:t>Öğrenci Sayısı</a:t>
                      </a:r>
                      <a:endParaRPr lang="tr-TR" sz="9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rowSpan="2">
                  <a:txBody>
                    <a:bodyPr/>
                    <a:lstStyle/>
                    <a:p>
                      <a:pPr algn="ctr" rtl="0" fontAlgn="ctr"/>
                      <a:r>
                        <a:rPr lang="tr-TR" sz="900" u="none" strike="noStrike" dirty="0">
                          <a:solidFill>
                            <a:schemeClr val="bg1"/>
                          </a:solidFill>
                          <a:effectLst/>
                          <a:latin typeface="+mn-lt"/>
                        </a:rPr>
                        <a:t>Öğretmen Sayısı</a:t>
                      </a:r>
                      <a:endParaRPr lang="tr-TR" sz="9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900" u="none" strike="noStrike" dirty="0">
                          <a:solidFill>
                            <a:schemeClr val="bg1"/>
                          </a:solidFill>
                          <a:effectLst/>
                          <a:latin typeface="+mn-lt"/>
                        </a:rPr>
                        <a:t>Derslik Sayısı</a:t>
                      </a:r>
                      <a:endParaRPr lang="tr-TR" sz="9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900" u="none" strike="noStrike" dirty="0">
                          <a:solidFill>
                            <a:schemeClr val="bg1"/>
                          </a:solidFill>
                          <a:effectLst/>
                          <a:latin typeface="+mn-lt"/>
                        </a:rPr>
                        <a:t>Şube Sayısı</a:t>
                      </a:r>
                      <a:endParaRPr lang="tr-TR" sz="9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900" u="none" strike="noStrike" dirty="0">
                          <a:solidFill>
                            <a:schemeClr val="bg1"/>
                          </a:solidFill>
                          <a:effectLst/>
                          <a:latin typeface="+mn-lt"/>
                        </a:rPr>
                        <a:t>Derslik Başına Düşen Öğrenci Sayısı</a:t>
                      </a:r>
                      <a:endParaRPr lang="tr-TR" sz="9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900" u="none" strike="noStrike" dirty="0">
                          <a:solidFill>
                            <a:schemeClr val="bg1"/>
                          </a:solidFill>
                          <a:effectLst/>
                          <a:latin typeface="+mn-lt"/>
                        </a:rPr>
                        <a:t>Şube Başına Düşen Öğrenci Sayısı</a:t>
                      </a:r>
                      <a:endParaRPr lang="tr-TR" sz="9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900" u="none" strike="noStrike" dirty="0">
                          <a:solidFill>
                            <a:schemeClr val="bg1"/>
                          </a:solidFill>
                          <a:effectLst/>
                          <a:latin typeface="+mn-lt"/>
                        </a:rPr>
                        <a:t>Öğretmen Başına Düşen Öğrenci Sayısı</a:t>
                      </a:r>
                      <a:endParaRPr lang="tr-TR" sz="9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2560205403"/>
                  </a:ext>
                </a:extLst>
              </a:tr>
              <a:tr h="695799">
                <a:tc vMerge="1">
                  <a:txBody>
                    <a:bodyPr/>
                    <a:lstStyle/>
                    <a:p>
                      <a:endParaRPr lang="tr-TR"/>
                    </a:p>
                  </a:txBody>
                  <a:tcPr/>
                </a:tc>
                <a:tc vMerge="1">
                  <a:txBody>
                    <a:bodyPr/>
                    <a:lstStyle/>
                    <a:p>
                      <a:endParaRPr lang="tr-TR"/>
                    </a:p>
                  </a:txBody>
                  <a:tcPr/>
                </a:tc>
                <a:tc>
                  <a:txBody>
                    <a:bodyPr/>
                    <a:lstStyle/>
                    <a:p>
                      <a:pPr algn="ctr" rtl="0" fontAlgn="ctr"/>
                      <a:r>
                        <a:rPr lang="tr-TR" sz="900" u="none" strike="noStrike" dirty="0">
                          <a:solidFill>
                            <a:schemeClr val="bg1"/>
                          </a:solidFill>
                          <a:effectLst/>
                          <a:latin typeface="+mn-lt"/>
                        </a:rPr>
                        <a:t>TOPLAM</a:t>
                      </a:r>
                      <a:endParaRPr lang="tr-TR" sz="9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u="none" strike="noStrike" dirty="0">
                          <a:solidFill>
                            <a:schemeClr val="bg1"/>
                          </a:solidFill>
                          <a:effectLst/>
                          <a:latin typeface="+mn-lt"/>
                        </a:rPr>
                        <a:t>Erkek</a:t>
                      </a:r>
                      <a:endParaRPr lang="tr-TR" sz="9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u="none" strike="noStrike" dirty="0">
                          <a:solidFill>
                            <a:schemeClr val="bg1"/>
                          </a:solidFill>
                          <a:effectLst/>
                          <a:latin typeface="+mn-lt"/>
                        </a:rPr>
                        <a:t>Kız</a:t>
                      </a:r>
                      <a:endParaRPr lang="tr-TR" sz="9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14284447"/>
                  </a:ext>
                </a:extLst>
              </a:tr>
              <a:tr h="306010">
                <a:tc>
                  <a:txBody>
                    <a:bodyPr/>
                    <a:lstStyle/>
                    <a:p>
                      <a:pPr algn="l" rtl="0" fontAlgn="ctr"/>
                      <a:r>
                        <a:rPr lang="en-US" sz="900" u="none" strike="noStrike" dirty="0">
                          <a:solidFill>
                            <a:srgbClr val="14213D"/>
                          </a:solidFill>
                          <a:effectLst/>
                          <a:latin typeface="+mn-lt"/>
                        </a:rPr>
                        <a:t>OKUL ÖNCESİ TOPLAMI </a:t>
                      </a:r>
                      <a:endParaRPr lang="en-US" sz="9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3.549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243.839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127.056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116.783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13.424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13.382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14.055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481935962"/>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Anaokulu</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1.666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94.797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50.035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44.762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6.909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8,167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6.728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9430621"/>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Anasınıfı</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1.864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148.316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76.546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71.770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6.333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5.045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7.212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3733230"/>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Özel</a:t>
                      </a:r>
                      <a:r>
                        <a:rPr lang="en-US" sz="900" u="none" strike="noStrike" dirty="0">
                          <a:effectLst/>
                          <a:latin typeface="+mn-lt"/>
                        </a:rPr>
                        <a:t> </a:t>
                      </a:r>
                      <a:r>
                        <a:rPr lang="en-US" sz="900" u="none" strike="noStrike" dirty="0" err="1">
                          <a:effectLst/>
                          <a:latin typeface="+mn-lt"/>
                        </a:rPr>
                        <a:t>Eğitim</a:t>
                      </a:r>
                      <a:r>
                        <a:rPr lang="en-US" sz="900" u="none" strike="noStrike" dirty="0">
                          <a:effectLst/>
                          <a:latin typeface="+mn-lt"/>
                        </a:rPr>
                        <a:t> </a:t>
                      </a:r>
                      <a:r>
                        <a:rPr lang="en-US" sz="900" u="none" strike="noStrike" dirty="0" err="1">
                          <a:effectLst/>
                          <a:latin typeface="+mn-lt"/>
                        </a:rPr>
                        <a:t>Anaokulu</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726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475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251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182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170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115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62305050"/>
                  </a:ext>
                </a:extLst>
              </a:tr>
              <a:tr h="306010">
                <a:tc>
                  <a:txBody>
                    <a:bodyPr/>
                    <a:lstStyle/>
                    <a:p>
                      <a:pPr algn="l" rtl="0" fontAlgn="ctr"/>
                      <a:r>
                        <a:rPr lang="en-US" sz="900" b="0" u="none" strike="noStrike" dirty="0">
                          <a:solidFill>
                            <a:srgbClr val="14213D"/>
                          </a:solidFill>
                          <a:effectLst/>
                          <a:latin typeface="+mn-lt"/>
                        </a:rPr>
                        <a:t>İLKOKUL TOPLAMI</a:t>
                      </a:r>
                      <a:endParaRPr lang="en-US" sz="9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1.637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948.341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488.019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460.322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42.606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35.102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34.316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a:solidFill>
                            <a:schemeClr val="tx1"/>
                          </a:solidFill>
                          <a:effectLst/>
                          <a:latin typeface="+mn-lt"/>
                          <a:ea typeface="SimSun" panose="02010600030101010101" pitchFamily="2" charset="-122"/>
                        </a:rPr>
                        <a:t>27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a:solidFill>
                            <a:schemeClr val="tx1"/>
                          </a:solidFill>
                          <a:effectLst/>
                          <a:latin typeface="+mn-lt"/>
                          <a:ea typeface="SimSun" panose="02010600030101010101" pitchFamily="2" charset="-122"/>
                        </a:rPr>
                        <a:t>22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3773318490"/>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İlkokul</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1.590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946.500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486.780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459.720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42.258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34.341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33.911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22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12004618"/>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Özel</a:t>
                      </a:r>
                      <a:r>
                        <a:rPr lang="en-US" sz="900" u="none" strike="noStrike" dirty="0">
                          <a:effectLst/>
                          <a:latin typeface="+mn-lt"/>
                        </a:rPr>
                        <a:t> </a:t>
                      </a:r>
                      <a:r>
                        <a:rPr lang="en-US" sz="900" u="none" strike="noStrike" dirty="0" err="1">
                          <a:effectLst/>
                          <a:latin typeface="+mn-lt"/>
                        </a:rPr>
                        <a:t>Eğitim</a:t>
                      </a:r>
                      <a:r>
                        <a:rPr lang="en-US" sz="900" u="none" strike="noStrike" dirty="0">
                          <a:effectLst/>
                          <a:latin typeface="+mn-lt"/>
                        </a:rPr>
                        <a:t> </a:t>
                      </a:r>
                      <a:r>
                        <a:rPr lang="en-US" sz="900" u="none" strike="noStrike" dirty="0" err="1">
                          <a:effectLst/>
                          <a:latin typeface="+mn-lt"/>
                        </a:rPr>
                        <a:t>İlkokulu</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1.841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1.239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602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348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761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405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97950443"/>
                  </a:ext>
                </a:extLst>
              </a:tr>
              <a:tr h="306010">
                <a:tc>
                  <a:txBody>
                    <a:bodyPr/>
                    <a:lstStyle/>
                    <a:p>
                      <a:pPr algn="l" rtl="0" fontAlgn="ctr"/>
                      <a:r>
                        <a:rPr lang="en-US" sz="900" u="none" strike="noStrike" dirty="0">
                          <a:solidFill>
                            <a:srgbClr val="14213D"/>
                          </a:solidFill>
                          <a:effectLst/>
                          <a:latin typeface="+mn-lt"/>
                        </a:rPr>
                        <a:t>ORTAOKUL TOPLAMI</a:t>
                      </a:r>
                      <a:endParaRPr lang="en-US" sz="9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1.783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877.441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450.563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426.878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47.779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26.484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33.200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33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a:solidFill>
                            <a:schemeClr val="tx1"/>
                          </a:solidFill>
                          <a:effectLst/>
                          <a:latin typeface="+mn-lt"/>
                          <a:ea typeface="SimSun" panose="02010600030101010101" pitchFamily="2" charset="-122"/>
                        </a:rPr>
                        <a:t>18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851836779"/>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Ortaokul</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1.372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738.058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388.801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349.257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41.211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22.301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27.072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33560968"/>
                  </a:ext>
                </a:extLst>
              </a:tr>
              <a:tr h="306010">
                <a:tc>
                  <a:txBody>
                    <a:bodyPr/>
                    <a:lstStyle/>
                    <a:p>
                      <a:pPr algn="r" rtl="0" fontAlgn="ctr"/>
                      <a:r>
                        <a:rPr lang="en-US" sz="900" u="none" strike="noStrike" dirty="0">
                          <a:effectLst/>
                          <a:latin typeface="+mn-lt"/>
                        </a:rPr>
                        <a:t>      İmam </a:t>
                      </a:r>
                      <a:r>
                        <a:rPr lang="en-US" sz="900" u="none" strike="noStrike" dirty="0" err="1">
                          <a:effectLst/>
                          <a:latin typeface="+mn-lt"/>
                        </a:rPr>
                        <a:t>Hatip</a:t>
                      </a:r>
                      <a:r>
                        <a:rPr lang="en-US" sz="900" u="none" strike="noStrike" dirty="0">
                          <a:effectLst/>
                          <a:latin typeface="+mn-lt"/>
                        </a:rPr>
                        <a:t>  </a:t>
                      </a:r>
                      <a:r>
                        <a:rPr lang="en-US" sz="900" u="none" strike="noStrike" dirty="0" err="1">
                          <a:effectLst/>
                          <a:latin typeface="+mn-lt"/>
                        </a:rPr>
                        <a:t>Ortaokulu</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233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101.894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47.089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54.805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6.192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4.010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4.194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41177314"/>
                  </a:ext>
                </a:extLst>
              </a:tr>
              <a:tr h="404975">
                <a:tc>
                  <a:txBody>
                    <a:bodyPr/>
                    <a:lstStyle/>
                    <a:p>
                      <a:pPr algn="r" rtl="0" fontAlgn="ctr"/>
                      <a:r>
                        <a:rPr lang="en-US" sz="900" u="none" strike="noStrike" dirty="0">
                          <a:effectLst/>
                          <a:latin typeface="+mn-lt"/>
                        </a:rPr>
                        <a:t>      İHL </a:t>
                      </a:r>
                      <a:r>
                        <a:rPr lang="en-US" sz="900" u="none" strike="noStrike" dirty="0" err="1">
                          <a:effectLst/>
                          <a:latin typeface="+mn-lt"/>
                        </a:rPr>
                        <a:t>Bünyesinde</a:t>
                      </a:r>
                      <a:r>
                        <a:rPr lang="en-US" sz="900" u="none" strike="noStrike" dirty="0">
                          <a:effectLst/>
                          <a:latin typeface="+mn-lt"/>
                        </a:rPr>
                        <a:t> </a:t>
                      </a:r>
                      <a:r>
                        <a:rPr lang="en-US" sz="900" u="none" strike="noStrike" dirty="0" err="1">
                          <a:effectLst/>
                          <a:latin typeface="+mn-lt"/>
                        </a:rPr>
                        <a:t>Yer</a:t>
                      </a:r>
                      <a:r>
                        <a:rPr lang="en-US" sz="900" u="none" strike="noStrike" dirty="0">
                          <a:effectLst/>
                          <a:latin typeface="+mn-lt"/>
                        </a:rPr>
                        <a:t> Alan İHO</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130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35.489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13.406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22.083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1.511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04438170"/>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Özel</a:t>
                      </a:r>
                      <a:r>
                        <a:rPr lang="en-US" sz="900" u="none" strike="noStrike" dirty="0">
                          <a:effectLst/>
                          <a:latin typeface="+mn-lt"/>
                        </a:rPr>
                        <a:t> </a:t>
                      </a:r>
                      <a:r>
                        <a:rPr lang="en-US" sz="900" u="none" strike="noStrike" dirty="0" err="1">
                          <a:effectLst/>
                          <a:latin typeface="+mn-lt"/>
                        </a:rPr>
                        <a:t>Eğitim</a:t>
                      </a:r>
                      <a:r>
                        <a:rPr lang="en-US" sz="900" u="none" strike="noStrike" dirty="0">
                          <a:effectLst/>
                          <a:latin typeface="+mn-lt"/>
                        </a:rPr>
                        <a:t> </a:t>
                      </a:r>
                      <a:r>
                        <a:rPr lang="en-US" sz="900" u="none" strike="noStrike" dirty="0" err="1">
                          <a:effectLst/>
                          <a:latin typeface="+mn-lt"/>
                        </a:rPr>
                        <a:t>Ortaokulu</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2.000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1.267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733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376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173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423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18546541"/>
                  </a:ext>
                </a:extLst>
              </a:tr>
              <a:tr h="460658">
                <a:tc>
                  <a:txBody>
                    <a:bodyPr/>
                    <a:lstStyle/>
                    <a:p>
                      <a:pPr algn="l" rtl="0" fontAlgn="ctr"/>
                      <a:r>
                        <a:rPr lang="en-US" sz="900" b="0" u="none" strike="noStrike" dirty="0">
                          <a:solidFill>
                            <a:srgbClr val="14213D"/>
                          </a:solidFill>
                          <a:effectLst/>
                          <a:latin typeface="+mn-lt"/>
                        </a:rPr>
                        <a:t>TEMEL EĞİTİM TOPLAMI</a:t>
                      </a:r>
                      <a:endParaRPr lang="en-US" sz="9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5.105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2.069.621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1.065.638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1.003.983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97.476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69.923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81.571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30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534828668"/>
                  </a:ext>
                </a:extLst>
              </a:tr>
              <a:tr h="460658">
                <a:tc>
                  <a:txBody>
                    <a:bodyPr/>
                    <a:lstStyle/>
                    <a:p>
                      <a:pPr algn="l" rtl="0" fontAlgn="ctr"/>
                      <a:r>
                        <a:rPr lang="en-US" sz="900" b="0" u="none" strike="noStrike" dirty="0">
                          <a:solidFill>
                            <a:srgbClr val="14213D"/>
                          </a:solidFill>
                          <a:effectLst/>
                          <a:latin typeface="+mn-lt"/>
                        </a:rPr>
                        <a:t>ORTAÖĞRETİM TOPLAMI</a:t>
                      </a:r>
                      <a:endParaRPr lang="en-US" sz="9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1.757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852.475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440.852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411.623</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57.905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34.822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32.596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a:solidFill>
                            <a:schemeClr val="tx1"/>
                          </a:solidFill>
                          <a:effectLst/>
                          <a:latin typeface="+mn-lt"/>
                          <a:ea typeface="SimSun" panose="02010600030101010101" pitchFamily="2" charset="-122"/>
                        </a:rPr>
                        <a:t>15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271575164"/>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Genel</a:t>
                      </a:r>
                      <a:r>
                        <a:rPr lang="en-US" sz="900" u="none" strike="noStrike" dirty="0">
                          <a:effectLst/>
                          <a:latin typeface="+mn-lt"/>
                        </a:rPr>
                        <a:t> </a:t>
                      </a:r>
                      <a:r>
                        <a:rPr lang="en-US" sz="900" u="none" strike="noStrike" dirty="0" err="1">
                          <a:effectLst/>
                          <a:latin typeface="+mn-lt"/>
                        </a:rPr>
                        <a:t>Ortaöğretim</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1.079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477.715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227.837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249.878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29.971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18.912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17.124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53566114"/>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Mesleki</a:t>
                      </a:r>
                      <a:r>
                        <a:rPr lang="en-US" sz="900" u="none" strike="noStrike" dirty="0">
                          <a:effectLst/>
                          <a:latin typeface="+mn-lt"/>
                        </a:rPr>
                        <a:t> </a:t>
                      </a:r>
                      <a:r>
                        <a:rPr lang="en-US" sz="900" u="none" strike="noStrike" dirty="0" err="1">
                          <a:effectLst/>
                          <a:latin typeface="+mn-lt"/>
                        </a:rPr>
                        <a:t>ve</a:t>
                      </a:r>
                      <a:r>
                        <a:rPr lang="en-US" sz="900" u="none" strike="noStrike" dirty="0">
                          <a:effectLst/>
                          <a:latin typeface="+mn-lt"/>
                        </a:rPr>
                        <a:t> </a:t>
                      </a:r>
                      <a:r>
                        <a:rPr lang="en-US" sz="900" u="none" strike="noStrike" dirty="0" err="1">
                          <a:effectLst/>
                          <a:latin typeface="+mn-lt"/>
                        </a:rPr>
                        <a:t>Teknik</a:t>
                      </a:r>
                      <a:r>
                        <a:rPr lang="en-US" sz="900" u="none" strike="noStrike" dirty="0">
                          <a:effectLst/>
                          <a:latin typeface="+mn-lt"/>
                        </a:rPr>
                        <a:t>  </a:t>
                      </a:r>
                      <a:r>
                        <a:rPr lang="en-US" sz="900" u="none" strike="noStrike" dirty="0" err="1">
                          <a:effectLst/>
                          <a:latin typeface="+mn-lt"/>
                        </a:rPr>
                        <a:t>Ortaöğretim</a:t>
                      </a:r>
                      <a:r>
                        <a:rPr lang="en-US" sz="900" u="none" strike="noStrike" dirty="0">
                          <a:effectLst/>
                          <a:latin typeface="+mn-lt"/>
                        </a:rPr>
                        <a:t> </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399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270.598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168.521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102.077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17.934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8.920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10.569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15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1701886"/>
                  </a:ext>
                </a:extLst>
              </a:tr>
              <a:tr h="404975">
                <a:tc>
                  <a:txBody>
                    <a:bodyPr/>
                    <a:lstStyle/>
                    <a:p>
                      <a:pPr algn="r" rtl="0" fontAlgn="ctr"/>
                      <a:r>
                        <a:rPr lang="en-US" sz="900" u="none" strike="noStrike" dirty="0">
                          <a:effectLst/>
                          <a:latin typeface="+mn-lt"/>
                        </a:rPr>
                        <a:t>      Din </a:t>
                      </a:r>
                      <a:r>
                        <a:rPr lang="en-US" sz="900" u="none" strike="noStrike" dirty="0" err="1">
                          <a:effectLst/>
                          <a:latin typeface="+mn-lt"/>
                        </a:rPr>
                        <a:t>Öğretimi</a:t>
                      </a:r>
                      <a:r>
                        <a:rPr lang="en-US" sz="900" u="none" strike="noStrike" dirty="0">
                          <a:effectLst/>
                          <a:latin typeface="+mn-lt"/>
                        </a:rPr>
                        <a:t> </a:t>
                      </a:r>
                      <a:r>
                        <a:rPr lang="en-US" sz="900" u="none" strike="noStrike" dirty="0" err="1">
                          <a:effectLst/>
                          <a:latin typeface="+mn-lt"/>
                        </a:rPr>
                        <a:t>Genel</a:t>
                      </a:r>
                      <a:r>
                        <a:rPr lang="en-US" sz="900" u="none" strike="noStrike" dirty="0">
                          <a:effectLst/>
                          <a:latin typeface="+mn-lt"/>
                        </a:rPr>
                        <a:t> </a:t>
                      </a:r>
                      <a:r>
                        <a:rPr lang="en-US" sz="900" u="none" strike="noStrike" dirty="0" err="1">
                          <a:effectLst/>
                          <a:latin typeface="+mn-lt"/>
                        </a:rPr>
                        <a:t>Müdürlüğü</a:t>
                      </a:r>
                      <a:r>
                        <a:rPr lang="en-US" sz="900" u="none" strike="noStrike" dirty="0">
                          <a:effectLst/>
                          <a:latin typeface="+mn-lt"/>
                        </a:rPr>
                        <a:t> (İHL)</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219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98.618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40.969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57.649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8.859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6.351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4.116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74305293"/>
                  </a:ext>
                </a:extLst>
              </a:tr>
              <a:tr h="306010">
                <a:tc>
                  <a:txBody>
                    <a:bodyPr/>
                    <a:lstStyle/>
                    <a:p>
                      <a:pPr algn="r" rtl="0" fontAlgn="ctr"/>
                      <a:r>
                        <a:rPr lang="en-US" sz="900" u="none" strike="noStrike" dirty="0">
                          <a:effectLst/>
                          <a:latin typeface="+mn-lt"/>
                        </a:rPr>
                        <a:t>      </a:t>
                      </a:r>
                      <a:r>
                        <a:rPr lang="en-US" sz="900" u="none" strike="noStrike" dirty="0" err="1">
                          <a:effectLst/>
                          <a:latin typeface="+mn-lt"/>
                        </a:rPr>
                        <a:t>Özel</a:t>
                      </a:r>
                      <a:r>
                        <a:rPr lang="en-US" sz="900" u="none" strike="noStrike" dirty="0">
                          <a:effectLst/>
                          <a:latin typeface="+mn-lt"/>
                        </a:rPr>
                        <a:t> </a:t>
                      </a:r>
                      <a:r>
                        <a:rPr lang="en-US" sz="900" u="none" strike="noStrike" dirty="0" err="1">
                          <a:effectLst/>
                          <a:latin typeface="+mn-lt"/>
                        </a:rPr>
                        <a:t>Eğitim</a:t>
                      </a:r>
                      <a:r>
                        <a:rPr lang="en-US" sz="900" u="none" strike="noStrike" dirty="0">
                          <a:effectLst/>
                          <a:latin typeface="+mn-lt"/>
                        </a:rPr>
                        <a:t> </a:t>
                      </a:r>
                      <a:r>
                        <a:rPr lang="en-US" sz="900" u="none" strike="noStrike" dirty="0" err="1">
                          <a:effectLst/>
                          <a:latin typeface="+mn-lt"/>
                        </a:rPr>
                        <a:t>Lisesi</a:t>
                      </a:r>
                      <a:endParaRPr lang="en-US" sz="9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60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5.544</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3.525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2.019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1.141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639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787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smtClean="0">
                          <a:solidFill>
                            <a:schemeClr val="tx1"/>
                          </a:solidFill>
                          <a:effectLst/>
                          <a:latin typeface="+mn-lt"/>
                          <a:ea typeface="SimSun" panose="02010600030101010101" pitchFamily="2" charset="-122"/>
                        </a:rPr>
                        <a:t>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mn-lt"/>
                          <a:ea typeface="SimSun" panose="02010600030101010101" pitchFamily="2" charset="-122"/>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3255475"/>
                  </a:ext>
                </a:extLst>
              </a:tr>
              <a:tr h="510018">
                <a:tc>
                  <a:txBody>
                    <a:bodyPr/>
                    <a:lstStyle/>
                    <a:p>
                      <a:pPr algn="l" rtl="0" fontAlgn="ctr"/>
                      <a:r>
                        <a:rPr lang="en-US" sz="900" b="1" u="none" strike="noStrike" dirty="0">
                          <a:solidFill>
                            <a:srgbClr val="14213D"/>
                          </a:solidFill>
                          <a:effectLst/>
                          <a:latin typeface="+mn-lt"/>
                        </a:rPr>
                        <a:t>ÖRGÜN EĞİTİM TOPLAMI</a:t>
                      </a:r>
                      <a:endParaRPr lang="en-US" sz="9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6.862</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2.922.096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1.506.490</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1.415.606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155.381</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104.745</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114.167</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28</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26</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smtClean="0">
                          <a:solidFill>
                            <a:schemeClr val="tx1"/>
                          </a:solidFill>
                          <a:effectLst/>
                          <a:latin typeface="+mn-lt"/>
                          <a:ea typeface="SimSun" panose="02010600030101010101" pitchFamily="2" charset="-122"/>
                        </a:rPr>
                        <a:t>19</a:t>
                      </a:r>
                      <a:endParaRPr lang="tr-TR" sz="9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597190907"/>
                  </a:ext>
                </a:extLst>
              </a:tr>
            </a:tbl>
          </a:graphicData>
        </a:graphic>
      </p:graphicFrame>
      <p:sp>
        <p:nvSpPr>
          <p:cNvPr id="4" name="Dikdörtgen 3"/>
          <p:cNvSpPr/>
          <p:nvPr/>
        </p:nvSpPr>
        <p:spPr>
          <a:xfrm>
            <a:off x="26894" y="22732"/>
            <a:ext cx="68580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ÖRGÜN EĞİTİM DETAYI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(Resmi-Özel Toplamı)</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Dikdörtgen 4"/>
          <p:cNvSpPr/>
          <p:nvPr/>
        </p:nvSpPr>
        <p:spPr>
          <a:xfrm>
            <a:off x="0" y="8802362"/>
            <a:ext cx="6410251"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1: Anasınıflarında görev </a:t>
            </a:r>
            <a:r>
              <a:rPr kumimoji="0" lang="tr-TR" sz="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yapan 6.333 öğretmen </a:t>
            </a: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ile </a:t>
            </a:r>
            <a:r>
              <a:rPr kumimoji="0" lang="tr-TR" sz="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5.045 </a:t>
            </a: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derslik hem okulöncesinde hem de diğer kademelerde de hesaplandığı için toplamdan düşülmüştür.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2: İmam Hatip Liseleri bünyesinde yer alan İmam Hatip Ortaokulu derslik ve öğretmen sayıları. İmam Hatip Ortaokulu kademesinde de hesaplandığı için toplamdan düşülmüştür.</a:t>
            </a:r>
          </a:p>
        </p:txBody>
      </p:sp>
    </p:spTree>
    <p:extLst>
      <p:ext uri="{BB962C8B-B14F-4D97-AF65-F5344CB8AC3E}">
        <p14:creationId xmlns:p14="http://schemas.microsoft.com/office/powerpoint/2010/main" val="2357148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3619534097"/>
              </p:ext>
            </p:extLst>
          </p:nvPr>
        </p:nvGraphicFramePr>
        <p:xfrm>
          <a:off x="80685" y="874058"/>
          <a:ext cx="6683184" cy="7938637"/>
        </p:xfrm>
        <a:graphic>
          <a:graphicData uri="http://schemas.openxmlformats.org/drawingml/2006/table">
            <a:tbl>
              <a:tblPr>
                <a:effectLst>
                  <a:outerShdw blurRad="50800" dist="38100" dir="5400000" algn="t" rotWithShape="0">
                    <a:prstClr val="black">
                      <a:alpha val="40000"/>
                    </a:prstClr>
                  </a:outerShdw>
                </a:effectLst>
              </a:tblPr>
              <a:tblGrid>
                <a:gridCol w="936417">
                  <a:extLst>
                    <a:ext uri="{9D8B030D-6E8A-4147-A177-3AD203B41FA5}">
                      <a16:colId xmlns:a16="http://schemas.microsoft.com/office/drawing/2014/main" val="101702362"/>
                    </a:ext>
                  </a:extLst>
                </a:gridCol>
                <a:gridCol w="615725">
                  <a:extLst>
                    <a:ext uri="{9D8B030D-6E8A-4147-A177-3AD203B41FA5}">
                      <a16:colId xmlns:a16="http://schemas.microsoft.com/office/drawing/2014/main" val="1111504042"/>
                    </a:ext>
                  </a:extLst>
                </a:gridCol>
                <a:gridCol w="615725">
                  <a:extLst>
                    <a:ext uri="{9D8B030D-6E8A-4147-A177-3AD203B41FA5}">
                      <a16:colId xmlns:a16="http://schemas.microsoft.com/office/drawing/2014/main" val="3522886417"/>
                    </a:ext>
                  </a:extLst>
                </a:gridCol>
                <a:gridCol w="615725">
                  <a:extLst>
                    <a:ext uri="{9D8B030D-6E8A-4147-A177-3AD203B41FA5}">
                      <a16:colId xmlns:a16="http://schemas.microsoft.com/office/drawing/2014/main" val="1424363409"/>
                    </a:ext>
                  </a:extLst>
                </a:gridCol>
                <a:gridCol w="718346">
                  <a:extLst>
                    <a:ext uri="{9D8B030D-6E8A-4147-A177-3AD203B41FA5}">
                      <a16:colId xmlns:a16="http://schemas.microsoft.com/office/drawing/2014/main" val="2754743862"/>
                    </a:ext>
                  </a:extLst>
                </a:gridCol>
                <a:gridCol w="718346">
                  <a:extLst>
                    <a:ext uri="{9D8B030D-6E8A-4147-A177-3AD203B41FA5}">
                      <a16:colId xmlns:a16="http://schemas.microsoft.com/office/drawing/2014/main" val="2936454766"/>
                    </a:ext>
                  </a:extLst>
                </a:gridCol>
                <a:gridCol w="615725">
                  <a:extLst>
                    <a:ext uri="{9D8B030D-6E8A-4147-A177-3AD203B41FA5}">
                      <a16:colId xmlns:a16="http://schemas.microsoft.com/office/drawing/2014/main" val="4130442133"/>
                    </a:ext>
                  </a:extLst>
                </a:gridCol>
                <a:gridCol w="615725">
                  <a:extLst>
                    <a:ext uri="{9D8B030D-6E8A-4147-A177-3AD203B41FA5}">
                      <a16:colId xmlns:a16="http://schemas.microsoft.com/office/drawing/2014/main" val="2329205647"/>
                    </a:ext>
                  </a:extLst>
                </a:gridCol>
                <a:gridCol w="615725">
                  <a:extLst>
                    <a:ext uri="{9D8B030D-6E8A-4147-A177-3AD203B41FA5}">
                      <a16:colId xmlns:a16="http://schemas.microsoft.com/office/drawing/2014/main" val="4098375079"/>
                    </a:ext>
                  </a:extLst>
                </a:gridCol>
                <a:gridCol w="615725">
                  <a:extLst>
                    <a:ext uri="{9D8B030D-6E8A-4147-A177-3AD203B41FA5}">
                      <a16:colId xmlns:a16="http://schemas.microsoft.com/office/drawing/2014/main" val="679418486"/>
                    </a:ext>
                  </a:extLst>
                </a:gridCol>
              </a:tblGrid>
              <a:tr h="777127">
                <a:tc gridSpan="2">
                  <a:txBody>
                    <a:bodyPr/>
                    <a:lstStyle/>
                    <a:p>
                      <a:pPr algn="ctr" fontAlgn="ctr"/>
                      <a:r>
                        <a:rPr lang="tr-TR" sz="1000" u="none" strike="noStrike" dirty="0">
                          <a:solidFill>
                            <a:schemeClr val="bg1"/>
                          </a:solidFill>
                          <a:effectLst/>
                          <a:latin typeface="+mn-lt"/>
                        </a:rPr>
                        <a:t>TÜRÜ</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a:txBody>
                    <a:bodyPr/>
                    <a:lstStyle/>
                    <a:p>
                      <a:pPr algn="ctr" fontAlgn="ctr"/>
                      <a:r>
                        <a:rPr lang="tr-TR" sz="1000" u="none" strike="noStrike" dirty="0">
                          <a:solidFill>
                            <a:schemeClr val="bg1"/>
                          </a:solidFill>
                          <a:effectLst/>
                          <a:latin typeface="+mn-lt"/>
                        </a:rPr>
                        <a:t>KURUM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ÖĞRENCİ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a:t>
                      </a:r>
                      <a:r>
                        <a:rPr lang="tr-TR" sz="1000" u="none" strike="noStrike" dirty="0" smtClean="0">
                          <a:solidFill>
                            <a:schemeClr val="bg1"/>
                          </a:solidFill>
                          <a:effectLst/>
                          <a:latin typeface="+mn-lt"/>
                        </a:rPr>
                        <a:t>ORANI %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ORANI </a:t>
                      </a:r>
                      <a:r>
                        <a:rPr lang="tr-TR" sz="1000" u="none" strike="noStrike" dirty="0" smtClean="0">
                          <a:solidFill>
                            <a:schemeClr val="bg1"/>
                          </a:solidFill>
                          <a:effectLst/>
                          <a:latin typeface="+mn-lt"/>
                        </a:rPr>
                        <a:t>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196827168"/>
                  </a:ext>
                </a:extLst>
              </a:tr>
              <a:tr h="264325">
                <a:tc rowSpan="3">
                  <a:txBody>
                    <a:bodyPr/>
                    <a:lstStyle/>
                    <a:p>
                      <a:pPr algn="ctr" fontAlgn="ctr"/>
                      <a:r>
                        <a:rPr lang="tr-TR" sz="1000" b="1" u="none" strike="noStrike" dirty="0">
                          <a:solidFill>
                            <a:srgbClr val="14213D"/>
                          </a:solidFill>
                          <a:effectLst/>
                          <a:latin typeface="+mn-lt"/>
                        </a:rPr>
                        <a:t>RESMİ OKULLAR TOPLAM (A+B+C+D+E+F)</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1" u="none" strike="noStrike" dirty="0">
                          <a:solidFill>
                            <a:srgbClr val="14213D"/>
                          </a:solidFill>
                          <a:effectLst/>
                          <a:latin typeface="+mn-lt"/>
                        </a:rPr>
                        <a:t>İKİLİ</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748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16.628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29.582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935.664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56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32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40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770772800"/>
                  </a:ext>
                </a:extLst>
              </a:tr>
              <a:tr h="264325">
                <a:tc vMerge="1">
                  <a:txBody>
                    <a:bodyPr/>
                    <a:lstStyle/>
                    <a:p>
                      <a:endParaRPr lang="tr-TR"/>
                    </a:p>
                  </a:txBody>
                  <a:tcPr/>
                </a:tc>
                <a:tc>
                  <a:txBody>
                    <a:bodyPr/>
                    <a:lstStyle/>
                    <a:p>
                      <a:pPr algn="ctr" fontAlgn="ctr"/>
                      <a:r>
                        <a:rPr lang="tr-TR" sz="1000" b="1" u="none" strike="noStrike" dirty="0">
                          <a:solidFill>
                            <a:srgbClr val="14213D"/>
                          </a:solidFill>
                          <a:effectLst/>
                          <a:latin typeface="+mn-lt"/>
                        </a:rPr>
                        <a:t>NORMAL</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2.277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51.538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51.569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1.410.726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75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60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106555115"/>
                  </a:ext>
                </a:extLst>
              </a:tr>
              <a:tr h="266444">
                <a:tc vMerge="1">
                  <a:txBody>
                    <a:bodyPr/>
                    <a:lstStyle/>
                    <a:p>
                      <a:endParaRPr lang="tr-TR"/>
                    </a:p>
                  </a:txBody>
                  <a:tcPr/>
                </a:tc>
                <a:tc>
                  <a:txBody>
                    <a:bodyPr/>
                    <a:lstStyle/>
                    <a:p>
                      <a:pPr algn="ctr" fontAlgn="ctr"/>
                      <a:r>
                        <a:rPr lang="tr-TR" sz="1000" b="1" u="none" strike="noStrike" dirty="0">
                          <a:solidFill>
                            <a:srgbClr val="14213D"/>
                          </a:solidFill>
                          <a:effectLst/>
                          <a:latin typeface="+mn-lt"/>
                        </a:rPr>
                        <a:t>TOPLAM</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3.025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68.166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81.151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2.346.390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34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a:solidFill>
                            <a:schemeClr val="tx1"/>
                          </a:solidFill>
                          <a:effectLst/>
                          <a:latin typeface="+mn-lt"/>
                          <a:ea typeface="SimSun" panose="02010600030101010101" pitchFamily="2" charset="-122"/>
                          <a:cs typeface="Arial TUR" panose="020B0604020202020204" pitchFamily="34" charset="0"/>
                        </a:rPr>
                        <a:t>29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4238199642"/>
                  </a:ext>
                </a:extLst>
              </a:tr>
              <a:tr h="264325">
                <a:tc rowSpan="3">
                  <a:txBody>
                    <a:bodyPr/>
                    <a:lstStyle/>
                    <a:p>
                      <a:pPr algn="ctr" fontAlgn="ctr"/>
                      <a:r>
                        <a:rPr lang="tr-TR" sz="1000" b="0" u="none" strike="noStrike" dirty="0">
                          <a:solidFill>
                            <a:srgbClr val="14213D"/>
                          </a:solidFill>
                          <a:effectLst/>
                          <a:latin typeface="+mn-lt"/>
                        </a:rPr>
                        <a:t>İLKÖĞRETİM TOPLAM (A+B+C)</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u="none" strike="noStrike" dirty="0">
                          <a:solidFill>
                            <a:srgbClr val="14213D"/>
                          </a:solidFill>
                          <a:effectLst/>
                          <a:latin typeface="+mn-lt"/>
                        </a:rPr>
                        <a:t>İKİLİ</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638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13.932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24.767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770.638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55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31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31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47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1793559"/>
                  </a:ext>
                </a:extLst>
              </a:tr>
              <a:tr h="264325">
                <a:tc vMerge="1">
                  <a:txBody>
                    <a:bodyPr/>
                    <a:lstStyle/>
                    <a:p>
                      <a:endParaRPr lang="tr-TR"/>
                    </a:p>
                  </a:txBody>
                  <a:tcPr/>
                </a:tc>
                <a:tc>
                  <a:txBody>
                    <a:bodyPr/>
                    <a:lstStyle/>
                    <a:p>
                      <a:pPr algn="ctr" fontAlgn="ctr"/>
                      <a:r>
                        <a:rPr lang="tr-TR" sz="1000" b="0" u="none" strike="noStrike" dirty="0">
                          <a:solidFill>
                            <a:srgbClr val="14213D"/>
                          </a:solidFill>
                          <a:effectLst/>
                          <a:latin typeface="+mn-lt"/>
                        </a:rPr>
                        <a:t>NORMAL</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1.449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31.962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31.166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860.890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69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53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4920736"/>
                  </a:ext>
                </a:extLst>
              </a:tr>
              <a:tr h="264325">
                <a:tc vMerge="1">
                  <a:txBody>
                    <a:bodyPr/>
                    <a:lstStyle/>
                    <a:p>
                      <a:endParaRPr lang="tr-TR"/>
                    </a:p>
                  </a:txBody>
                  <a:tcPr/>
                </a:tc>
                <a:tc>
                  <a:txBody>
                    <a:bodyPr/>
                    <a:lstStyle/>
                    <a:p>
                      <a:pPr algn="ctr" fontAlgn="ctr"/>
                      <a:r>
                        <a:rPr lang="tr-TR" sz="1000" b="0" u="none" strike="noStrike" dirty="0">
                          <a:solidFill>
                            <a:srgbClr val="14213D"/>
                          </a:solidFill>
                          <a:effectLst/>
                          <a:latin typeface="+mn-lt"/>
                        </a:rPr>
                        <a:t>TOPLAM</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2.087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45.894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55.933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1.633.528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36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a:solidFill>
                            <a:schemeClr val="tx1"/>
                          </a:solidFill>
                          <a:effectLst/>
                          <a:latin typeface="+mn-lt"/>
                          <a:ea typeface="SimSun" panose="02010600030101010101" pitchFamily="2" charset="-122"/>
                          <a:cs typeface="Arial TUR" panose="020B0604020202020204" pitchFamily="34" charset="0"/>
                        </a:rPr>
                        <a:t>29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786388"/>
                  </a:ext>
                </a:extLst>
              </a:tr>
              <a:tr h="264325">
                <a:tc rowSpan="3">
                  <a:txBody>
                    <a:bodyPr/>
                    <a:lstStyle/>
                    <a:p>
                      <a:pPr algn="ctr" fontAlgn="ctr"/>
                      <a:r>
                        <a:rPr lang="tr-TR" sz="1000" u="none" strike="noStrike" dirty="0">
                          <a:effectLst/>
                          <a:latin typeface="+mn-lt"/>
                        </a:rPr>
                        <a:t>İLKOKUL (A)</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348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8.987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14.103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441.786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52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14114754"/>
                  </a:ext>
                </a:extLst>
              </a:tr>
              <a:tr h="264325">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708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17.524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15.470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412.795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0570740"/>
                  </a:ext>
                </a:extLst>
              </a:tr>
              <a:tr h="264325">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1.056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26.511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29.573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854.581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a:solidFill>
                            <a:schemeClr val="tx1"/>
                          </a:solidFill>
                          <a:effectLst/>
                          <a:latin typeface="+mn-lt"/>
                          <a:ea typeface="SimSun" panose="02010600030101010101" pitchFamily="2" charset="-122"/>
                          <a:cs typeface="Arial TUR" panose="020B0604020202020204" pitchFamily="34" charset="0"/>
                        </a:rPr>
                        <a:t>32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a:solidFill>
                            <a:schemeClr val="tx1"/>
                          </a:solidFill>
                          <a:effectLst/>
                          <a:latin typeface="+mn-lt"/>
                          <a:ea typeface="SimSun" panose="02010600030101010101" pitchFamily="2" charset="-122"/>
                          <a:cs typeface="Arial TUR" panose="020B0604020202020204" pitchFamily="34" charset="0"/>
                        </a:rPr>
                        <a:t>29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933338"/>
                  </a:ext>
                </a:extLst>
              </a:tr>
              <a:tr h="264325">
                <a:tc rowSpan="3">
                  <a:txBody>
                    <a:bodyPr/>
                    <a:lstStyle/>
                    <a:p>
                      <a:pPr algn="ctr" fontAlgn="ctr"/>
                      <a:r>
                        <a:rPr lang="tr-TR" sz="1000" u="none" strike="noStrike" dirty="0">
                          <a:effectLst/>
                          <a:latin typeface="+mn-lt"/>
                        </a:rPr>
                        <a:t>ORTAOKUL (B)</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251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4.538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9.920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311.843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45826972"/>
                  </a:ext>
                </a:extLst>
              </a:tr>
              <a:tr h="264325">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547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10.835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12.246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329.721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51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29133980"/>
                  </a:ext>
                </a:extLst>
              </a:tr>
              <a:tr h="264325">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798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15.373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22.166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641.564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94182746"/>
                  </a:ext>
                </a:extLst>
              </a:tr>
              <a:tr h="264325">
                <a:tc rowSpan="3">
                  <a:txBody>
                    <a:bodyPr/>
                    <a:lstStyle/>
                    <a:p>
                      <a:pPr algn="ctr" fontAlgn="ctr"/>
                      <a:r>
                        <a:rPr lang="tr-TR" sz="1000" u="none" strike="noStrike" dirty="0">
                          <a:solidFill>
                            <a:srgbClr val="14213D"/>
                          </a:solidFill>
                          <a:effectLst/>
                          <a:latin typeface="+mn-lt"/>
                        </a:rPr>
                        <a:t>İMAM-HATİP ORTAOKULU (C)</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solidFill>
                            <a:srgbClr val="14213D"/>
                          </a:solidFill>
                          <a:effectLst/>
                          <a:latin typeface="+mn-lt"/>
                        </a:rPr>
                        <a:t>İKİLİ</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407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744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19.009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90988674"/>
                  </a:ext>
                </a:extLst>
              </a:tr>
              <a:tr h="264325">
                <a:tc vMerge="1">
                  <a:txBody>
                    <a:bodyPr/>
                    <a:lstStyle/>
                    <a:p>
                      <a:endParaRPr lang="tr-TR"/>
                    </a:p>
                  </a:txBody>
                  <a:tcPr/>
                </a:tc>
                <a:tc>
                  <a:txBody>
                    <a:bodyPr/>
                    <a:lstStyle/>
                    <a:p>
                      <a:pPr algn="ctr" fontAlgn="ctr"/>
                      <a:r>
                        <a:rPr lang="tr-TR" sz="1000" u="none" strike="noStrike" dirty="0">
                          <a:solidFill>
                            <a:srgbClr val="14213D"/>
                          </a:solidFill>
                          <a:effectLst/>
                          <a:latin typeface="+mn-lt"/>
                        </a:rPr>
                        <a:t>NORMAL</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194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3.603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3.450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118.374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83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86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83662220"/>
                  </a:ext>
                </a:extLst>
              </a:tr>
              <a:tr h="264325">
                <a:tc vMerge="1">
                  <a:txBody>
                    <a:bodyPr/>
                    <a:lstStyle/>
                    <a:p>
                      <a:endParaRPr lang="tr-TR"/>
                    </a:p>
                  </a:txBody>
                  <a:tcPr/>
                </a:tc>
                <a:tc>
                  <a:txBody>
                    <a:bodyPr/>
                    <a:lstStyle/>
                    <a:p>
                      <a:pPr algn="ctr" fontAlgn="ctr"/>
                      <a:r>
                        <a:rPr lang="tr-TR" sz="1000" u="none" strike="noStrike" dirty="0">
                          <a:solidFill>
                            <a:srgbClr val="14213D"/>
                          </a:solidFill>
                          <a:effectLst/>
                          <a:latin typeface="+mn-lt"/>
                        </a:rPr>
                        <a:t>TOPLAM</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233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4.010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5.705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137.383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8546233"/>
                  </a:ext>
                </a:extLst>
              </a:tr>
              <a:tr h="264325">
                <a:tc rowSpan="3">
                  <a:txBody>
                    <a:bodyPr/>
                    <a:lstStyle/>
                    <a:p>
                      <a:pPr algn="ctr" fontAlgn="ctr"/>
                      <a:r>
                        <a:rPr lang="tr-TR" sz="1000" u="none" strike="noStrike" dirty="0">
                          <a:effectLst/>
                          <a:latin typeface="+mn-lt"/>
                        </a:rPr>
                        <a:t>ORTAÖĞRETİM TOPLAM (D+E+F)</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u="none" strike="noStrike" dirty="0">
                          <a:effectLst/>
                          <a:latin typeface="+mn-lt"/>
                        </a:rPr>
                        <a:t>İKİLİ</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110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2.696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4.815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163.026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60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a:solidFill>
                            <a:schemeClr val="tx1"/>
                          </a:solidFill>
                          <a:effectLst/>
                          <a:latin typeface="+mn-lt"/>
                          <a:ea typeface="SimSun" panose="02010600030101010101" pitchFamily="2" charset="-122"/>
                          <a:cs typeface="Arial TUR" panose="020B0604020202020204" pitchFamily="34" charset="0"/>
                        </a:rPr>
                        <a:t>34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9642290"/>
                  </a:ext>
                </a:extLst>
              </a:tr>
              <a:tr h="264325">
                <a:tc vMerge="1">
                  <a:txBody>
                    <a:bodyPr/>
                    <a:lstStyle/>
                    <a:p>
                      <a:endParaRPr lang="tr-TR"/>
                    </a:p>
                  </a:txBody>
                  <a:tcPr/>
                </a:tc>
                <a:tc>
                  <a:txBody>
                    <a:bodyPr/>
                    <a:lstStyle/>
                    <a:p>
                      <a:pPr algn="ctr" fontAlgn="ctr"/>
                      <a:r>
                        <a:rPr lang="tr-TR" sz="1000" u="none" strike="noStrike" dirty="0">
                          <a:effectLst/>
                          <a:latin typeface="+mn-lt"/>
                        </a:rPr>
                        <a:t>NORMAL</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828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19.576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20.403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549.836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88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77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30697123"/>
                  </a:ext>
                </a:extLst>
              </a:tr>
              <a:tr h="264325">
                <a:tc vMerge="1">
                  <a:txBody>
                    <a:bodyPr/>
                    <a:lstStyle/>
                    <a:p>
                      <a:endParaRPr lang="tr-TR"/>
                    </a:p>
                  </a:txBody>
                  <a:tcPr/>
                </a:tc>
                <a:tc>
                  <a:txBody>
                    <a:bodyPr/>
                    <a:lstStyle/>
                    <a:p>
                      <a:pPr algn="ctr" fontAlgn="ctr"/>
                      <a:r>
                        <a:rPr lang="tr-TR" sz="1000" u="none" strike="noStrike" dirty="0">
                          <a:effectLst/>
                          <a:latin typeface="+mn-lt"/>
                        </a:rPr>
                        <a:t>TOPLAM</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938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22.272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25.218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712.862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a:solidFill>
                            <a:schemeClr val="tx1"/>
                          </a:solidFill>
                          <a:effectLst/>
                          <a:latin typeface="+mn-lt"/>
                          <a:ea typeface="SimSun" panose="02010600030101010101" pitchFamily="2" charset="-122"/>
                          <a:cs typeface="Arial TUR" panose="020B0604020202020204" pitchFamily="34" charset="0"/>
                        </a:rPr>
                        <a:t>32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28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1000" b="1"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2732123"/>
                  </a:ext>
                </a:extLst>
              </a:tr>
              <a:tr h="264325">
                <a:tc rowSpan="3">
                  <a:txBody>
                    <a:bodyPr/>
                    <a:lstStyle/>
                    <a:p>
                      <a:pPr algn="ctr" fontAlgn="ctr"/>
                      <a:r>
                        <a:rPr lang="tr-TR" sz="1000" u="none" strike="noStrike" dirty="0">
                          <a:effectLst/>
                          <a:latin typeface="+mn-lt"/>
                        </a:rPr>
                        <a:t>GENEL ORTAÖĞRETİM (D)</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54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1.379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2.531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97.338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12920496"/>
                  </a:ext>
                </a:extLst>
              </a:tr>
              <a:tr h="264325">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269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6.499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7.782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263.518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83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27373749"/>
                  </a:ext>
                </a:extLst>
              </a:tr>
              <a:tr h="264325">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323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7.878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10.313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360.856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86143018"/>
                  </a:ext>
                </a:extLst>
              </a:tr>
              <a:tr h="264325">
                <a:tc rowSpan="3">
                  <a:txBody>
                    <a:bodyPr/>
                    <a:lstStyle/>
                    <a:p>
                      <a:pPr algn="ctr" fontAlgn="ctr"/>
                      <a:r>
                        <a:rPr lang="tr-TR" sz="1000" u="none" strike="noStrike" dirty="0">
                          <a:effectLst/>
                          <a:latin typeface="+mn-lt"/>
                        </a:rPr>
                        <a:t>MESLEKİ-TEKNİK ORTAÖĞRETİM (E)</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992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1.904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60.183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73584921"/>
                  </a:ext>
                </a:extLst>
              </a:tr>
              <a:tr h="264325">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351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7.051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8.885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193.205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89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76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36717785"/>
                  </a:ext>
                </a:extLst>
              </a:tr>
              <a:tr h="286941">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396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8.043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10.789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253.388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32</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1776376"/>
                  </a:ext>
                </a:extLst>
              </a:tr>
              <a:tr h="264325">
                <a:tc rowSpan="3">
                  <a:txBody>
                    <a:bodyPr/>
                    <a:lstStyle/>
                    <a:p>
                      <a:pPr algn="ctr" fontAlgn="ctr"/>
                      <a:r>
                        <a:rPr lang="tr-TR" sz="1000" u="none" strike="noStrike" dirty="0">
                          <a:effectLst/>
                          <a:latin typeface="+mn-lt"/>
                        </a:rPr>
                        <a:t>İMAM HATİP LİSELERİ (F)</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325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380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5.505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17</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00716103"/>
                  </a:ext>
                </a:extLst>
              </a:tr>
              <a:tr h="264325">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208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6.026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3.736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93.113</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a:solidFill>
                            <a:schemeClr val="tx1"/>
                          </a:solidFill>
                          <a:effectLst/>
                          <a:latin typeface="+mn-lt"/>
                          <a:ea typeface="SimSun" panose="02010600030101010101" pitchFamily="2" charset="-122"/>
                          <a:cs typeface="Arial TUR" panose="020B0604020202020204" pitchFamily="34" charset="0"/>
                        </a:rPr>
                        <a:t>25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95</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94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62971032"/>
                  </a:ext>
                </a:extLst>
              </a:tr>
              <a:tr h="264325">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219</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6.351</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4,116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98.618</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16</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24</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1000" dirty="0" smtClean="0">
                          <a:solidFill>
                            <a:schemeClr val="tx1"/>
                          </a:solidFill>
                          <a:effectLst/>
                          <a:latin typeface="+mn-lt"/>
                          <a:ea typeface="SimSun" panose="02010600030101010101" pitchFamily="2" charset="-122"/>
                          <a:cs typeface="Arial TUR" panose="020B0604020202020204" pitchFamily="34" charset="0"/>
                        </a:rPr>
                        <a:t>100</a:t>
                      </a:r>
                      <a:endParaRPr lang="tr-TR" sz="10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41142139"/>
                  </a:ext>
                </a:extLst>
              </a:tr>
            </a:tbl>
          </a:graphicData>
        </a:graphic>
      </p:graphicFrame>
      <p:sp>
        <p:nvSpPr>
          <p:cNvPr id="4" name="Metin kutusu 3"/>
          <p:cNvSpPr txBox="1"/>
          <p:nvPr/>
        </p:nvSpPr>
        <p:spPr>
          <a:xfrm>
            <a:off x="92765" y="8920719"/>
            <a:ext cx="6670679"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a:t>
            </a:r>
            <a:r>
              <a:rPr kumimoji="0" lang="tr-TR" sz="11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İlkokul ve ortaokul aynı binayı ve derslikleri kullandığı için ilgili kurum türlerinde derslik başına düşen öğrenci sayısı verileri  fazla çıkmıştır</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Normalde ilk ve ortaokulda derslik başına düşen öğrenci sayısı </a:t>
            </a:r>
            <a:r>
              <a:rPr kumimoji="0" lang="tr-TR" sz="11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34’tür</a:t>
            </a:r>
            <a:r>
              <a:rPr kumimoji="0" lang="tr-TR"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2020-2021 YILI RESMİ </a:t>
            </a: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OKULLARIN</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NORMAL VE İKİLİ ÖĞRETİM DURUMU*</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6343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YÜKSEK ÖĞRETİM GENEL DURUMU</a:t>
            </a:r>
            <a:r>
              <a:rPr kumimoji="0" lang="tr-TR" sz="2000" b="0"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TÜRKİYE-İSTANBUL KARŞILAŞTIRMASI</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4" name="Slayt Numarası Yer Tutucusu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Tablo 5"/>
          <p:cNvGraphicFramePr>
            <a:graphicFrameLocks noGrp="1"/>
          </p:cNvGraphicFramePr>
          <p:nvPr>
            <p:extLst>
              <p:ext uri="{D42A27DB-BD31-4B8C-83A1-F6EECF244321}">
                <p14:modId xmlns:p14="http://schemas.microsoft.com/office/powerpoint/2010/main" val="498169298"/>
              </p:ext>
            </p:extLst>
          </p:nvPr>
        </p:nvGraphicFramePr>
        <p:xfrm>
          <a:off x="123108" y="854517"/>
          <a:ext cx="6624000" cy="8541270"/>
        </p:xfrm>
        <a:graphic>
          <a:graphicData uri="http://schemas.openxmlformats.org/drawingml/2006/table">
            <a:tbl>
              <a:tblPr>
                <a:effectLst>
                  <a:outerShdw blurRad="50800" dist="38100" dir="5400000" algn="t" rotWithShape="0">
                    <a:prstClr val="black">
                      <a:alpha val="40000"/>
                    </a:prstClr>
                  </a:outerShdw>
                </a:effectLst>
              </a:tblPr>
              <a:tblGrid>
                <a:gridCol w="2520000">
                  <a:extLst>
                    <a:ext uri="{9D8B030D-6E8A-4147-A177-3AD203B41FA5}">
                      <a16:colId xmlns:a16="http://schemas.microsoft.com/office/drawing/2014/main" val="3517886067"/>
                    </a:ext>
                  </a:extLst>
                </a:gridCol>
                <a:gridCol w="1368000">
                  <a:extLst>
                    <a:ext uri="{9D8B030D-6E8A-4147-A177-3AD203B41FA5}">
                      <a16:colId xmlns:a16="http://schemas.microsoft.com/office/drawing/2014/main" val="1300982459"/>
                    </a:ext>
                  </a:extLst>
                </a:gridCol>
                <a:gridCol w="1368000">
                  <a:extLst>
                    <a:ext uri="{9D8B030D-6E8A-4147-A177-3AD203B41FA5}">
                      <a16:colId xmlns:a16="http://schemas.microsoft.com/office/drawing/2014/main" val="436323658"/>
                    </a:ext>
                  </a:extLst>
                </a:gridCol>
                <a:gridCol w="1368000">
                  <a:extLst>
                    <a:ext uri="{9D8B030D-6E8A-4147-A177-3AD203B41FA5}">
                      <a16:colId xmlns:a16="http://schemas.microsoft.com/office/drawing/2014/main" val="4130434168"/>
                    </a:ext>
                  </a:extLst>
                </a:gridCol>
              </a:tblGrid>
              <a:tr h="906905">
                <a:tc>
                  <a:txBody>
                    <a:bodyPr/>
                    <a:lstStyle/>
                    <a:p>
                      <a:pPr algn="ctr" rtl="0" fontAlgn="ctr"/>
                      <a:r>
                        <a:rPr lang="tr-TR" sz="1400" b="1" u="none" strike="noStrike" dirty="0">
                          <a:solidFill>
                            <a:schemeClr val="bg1"/>
                          </a:solidFill>
                          <a:effectLst/>
                        </a:rPr>
                        <a:t>YÜKSEK ÖĞRETİM</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marL="0" algn="ctr" defTabSz="457200" rtl="0" eaLnBrk="1" fontAlgn="ctr" latinLnBrk="0" hangingPunct="1"/>
                      <a:r>
                        <a:rPr lang="tr-TR" sz="1400" b="1" u="none" strike="noStrike" kern="1200" dirty="0">
                          <a:solidFill>
                            <a:schemeClr val="bg1"/>
                          </a:solidFill>
                          <a:effectLst/>
                        </a:rPr>
                        <a:t>TÜRKİYE</a:t>
                      </a:r>
                      <a:endParaRPr lang="tr-TR" sz="1400" b="1" i="0" u="none" strike="noStrike" kern="1200" dirty="0">
                        <a:solidFill>
                          <a:schemeClr val="bg1"/>
                        </a:solidFill>
                        <a:effectLst/>
                        <a:latin typeface="Calibri" panose="020F0502020204030204" pitchFamily="34" charset="0"/>
                        <a:ea typeface="+mn-ea"/>
                        <a:cs typeface="+mn-cs"/>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İSTANBUL’UN PAYI </a:t>
                      </a:r>
                      <a:endParaRPr lang="tr-TR" sz="1400" b="1" u="none" strike="noStrike" dirty="0" smtClean="0">
                        <a:solidFill>
                          <a:schemeClr val="bg1"/>
                        </a:solidFill>
                        <a:effectLst/>
                      </a:endParaRPr>
                    </a:p>
                    <a:p>
                      <a:pPr algn="ctr" rtl="0" fontAlgn="ctr"/>
                      <a:r>
                        <a:rPr lang="tr-TR" sz="1400" b="1" u="none" strike="noStrike" dirty="0" smtClean="0">
                          <a:solidFill>
                            <a:schemeClr val="bg1"/>
                          </a:solidFill>
                          <a:effectLst/>
                        </a:rPr>
                        <a:t>%</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2395191534"/>
                  </a:ext>
                </a:extLst>
              </a:tr>
              <a:tr h="544143">
                <a:tc gridSpan="4">
                  <a:txBody>
                    <a:bodyPr/>
                    <a:lstStyle/>
                    <a:p>
                      <a:pPr algn="ctr" rtl="0" fontAlgn="b"/>
                      <a:r>
                        <a:rPr lang="tr-TR" sz="1400" b="1" u="none" strike="noStrike" dirty="0">
                          <a:solidFill>
                            <a:srgbClr val="14213D"/>
                          </a:solidFill>
                          <a:effectLst/>
                        </a:rPr>
                        <a:t>KURUM</a:t>
                      </a:r>
                      <a:r>
                        <a:rPr lang="tr-TR" sz="1400" b="1" u="none" strike="noStrike" baseline="0" dirty="0">
                          <a:solidFill>
                            <a:srgbClr val="14213D"/>
                          </a:solidFill>
                          <a:effectLst/>
                        </a:rPr>
                        <a:t> SAYISI</a:t>
                      </a:r>
                      <a:endParaRPr lang="tr-TR" sz="1400" b="1" i="0" u="none" strike="noStrike" dirty="0">
                        <a:solidFill>
                          <a:srgbClr val="14213D"/>
                        </a:solidFill>
                        <a:effectLst/>
                        <a:latin typeface="Calibri" panose="020F0502020204030204" pitchFamily="34" charset="0"/>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488043280"/>
                  </a:ext>
                </a:extLst>
              </a:tr>
              <a:tr h="493428">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u="none" strike="noStrike" dirty="0">
                          <a:effectLst/>
                          <a:latin typeface="+mn-lt"/>
                        </a:rPr>
                        <a:t>13</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129</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10</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99678265"/>
                  </a:ext>
                </a:extLst>
              </a:tr>
              <a:tr h="501508">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44</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74</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59,4</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1637815"/>
                  </a:ext>
                </a:extLst>
              </a:tr>
              <a:tr h="501508">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2</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4</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75</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0699473"/>
                  </a:ext>
                </a:extLst>
              </a:tr>
              <a:tr h="493428">
                <a:tc>
                  <a:txBody>
                    <a:bodyPr/>
                    <a:lstStyle/>
                    <a:p>
                      <a:pPr algn="l" rtl="0" fontAlgn="b"/>
                      <a:r>
                        <a:rPr lang="tr-TR" sz="1400" b="1" u="none" strike="noStrike" dirty="0" smtClean="0">
                          <a:solidFill>
                            <a:srgbClr val="FF5400"/>
                          </a:solidFill>
                          <a:effectLst/>
                        </a:rPr>
                        <a:t>TOPLAM</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rgbClr val="FF5400"/>
                          </a:solidFill>
                          <a:effectLst/>
                          <a:latin typeface="+mn-lt"/>
                        </a:rPr>
                        <a:t>59</a:t>
                      </a:r>
                      <a:endParaRPr lang="tr-TR" sz="1400" b="1" i="0" u="none" strike="noStrike" dirty="0">
                        <a:solidFill>
                          <a:srgbClr val="FF5400"/>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rgbClr val="FF5400"/>
                          </a:solidFill>
                          <a:effectLst/>
                          <a:latin typeface="+mn-lt"/>
                        </a:rPr>
                        <a:t>207</a:t>
                      </a:r>
                      <a:endParaRPr lang="tr-TR" sz="1400" b="1" i="0" u="none" strike="noStrike" dirty="0">
                        <a:solidFill>
                          <a:srgbClr val="FF5400"/>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rgbClr val="FF5400"/>
                          </a:solidFill>
                          <a:effectLst/>
                          <a:latin typeface="+mn-lt"/>
                        </a:rPr>
                        <a:t>29</a:t>
                      </a:r>
                      <a:endParaRPr lang="tr-TR" sz="1400" b="1" i="0" u="none" strike="noStrike" dirty="0">
                        <a:solidFill>
                          <a:srgbClr val="FF5400"/>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515984684"/>
                  </a:ext>
                </a:extLst>
              </a:tr>
              <a:tr h="544143">
                <a:tc gridSpan="4">
                  <a:txBody>
                    <a:bodyPr/>
                    <a:lstStyle/>
                    <a:p>
                      <a:pPr algn="ctr" rtl="0" fontAlgn="b"/>
                      <a:r>
                        <a:rPr lang="tr-TR" sz="1400" b="1" u="none" strike="noStrike" dirty="0">
                          <a:solidFill>
                            <a:srgbClr val="14213D"/>
                          </a:solidFill>
                          <a:effectLst/>
                          <a:latin typeface="+mn-lt"/>
                        </a:rPr>
                        <a:t>ÖĞRENCİ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2196463169"/>
                  </a:ext>
                </a:extLst>
              </a:tr>
              <a:tr h="501508">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u="none" strike="noStrike" kern="1200" dirty="0" smtClean="0">
                          <a:solidFill>
                            <a:schemeClr val="tx1"/>
                          </a:solidFill>
                          <a:effectLst/>
                          <a:latin typeface="+mn-lt"/>
                          <a:ea typeface="+mn-ea"/>
                          <a:cs typeface="+mn-cs"/>
                        </a:rPr>
                        <a:t>904.617</a:t>
                      </a:r>
                      <a:endParaRPr lang="tr-TR" sz="140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a:solidFill>
                            <a:schemeClr val="tx1"/>
                          </a:solidFill>
                          <a:effectLst/>
                          <a:latin typeface="+mn-lt"/>
                          <a:ea typeface="+mn-ea"/>
                          <a:cs typeface="+mn-cs"/>
                        </a:rPr>
                        <a:t>7.596.918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11,9</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0484433"/>
                  </a:ext>
                </a:extLst>
              </a:tr>
              <a:tr h="501508">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0" u="none" strike="noStrike" kern="1200" dirty="0" smtClean="0">
                          <a:solidFill>
                            <a:schemeClr val="tx1"/>
                          </a:solidFill>
                          <a:effectLst/>
                          <a:latin typeface="+mn-lt"/>
                          <a:ea typeface="+mn-ea"/>
                          <a:cs typeface="+mn-cs"/>
                        </a:rPr>
                        <a:t>478.811</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636.363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75,3</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99754418"/>
                  </a:ext>
                </a:extLst>
              </a:tr>
              <a:tr h="501508">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u="none" strike="noStrike" kern="1200" dirty="0" smtClean="0">
                          <a:solidFill>
                            <a:schemeClr val="tx1"/>
                          </a:solidFill>
                          <a:effectLst/>
                          <a:latin typeface="+mn-lt"/>
                          <a:ea typeface="+mn-ea"/>
                          <a:cs typeface="+mn-cs"/>
                        </a:rPr>
                        <a:t>4.465</a:t>
                      </a:r>
                      <a:endParaRPr lang="tr-TR" sz="140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8.716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51,2</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31366357"/>
                  </a:ext>
                </a:extLst>
              </a:tr>
              <a:tr h="501508">
                <a:tc>
                  <a:txBody>
                    <a:bodyPr/>
                    <a:lstStyle/>
                    <a:p>
                      <a:pPr algn="l" rtl="0" fontAlgn="b"/>
                      <a:r>
                        <a:rPr lang="tr-TR" sz="1400" b="1" u="none" strike="noStrike" dirty="0" smtClean="0">
                          <a:solidFill>
                            <a:srgbClr val="FF5400"/>
                          </a:solidFill>
                          <a:effectLst/>
                        </a:rPr>
                        <a:t>TOPLAM</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1.387.893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rgbClr val="FF5400"/>
                          </a:solidFill>
                          <a:effectLst/>
                          <a:latin typeface="+mn-lt"/>
                          <a:ea typeface="+mn-ea"/>
                          <a:cs typeface="+mn-cs"/>
                        </a:rPr>
                        <a:t>8.241.997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16,8</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153787041"/>
                  </a:ext>
                </a:extLst>
              </a:tr>
              <a:tr h="544143">
                <a:tc gridSpan="4">
                  <a:txBody>
                    <a:bodyPr/>
                    <a:lstStyle/>
                    <a:p>
                      <a:pPr algn="ctr" rtl="0" fontAlgn="b"/>
                      <a:r>
                        <a:rPr lang="tr-TR" sz="1400" b="1" u="none" strike="noStrike" dirty="0">
                          <a:solidFill>
                            <a:srgbClr val="14213D"/>
                          </a:solidFill>
                          <a:effectLst/>
                          <a:latin typeface="+mn-lt"/>
                        </a:rPr>
                        <a:t>ÖĞRETİM ELEMANI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706880574"/>
                  </a:ext>
                </a:extLst>
              </a:tr>
              <a:tr h="501508">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16.637</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152.485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10,9</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00599490"/>
                  </a:ext>
                </a:extLst>
              </a:tr>
              <a:tr h="501508">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19.956</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28.110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71,4</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19238710"/>
                  </a:ext>
                </a:extLst>
              </a:tr>
              <a:tr h="501508">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103</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a:solidFill>
                            <a:schemeClr val="tx1"/>
                          </a:solidFill>
                          <a:effectLst/>
                          <a:latin typeface="+mn-lt"/>
                          <a:ea typeface="+mn-ea"/>
                          <a:cs typeface="+mn-cs"/>
                        </a:rPr>
                        <a:t>259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42,9</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68474494"/>
                  </a:ext>
                </a:extLst>
              </a:tr>
              <a:tr h="501508">
                <a:tc>
                  <a:txBody>
                    <a:bodyPr/>
                    <a:lstStyle/>
                    <a:p>
                      <a:pPr algn="l" rtl="0" fontAlgn="b"/>
                      <a:r>
                        <a:rPr lang="tr-TR" sz="1400" b="1" u="none" strike="noStrike" dirty="0">
                          <a:solidFill>
                            <a:srgbClr val="FF5400"/>
                          </a:solidFill>
                          <a:effectLst/>
                        </a:rPr>
                        <a:t>TOPLAM </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36.696</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rgbClr val="FF5400"/>
                          </a:solidFill>
                          <a:effectLst/>
                          <a:latin typeface="+mn-lt"/>
                          <a:ea typeface="+mn-ea"/>
                          <a:cs typeface="+mn-cs"/>
                        </a:rPr>
                        <a:t>180.854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20,4</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4088001"/>
                  </a:ext>
                </a:extLst>
              </a:tr>
            </a:tbl>
          </a:graphicData>
        </a:graphic>
      </p:graphicFrame>
    </p:spTree>
    <p:extLst>
      <p:ext uri="{BB962C8B-B14F-4D97-AF65-F5344CB8AC3E}">
        <p14:creationId xmlns:p14="http://schemas.microsoft.com/office/powerpoint/2010/main" val="4112129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DEVLET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Tablo 5"/>
          <p:cNvGraphicFramePr>
            <a:graphicFrameLocks noGrp="1"/>
          </p:cNvGraphicFramePr>
          <p:nvPr>
            <p:extLst>
              <p:ext uri="{D42A27DB-BD31-4B8C-83A1-F6EECF244321}">
                <p14:modId xmlns:p14="http://schemas.microsoft.com/office/powerpoint/2010/main" val="2986502351"/>
              </p:ext>
            </p:extLst>
          </p:nvPr>
        </p:nvGraphicFramePr>
        <p:xfrm>
          <a:off x="40342" y="943690"/>
          <a:ext cx="6786939" cy="8359336"/>
        </p:xfrm>
        <a:graphic>
          <a:graphicData uri="http://schemas.openxmlformats.org/drawingml/2006/table">
            <a:tbl>
              <a:tblPr>
                <a:effectLst>
                  <a:outerShdw blurRad="50800" dist="38100" dir="5400000" algn="t" rotWithShape="0">
                    <a:prstClr val="black">
                      <a:alpha val="40000"/>
                    </a:prstClr>
                  </a:outerShdw>
                </a:effectLst>
              </a:tblPr>
              <a:tblGrid>
                <a:gridCol w="252000">
                  <a:extLst>
                    <a:ext uri="{9D8B030D-6E8A-4147-A177-3AD203B41FA5}">
                      <a16:colId xmlns:a16="http://schemas.microsoft.com/office/drawing/2014/main" val="3129976894"/>
                    </a:ext>
                  </a:extLst>
                </a:gridCol>
                <a:gridCol w="2700000">
                  <a:extLst>
                    <a:ext uri="{9D8B030D-6E8A-4147-A177-3AD203B41FA5}">
                      <a16:colId xmlns:a16="http://schemas.microsoft.com/office/drawing/2014/main" val="4248295555"/>
                    </a:ext>
                  </a:extLst>
                </a:gridCol>
                <a:gridCol w="642403">
                  <a:extLst>
                    <a:ext uri="{9D8B030D-6E8A-4147-A177-3AD203B41FA5}">
                      <a16:colId xmlns:a16="http://schemas.microsoft.com/office/drawing/2014/main" val="1018558212"/>
                    </a:ext>
                  </a:extLst>
                </a:gridCol>
                <a:gridCol w="582446">
                  <a:extLst>
                    <a:ext uri="{9D8B030D-6E8A-4147-A177-3AD203B41FA5}">
                      <a16:colId xmlns:a16="http://schemas.microsoft.com/office/drawing/2014/main" val="2766534829"/>
                    </a:ext>
                  </a:extLst>
                </a:gridCol>
                <a:gridCol w="608141">
                  <a:extLst>
                    <a:ext uri="{9D8B030D-6E8A-4147-A177-3AD203B41FA5}">
                      <a16:colId xmlns:a16="http://schemas.microsoft.com/office/drawing/2014/main" val="2790645772"/>
                    </a:ext>
                  </a:extLst>
                </a:gridCol>
                <a:gridCol w="608141">
                  <a:extLst>
                    <a:ext uri="{9D8B030D-6E8A-4147-A177-3AD203B41FA5}">
                      <a16:colId xmlns:a16="http://schemas.microsoft.com/office/drawing/2014/main" val="3300494511"/>
                    </a:ext>
                  </a:extLst>
                </a:gridCol>
                <a:gridCol w="673808">
                  <a:extLst>
                    <a:ext uri="{9D8B030D-6E8A-4147-A177-3AD203B41FA5}">
                      <a16:colId xmlns:a16="http://schemas.microsoft.com/office/drawing/2014/main" val="2687829334"/>
                    </a:ext>
                  </a:extLst>
                </a:gridCol>
                <a:gridCol w="720000">
                  <a:extLst>
                    <a:ext uri="{9D8B030D-6E8A-4147-A177-3AD203B41FA5}">
                      <a16:colId xmlns:a16="http://schemas.microsoft.com/office/drawing/2014/main" val="1712104799"/>
                    </a:ext>
                  </a:extLst>
                </a:gridCol>
              </a:tblGrid>
              <a:tr h="1372764">
                <a:tc>
                  <a:txBody>
                    <a:bodyPr/>
                    <a:lstStyle/>
                    <a:p>
                      <a:pPr algn="ctr" rtl="0" fontAlgn="ctr"/>
                      <a:r>
                        <a:rPr lang="tr-TR" sz="1200" u="none" strike="noStrike" dirty="0">
                          <a:solidFill>
                            <a:schemeClr val="bg1"/>
                          </a:solidFill>
                          <a:effectLst/>
                        </a:rPr>
                        <a:t>SIRA NO</a:t>
                      </a:r>
                      <a:endParaRPr lang="tr-TR" sz="1200" b="1" i="0" u="none" strike="noStrike" dirty="0">
                        <a:solidFill>
                          <a:schemeClr val="bg1"/>
                        </a:solidFill>
                        <a:effectLst/>
                        <a:latin typeface="Calibri" panose="020F0502020204030204" pitchFamily="34" charset="0"/>
                      </a:endParaRPr>
                    </a:p>
                  </a:txBody>
                  <a:tcPr marL="3248" marR="3248" marT="3248" marB="0" vert="vert"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ÜNİVERSİTE ADI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FAKÜLTE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YÜKSEK OKUL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MESLEK YÜKSEK OKUL SAYISI</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ENSTİTÜ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ÖĞRETİM ELEMANI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ÖĞRENCİ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213188511"/>
                  </a:ext>
                </a:extLst>
              </a:tr>
              <a:tr h="473666">
                <a:tc>
                  <a:txBody>
                    <a:bodyPr/>
                    <a:lstStyle/>
                    <a:p>
                      <a:pPr algn="ctr" rtl="0" fontAlgn="ctr"/>
                      <a:r>
                        <a:rPr lang="tr-TR" sz="1200" b="1" u="none" strike="noStrike" dirty="0">
                          <a:effectLst/>
                        </a:rPr>
                        <a:t>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effectLst/>
                        </a:rPr>
                        <a:t>BOĞAZİÇİ ÜNİVERSİTESİ </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900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15.979</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15162646"/>
                  </a:ext>
                </a:extLst>
              </a:tr>
              <a:tr h="473666">
                <a:tc>
                  <a:txBody>
                    <a:bodyPr/>
                    <a:lstStyle/>
                    <a:p>
                      <a:pPr algn="ctr" rtl="0" fontAlgn="ctr"/>
                      <a:r>
                        <a:rPr lang="tr-TR" sz="1200" b="1" u="none" strike="noStrike" dirty="0">
                          <a:effectLst/>
                        </a:rPr>
                        <a:t>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effectLst/>
                        </a:rPr>
                        <a:t>GALATASARAY</a:t>
                      </a:r>
                      <a:r>
                        <a:rPr lang="tr-TR" sz="1200" b="1" u="none" strike="noStrike" baseline="0" dirty="0">
                          <a:effectLst/>
                        </a:rPr>
                        <a:t> </a:t>
                      </a:r>
                      <a:r>
                        <a:rPr lang="tr-TR" sz="1200" b="1" u="none" strike="noStrike" dirty="0">
                          <a:effectLst/>
                        </a:rPr>
                        <a:t>ÜNİVERSİTESİ</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291</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4.363</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5463737"/>
                  </a:ext>
                </a:extLst>
              </a:tr>
              <a:tr h="473666">
                <a:tc>
                  <a:txBody>
                    <a:bodyPr/>
                    <a:lstStyle/>
                    <a:p>
                      <a:pPr algn="ctr" rtl="0" fontAlgn="ctr"/>
                      <a:r>
                        <a:rPr lang="tr-TR" sz="1200" b="1" u="none" strike="noStrike" dirty="0">
                          <a:effectLst/>
                        </a:rPr>
                        <a:t>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MEDENİYET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862</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13.051</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59886214"/>
                  </a:ext>
                </a:extLst>
              </a:tr>
              <a:tr h="473666">
                <a:tc>
                  <a:txBody>
                    <a:bodyPr/>
                    <a:lstStyle/>
                    <a:p>
                      <a:pPr algn="ctr" rtl="0" fontAlgn="ctr"/>
                      <a:r>
                        <a:rPr lang="tr-TR" sz="1200" b="1" u="none" strike="noStrike" dirty="0">
                          <a:effectLst/>
                        </a:rPr>
                        <a:t>4</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TEKNİK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2.241</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35.853</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9923707"/>
                  </a:ext>
                </a:extLst>
              </a:tr>
              <a:tr h="473666">
                <a:tc>
                  <a:txBody>
                    <a:bodyPr/>
                    <a:lstStyle/>
                    <a:p>
                      <a:pPr algn="ctr" rtl="0" fontAlgn="ctr"/>
                      <a:r>
                        <a:rPr lang="tr-TR" sz="1200" b="1" u="none" strike="noStrike" dirty="0">
                          <a:effectLst/>
                        </a:rPr>
                        <a:t>5</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13</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3.466</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661.516</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93540921"/>
                  </a:ext>
                </a:extLst>
              </a:tr>
              <a:tr h="473666">
                <a:tc>
                  <a:txBody>
                    <a:bodyPr/>
                    <a:lstStyle/>
                    <a:p>
                      <a:pPr algn="ctr" rtl="0" fontAlgn="ctr"/>
                      <a:r>
                        <a:rPr lang="tr-TR" sz="1200" b="1" u="none" strike="noStrike" dirty="0">
                          <a:effectLst/>
                        </a:rPr>
                        <a:t>6</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ÜNİVERSİTESİ CERRAHPAŞA</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2.202</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33.255</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45758039"/>
                  </a:ext>
                </a:extLst>
              </a:tr>
              <a:tr h="473666">
                <a:tc>
                  <a:txBody>
                    <a:bodyPr/>
                    <a:lstStyle/>
                    <a:p>
                      <a:pPr algn="ctr" rtl="0" fontAlgn="ctr"/>
                      <a:r>
                        <a:rPr lang="tr-TR" sz="1200" b="1" u="none" strike="noStrike" dirty="0">
                          <a:effectLst/>
                        </a:rPr>
                        <a:t>7</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MARMARA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2.973</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73.677</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56830196"/>
                  </a:ext>
                </a:extLst>
              </a:tr>
              <a:tr h="592082">
                <a:tc>
                  <a:txBody>
                    <a:bodyPr/>
                    <a:lstStyle/>
                    <a:p>
                      <a:pPr algn="ctr" rtl="0" fontAlgn="ctr"/>
                      <a:r>
                        <a:rPr lang="tr-TR" sz="1200" b="1" u="none" strike="noStrike" dirty="0">
                          <a:effectLst/>
                        </a:rPr>
                        <a:t>8</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MİMARSİNAN GÜZEL SANATLAR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649</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9.722</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35158595"/>
                  </a:ext>
                </a:extLst>
              </a:tr>
              <a:tr h="473666">
                <a:tc>
                  <a:txBody>
                    <a:bodyPr/>
                    <a:lstStyle/>
                    <a:p>
                      <a:pPr algn="ctr" rtl="0" fontAlgn="ctr"/>
                      <a:r>
                        <a:rPr lang="tr-TR" sz="1200" b="1" u="none" strike="noStrike" dirty="0">
                          <a:effectLst/>
                        </a:rPr>
                        <a:t>9</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effectLst/>
                        </a:rPr>
                        <a:t>SAĞLIK</a:t>
                      </a:r>
                      <a:r>
                        <a:rPr lang="tr-TR" sz="1200" b="1" u="none" strike="noStrike" baseline="0" dirty="0">
                          <a:effectLst/>
                        </a:rPr>
                        <a:t> </a:t>
                      </a:r>
                      <a:r>
                        <a:rPr lang="tr-TR" sz="1200" b="1" u="none" strike="noStrike" dirty="0">
                          <a:effectLst/>
                        </a:rPr>
                        <a:t>BİLİMLERİ ÜNİVERSİTESİ</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1.120</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12.104</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5030302"/>
                  </a:ext>
                </a:extLst>
              </a:tr>
              <a:tr h="473666">
                <a:tc>
                  <a:txBody>
                    <a:bodyPr/>
                    <a:lstStyle/>
                    <a:p>
                      <a:pPr algn="ctr" rtl="0" fontAlgn="ctr"/>
                      <a:r>
                        <a:rPr lang="tr-TR" sz="1200" b="1" u="none" strike="noStrike" dirty="0">
                          <a:effectLst/>
                        </a:rPr>
                        <a:t>10</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effectLst/>
                        </a:rPr>
                        <a:t>TÜRK-ALMAN ÜNİVERSİTESİ</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257</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3.623</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3193024"/>
                  </a:ext>
                </a:extLst>
              </a:tr>
              <a:tr h="592082">
                <a:tc>
                  <a:txBody>
                    <a:bodyPr/>
                    <a:lstStyle/>
                    <a:p>
                      <a:pPr algn="ctr" rtl="0" fontAlgn="ctr"/>
                      <a:r>
                        <a:rPr lang="tr-TR" sz="1200" b="1" u="none" strike="noStrike" dirty="0">
                          <a:effectLst/>
                        </a:rPr>
                        <a:t>11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1" u="none" strike="noStrike" dirty="0" smtClean="0">
                          <a:effectLst/>
                        </a:rPr>
                        <a:t>TÜRK-JAPON BİLİM VE TEKNOLOJİ ÜNİVERSİTESİ</a:t>
                      </a:r>
                      <a:endParaRPr lang="tr-TR" sz="1200" b="1" i="0" u="none" strike="noStrike" dirty="0" smtClean="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59549990"/>
                  </a:ext>
                </a:extLst>
              </a:tr>
              <a:tr h="592082">
                <a:tc>
                  <a:txBody>
                    <a:bodyPr/>
                    <a:lstStyle/>
                    <a:p>
                      <a:pPr algn="ctr" rtl="0" fontAlgn="ctr"/>
                      <a:r>
                        <a:rPr lang="tr-TR" sz="1200" b="1" u="none" strike="noStrike" dirty="0">
                          <a:effectLst/>
                        </a:rPr>
                        <a:t>12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1" u="none" strike="noStrike" dirty="0" smtClean="0">
                          <a:effectLst/>
                        </a:rPr>
                        <a:t>TÜRKİYE</a:t>
                      </a:r>
                      <a:r>
                        <a:rPr lang="tr-TR" sz="1200" b="1" u="none" strike="noStrike" baseline="0" dirty="0" smtClean="0">
                          <a:effectLst/>
                        </a:rPr>
                        <a:t> </a:t>
                      </a:r>
                      <a:r>
                        <a:rPr lang="tr-TR" sz="1200" b="1" u="none" strike="noStrike" dirty="0" smtClean="0">
                          <a:effectLst/>
                        </a:rPr>
                        <a:t>ULUSLARARASI İSLAM, BİLİM VE TEKNOLOJİ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1941468"/>
                  </a:ext>
                </a:extLst>
              </a:tr>
              <a:tr h="473666">
                <a:tc>
                  <a:txBody>
                    <a:bodyPr/>
                    <a:lstStyle/>
                    <a:p>
                      <a:pPr algn="ctr" rtl="0" fontAlgn="ctr"/>
                      <a:r>
                        <a:rPr lang="tr-TR" sz="1200" b="1" u="none" strike="noStrike" dirty="0">
                          <a:effectLst/>
                        </a:rPr>
                        <a:t>13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effectLst/>
                        </a:rPr>
                        <a:t>YILDIZ TEKNİK ÜNİVERSİTESİ</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a:solidFill>
                            <a:srgbClr val="14213D"/>
                          </a:solidFill>
                          <a:effectLst/>
                          <a:latin typeface="+mn-lt"/>
                          <a:ea typeface="+mn-ea"/>
                          <a:cs typeface="Times New Roman" panose="02020603050405020304" pitchFamily="18"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a:solidFill>
                            <a:srgbClr val="14213D"/>
                          </a:solidFill>
                          <a:effectLst/>
                          <a:latin typeface="+mn-lt"/>
                          <a:ea typeface="+mn-ea"/>
                          <a:cs typeface="Times New Roman" panose="020206030504050203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1.676</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0" i="0" u="none" strike="noStrike" kern="1200" dirty="0" smtClean="0">
                          <a:solidFill>
                            <a:srgbClr val="14213D"/>
                          </a:solidFill>
                          <a:effectLst/>
                          <a:latin typeface="+mn-lt"/>
                          <a:ea typeface="+mn-ea"/>
                          <a:cs typeface="Times New Roman" panose="02020603050405020304" pitchFamily="18" charset="0"/>
                        </a:rPr>
                        <a:t>40.474</a:t>
                      </a:r>
                      <a:endParaRPr lang="tr-TR" sz="1200" b="0"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0678705"/>
                  </a:ext>
                </a:extLst>
              </a:tr>
              <a:tr h="473666">
                <a:tc gridSpan="2">
                  <a:txBody>
                    <a:bodyPr/>
                    <a:lstStyle/>
                    <a:p>
                      <a:pPr algn="ctr" rtl="0" fontAlgn="ctr"/>
                      <a:r>
                        <a:rPr lang="tr-TR" sz="1400" b="1" u="none" strike="noStrike" dirty="0">
                          <a:solidFill>
                            <a:srgbClr val="14213D"/>
                          </a:solidFill>
                          <a:effectLst/>
                        </a:rPr>
                        <a:t>TOPLAM</a:t>
                      </a:r>
                      <a:endParaRPr lang="tr-TR" sz="1400" b="1" i="0" u="none" strike="noStrike" dirty="0">
                        <a:solidFill>
                          <a:srgbClr val="14213D"/>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algn="ctr" defTabSz="685800" rtl="0" eaLnBrk="1" fontAlgn="b" latinLnBrk="0" hangingPunct="1"/>
                      <a:r>
                        <a:rPr lang="tr-TR" sz="1400" b="1" i="0" u="none" strike="noStrike" kern="1200" dirty="0">
                          <a:solidFill>
                            <a:srgbClr val="14213D"/>
                          </a:solidFill>
                          <a:effectLst/>
                          <a:latin typeface="+mn-lt"/>
                          <a:ea typeface="+mn-ea"/>
                          <a:cs typeface="Times New Roman" panose="02020603050405020304" pitchFamily="18" charset="0"/>
                        </a:rPr>
                        <a:t>107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lang="tr-TR" sz="1400" b="1" i="0" u="none" strike="noStrike" kern="1200" dirty="0" smtClean="0">
                          <a:solidFill>
                            <a:srgbClr val="14213D"/>
                          </a:solidFill>
                          <a:effectLst/>
                          <a:latin typeface="+mn-lt"/>
                          <a:ea typeface="+mn-ea"/>
                          <a:cs typeface="Times New Roman" panose="02020603050405020304" pitchFamily="18" charset="0"/>
                        </a:rPr>
                        <a:t>18</a:t>
                      </a:r>
                      <a:endParaRPr lang="tr-TR" sz="1400" b="1"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lang="tr-TR" sz="1400" b="1" i="0" u="none" strike="noStrike" kern="1200" dirty="0">
                          <a:solidFill>
                            <a:srgbClr val="14213D"/>
                          </a:solidFill>
                          <a:effectLst/>
                          <a:latin typeface="+mn-lt"/>
                          <a:ea typeface="+mn-ea"/>
                          <a:cs typeface="Times New Roman" panose="02020603050405020304" pitchFamily="18" charset="0"/>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lang="tr-TR" sz="1400" b="1" i="0" u="none" strike="noStrike" kern="1200" dirty="0" smtClean="0">
                          <a:solidFill>
                            <a:srgbClr val="14213D"/>
                          </a:solidFill>
                          <a:effectLst/>
                          <a:latin typeface="+mn-lt"/>
                          <a:ea typeface="+mn-ea"/>
                          <a:cs typeface="Times New Roman" panose="02020603050405020304" pitchFamily="18" charset="0"/>
                        </a:rPr>
                        <a:t>56</a:t>
                      </a:r>
                      <a:endParaRPr lang="tr-TR" sz="1400" b="1"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lang="tr-TR" sz="1400" b="1" i="0" u="none" strike="noStrike" kern="1200" dirty="0" smtClean="0">
                          <a:solidFill>
                            <a:srgbClr val="14213D"/>
                          </a:solidFill>
                          <a:effectLst/>
                          <a:latin typeface="+mn-lt"/>
                          <a:ea typeface="+mn-ea"/>
                          <a:cs typeface="Times New Roman" panose="02020603050405020304" pitchFamily="18" charset="0"/>
                        </a:rPr>
                        <a:t>16.637</a:t>
                      </a:r>
                      <a:endParaRPr lang="tr-TR" sz="1400" b="1"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lang="tr-TR" sz="1400" b="1" i="0" u="none" strike="noStrike" kern="1200" dirty="0" smtClean="0">
                          <a:solidFill>
                            <a:srgbClr val="14213D"/>
                          </a:solidFill>
                          <a:effectLst/>
                          <a:latin typeface="+mn-lt"/>
                          <a:ea typeface="+mn-ea"/>
                          <a:cs typeface="Times New Roman" panose="02020603050405020304" pitchFamily="18" charset="0"/>
                        </a:rPr>
                        <a:t>904.617</a:t>
                      </a:r>
                      <a:endParaRPr lang="tr-TR" sz="1400" b="1" i="0" u="none" strike="noStrike" kern="1200" dirty="0">
                        <a:solidFill>
                          <a:srgbClr val="14213D"/>
                        </a:solidFill>
                        <a:effectLst/>
                        <a:latin typeface="+mn-lt"/>
                        <a:ea typeface="+mn-ea"/>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497635486"/>
                  </a:ext>
                </a:extLst>
              </a:tr>
            </a:tbl>
          </a:graphicData>
        </a:graphic>
      </p:graphicFrame>
    </p:spTree>
    <p:extLst>
      <p:ext uri="{BB962C8B-B14F-4D97-AF65-F5344CB8AC3E}">
        <p14:creationId xmlns:p14="http://schemas.microsoft.com/office/powerpoint/2010/main" val="4263291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VAKIF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Tablo 5"/>
          <p:cNvGraphicFramePr>
            <a:graphicFrameLocks noGrp="1"/>
          </p:cNvGraphicFramePr>
          <p:nvPr>
            <p:extLst>
              <p:ext uri="{D42A27DB-BD31-4B8C-83A1-F6EECF244321}">
                <p14:modId xmlns:p14="http://schemas.microsoft.com/office/powerpoint/2010/main" val="495311910"/>
              </p:ext>
            </p:extLst>
          </p:nvPr>
        </p:nvGraphicFramePr>
        <p:xfrm>
          <a:off x="53791" y="820278"/>
          <a:ext cx="6736973" cy="8615269"/>
        </p:xfrm>
        <a:graphic>
          <a:graphicData uri="http://schemas.openxmlformats.org/drawingml/2006/table">
            <a:tbl>
              <a:tblPr>
                <a:effectLst>
                  <a:outerShdw blurRad="50800" dist="38100" dir="5400000" algn="t" rotWithShape="0">
                    <a:prstClr val="black">
                      <a:alpha val="40000"/>
                    </a:prstClr>
                  </a:outerShdw>
                </a:effectLst>
              </a:tblPr>
              <a:tblGrid>
                <a:gridCol w="376788">
                  <a:extLst>
                    <a:ext uri="{9D8B030D-6E8A-4147-A177-3AD203B41FA5}">
                      <a16:colId xmlns:a16="http://schemas.microsoft.com/office/drawing/2014/main" val="3208617606"/>
                    </a:ext>
                  </a:extLst>
                </a:gridCol>
                <a:gridCol w="2471729">
                  <a:extLst>
                    <a:ext uri="{9D8B030D-6E8A-4147-A177-3AD203B41FA5}">
                      <a16:colId xmlns:a16="http://schemas.microsoft.com/office/drawing/2014/main" val="1043160973"/>
                    </a:ext>
                  </a:extLst>
                </a:gridCol>
                <a:gridCol w="648074">
                  <a:extLst>
                    <a:ext uri="{9D8B030D-6E8A-4147-A177-3AD203B41FA5}">
                      <a16:colId xmlns:a16="http://schemas.microsoft.com/office/drawing/2014/main" val="3113933963"/>
                    </a:ext>
                  </a:extLst>
                </a:gridCol>
                <a:gridCol w="602860">
                  <a:extLst>
                    <a:ext uri="{9D8B030D-6E8A-4147-A177-3AD203B41FA5}">
                      <a16:colId xmlns:a16="http://schemas.microsoft.com/office/drawing/2014/main" val="3349014425"/>
                    </a:ext>
                  </a:extLst>
                </a:gridCol>
                <a:gridCol w="617934">
                  <a:extLst>
                    <a:ext uri="{9D8B030D-6E8A-4147-A177-3AD203B41FA5}">
                      <a16:colId xmlns:a16="http://schemas.microsoft.com/office/drawing/2014/main" val="727192237"/>
                    </a:ext>
                  </a:extLst>
                </a:gridCol>
                <a:gridCol w="557648">
                  <a:extLst>
                    <a:ext uri="{9D8B030D-6E8A-4147-A177-3AD203B41FA5}">
                      <a16:colId xmlns:a16="http://schemas.microsoft.com/office/drawing/2014/main" val="2206133781"/>
                    </a:ext>
                  </a:extLst>
                </a:gridCol>
                <a:gridCol w="663148">
                  <a:extLst>
                    <a:ext uri="{9D8B030D-6E8A-4147-A177-3AD203B41FA5}">
                      <a16:colId xmlns:a16="http://schemas.microsoft.com/office/drawing/2014/main" val="790745694"/>
                    </a:ext>
                  </a:extLst>
                </a:gridCol>
                <a:gridCol w="798792">
                  <a:extLst>
                    <a:ext uri="{9D8B030D-6E8A-4147-A177-3AD203B41FA5}">
                      <a16:colId xmlns:a16="http://schemas.microsoft.com/office/drawing/2014/main" val="2547668739"/>
                    </a:ext>
                  </a:extLst>
                </a:gridCol>
              </a:tblGrid>
              <a:tr h="452463">
                <a:tc>
                  <a:txBody>
                    <a:bodyPr/>
                    <a:lstStyle/>
                    <a:p>
                      <a:pPr algn="ctr" rtl="0" fontAlgn="ctr"/>
                      <a:r>
                        <a:rPr lang="tr-TR" sz="800" u="none" strike="noStrike" dirty="0">
                          <a:solidFill>
                            <a:schemeClr val="bg1"/>
                          </a:solidFill>
                          <a:effectLst/>
                          <a:latin typeface="+mn-lt"/>
                        </a:rPr>
                        <a:t>SIRA</a:t>
                      </a:r>
                      <a:endParaRPr lang="tr-TR" sz="800" b="1" i="0" u="none" strike="noStrike" dirty="0">
                        <a:solidFill>
                          <a:schemeClr val="bg1"/>
                        </a:solidFill>
                        <a:effectLst/>
                        <a:latin typeface="+mn-lt"/>
                      </a:endParaRPr>
                    </a:p>
                    <a:p>
                      <a:pPr algn="ctr" rtl="0" fontAlgn="ctr"/>
                      <a:r>
                        <a:rPr lang="tr-TR" sz="800" u="none" strike="noStrike" dirty="0">
                          <a:solidFill>
                            <a:schemeClr val="bg1"/>
                          </a:solidFill>
                          <a:effectLst/>
                          <a:latin typeface="+mn-lt"/>
                        </a:rPr>
                        <a:t>NO</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ÜNİVERSİTE ADI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FAKÜLTE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YÜKSEK OKUL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MESLEK YÜKSEK</a:t>
                      </a:r>
                      <a:endParaRPr lang="tr-TR" sz="800" b="1" i="0" u="none" strike="noStrike" dirty="0">
                        <a:solidFill>
                          <a:schemeClr val="bg1"/>
                        </a:solidFill>
                        <a:effectLst/>
                        <a:latin typeface="+mn-lt"/>
                      </a:endParaRPr>
                    </a:p>
                    <a:p>
                      <a:pPr algn="ctr" rtl="0" fontAlgn="ctr"/>
                      <a:r>
                        <a:rPr lang="tr-TR" sz="800" u="none" strike="noStrike" dirty="0">
                          <a:solidFill>
                            <a:schemeClr val="bg1"/>
                          </a:solidFill>
                          <a:effectLst/>
                          <a:latin typeface="+mn-lt"/>
                        </a:rPr>
                        <a:t>OKULU SAYISI</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ENSTİTÜ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ÖĞRETİM ELEMANI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ÖĞRENCİ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2656211605"/>
                  </a:ext>
                </a:extLst>
              </a:tr>
              <a:tr h="166989">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ACIBADEM M. ALİ AYDINLAR 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544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5.181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0194915"/>
                  </a:ext>
                </a:extLst>
              </a:tr>
              <a:tr h="166989">
                <a:tc>
                  <a:txBody>
                    <a:bodyPr/>
                    <a:lstStyle/>
                    <a:p>
                      <a:pPr algn="ctr" rtl="0" fontAlgn="ctr"/>
                      <a:r>
                        <a:rPr lang="tr-TR" sz="800" b="0" u="none" strike="noStrike" dirty="0">
                          <a:effectLst/>
                          <a:latin typeface="+mn-lt"/>
                        </a:rPr>
                        <a:t>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ALTINBAŞ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504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10.125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609336429"/>
                  </a:ext>
                </a:extLst>
              </a:tr>
              <a:tr h="166989">
                <a:tc>
                  <a:txBody>
                    <a:bodyPr/>
                    <a:lstStyle/>
                    <a:p>
                      <a:pPr algn="ctr" rtl="0" fontAlgn="ctr"/>
                      <a:r>
                        <a:rPr lang="tr-TR" sz="800" b="0" u="none" strike="noStrike" dirty="0">
                          <a:effectLst/>
                          <a:latin typeface="+mn-lt"/>
                        </a:rPr>
                        <a:t>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BAHÇEŞEHİR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769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25.970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8702854"/>
                  </a:ext>
                </a:extLst>
              </a:tr>
              <a:tr h="166989">
                <a:tc>
                  <a:txBody>
                    <a:bodyPr/>
                    <a:lstStyle/>
                    <a:p>
                      <a:pPr algn="ctr" rtl="0" fontAlgn="ctr"/>
                      <a:r>
                        <a:rPr lang="tr-TR" sz="800" b="0" u="none" strike="noStrike" dirty="0">
                          <a:effectLst/>
                          <a:latin typeface="+mn-lt"/>
                        </a:rPr>
                        <a:t>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BEYKENT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828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23.113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03703847"/>
                  </a:ext>
                </a:extLst>
              </a:tr>
              <a:tr h="166989">
                <a:tc>
                  <a:txBody>
                    <a:bodyPr/>
                    <a:lstStyle/>
                    <a:p>
                      <a:pPr algn="ctr" rtl="0" fontAlgn="ctr"/>
                      <a:r>
                        <a:rPr lang="tr-TR" sz="800" b="0" u="none" strike="noStrike" dirty="0">
                          <a:effectLst/>
                          <a:latin typeface="+mn-lt"/>
                        </a:rPr>
                        <a:t>5</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BEYKOZ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176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5.451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6148227"/>
                  </a:ext>
                </a:extLst>
              </a:tr>
              <a:tr h="166989">
                <a:tc>
                  <a:txBody>
                    <a:bodyPr/>
                    <a:lstStyle/>
                    <a:p>
                      <a:pPr algn="ctr" rtl="0" fontAlgn="ctr"/>
                      <a:r>
                        <a:rPr lang="tr-TR" sz="800" b="0" u="none" strike="noStrike" dirty="0">
                          <a:effectLst/>
                          <a:latin typeface="+mn-lt"/>
                        </a:rPr>
                        <a:t>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BEZM-İ ÂLEM VAKIF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680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3.280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6317559"/>
                  </a:ext>
                </a:extLst>
              </a:tr>
              <a:tr h="135609">
                <a:tc>
                  <a:txBody>
                    <a:bodyPr/>
                    <a:lstStyle/>
                    <a:p>
                      <a:pPr algn="ctr" rtl="0" fontAlgn="ctr"/>
                      <a:r>
                        <a:rPr lang="tr-TR" sz="800" b="0" u="none" strike="noStrike" dirty="0">
                          <a:effectLst/>
                          <a:latin typeface="+mn-lt"/>
                        </a:rPr>
                        <a:t>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a:solidFill>
                            <a:srgbClr val="000000"/>
                          </a:solidFill>
                          <a:effectLst/>
                          <a:latin typeface="+mn-lt"/>
                        </a:rPr>
                        <a:t>BİRUNİ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386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10.453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06651498"/>
                  </a:ext>
                </a:extLst>
              </a:tr>
              <a:tr h="135609">
                <a:tc>
                  <a:txBody>
                    <a:bodyPr/>
                    <a:lstStyle/>
                    <a:p>
                      <a:pPr algn="ctr" rtl="0" fontAlgn="ctr"/>
                      <a:r>
                        <a:rPr lang="tr-TR" sz="800" b="0" i="0" u="none" strike="noStrike" dirty="0" smtClean="0">
                          <a:solidFill>
                            <a:srgbClr val="000000"/>
                          </a:solidFill>
                          <a:effectLst/>
                          <a:latin typeface="+mn-lt"/>
                        </a:rPr>
                        <a:t>8</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DEMİROĞLU BİLİM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182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2.743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02742023"/>
                  </a:ext>
                </a:extLst>
              </a:tr>
              <a:tr h="166989">
                <a:tc>
                  <a:txBody>
                    <a:bodyPr/>
                    <a:lstStyle/>
                    <a:p>
                      <a:pPr algn="ctr" rtl="0" fontAlgn="ctr"/>
                      <a:r>
                        <a:rPr lang="tr-TR" sz="800" b="0" i="0" u="none" strike="noStrike" dirty="0" smtClean="0">
                          <a:solidFill>
                            <a:schemeClr val="tx1"/>
                          </a:solidFill>
                          <a:effectLst/>
                          <a:latin typeface="+mn-lt"/>
                        </a:rPr>
                        <a:t>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DOĞUŞ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469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12.436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87576573"/>
                  </a:ext>
                </a:extLst>
              </a:tr>
              <a:tr h="166989">
                <a:tc>
                  <a:txBody>
                    <a:bodyPr/>
                    <a:lstStyle/>
                    <a:p>
                      <a:pPr algn="ctr" rtl="0" fontAlgn="ctr"/>
                      <a:r>
                        <a:rPr lang="tr-TR" sz="800" b="0" u="none" strike="noStrike" dirty="0">
                          <a:effectLst/>
                          <a:latin typeface="+mn-lt"/>
                        </a:rPr>
                        <a:t>10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FATİH SULTAN MEHMET VAKIF 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348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7.396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867252"/>
                  </a:ext>
                </a:extLst>
              </a:tr>
              <a:tr h="166989">
                <a:tc>
                  <a:txBody>
                    <a:bodyPr/>
                    <a:lstStyle/>
                    <a:p>
                      <a:pPr algn="ctr" rtl="0" fontAlgn="ctr"/>
                      <a:r>
                        <a:rPr lang="tr-TR" sz="800" b="0" u="none" strike="noStrike" dirty="0">
                          <a:effectLst/>
                          <a:latin typeface="+mn-lt"/>
                        </a:rPr>
                        <a:t>11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FENERBAHÇE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175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1.806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0709622"/>
                  </a:ext>
                </a:extLst>
              </a:tr>
              <a:tr h="166989">
                <a:tc>
                  <a:txBody>
                    <a:bodyPr/>
                    <a:lstStyle/>
                    <a:p>
                      <a:pPr algn="ctr" rtl="0" fontAlgn="ctr"/>
                      <a:r>
                        <a:rPr lang="tr-TR" sz="800" b="0" u="none" strike="noStrike" dirty="0">
                          <a:effectLst/>
                          <a:latin typeface="+mn-lt"/>
                        </a:rPr>
                        <a:t>12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HALİÇ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404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11.230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543693"/>
                  </a:ext>
                </a:extLst>
              </a:tr>
              <a:tr h="166989">
                <a:tc>
                  <a:txBody>
                    <a:bodyPr/>
                    <a:lstStyle/>
                    <a:p>
                      <a:pPr algn="ctr" rtl="0" fontAlgn="ctr"/>
                      <a:r>
                        <a:rPr lang="tr-TR" sz="800" b="0" u="none" strike="noStrike" dirty="0">
                          <a:effectLst/>
                          <a:latin typeface="+mn-lt"/>
                        </a:rPr>
                        <a:t>13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IŞIK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261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6.253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0502414"/>
                  </a:ext>
                </a:extLst>
              </a:tr>
              <a:tr h="166989">
                <a:tc>
                  <a:txBody>
                    <a:bodyPr/>
                    <a:lstStyle/>
                    <a:p>
                      <a:pPr algn="ctr" rtl="0" fontAlgn="ctr"/>
                      <a:r>
                        <a:rPr lang="tr-TR" sz="800" b="0" u="none" strike="noStrike" dirty="0">
                          <a:effectLst/>
                          <a:latin typeface="+mn-lt"/>
                        </a:rPr>
                        <a:t>14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İBN-İ HALDUN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144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1.565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5017990"/>
                  </a:ext>
                </a:extLst>
              </a:tr>
              <a:tr h="166989">
                <a:tc>
                  <a:txBody>
                    <a:bodyPr/>
                    <a:lstStyle/>
                    <a:p>
                      <a:pPr marL="0" algn="ctr" defTabSz="685800" rtl="0" eaLnBrk="1" fontAlgn="ctr" latinLnBrk="0" hangingPunct="1"/>
                      <a:r>
                        <a:rPr lang="tr-TR" sz="800" b="0" u="none" strike="noStrike" kern="1200" dirty="0">
                          <a:solidFill>
                            <a:schemeClr val="tx1"/>
                          </a:solidFill>
                          <a:effectLst/>
                          <a:latin typeface="+mn-lt"/>
                          <a:ea typeface="+mn-ea"/>
                          <a:cs typeface="+mn-cs"/>
                        </a:rPr>
                        <a:t>15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İSTANBUL 29 MAYIS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145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2.670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30838540"/>
                  </a:ext>
                </a:extLst>
              </a:tr>
              <a:tr h="166989">
                <a:tc>
                  <a:txBody>
                    <a:bodyPr/>
                    <a:lstStyle/>
                    <a:p>
                      <a:pPr algn="ctr" rtl="0" fontAlgn="ctr"/>
                      <a:r>
                        <a:rPr lang="tr-TR" sz="800" b="0" u="none" strike="noStrike" dirty="0">
                          <a:effectLst/>
                          <a:latin typeface="+mn-lt"/>
                        </a:rPr>
                        <a:t>16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mn-lt"/>
                        </a:rPr>
                        <a:t>İSTANBUL AREL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458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12.887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93705626"/>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İSTANBUL ATLAS ÜNİVERSİTESİ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229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2.296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38843190"/>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AYDIN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1125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30.434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8240078"/>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AYVANSARAY 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269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8.438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04160005"/>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BİLGİ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602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22.377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34391477"/>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21</a:t>
                      </a:r>
                      <a:endParaRPr lang="tr-TR" sz="800" b="0" i="0" u="none" strike="noStrike" kern="1200" dirty="0">
                        <a:solidFill>
                          <a:srgbClr val="000000"/>
                        </a:solidFill>
                        <a:effectLst/>
                        <a:latin typeface="+mn-lt"/>
                        <a:ea typeface="+mn-ea"/>
                        <a:cs typeface="+mn-cs"/>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ESENYURT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241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6.209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57466"/>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22</a:t>
                      </a:r>
                      <a:endParaRPr lang="tr-TR" sz="800" b="0" i="0" u="none" strike="noStrike" kern="1200" dirty="0">
                        <a:solidFill>
                          <a:srgbClr val="000000"/>
                        </a:solidFill>
                        <a:effectLst/>
                        <a:latin typeface="+mn-lt"/>
                        <a:ea typeface="+mn-ea"/>
                        <a:cs typeface="+mn-cs"/>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GALATA ÜNİVERSİTESİ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1.578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74556954"/>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23</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GEDİK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309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6.076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37644939"/>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24</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GELİŞİM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890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27.654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41603300"/>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KENT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213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4.622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8984772"/>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26</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KÜLTÜR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408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14.757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71941732"/>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MEDİPOL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1306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38.422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5683631"/>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RUMELİ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261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4.671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32277342"/>
                  </a:ext>
                </a:extLst>
              </a:tr>
              <a:tr h="165606">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İSTANBUL SABAHATTİN ZAİM Ü.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344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10.483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44892729"/>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30</a:t>
                      </a:r>
                      <a:endParaRPr lang="tr-TR" sz="800" b="0" i="0" u="none" strike="noStrike" kern="1200" dirty="0">
                        <a:solidFill>
                          <a:srgbClr val="000000"/>
                        </a:solidFill>
                        <a:effectLst/>
                        <a:latin typeface="+mn-lt"/>
                        <a:ea typeface="+mn-ea"/>
                        <a:cs typeface="+mn-cs"/>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İSTANBUL SAĞLIK VE TEKNOLOJİ 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278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574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33314881"/>
                  </a:ext>
                </a:extLst>
              </a:tr>
              <a:tr h="1669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31</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TİCARET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284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9.196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6001258"/>
                  </a:ext>
                </a:extLst>
              </a:tr>
              <a:tr h="166989">
                <a:tc>
                  <a:txBody>
                    <a:bodyPr/>
                    <a:lstStyle/>
                    <a:p>
                      <a:pPr algn="ctr" rtl="0" fontAlgn="ctr"/>
                      <a:r>
                        <a:rPr lang="tr-TR" sz="800" b="0" u="none" strike="noStrike" dirty="0">
                          <a:effectLst/>
                          <a:latin typeface="+mn-lt"/>
                        </a:rPr>
                        <a:t>32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İSTANBUL YENİ YÜZYIL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468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8.434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90248175"/>
                  </a:ext>
                </a:extLst>
              </a:tr>
              <a:tr h="166989">
                <a:tc>
                  <a:txBody>
                    <a:bodyPr/>
                    <a:lstStyle/>
                    <a:p>
                      <a:pPr algn="ctr" rtl="0" fontAlgn="ctr"/>
                      <a:r>
                        <a:rPr lang="tr-TR" sz="800" b="0" u="none" strike="noStrike" dirty="0">
                          <a:effectLst/>
                          <a:latin typeface="+mn-lt"/>
                        </a:rPr>
                        <a:t>33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İSTİNYE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632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10.715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88716157"/>
                  </a:ext>
                </a:extLst>
              </a:tr>
              <a:tr h="166989">
                <a:tc>
                  <a:txBody>
                    <a:bodyPr/>
                    <a:lstStyle/>
                    <a:p>
                      <a:pPr algn="ctr" rtl="0" fontAlgn="ctr"/>
                      <a:r>
                        <a:rPr lang="tr-TR" sz="800" b="0" u="none" strike="noStrike" dirty="0">
                          <a:effectLst/>
                          <a:latin typeface="+mn-lt"/>
                        </a:rPr>
                        <a:t>34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KADİR HAS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291</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5.807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0001868"/>
                  </a:ext>
                </a:extLst>
              </a:tr>
              <a:tr h="166989">
                <a:tc>
                  <a:txBody>
                    <a:bodyPr/>
                    <a:lstStyle/>
                    <a:p>
                      <a:pPr algn="ctr" rtl="0" fontAlgn="ctr"/>
                      <a:r>
                        <a:rPr lang="tr-TR" sz="800" b="0" u="none" strike="noStrike" dirty="0">
                          <a:effectLst/>
                          <a:latin typeface="+mn-lt"/>
                        </a:rPr>
                        <a:t>35</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KOÇ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713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8.807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30992514"/>
                  </a:ext>
                </a:extLst>
              </a:tr>
              <a:tr h="166989">
                <a:tc>
                  <a:txBody>
                    <a:bodyPr/>
                    <a:lstStyle/>
                    <a:p>
                      <a:pPr algn="ctr" rtl="0" fontAlgn="ctr"/>
                      <a:r>
                        <a:rPr lang="tr-TR" sz="800" b="0" u="none" strike="noStrike" dirty="0">
                          <a:effectLst/>
                          <a:latin typeface="+mn-lt"/>
                        </a:rPr>
                        <a:t>36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MALTEPE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698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11.452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7546183"/>
                  </a:ext>
                </a:extLst>
              </a:tr>
              <a:tr h="166989">
                <a:tc>
                  <a:txBody>
                    <a:bodyPr/>
                    <a:lstStyle/>
                    <a:p>
                      <a:pPr algn="ctr" rtl="0" fontAlgn="ctr"/>
                      <a:r>
                        <a:rPr lang="tr-TR" sz="800" b="0" u="none" strike="noStrike" dirty="0">
                          <a:effectLst/>
                          <a:latin typeface="+mn-lt"/>
                        </a:rPr>
                        <a:t>37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MEF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166</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4.063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85737744"/>
                  </a:ext>
                </a:extLst>
              </a:tr>
              <a:tr h="166989">
                <a:tc>
                  <a:txBody>
                    <a:bodyPr/>
                    <a:lstStyle/>
                    <a:p>
                      <a:pPr algn="ctr" rtl="0" fontAlgn="ctr"/>
                      <a:r>
                        <a:rPr lang="tr-TR" sz="800" b="0" u="none" strike="noStrike" dirty="0">
                          <a:effectLst/>
                          <a:latin typeface="+mn-lt"/>
                        </a:rPr>
                        <a:t>38</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NİŞANTAŞI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653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23.587</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47964901"/>
                  </a:ext>
                </a:extLst>
              </a:tr>
              <a:tr h="166989">
                <a:tc>
                  <a:txBody>
                    <a:bodyPr/>
                    <a:lstStyle/>
                    <a:p>
                      <a:pPr algn="ctr" rtl="0" fontAlgn="ctr"/>
                      <a:r>
                        <a:rPr lang="tr-TR" sz="800" b="0" u="none" strike="noStrike" dirty="0">
                          <a:effectLst/>
                          <a:latin typeface="+mn-lt"/>
                        </a:rPr>
                        <a:t>39</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OKAN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504</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16.062</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8152399"/>
                  </a:ext>
                </a:extLst>
              </a:tr>
              <a:tr h="166989">
                <a:tc>
                  <a:txBody>
                    <a:bodyPr/>
                    <a:lstStyle/>
                    <a:p>
                      <a:pPr algn="ctr" rtl="0" fontAlgn="ctr"/>
                      <a:r>
                        <a:rPr lang="tr-TR" sz="800" b="0" u="none" strike="noStrike" dirty="0">
                          <a:effectLst/>
                          <a:latin typeface="+mn-lt"/>
                        </a:rPr>
                        <a:t>40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ÖZYEĞİN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438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8.823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6652521"/>
                  </a:ext>
                </a:extLst>
              </a:tr>
              <a:tr h="166989">
                <a:tc>
                  <a:txBody>
                    <a:bodyPr/>
                    <a:lstStyle/>
                    <a:p>
                      <a:pPr algn="ctr" rtl="0" fontAlgn="ctr"/>
                      <a:r>
                        <a:rPr lang="tr-TR" sz="800" b="0" u="none" strike="noStrike" dirty="0">
                          <a:effectLst/>
                          <a:latin typeface="+mn-lt"/>
                        </a:rPr>
                        <a:t>41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PİRİ REİS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203</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5.519</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57566172"/>
                  </a:ext>
                </a:extLst>
              </a:tr>
              <a:tr h="166989">
                <a:tc>
                  <a:txBody>
                    <a:bodyPr/>
                    <a:lstStyle/>
                    <a:p>
                      <a:pPr algn="ctr" rtl="0" fontAlgn="ctr"/>
                      <a:r>
                        <a:rPr lang="tr-TR" sz="800" b="0" u="none" strike="noStrike" dirty="0" smtClean="0">
                          <a:effectLst/>
                          <a:latin typeface="+mn-lt"/>
                        </a:rPr>
                        <a:t>42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SABANCI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318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6.341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40202291"/>
                  </a:ext>
                </a:extLst>
              </a:tr>
              <a:tr h="166989">
                <a:tc>
                  <a:txBody>
                    <a:bodyPr/>
                    <a:lstStyle/>
                    <a:p>
                      <a:pPr algn="ctr" rtl="0" fontAlgn="ctr"/>
                      <a:r>
                        <a:rPr lang="tr-TR" sz="800" b="0" u="none" strike="noStrike" dirty="0" smtClean="0">
                          <a:effectLst/>
                          <a:latin typeface="+mn-lt"/>
                        </a:rPr>
                        <a:t>43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ÜSKÜDAR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520</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22.205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0579261"/>
                  </a:ext>
                </a:extLst>
              </a:tr>
              <a:tr h="166989">
                <a:tc>
                  <a:txBody>
                    <a:bodyPr/>
                    <a:lstStyle/>
                    <a:p>
                      <a:pPr algn="ctr" rtl="0" fontAlgn="ctr"/>
                      <a:r>
                        <a:rPr lang="tr-TR" sz="800" b="0" u="none" strike="noStrike" dirty="0" smtClean="0">
                          <a:effectLst/>
                          <a:latin typeface="+mn-lt"/>
                        </a:rPr>
                        <a:t>44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YEDİTEPE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1.018</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rgbClr val="000000"/>
                          </a:solidFill>
                          <a:effectLst/>
                          <a:latin typeface="Calibri" panose="020F0502020204030204" pitchFamily="34" charset="0"/>
                        </a:rPr>
                        <a:t>22.275</a:t>
                      </a:r>
                      <a:endParaRPr lang="tr-TR" sz="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19563747"/>
                  </a:ext>
                </a:extLst>
              </a:tr>
              <a:tr h="166989">
                <a:tc gridSpan="2">
                  <a:txBody>
                    <a:bodyPr/>
                    <a:lstStyle/>
                    <a:p>
                      <a:pPr algn="l" rtl="0" fontAlgn="ctr"/>
                      <a:r>
                        <a:rPr lang="tr-TR" sz="800" b="1" u="none" strike="noStrike" dirty="0">
                          <a:solidFill>
                            <a:srgbClr val="14213D"/>
                          </a:solidFill>
                          <a:effectLst/>
                          <a:latin typeface="+mn-lt"/>
                        </a:rPr>
                        <a:t>VAKIF ÜNİVERSTİLERİ TOPLAMI</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marL="0" algn="ctr" defTabSz="685800" rtl="0" eaLnBrk="1" fontAlgn="ctr" latinLnBrk="0" hangingPunct="1"/>
                      <a:r>
                        <a:rPr lang="tr-TR" sz="800" b="1" i="0" u="none" strike="noStrike" kern="1200" dirty="0">
                          <a:solidFill>
                            <a:srgbClr val="14213D"/>
                          </a:solidFill>
                          <a:effectLst/>
                          <a:latin typeface="+mn-lt"/>
                          <a:ea typeface="+mn-ea"/>
                          <a:cs typeface="+mn-cs"/>
                        </a:rPr>
                        <a:t>290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800" b="1" i="0" u="none" strike="noStrike" kern="1200" dirty="0" smtClean="0">
                          <a:solidFill>
                            <a:srgbClr val="14213D"/>
                          </a:solidFill>
                          <a:effectLst/>
                          <a:latin typeface="+mn-lt"/>
                          <a:ea typeface="+mn-ea"/>
                          <a:cs typeface="+mn-cs"/>
                        </a:rPr>
                        <a:t>43</a:t>
                      </a:r>
                      <a:endParaRPr lang="tr-TR" sz="8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800" b="1" i="0" u="none" strike="noStrike" kern="1200" dirty="0" smtClean="0">
                          <a:solidFill>
                            <a:srgbClr val="14213D"/>
                          </a:solidFill>
                          <a:effectLst/>
                          <a:latin typeface="+mn-lt"/>
                          <a:ea typeface="+mn-ea"/>
                          <a:cs typeface="+mn-cs"/>
                        </a:rPr>
                        <a:t>58</a:t>
                      </a:r>
                      <a:endParaRPr lang="tr-TR" sz="8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800" b="1" i="0" u="none" strike="noStrike" kern="1200" dirty="0" smtClean="0">
                          <a:solidFill>
                            <a:srgbClr val="14213D"/>
                          </a:solidFill>
                          <a:effectLst/>
                          <a:latin typeface="+mn-lt"/>
                          <a:ea typeface="+mn-ea"/>
                          <a:cs typeface="+mn-cs"/>
                        </a:rPr>
                        <a:t>83</a:t>
                      </a:r>
                      <a:endParaRPr lang="tr-TR" sz="8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800" b="1" i="0" u="none" strike="noStrike" kern="1200" dirty="0" smtClean="0">
                          <a:solidFill>
                            <a:srgbClr val="14213D"/>
                          </a:solidFill>
                          <a:effectLst/>
                          <a:latin typeface="+mn-lt"/>
                          <a:ea typeface="+mn-ea"/>
                          <a:cs typeface="+mn-cs"/>
                        </a:rPr>
                        <a:t>19.956</a:t>
                      </a:r>
                      <a:endParaRPr lang="tr-TR" sz="8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800" b="1" i="0" u="none" strike="noStrike" kern="1200" dirty="0" smtClean="0">
                          <a:solidFill>
                            <a:srgbClr val="14213D"/>
                          </a:solidFill>
                          <a:effectLst/>
                          <a:latin typeface="+mn-lt"/>
                          <a:ea typeface="+mn-ea"/>
                          <a:cs typeface="+mn-cs"/>
                        </a:rPr>
                        <a:t>478.811</a:t>
                      </a:r>
                      <a:endParaRPr lang="tr-TR" sz="8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863065968"/>
                  </a:ext>
                </a:extLst>
              </a:tr>
              <a:tr h="159108">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rgbClr val="000000"/>
                          </a:solidFill>
                          <a:effectLst/>
                          <a:latin typeface="+mn-lt"/>
                          <a:ea typeface="+mn-ea"/>
                          <a:cs typeface="+mn-cs"/>
                        </a:rPr>
                        <a:t>ATAŞEHİR ADIGÜZEL MYO</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mn-lt"/>
                        </a:rPr>
                        <a:t>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u="none" strike="noStrike" dirty="0">
                          <a:effectLst/>
                          <a:latin typeface="+mn-lt"/>
                        </a:rPr>
                        <a:t>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u="none" strike="noStrike" dirty="0">
                          <a:effectLst/>
                          <a:latin typeface="+mn-lt"/>
                        </a:rPr>
                        <a:t>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chemeClr val="tx1"/>
                          </a:solidFill>
                          <a:effectLst/>
                          <a:latin typeface="+mn-lt"/>
                        </a:rPr>
                        <a:t>16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chemeClr val="tx1"/>
                          </a:solidFill>
                          <a:effectLst/>
                          <a:latin typeface="+mn-lt"/>
                        </a:rPr>
                        <a:t>634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7611963"/>
                  </a:ext>
                </a:extLst>
              </a:tr>
              <a:tr h="159108">
                <a:tc>
                  <a:txBody>
                    <a:bodyPr/>
                    <a:lstStyle/>
                    <a:p>
                      <a:pPr algn="ctr" rtl="0" fontAlgn="ctr"/>
                      <a:r>
                        <a:rPr lang="tr-TR" sz="800" b="0" i="0" u="none" strike="noStrike" dirty="0">
                          <a:solidFill>
                            <a:schemeClr val="tx1"/>
                          </a:solidFill>
                          <a:effectLst/>
                          <a:latin typeface="+mn-lt"/>
                        </a:rPr>
                        <a:t>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rgbClr val="000000"/>
                          </a:solidFill>
                          <a:effectLst/>
                          <a:latin typeface="+mn-lt"/>
                          <a:ea typeface="+mn-ea"/>
                          <a:cs typeface="+mn-cs"/>
                        </a:rPr>
                        <a:t>İSTANBUL ŞİŞLİ MYO</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u="none" strike="noStrike" dirty="0">
                          <a:effectLst/>
                          <a:latin typeface="+mn-lt"/>
                        </a:rPr>
                        <a:t>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u="none" strike="noStrike" dirty="0">
                          <a:effectLst/>
                          <a:latin typeface="+mn-lt"/>
                        </a:rPr>
                        <a:t>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u="none" strike="noStrike" dirty="0">
                          <a:effectLst/>
                          <a:latin typeface="+mn-lt"/>
                        </a:rPr>
                        <a:t>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smtClean="0">
                          <a:solidFill>
                            <a:schemeClr val="tx1"/>
                          </a:solidFill>
                          <a:effectLst/>
                          <a:latin typeface="+mn-lt"/>
                        </a:rPr>
                        <a:t>87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u="none" strike="noStrike" dirty="0" smtClean="0">
                          <a:effectLst/>
                          <a:latin typeface="+mn-lt"/>
                        </a:rPr>
                        <a:t>3.831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42920277"/>
                  </a:ext>
                </a:extLst>
              </a:tr>
              <a:tr h="159108">
                <a:tc gridSpan="2">
                  <a:txBody>
                    <a:bodyPr/>
                    <a:lstStyle/>
                    <a:p>
                      <a:pPr algn="l" rtl="0" fontAlgn="ctr"/>
                      <a:r>
                        <a:rPr lang="tr-TR" sz="800" b="1" u="none" strike="noStrike" dirty="0">
                          <a:solidFill>
                            <a:srgbClr val="14213D"/>
                          </a:solidFill>
                          <a:effectLst/>
                          <a:latin typeface="+mn-lt"/>
                        </a:rPr>
                        <a:t>VAKIF MYO TOPLAMI</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ctr" rtl="0" fontAlgn="ctr"/>
                      <a:r>
                        <a:rPr lang="tr-TR" sz="800" b="1" i="0" u="none" strike="noStrike" dirty="0">
                          <a:solidFill>
                            <a:srgbClr val="14213D"/>
                          </a:solidFill>
                          <a:effectLst/>
                          <a:latin typeface="+mn-lt"/>
                        </a:rPr>
                        <a:t>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800" b="1" i="0" u="none" strike="noStrike" dirty="0">
                          <a:solidFill>
                            <a:srgbClr val="14213D"/>
                          </a:solidFill>
                          <a:effectLst/>
                          <a:latin typeface="+mn-lt"/>
                        </a:rPr>
                        <a:t>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800" b="1" i="0" u="none" strike="noStrike" dirty="0" smtClean="0">
                          <a:solidFill>
                            <a:srgbClr val="14213D"/>
                          </a:solidFill>
                          <a:effectLst/>
                          <a:latin typeface="+mn-lt"/>
                        </a:rPr>
                        <a:t>2</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800" b="1" i="0" u="none" strike="noStrike" dirty="0">
                          <a:solidFill>
                            <a:srgbClr val="14213D"/>
                          </a:solidFill>
                          <a:effectLst/>
                          <a:latin typeface="+mn-lt"/>
                        </a:rPr>
                        <a:t>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800" b="1" i="0" u="none" strike="noStrike" dirty="0" smtClean="0">
                          <a:solidFill>
                            <a:srgbClr val="14213D"/>
                          </a:solidFill>
                          <a:effectLst/>
                          <a:latin typeface="+mn-lt"/>
                        </a:rPr>
                        <a:t>103</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800" b="1" i="0" u="none" strike="noStrike" dirty="0" smtClean="0">
                          <a:solidFill>
                            <a:srgbClr val="14213D"/>
                          </a:solidFill>
                          <a:effectLst/>
                          <a:latin typeface="+mn-lt"/>
                        </a:rPr>
                        <a:t>4.465</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750308114"/>
                  </a:ext>
                </a:extLst>
              </a:tr>
              <a:tr h="235120">
                <a:tc gridSpan="2">
                  <a:txBody>
                    <a:bodyPr/>
                    <a:lstStyle/>
                    <a:p>
                      <a:pPr algn="ctr" rtl="0" fontAlgn="ctr"/>
                      <a:r>
                        <a:rPr lang="tr-TR" sz="900" b="1" u="none" strike="noStrike" dirty="0">
                          <a:solidFill>
                            <a:srgbClr val="14213D"/>
                          </a:solidFill>
                          <a:effectLst/>
                          <a:latin typeface="+mn-lt"/>
                        </a:rPr>
                        <a:t>GENEL TOPLAM</a:t>
                      </a:r>
                      <a:endParaRPr lang="tr-TR" sz="9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algn="ctr" defTabSz="685800" rtl="0" eaLnBrk="1" fontAlgn="ctr" latinLnBrk="0" hangingPunct="1"/>
                      <a:r>
                        <a:rPr lang="tr-TR" sz="900" b="1" i="0" u="none" strike="noStrike" kern="1200" dirty="0">
                          <a:solidFill>
                            <a:srgbClr val="14213D"/>
                          </a:solidFill>
                          <a:effectLst/>
                          <a:latin typeface="+mn-lt"/>
                          <a:ea typeface="+mn-ea"/>
                          <a:cs typeface="+mn-cs"/>
                        </a:rPr>
                        <a:t>290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900" b="1" i="0" u="none" strike="noStrike" kern="1200" dirty="0">
                          <a:solidFill>
                            <a:srgbClr val="14213D"/>
                          </a:solidFill>
                          <a:effectLst/>
                          <a:latin typeface="+mn-lt"/>
                          <a:ea typeface="+mn-ea"/>
                          <a:cs typeface="+mn-cs"/>
                        </a:rPr>
                        <a:t>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900" b="1" i="0" u="none" strike="noStrike" kern="1200" dirty="0">
                          <a:solidFill>
                            <a:srgbClr val="14213D"/>
                          </a:solidFill>
                          <a:effectLst/>
                          <a:latin typeface="+mn-lt"/>
                          <a:ea typeface="+mn-ea"/>
                          <a:cs typeface="+mn-cs"/>
                        </a:rPr>
                        <a:t>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900" b="1" i="0" u="none" strike="noStrike" kern="1200" dirty="0">
                          <a:solidFill>
                            <a:srgbClr val="14213D"/>
                          </a:solidFill>
                          <a:effectLst/>
                          <a:latin typeface="+mn-lt"/>
                          <a:ea typeface="+mn-ea"/>
                          <a:cs typeface="+mn-cs"/>
                        </a:rPr>
                        <a:t>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900" b="1" i="0" u="none" strike="noStrike" kern="1200" dirty="0" smtClean="0">
                          <a:solidFill>
                            <a:srgbClr val="14213D"/>
                          </a:solidFill>
                          <a:effectLst/>
                          <a:latin typeface="+mn-lt"/>
                          <a:ea typeface="+mn-ea"/>
                          <a:cs typeface="+mn-cs"/>
                        </a:rPr>
                        <a:t>20.059</a:t>
                      </a:r>
                      <a:endParaRPr lang="tr-TR" sz="9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900" b="1" i="0" u="none" strike="noStrike" kern="1200" dirty="0" smtClean="0">
                          <a:solidFill>
                            <a:srgbClr val="14213D"/>
                          </a:solidFill>
                          <a:effectLst/>
                          <a:latin typeface="+mn-lt"/>
                          <a:ea typeface="+mn-ea"/>
                          <a:cs typeface="+mn-cs"/>
                        </a:rPr>
                        <a:t>483.276</a:t>
                      </a:r>
                      <a:endParaRPr lang="tr-TR" sz="9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588760566"/>
                  </a:ext>
                </a:extLst>
              </a:tr>
            </a:tbl>
          </a:graphicData>
        </a:graphic>
      </p:graphicFrame>
    </p:spTree>
    <p:extLst>
      <p:ext uri="{BB962C8B-B14F-4D97-AF65-F5344CB8AC3E}">
        <p14:creationId xmlns:p14="http://schemas.microsoft.com/office/powerpoint/2010/main" val="193012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 y="132362"/>
            <a:ext cx="6858000" cy="571634"/>
          </a:xfrm>
          <a:prstGeom prst="rect">
            <a:avLst/>
          </a:prstGeom>
          <a:solidFill>
            <a:srgbClr val="484848"/>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F6C995"/>
                </a:solidFill>
                <a:effectLst/>
                <a:uLnTx/>
                <a:uFillTx/>
                <a:latin typeface="Century Gothic" panose="020B0502020202020204" pitchFamily="34" charset="0"/>
                <a:ea typeface="+mn-ea"/>
                <a:cs typeface="+mn-cs"/>
              </a:rPr>
              <a:t>                                  İÇİNDEKİLER</a:t>
            </a:r>
          </a:p>
        </p:txBody>
      </p:sp>
      <p:sp>
        <p:nvSpPr>
          <p:cNvPr id="3" name="Dikdörtgen 2"/>
          <p:cNvSpPr/>
          <p:nvPr/>
        </p:nvSpPr>
        <p:spPr>
          <a:xfrm>
            <a:off x="363068" y="1"/>
            <a:ext cx="766483" cy="878517"/>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0" y="9376108"/>
            <a:ext cx="6858000" cy="412377"/>
          </a:xfrm>
          <a:prstGeom prst="rect">
            <a:avLst/>
          </a:prstGeom>
          <a:solidFill>
            <a:srgbClr val="F6C9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1" i="1" u="none" strike="noStrike" kern="1200" cap="none" spc="0" normalizeH="0" baseline="0" noProof="0" dirty="0">
                <a:ln>
                  <a:noFill/>
                </a:ln>
                <a:solidFill>
                  <a:srgbClr val="484848"/>
                </a:solidFill>
                <a:effectLst/>
                <a:uLnTx/>
                <a:uFillTx/>
                <a:latin typeface="Calibri" panose="020F0502020204030204"/>
                <a:ea typeface="+mn-ea"/>
                <a:cs typeface="+mn-cs"/>
              </a:rPr>
              <a:t>İl Planlama ve Koordinasyon Müdürlüğü</a:t>
            </a:r>
          </a:p>
        </p:txBody>
      </p:sp>
      <p:pic>
        <p:nvPicPr>
          <p:cNvPr id="5" name="Resim 4"/>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48939" y="175447"/>
            <a:ext cx="567767" cy="392052"/>
          </a:xfrm>
          <a:prstGeom prst="rect">
            <a:avLst/>
          </a:prstGeom>
        </p:spPr>
      </p:pic>
      <p:sp>
        <p:nvSpPr>
          <p:cNvPr id="7" name="Dikdörtgen 6"/>
          <p:cNvSpPr/>
          <p:nvPr/>
        </p:nvSpPr>
        <p:spPr>
          <a:xfrm>
            <a:off x="363068" y="18741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49</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9" name="Düz Bağlayıcı 8"/>
          <p:cNvCxnSpPr/>
          <p:nvPr/>
        </p:nvCxnSpPr>
        <p:spPr>
          <a:xfrm flipV="1">
            <a:off x="225217" y="259356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63068" y="270114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51</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2" name="Düz Bağlayıcı 11"/>
          <p:cNvCxnSpPr/>
          <p:nvPr/>
        </p:nvCxnSpPr>
        <p:spPr>
          <a:xfrm flipV="1">
            <a:off x="225217" y="344745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spect="1"/>
          </p:cNvSpPr>
          <p:nvPr/>
        </p:nvSpPr>
        <p:spPr>
          <a:xfrm>
            <a:off x="363068" y="360787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53</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4" name="Metin kutusu 13"/>
          <p:cNvSpPr txBox="1"/>
          <p:nvPr/>
        </p:nvSpPr>
        <p:spPr>
          <a:xfrm>
            <a:off x="1344705" y="3775104"/>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FİZİKİ ve TEKNİK ALTYAPI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5" name="Metin kutusu 14"/>
          <p:cNvSpPr txBox="1"/>
          <p:nvPr/>
        </p:nvSpPr>
        <p:spPr>
          <a:xfrm>
            <a:off x="1344705" y="2837186"/>
            <a:ext cx="4075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TARIM, ORMAN ve HAYVANCILIK</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6" name="Düz Bağlayıcı 15"/>
          <p:cNvCxnSpPr/>
          <p:nvPr/>
        </p:nvCxnSpPr>
        <p:spPr>
          <a:xfrm flipV="1">
            <a:off x="264974" y="4384628"/>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44705" y="202467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SANAYİ VE TEKNOLOJİ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3" name="Dikdörtgen 22"/>
          <p:cNvSpPr/>
          <p:nvPr/>
        </p:nvSpPr>
        <p:spPr>
          <a:xfrm>
            <a:off x="363068" y="4452753"/>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36" name="Düz Bağlayıcı 35"/>
          <p:cNvCxnSpPr/>
          <p:nvPr/>
        </p:nvCxnSpPr>
        <p:spPr>
          <a:xfrm flipV="1">
            <a:off x="331235" y="520289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7" name="Dikdörtgen 36"/>
          <p:cNvSpPr>
            <a:spLocks noChangeAspect="1"/>
          </p:cNvSpPr>
          <p:nvPr/>
        </p:nvSpPr>
        <p:spPr>
          <a:xfrm>
            <a:off x="389572" y="529982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47" name="Dikdörtgen 46"/>
          <p:cNvSpPr/>
          <p:nvPr/>
        </p:nvSpPr>
        <p:spPr>
          <a:xfrm>
            <a:off x="378988" y="1024738"/>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47</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48" name="Düz Bağlayıcı 47"/>
          <p:cNvCxnSpPr/>
          <p:nvPr/>
        </p:nvCxnSpPr>
        <p:spPr>
          <a:xfrm flipV="1">
            <a:off x="241137" y="177105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1360625" y="1160782"/>
            <a:ext cx="1918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SPOR</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50" name="Metin kutusu 49"/>
          <p:cNvSpPr txBox="1"/>
          <p:nvPr/>
        </p:nvSpPr>
        <p:spPr>
          <a:xfrm>
            <a:off x="1300054" y="4600874"/>
            <a:ext cx="4061013" cy="369332"/>
          </a:xfrm>
          <a:prstGeom prst="rect">
            <a:avLst/>
          </a:prstGeom>
          <a:noFill/>
        </p:spPr>
        <p:txBody>
          <a:bodyPr wrap="square" rtlCol="0">
            <a:spAutoFit/>
          </a:bodyPr>
          <a:lstStyle/>
          <a:p>
            <a:pPr lvl="0">
              <a:defRPr/>
            </a:pPr>
            <a:r>
              <a:rPr lang="tr-TR" b="1" i="1">
                <a:solidFill>
                  <a:srgbClr val="484848"/>
                </a:solidFill>
              </a:rPr>
              <a:t>İLETİŞİM, HABERLEŞME ve ENERJİ</a:t>
            </a:r>
            <a:endParaRPr lang="tr-TR" b="1" i="1" dirty="0">
              <a:solidFill>
                <a:srgbClr val="484848"/>
              </a:solidFill>
            </a:endParaRPr>
          </a:p>
        </p:txBody>
      </p:sp>
      <p:cxnSp>
        <p:nvCxnSpPr>
          <p:cNvPr id="52" name="Düz Bağlayıcı 51"/>
          <p:cNvCxnSpPr/>
          <p:nvPr/>
        </p:nvCxnSpPr>
        <p:spPr>
          <a:xfrm flipV="1">
            <a:off x="364366" y="604440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flipV="1">
            <a:off x="410749" y="6899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8" name="Düz Bağlayıcı 57"/>
          <p:cNvCxnSpPr/>
          <p:nvPr/>
        </p:nvCxnSpPr>
        <p:spPr>
          <a:xfrm flipV="1">
            <a:off x="404123" y="7661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61" name="Düz Bağlayıcı 60"/>
          <p:cNvCxnSpPr/>
          <p:nvPr/>
        </p:nvCxnSpPr>
        <p:spPr>
          <a:xfrm flipV="1">
            <a:off x="424001" y="851593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5" name="Dikdörtgen 34"/>
          <p:cNvSpPr/>
          <p:nvPr/>
        </p:nvSpPr>
        <p:spPr>
          <a:xfrm>
            <a:off x="1358736" y="6318985"/>
            <a:ext cx="3429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KAMU</a:t>
            </a:r>
            <a:r>
              <a:rPr kumimoji="0" lang="tr-TR" sz="1800" b="1" i="1" u="none" strike="noStrike" kern="1200" cap="none" spc="0" normalizeH="0" noProof="0" dirty="0" smtClean="0">
                <a:ln>
                  <a:noFill/>
                </a:ln>
                <a:solidFill>
                  <a:srgbClr val="484848"/>
                </a:solidFill>
                <a:effectLst/>
                <a:uLnTx/>
                <a:uFillTx/>
                <a:latin typeface="Calibri" panose="020F0502020204030204"/>
                <a:ea typeface="+mn-ea"/>
                <a:cs typeface="+mn-cs"/>
              </a:rPr>
              <a:t> YATIRIMLARI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7" name="Dikdörtgen 26"/>
          <p:cNvSpPr/>
          <p:nvPr/>
        </p:nvSpPr>
        <p:spPr>
          <a:xfrm>
            <a:off x="1325606" y="5437716"/>
            <a:ext cx="3429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KENTSEL DÖNÜŞÜM</a:t>
            </a:r>
          </a:p>
        </p:txBody>
      </p:sp>
      <p:sp>
        <p:nvSpPr>
          <p:cNvPr id="28" name="Dikdörtgen 27"/>
          <p:cNvSpPr>
            <a:spLocks noChangeAspect="1"/>
          </p:cNvSpPr>
          <p:nvPr/>
        </p:nvSpPr>
        <p:spPr>
          <a:xfrm>
            <a:off x="382946" y="612808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56</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579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YÜKSEK ÖĞRENİM YURTLARI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Group 47"/>
          <p:cNvGraphicFramePr>
            <a:graphicFrameLocks/>
          </p:cNvGraphicFramePr>
          <p:nvPr>
            <p:extLst>
              <p:ext uri="{D42A27DB-BD31-4B8C-83A1-F6EECF244321}">
                <p14:modId xmlns:p14="http://schemas.microsoft.com/office/powerpoint/2010/main" val="471367887"/>
              </p:ext>
            </p:extLst>
          </p:nvPr>
        </p:nvGraphicFramePr>
        <p:xfrm>
          <a:off x="98613" y="1285465"/>
          <a:ext cx="6677461" cy="5870711"/>
        </p:xfrm>
        <a:graphic>
          <a:graphicData uri="http://schemas.openxmlformats.org/drawingml/2006/table">
            <a:tbl>
              <a:tblPr>
                <a:effectLst>
                  <a:outerShdw blurRad="50800" dist="38100" dir="5400000" algn="t" rotWithShape="0">
                    <a:prstClr val="black">
                      <a:alpha val="40000"/>
                    </a:prstClr>
                  </a:outerShdw>
                </a:effectLst>
              </a:tblPr>
              <a:tblGrid>
                <a:gridCol w="1031678">
                  <a:extLst>
                    <a:ext uri="{9D8B030D-6E8A-4147-A177-3AD203B41FA5}">
                      <a16:colId xmlns:a16="http://schemas.microsoft.com/office/drawing/2014/main" val="20000"/>
                    </a:ext>
                  </a:extLst>
                </a:gridCol>
                <a:gridCol w="1948724">
                  <a:extLst>
                    <a:ext uri="{9D8B030D-6E8A-4147-A177-3AD203B41FA5}">
                      <a16:colId xmlns:a16="http://schemas.microsoft.com/office/drawing/2014/main" val="20001"/>
                    </a:ext>
                  </a:extLst>
                </a:gridCol>
                <a:gridCol w="802417">
                  <a:extLst>
                    <a:ext uri="{9D8B030D-6E8A-4147-A177-3AD203B41FA5}">
                      <a16:colId xmlns:a16="http://schemas.microsoft.com/office/drawing/2014/main" val="20002"/>
                    </a:ext>
                  </a:extLst>
                </a:gridCol>
                <a:gridCol w="93980">
                  <a:extLst>
                    <a:ext uri="{9D8B030D-6E8A-4147-A177-3AD203B41FA5}">
                      <a16:colId xmlns:a16="http://schemas.microsoft.com/office/drawing/2014/main" val="20003"/>
                    </a:ext>
                  </a:extLst>
                </a:gridCol>
                <a:gridCol w="785336">
                  <a:extLst>
                    <a:ext uri="{9D8B030D-6E8A-4147-A177-3AD203B41FA5}">
                      <a16:colId xmlns:a16="http://schemas.microsoft.com/office/drawing/2014/main" val="965685225"/>
                    </a:ext>
                  </a:extLst>
                </a:gridCol>
                <a:gridCol w="899000">
                  <a:extLst>
                    <a:ext uri="{9D8B030D-6E8A-4147-A177-3AD203B41FA5}">
                      <a16:colId xmlns:a16="http://schemas.microsoft.com/office/drawing/2014/main" val="20004"/>
                    </a:ext>
                  </a:extLst>
                </a:gridCol>
                <a:gridCol w="1116326">
                  <a:extLst>
                    <a:ext uri="{9D8B030D-6E8A-4147-A177-3AD203B41FA5}">
                      <a16:colId xmlns:a16="http://schemas.microsoft.com/office/drawing/2014/main" val="20005"/>
                    </a:ext>
                  </a:extLst>
                </a:gridCol>
              </a:tblGrid>
              <a:tr h="8386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YURTLAR</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a:ln>
                          <a:noFill/>
                        </a:ln>
                        <a:solidFill>
                          <a:srgbClr val="FF0000"/>
                        </a:solidFill>
                        <a:effectLst/>
                        <a:latin typeface="Times New Roman" pitchFamily="18" charset="0"/>
                        <a:ea typeface="+mn-ea"/>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ERKEK</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KIZ</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AYRI</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TOPLAM</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83867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İSTANBUL</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algn="ctr" rtl="0" fontAlgn="ctr"/>
                      <a:r>
                        <a:rPr lang="tr-TR" sz="1600" u="none" strike="noStrike" dirty="0">
                          <a:effectLst/>
                        </a:rPr>
                        <a:t>8</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algn="ctr" rtl="0" fontAlgn="ctr"/>
                      <a:endParaRPr lang="tr-TR" sz="14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lang="tr-TR" sz="1600" u="none" strike="noStrike" dirty="0">
                          <a:effectLst/>
                        </a:rPr>
                        <a:t>13</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a:effectLst/>
                        </a:rPr>
                        <a:t>-</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a:effectLst/>
                        </a:rPr>
                        <a:t>21</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3867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algn="ctr" rtl="0" fontAlgn="ctr"/>
                      <a:r>
                        <a:rPr lang="tr-TR" sz="1600" u="none" strike="noStrike" dirty="0">
                          <a:effectLst/>
                        </a:rPr>
                        <a:t>12.163</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algn="ctr" rtl="0" fontAlgn="ctr"/>
                      <a:endParaRPr lang="tr-TR" sz="14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lang="tr-TR" sz="1600" u="none" strike="noStrike" dirty="0" smtClean="0">
                          <a:effectLst/>
                        </a:rPr>
                        <a:t>11.700</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a:effectLst/>
                        </a:rPr>
                        <a:t>-</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23.863</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3867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(ÖZEL)</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3">
                  <a:txBody>
                    <a:bodyPr/>
                    <a:lstStyle/>
                    <a:p>
                      <a:pPr algn="ctr" fontAlgn="ctr"/>
                      <a:r>
                        <a:rPr lang="tr-TR" sz="1600" b="1" u="none" strike="noStrike" dirty="0"/>
                        <a:t>420</a:t>
                      </a:r>
                      <a:endParaRPr lang="tr-TR" sz="1600" b="1"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algn="r" fontAlgn="ctr"/>
                      <a:endParaRPr lang="tr-TR" sz="1800" b="1" i="0" u="none" strike="noStrike" dirty="0">
                        <a:solidFill>
                          <a:srgbClr val="FF0000"/>
                        </a:solidFill>
                        <a:latin typeface="Bookman Old Style" pitchFamily="18" charset="0"/>
                        <a:cs typeface="Arial" pitchFamily="34" charset="0"/>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algn="ctr" fontAlgn="ctr"/>
                      <a:r>
                        <a:rPr lang="tr-TR" sz="1600" b="1" u="none" strike="noStrike" dirty="0"/>
                        <a:t>-</a:t>
                      </a:r>
                      <a:endParaRPr lang="tr-TR" sz="1600" b="1"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600" b="1" u="none" strike="noStrike" dirty="0"/>
                        <a:t>420</a:t>
                      </a:r>
                      <a:endParaRPr lang="tr-TR" sz="1600" b="1" i="0" u="none" strike="noStrike" dirty="0">
                        <a:solidFill>
                          <a:srgbClr val="FF0000"/>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3867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(ÖZEL)</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3">
                  <a:txBody>
                    <a:bodyPr/>
                    <a:lstStyle/>
                    <a:p>
                      <a:pPr algn="ctr" fontAlgn="ctr"/>
                      <a:r>
                        <a:rPr lang="tr-TR" sz="1600" b="1" u="none" strike="noStrike" dirty="0">
                          <a:effectLst/>
                        </a:rPr>
                        <a:t>62.644</a:t>
                      </a:r>
                      <a:endParaRPr lang="tr-TR" sz="16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algn="r" fontAlgn="ctr"/>
                      <a:endParaRPr lang="tr-TR" sz="1800" b="1" i="0" u="none" strike="noStrike" dirty="0">
                        <a:solidFill>
                          <a:srgbClr val="FF0000"/>
                        </a:solidFill>
                        <a:effectLst/>
                        <a:latin typeface="Bookman Old Style"/>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algn="ctr" fontAlgn="ctr"/>
                      <a:r>
                        <a:rPr lang="tr-TR" sz="1600" b="1" u="none" strike="noStrike" dirty="0">
                          <a:effectLst/>
                        </a:rPr>
                        <a:t>-</a:t>
                      </a:r>
                      <a:endParaRPr lang="tr-TR" sz="16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600" b="1" u="none" strike="noStrike" dirty="0">
                          <a:effectLst/>
                        </a:rPr>
                        <a:t>62.644</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3867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TÜRKİYE</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(KAMU) </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239</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algn="ctr" rtl="0" fontAlgn="ctr"/>
                      <a:r>
                        <a:rPr lang="tr-TR" sz="1600" u="none" strike="noStrike" dirty="0" smtClean="0">
                          <a:effectLst/>
                        </a:rPr>
                        <a:t>354</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rtl="0" fontAlgn="ctr"/>
                      <a:r>
                        <a:rPr lang="tr-TR" sz="1600" u="none" strike="noStrike" dirty="0" smtClean="0">
                          <a:effectLst/>
                        </a:rPr>
                        <a:t>-</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593</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3867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264.488</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3">
                  <a:txBody>
                    <a:bodyPr/>
                    <a:lstStyle/>
                    <a:p>
                      <a:pPr algn="ctr" rtl="0" fontAlgn="ctr"/>
                      <a:r>
                        <a:rPr lang="tr-TR" sz="1600" u="none" strike="noStrike" dirty="0" smtClean="0">
                          <a:effectLst/>
                        </a:rPr>
                        <a:t>431.346</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endParaRPr lang="tr-TR"/>
                    </a:p>
                  </a:txBody>
                  <a:tcPr/>
                </a:tc>
                <a:tc hMerge="1">
                  <a:txBody>
                    <a:bodyPr/>
                    <a:lstStyle/>
                    <a:p>
                      <a:pPr algn="ctr" fontAlgn="ct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lang="tr-TR" sz="1600" u="none" strike="noStrike" dirty="0" smtClean="0">
                          <a:effectLst/>
                        </a:rPr>
                        <a:t>695.834</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2" name="Dikdörtgen 1"/>
          <p:cNvSpPr/>
          <p:nvPr/>
        </p:nvSpPr>
        <p:spPr>
          <a:xfrm>
            <a:off x="132522" y="7453844"/>
            <a:ext cx="6321287" cy="523220"/>
          </a:xfrm>
          <a:prstGeom prst="rect">
            <a:avLst/>
          </a:prstGeom>
        </p:spPr>
        <p:txBody>
          <a:bodyPr wrap="square">
            <a:spAutoFit/>
          </a:bodyPr>
          <a:lstStyle/>
          <a:p>
            <a:pPr lvl="0">
              <a:defRPr/>
            </a:pPr>
            <a:r>
              <a:rPr lang="tr-TR" sz="1400" dirty="0">
                <a:solidFill>
                  <a:prstClr val="black"/>
                </a:solidFill>
                <a:latin typeface="Calibri" panose="020F0502020204030204" pitchFamily="34" charset="0"/>
              </a:rPr>
              <a:t>NOT: Karma Yurtlar, Kız Öğrenci Yurtlarına dönüştürüldüğünden; Karma Yurtların toplam kapasitesi, kız öğrenci sayısına dahil edilmiştir.</a:t>
            </a:r>
          </a:p>
        </p:txBody>
      </p:sp>
    </p:spTree>
    <p:extLst>
      <p:ext uri="{BB962C8B-B14F-4D97-AF65-F5344CB8AC3E}">
        <p14:creationId xmlns:p14="http://schemas.microsoft.com/office/powerpoint/2010/main" val="1401574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ikdörtgen 5"/>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TOPLU TAŞIMA İLE  GÜNLÜK TAŞINAN </a:t>
            </a:r>
            <a:endParaRPr kumimoji="0" lang="tr-TR" sz="2000" b="0"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YOLCU SAYISI </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4 Tablo"/>
          <p:cNvGraphicFramePr>
            <a:graphicFrameLocks noGrp="1"/>
          </p:cNvGraphicFramePr>
          <p:nvPr>
            <p:extLst>
              <p:ext uri="{D42A27DB-BD31-4B8C-83A1-F6EECF244321}">
                <p14:modId xmlns:p14="http://schemas.microsoft.com/office/powerpoint/2010/main" val="449223995"/>
              </p:ext>
            </p:extLst>
          </p:nvPr>
        </p:nvGraphicFramePr>
        <p:xfrm>
          <a:off x="125507" y="815505"/>
          <a:ext cx="6638366" cy="8500773"/>
        </p:xfrm>
        <a:graphic>
          <a:graphicData uri="http://schemas.openxmlformats.org/drawingml/2006/table">
            <a:tbl>
              <a:tblPr>
                <a:effectLst>
                  <a:outerShdw blurRad="50800" dist="38100" dir="5400000" algn="t" rotWithShape="0">
                    <a:prstClr val="black">
                      <a:alpha val="40000"/>
                    </a:prstClr>
                  </a:outerShdw>
                </a:effectLst>
              </a:tblPr>
              <a:tblGrid>
                <a:gridCol w="1768298">
                  <a:extLst>
                    <a:ext uri="{9D8B030D-6E8A-4147-A177-3AD203B41FA5}">
                      <a16:colId xmlns:a16="http://schemas.microsoft.com/office/drawing/2014/main" val="20000"/>
                    </a:ext>
                  </a:extLst>
                </a:gridCol>
                <a:gridCol w="1159540">
                  <a:extLst>
                    <a:ext uri="{9D8B030D-6E8A-4147-A177-3AD203B41FA5}">
                      <a16:colId xmlns:a16="http://schemas.microsoft.com/office/drawing/2014/main" val="20001"/>
                    </a:ext>
                  </a:extLst>
                </a:gridCol>
                <a:gridCol w="1159540">
                  <a:extLst>
                    <a:ext uri="{9D8B030D-6E8A-4147-A177-3AD203B41FA5}">
                      <a16:colId xmlns:a16="http://schemas.microsoft.com/office/drawing/2014/main" val="20002"/>
                    </a:ext>
                  </a:extLst>
                </a:gridCol>
                <a:gridCol w="1275494">
                  <a:extLst>
                    <a:ext uri="{9D8B030D-6E8A-4147-A177-3AD203B41FA5}">
                      <a16:colId xmlns:a16="http://schemas.microsoft.com/office/drawing/2014/main" val="20003"/>
                    </a:ext>
                  </a:extLst>
                </a:gridCol>
                <a:gridCol w="1275494">
                  <a:extLst>
                    <a:ext uri="{9D8B030D-6E8A-4147-A177-3AD203B41FA5}">
                      <a16:colId xmlns:a16="http://schemas.microsoft.com/office/drawing/2014/main" val="20004"/>
                    </a:ext>
                  </a:extLst>
                </a:gridCol>
              </a:tblGrid>
              <a:tr h="695914">
                <a:tc>
                  <a:txBody>
                    <a:bodyPr/>
                    <a:lstStyle/>
                    <a:p>
                      <a:pPr algn="ctr" fontAlgn="b"/>
                      <a:r>
                        <a:rPr lang="tr-TR" sz="1800" b="1" i="0" u="none" strike="noStrike" dirty="0">
                          <a:solidFill>
                            <a:schemeClr val="bg1"/>
                          </a:solidFill>
                          <a:latin typeface="Calibri" panose="020F0502020204030204" pitchFamily="34" charset="0"/>
                          <a:cs typeface="Arial" pitchFamily="34" charset="0"/>
                        </a:rPr>
                        <a:t>ULAŞIM TÜRÜ</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800" b="1" i="0" u="none" strike="noStrike" dirty="0" smtClean="0">
                          <a:solidFill>
                            <a:schemeClr val="bg1"/>
                          </a:solidFill>
                          <a:latin typeface="Calibri" panose="020F0502020204030204" pitchFamily="34" charset="0"/>
                          <a:cs typeface="Arial" pitchFamily="34" charset="0"/>
                        </a:rPr>
                        <a:t>2018</a:t>
                      </a:r>
                      <a:endParaRPr lang="tr-TR" sz="1800" b="1" i="0" u="none" strike="noStrike" dirty="0">
                        <a:solidFill>
                          <a:schemeClr val="bg1"/>
                        </a:solidFill>
                        <a:latin typeface="Calibri" panose="020F0502020204030204" pitchFamily="34" charset="0"/>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800" b="1" i="0" u="none" strike="noStrike" dirty="0" smtClean="0">
                          <a:solidFill>
                            <a:schemeClr val="bg1"/>
                          </a:solidFill>
                          <a:latin typeface="Calibri" panose="020F0502020204030204" pitchFamily="34" charset="0"/>
                          <a:cs typeface="Arial" pitchFamily="34" charset="0"/>
                        </a:rPr>
                        <a:t>2019</a:t>
                      </a:r>
                      <a:endParaRPr lang="tr-TR" sz="1800" b="1" i="0" u="none" strike="noStrike" dirty="0">
                        <a:solidFill>
                          <a:schemeClr val="bg1"/>
                        </a:solidFill>
                        <a:latin typeface="Calibri" panose="020F0502020204030204" pitchFamily="34" charset="0"/>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800" b="1" i="0" u="none" strike="noStrike" dirty="0" smtClean="0">
                          <a:solidFill>
                            <a:schemeClr val="bg1"/>
                          </a:solidFill>
                          <a:latin typeface="Calibri" panose="020F0502020204030204" pitchFamily="34" charset="0"/>
                          <a:cs typeface="Arial" pitchFamily="34" charset="0"/>
                        </a:rPr>
                        <a:t>2020</a:t>
                      </a:r>
                      <a:endParaRPr lang="tr-TR" sz="1800" b="1" i="0" u="none" strike="noStrike" dirty="0">
                        <a:solidFill>
                          <a:schemeClr val="bg1"/>
                        </a:solidFill>
                        <a:latin typeface="Calibri" panose="020F0502020204030204" pitchFamily="34" charset="0"/>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800" b="1" i="0" u="none" strike="noStrike" dirty="0" smtClean="0">
                          <a:solidFill>
                            <a:schemeClr val="bg1"/>
                          </a:solidFill>
                          <a:latin typeface="Calibri" panose="020F0502020204030204" pitchFamily="34" charset="0"/>
                          <a:cs typeface="Arial" pitchFamily="34" charset="0"/>
                        </a:rPr>
                        <a:t>2021</a:t>
                      </a:r>
                      <a:endParaRPr lang="tr-TR" sz="1800" b="1" i="0" u="none" strike="noStrike" dirty="0">
                        <a:solidFill>
                          <a:schemeClr val="bg1"/>
                        </a:solidFill>
                        <a:latin typeface="Calibri" panose="020F0502020204030204" pitchFamily="34" charset="0"/>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10146">
                <a:tc gridSpan="5">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400" b="1" i="0" u="none" strike="noStrike" baseline="0" dirty="0" smtClean="0">
                          <a:solidFill>
                            <a:srgbClr val="14213D"/>
                          </a:solidFill>
                          <a:effectLst/>
                          <a:latin typeface="Calibri" panose="020F0502020204030204" pitchFamily="34" charset="0"/>
                        </a:rPr>
                        <a:t>RAYLI SİSTEM İLE TAŞINAN TOPLAM TAŞINAN YOLCU SAYISI </a:t>
                      </a:r>
                      <a:endParaRPr lang="tr-TR" sz="1400" b="1" i="0" u="none" strike="noStrike" dirty="0" smtClean="0">
                        <a:solidFill>
                          <a:srgbClr val="14213D"/>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7075538"/>
                  </a:ext>
                </a:extLst>
              </a:tr>
              <a:tr h="355300">
                <a:tc>
                  <a:txBody>
                    <a:bodyPr/>
                    <a:lstStyle/>
                    <a:p>
                      <a:pPr algn="l" fontAlgn="b"/>
                      <a:r>
                        <a:rPr lang="tr-TR" sz="1200" b="1" i="0" u="none" strike="noStrike" dirty="0">
                          <a:solidFill>
                            <a:schemeClr val="tx1"/>
                          </a:solidFill>
                          <a:latin typeface="Calibri" panose="020F0502020204030204" pitchFamily="34" charset="0"/>
                          <a:cs typeface="Arial" pitchFamily="34" charset="0"/>
                        </a:rPr>
                        <a:t>METRO (YER ALTI)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1.180.238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1.257.327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441.300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641.501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071">
                <a:tc>
                  <a:txBody>
                    <a:bodyPr/>
                    <a:lstStyle/>
                    <a:p>
                      <a:pPr algn="l" fontAlgn="b"/>
                      <a:r>
                        <a:rPr lang="tr-TR" sz="1200" b="1" i="0" u="none" strike="noStrike" dirty="0">
                          <a:solidFill>
                            <a:schemeClr val="tx1"/>
                          </a:solidFill>
                          <a:latin typeface="Calibri" panose="020F0502020204030204" pitchFamily="34" charset="0"/>
                          <a:cs typeface="Arial" pitchFamily="34" charset="0"/>
                        </a:rPr>
                        <a:t>HAFİF RAYLI (YER ÜSTÜ)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731.133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869.572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248.658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240.251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5300">
                <a:tc>
                  <a:txBody>
                    <a:bodyPr/>
                    <a:lstStyle/>
                    <a:p>
                      <a:pPr algn="l" fontAlgn="b"/>
                      <a:r>
                        <a:rPr lang="tr-TR" sz="1200" b="1" i="0" u="none" strike="noStrike" dirty="0">
                          <a:solidFill>
                            <a:schemeClr val="tx1"/>
                          </a:solidFill>
                          <a:latin typeface="Calibri" panose="020F0502020204030204" pitchFamily="34" charset="0"/>
                          <a:cs typeface="Arial" pitchFamily="34" charset="0"/>
                        </a:rPr>
                        <a:t>MARMARAY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286.840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550.871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229.408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303.644</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5300">
                <a:tc>
                  <a:txBody>
                    <a:bodyPr/>
                    <a:lstStyle/>
                    <a:p>
                      <a:pPr algn="l" fontAlgn="b"/>
                      <a:r>
                        <a:rPr lang="tr-TR" sz="1200" b="1" i="0" u="none" strike="noStrike" dirty="0">
                          <a:solidFill>
                            <a:schemeClr val="tx1"/>
                          </a:solidFill>
                          <a:latin typeface="Calibri" panose="020F0502020204030204" pitchFamily="34" charset="0"/>
                          <a:cs typeface="Arial" pitchFamily="34" charset="0"/>
                        </a:rPr>
                        <a:t>TRAMVAY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462.899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682.001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316.202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407.627</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01799421"/>
                  </a:ext>
                </a:extLst>
              </a:tr>
              <a:tr h="355300">
                <a:tc>
                  <a:txBody>
                    <a:bodyPr/>
                    <a:lstStyle/>
                    <a:p>
                      <a:pPr algn="l" fontAlgn="b"/>
                      <a:r>
                        <a:rPr lang="tr-TR" sz="1200" b="1" i="0" u="none" strike="noStrike" dirty="0">
                          <a:solidFill>
                            <a:schemeClr val="tx1"/>
                          </a:solidFill>
                          <a:latin typeface="Calibri" panose="020F0502020204030204" pitchFamily="34" charset="0"/>
                          <a:cs typeface="Arial" pitchFamily="34" charset="0"/>
                        </a:rPr>
                        <a:t>FÜNİKÜLER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39.964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32.861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6.379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13.908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5300">
                <a:tc>
                  <a:txBody>
                    <a:bodyPr/>
                    <a:lstStyle/>
                    <a:p>
                      <a:pPr algn="l" fontAlgn="b"/>
                      <a:r>
                        <a:rPr lang="tr-TR" sz="1200" b="1" i="0" u="none" strike="noStrike" dirty="0">
                          <a:solidFill>
                            <a:schemeClr val="tx1"/>
                          </a:solidFill>
                          <a:latin typeface="Calibri" panose="020F0502020204030204" pitchFamily="34" charset="0"/>
                          <a:cs typeface="Arial" pitchFamily="34" charset="0"/>
                        </a:rPr>
                        <a:t>TELEFERİK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8.840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11.793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2.408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3.223</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4927">
                <a:tc>
                  <a:txBody>
                    <a:bodyPr/>
                    <a:lstStyle/>
                    <a:p>
                      <a:pPr algn="l" fontAlgn="b"/>
                      <a:r>
                        <a:rPr lang="tr-TR" sz="1200" b="1" i="0" u="none" strike="noStrike" dirty="0" smtClean="0">
                          <a:solidFill>
                            <a:srgbClr val="FF5400"/>
                          </a:solidFill>
                          <a:latin typeface="Calibri" panose="020F0502020204030204" pitchFamily="34" charset="0"/>
                          <a:cs typeface="Arial" pitchFamily="34" charset="0"/>
                        </a:rPr>
                        <a:t>TOPLAM</a:t>
                      </a:r>
                      <a:endParaRPr lang="tr-TR" sz="1200" b="1" i="0" u="none" strike="noStrike" dirty="0">
                        <a:solidFill>
                          <a:srgbClr val="FF5400"/>
                        </a:solidFill>
                        <a:latin typeface="Calibri" panose="020F0502020204030204" pitchFamily="34" charset="0"/>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2.709.914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3.404.425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1.244.355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Calibri" panose="020F0502020204030204" pitchFamily="34" charset="0"/>
                        </a:rPr>
                        <a:t>1.610.154</a:t>
                      </a:r>
                      <a:endParaRPr lang="tr-TR" sz="1200" b="1" i="0" u="none" strike="noStrike" dirty="0">
                        <a:solidFill>
                          <a:srgbClr val="FF54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23980">
                <a:tc gridSpan="5">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baseline="0" dirty="0" smtClean="0">
                          <a:solidFill>
                            <a:srgbClr val="14213D"/>
                          </a:solidFill>
                          <a:effectLst/>
                          <a:latin typeface="Calibri" panose="020F0502020204030204" pitchFamily="34" charset="0"/>
                        </a:rPr>
                        <a:t>LASTİKLİ ARAÇLAR İLE TAŞINAN TOPLAM TAŞINAN YOLCU SAYISI </a:t>
                      </a:r>
                      <a:endParaRPr lang="tr-TR" sz="1400" b="1" i="0" u="none" strike="noStrike" dirty="0" smtClean="0">
                        <a:solidFill>
                          <a:srgbClr val="14213D"/>
                        </a:solidFill>
                        <a:effectLst/>
                        <a:latin typeface="Calibri" panose="020F0502020204030204"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pPr algn="ctr">
                        <a:spcAft>
                          <a:spcPts val="0"/>
                        </a:spcAft>
                      </a:pPr>
                      <a:endParaRPr lang="tr-TR" sz="12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algn="ctr">
                        <a:spcAft>
                          <a:spcPts val="0"/>
                        </a:spcAft>
                      </a:pPr>
                      <a:endParaRPr lang="tr-TR" sz="12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algn="ctr">
                        <a:spcAft>
                          <a:spcPts val="0"/>
                        </a:spcAft>
                      </a:pPr>
                      <a:endParaRPr lang="tr-TR" sz="12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algn="ctr">
                        <a:spcAft>
                          <a:spcPts val="0"/>
                        </a:spcAft>
                      </a:pPr>
                      <a:endParaRPr lang="tr-TR" sz="12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9538567"/>
                  </a:ext>
                </a:extLst>
              </a:tr>
              <a:tr h="355300">
                <a:tc>
                  <a:txBody>
                    <a:bodyPr/>
                    <a:lstStyle/>
                    <a:p>
                      <a:pPr marL="0" algn="l" defTabSz="457200" rtl="0" eaLnBrk="1" fontAlgn="b" latinLnBrk="0" hangingPunct="1">
                        <a:spcAft>
                          <a:spcPts val="0"/>
                        </a:spcAft>
                      </a:pPr>
                      <a:r>
                        <a:rPr lang="tr-TR" sz="1200" b="1" i="0" u="none" strike="noStrike" kern="1200" dirty="0">
                          <a:solidFill>
                            <a:schemeClr val="tx1"/>
                          </a:solidFill>
                          <a:latin typeface="Calibri" panose="020F0502020204030204" pitchFamily="34" charset="0"/>
                          <a:ea typeface="+mn-ea"/>
                          <a:cs typeface="Arial" pitchFamily="34" charset="0"/>
                        </a:rPr>
                        <a:t>İETT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969.536</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1.149.114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501.839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smtClean="0">
                          <a:solidFill>
                            <a:srgbClr val="000000"/>
                          </a:solidFill>
                          <a:effectLst/>
                          <a:latin typeface="Calibri" panose="020F0502020204030204" pitchFamily="34" charset="0"/>
                          <a:ea typeface="+mn-ea"/>
                          <a:cs typeface="+mn-cs"/>
                        </a:rPr>
                        <a:t>596.091</a:t>
                      </a:r>
                      <a:endParaRPr lang="tr-TR" sz="12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5300">
                <a:tc>
                  <a:txBody>
                    <a:bodyPr/>
                    <a:lstStyle/>
                    <a:p>
                      <a:pPr marL="0" algn="l" defTabSz="457200" rtl="0" eaLnBrk="1" fontAlgn="b" latinLnBrk="0" hangingPunct="1">
                        <a:spcAft>
                          <a:spcPts val="0"/>
                        </a:spcAft>
                      </a:pPr>
                      <a:r>
                        <a:rPr lang="tr-TR" sz="1200" b="1" i="0" u="none" strike="noStrike" kern="1200" dirty="0">
                          <a:solidFill>
                            <a:schemeClr val="tx1"/>
                          </a:solidFill>
                          <a:latin typeface="Calibri" panose="020F0502020204030204" pitchFamily="34" charset="0"/>
                          <a:ea typeface="+mn-ea"/>
                          <a:cs typeface="Arial" pitchFamily="34" charset="0"/>
                        </a:rPr>
                        <a:t>METROBÜS</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971.214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1.059.021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452.861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smtClean="0">
                          <a:solidFill>
                            <a:srgbClr val="000000"/>
                          </a:solidFill>
                          <a:effectLst/>
                          <a:latin typeface="Calibri" panose="020F0502020204030204" pitchFamily="34" charset="0"/>
                          <a:ea typeface="+mn-ea"/>
                          <a:cs typeface="+mn-cs"/>
                        </a:rPr>
                        <a:t>565.959</a:t>
                      </a:r>
                      <a:endParaRPr lang="tr-TR" sz="12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5300">
                <a:tc>
                  <a:txBody>
                    <a:bodyPr/>
                    <a:lstStyle/>
                    <a:p>
                      <a:pPr marL="0" algn="l" defTabSz="457200" rtl="0" eaLnBrk="1" fontAlgn="b" latinLnBrk="0" hangingPunct="1">
                        <a:spcAft>
                          <a:spcPts val="0"/>
                        </a:spcAft>
                      </a:pPr>
                      <a:r>
                        <a:rPr lang="tr-TR" sz="1200" b="1" i="0" u="none" strike="noStrike" kern="1200" dirty="0">
                          <a:solidFill>
                            <a:schemeClr val="tx1"/>
                          </a:solidFill>
                          <a:latin typeface="Calibri" panose="020F0502020204030204" pitchFamily="34" charset="0"/>
                          <a:ea typeface="+mn-ea"/>
                          <a:cs typeface="Arial" pitchFamily="34" charset="0"/>
                        </a:rPr>
                        <a:t>OTOBÜS AŞ</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835.422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1.066.448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a:solidFill>
                            <a:srgbClr val="000000"/>
                          </a:solidFill>
                          <a:effectLst/>
                          <a:latin typeface="Calibri" panose="020F0502020204030204" pitchFamily="34" charset="0"/>
                          <a:ea typeface="+mn-ea"/>
                          <a:cs typeface="+mn-cs"/>
                        </a:rPr>
                        <a:t>400.074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i="0" u="none" strike="noStrike" kern="1200" dirty="0" smtClean="0">
                          <a:solidFill>
                            <a:srgbClr val="000000"/>
                          </a:solidFill>
                          <a:effectLst/>
                          <a:latin typeface="Calibri" panose="020F0502020204030204" pitchFamily="34" charset="0"/>
                          <a:ea typeface="+mn-ea"/>
                          <a:cs typeface="+mn-cs"/>
                        </a:rPr>
                        <a:t>421.152</a:t>
                      </a:r>
                      <a:endParaRPr lang="tr-TR" sz="12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55300">
                <a:tc>
                  <a:txBody>
                    <a:bodyPr/>
                    <a:lstStyle/>
                    <a:p>
                      <a:pPr marL="0" algn="l" defTabSz="457200" rtl="0" eaLnBrk="1" fontAlgn="b" latinLnBrk="0" hangingPunct="1">
                        <a:spcAft>
                          <a:spcPts val="0"/>
                        </a:spcAft>
                      </a:pPr>
                      <a:r>
                        <a:rPr lang="tr-TR" sz="1200" b="1" i="0" u="none" strike="noStrike" kern="1200" dirty="0">
                          <a:solidFill>
                            <a:schemeClr val="tx1"/>
                          </a:solidFill>
                          <a:latin typeface="Calibri" panose="020F0502020204030204" pitchFamily="34" charset="0"/>
                          <a:ea typeface="+mn-ea"/>
                          <a:cs typeface="Arial" pitchFamily="34" charset="0"/>
                        </a:rPr>
                        <a:t>ÖZEL HALK OTOBÜSÜ</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200" b="0" i="0" u="none" strike="noStrike" kern="1200" dirty="0">
                          <a:solidFill>
                            <a:srgbClr val="000000"/>
                          </a:solidFill>
                          <a:effectLst/>
                          <a:latin typeface="Calibri" panose="020F0502020204030204" pitchFamily="34" charset="0"/>
                          <a:ea typeface="+mn-ea"/>
                          <a:cs typeface="+mn-cs"/>
                        </a:rPr>
                        <a:t>1.571.393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200" b="0" i="0" u="none" strike="noStrike" kern="1200" dirty="0">
                          <a:solidFill>
                            <a:srgbClr val="000000"/>
                          </a:solidFill>
                          <a:effectLst/>
                          <a:latin typeface="Calibri" panose="020F0502020204030204" pitchFamily="34" charset="0"/>
                          <a:ea typeface="+mn-ea"/>
                          <a:cs typeface="+mn-cs"/>
                        </a:rPr>
                        <a:t>1.950.845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200" b="0" i="0" u="none" strike="noStrike" kern="1200" dirty="0">
                          <a:solidFill>
                            <a:srgbClr val="000000"/>
                          </a:solidFill>
                          <a:effectLst/>
                          <a:latin typeface="Calibri" panose="020F0502020204030204" pitchFamily="34" charset="0"/>
                          <a:ea typeface="+mn-ea"/>
                          <a:cs typeface="+mn-cs"/>
                        </a:rPr>
                        <a:t>824.164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200" b="0" i="0" u="none" strike="noStrike" kern="1200" dirty="0" smtClean="0">
                          <a:solidFill>
                            <a:srgbClr val="000000"/>
                          </a:solidFill>
                          <a:effectLst/>
                          <a:latin typeface="Calibri" panose="020F0502020204030204" pitchFamily="34" charset="0"/>
                          <a:ea typeface="+mn-ea"/>
                          <a:cs typeface="+mn-cs"/>
                        </a:rPr>
                        <a:t>877.005</a:t>
                      </a:r>
                      <a:endParaRPr lang="tr-TR" sz="12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92179173"/>
                  </a:ext>
                </a:extLst>
              </a:tr>
              <a:tr h="354927">
                <a:tc>
                  <a:txBody>
                    <a:bodyPr/>
                    <a:lstStyle/>
                    <a:p>
                      <a:pPr algn="l" rtl="0" fontAlgn="b"/>
                      <a:r>
                        <a:rPr lang="tr-TR" sz="1200" b="1" i="0" u="none" strike="noStrike" dirty="0" smtClean="0">
                          <a:solidFill>
                            <a:srgbClr val="FF5400"/>
                          </a:solidFill>
                          <a:effectLst/>
                          <a:latin typeface="Calibri" panose="020F0502020204030204" pitchFamily="34" charset="0"/>
                        </a:rPr>
                        <a:t>TOPLAM</a:t>
                      </a:r>
                      <a:endParaRPr lang="tr-TR" sz="1200" b="1" i="0" u="none" strike="noStrike" dirty="0">
                        <a:solidFill>
                          <a:srgbClr val="FF54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4.347.565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5.225.428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2.178.938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Calibri" panose="020F0502020204030204" pitchFamily="34" charset="0"/>
                        </a:rPr>
                        <a:t>2.460.207</a:t>
                      </a:r>
                      <a:endParaRPr lang="tr-TR" sz="1200" b="1" i="0" u="none" strike="noStrike" dirty="0">
                        <a:solidFill>
                          <a:srgbClr val="FF54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55300">
                <a:tc gridSpan="5">
                  <a:txBody>
                    <a:bodyPr/>
                    <a:lstStyle/>
                    <a:p>
                      <a:pPr algn="ctr" rtl="0" fontAlgn="b"/>
                      <a:r>
                        <a:rPr lang="tr-TR" sz="1400" b="1" i="0" u="none" strike="noStrike" dirty="0">
                          <a:solidFill>
                            <a:srgbClr val="14213D"/>
                          </a:solidFill>
                          <a:effectLst/>
                          <a:latin typeface="Calibri" panose="020F0502020204030204" pitchFamily="34" charset="0"/>
                        </a:rPr>
                        <a:t>DENİZ ARAÇLARI </a:t>
                      </a:r>
                      <a:r>
                        <a:rPr lang="tr-TR" sz="1400" b="1" i="0" u="none" strike="noStrike" baseline="0" dirty="0">
                          <a:solidFill>
                            <a:srgbClr val="14213D"/>
                          </a:solidFill>
                          <a:effectLst/>
                          <a:latin typeface="Calibri" panose="020F0502020204030204" pitchFamily="34" charset="0"/>
                        </a:rPr>
                        <a:t>TOPLAM TAŞINAN YOLCU SAYISI </a:t>
                      </a:r>
                      <a:endParaRPr lang="tr-TR" sz="1400" b="1" i="0" u="none" strike="noStrike" dirty="0">
                        <a:solidFill>
                          <a:srgbClr val="14213D"/>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pPr marL="0" algn="r" defTabSz="457200" rtl="0" eaLnBrk="1" fontAlgn="b" latinLnBrk="0" hangingPunct="1">
                        <a:spcAft>
                          <a:spcPts val="0"/>
                        </a:spcAft>
                      </a:pPr>
                      <a:endParaRPr lang="tr-T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marL="0" algn="r" defTabSz="457200" rtl="0" eaLnBrk="1" fontAlgn="ctr" latinLnBrk="0" hangingPunct="1">
                        <a:spcAft>
                          <a:spcPts val="0"/>
                        </a:spcAft>
                      </a:pPr>
                      <a:endParaRPr lang="tr-T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marL="0" algn="r" defTabSz="457200" rtl="0" eaLnBrk="1" fontAlgn="ctr" latinLnBrk="0" hangingPunct="1">
                        <a:spcAft>
                          <a:spcPts val="0"/>
                        </a:spcAft>
                      </a:pPr>
                      <a:endParaRPr lang="tr-T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algn="r" rtl="0" fontAlgn="ctr"/>
                      <a:endParaRPr lang="tr-TR" sz="1200" b="0" i="0" u="none" strike="noStrike" dirty="0">
                        <a:solidFill>
                          <a:schemeClr val="tx1"/>
                        </a:solidFill>
                        <a:effectLst/>
                        <a:latin typeface="Bookman Old Style" panose="02050604050505020204" pitchFamily="18" charset="0"/>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1862000"/>
                  </a:ext>
                </a:extLst>
              </a:tr>
              <a:tr h="355300">
                <a:tc>
                  <a:txBody>
                    <a:bodyPr/>
                    <a:lstStyle/>
                    <a:p>
                      <a:pPr algn="l" rtl="0" fontAlgn="b"/>
                      <a:r>
                        <a:rPr lang="tr-TR" sz="1200" b="1" i="0" u="none" strike="noStrike" dirty="0">
                          <a:solidFill>
                            <a:srgbClr val="000000"/>
                          </a:solidFill>
                          <a:effectLst/>
                          <a:latin typeface="Calibri" panose="020F0502020204030204" pitchFamily="34" charset="0"/>
                        </a:rPr>
                        <a:t>ŞEHİR HATLARI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200" b="0" i="0" u="none" strike="noStrike" kern="1200" dirty="0">
                          <a:solidFill>
                            <a:srgbClr val="000000"/>
                          </a:solidFill>
                          <a:effectLst/>
                          <a:latin typeface="Calibri" panose="020F0502020204030204" pitchFamily="34" charset="0"/>
                          <a:ea typeface="+mn-ea"/>
                          <a:cs typeface="+mn-cs"/>
                        </a:rPr>
                        <a:t>110.457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116.040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54.887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64.138</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55300">
                <a:tc>
                  <a:txBody>
                    <a:bodyPr/>
                    <a:lstStyle/>
                    <a:p>
                      <a:pPr algn="l" rtl="0" fontAlgn="b"/>
                      <a:r>
                        <a:rPr lang="tr-TR" sz="1200" b="1" i="0" u="none" strike="noStrike" dirty="0">
                          <a:solidFill>
                            <a:srgbClr val="000000"/>
                          </a:solidFill>
                          <a:effectLst/>
                          <a:latin typeface="Calibri" panose="020F0502020204030204" pitchFamily="34" charset="0"/>
                        </a:rPr>
                        <a:t>İDO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200" b="0" i="0" u="none" strike="noStrike" kern="1200" dirty="0">
                          <a:solidFill>
                            <a:srgbClr val="000000"/>
                          </a:solidFill>
                          <a:effectLst/>
                          <a:latin typeface="Calibri" panose="020F0502020204030204" pitchFamily="34" charset="0"/>
                          <a:ea typeface="+mn-ea"/>
                          <a:cs typeface="+mn-cs"/>
                        </a:rPr>
                        <a:t>13.509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Calibri" panose="020F0502020204030204" pitchFamily="34" charset="0"/>
                        </a:rPr>
                        <a:t>11.502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Calibri" panose="020F0502020204030204" pitchFamily="34" charset="0"/>
                        </a:rPr>
                        <a:t>9.068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rgbClr val="000000"/>
                          </a:solidFill>
                          <a:effectLst/>
                          <a:latin typeface="Calibri" panose="020F0502020204030204" pitchFamily="34" charset="0"/>
                        </a:rPr>
                        <a:t>9.270</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55300">
                <a:tc>
                  <a:txBody>
                    <a:bodyPr/>
                    <a:lstStyle/>
                    <a:p>
                      <a:pPr algn="l" rtl="0" fontAlgn="b"/>
                      <a:r>
                        <a:rPr lang="tr-TR" sz="1200" b="1" i="0" u="none" strike="noStrike" dirty="0">
                          <a:solidFill>
                            <a:srgbClr val="000000"/>
                          </a:solidFill>
                          <a:effectLst/>
                          <a:latin typeface="Calibri" panose="020F0502020204030204" pitchFamily="34" charset="0"/>
                        </a:rPr>
                        <a:t>DENTUR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Calibri" panose="020F0502020204030204" pitchFamily="34" charset="0"/>
                        </a:rPr>
                        <a:t>24.275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59.538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29.295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31.552</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55300">
                <a:tc>
                  <a:txBody>
                    <a:bodyPr/>
                    <a:lstStyle/>
                    <a:p>
                      <a:pPr algn="l" rtl="0" fontAlgn="b"/>
                      <a:r>
                        <a:rPr lang="tr-TR" sz="1200" b="1" i="0" u="none" strike="noStrike" dirty="0">
                          <a:solidFill>
                            <a:srgbClr val="000000"/>
                          </a:solidFill>
                          <a:effectLst/>
                          <a:latin typeface="Calibri" panose="020F0502020204030204" pitchFamily="34" charset="0"/>
                        </a:rPr>
                        <a:t>TURYOL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Calibri" panose="020F0502020204030204" pitchFamily="34" charset="0"/>
                        </a:rPr>
                        <a:t>38.810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Calibri" panose="020F0502020204030204" pitchFamily="34" charset="0"/>
                        </a:rPr>
                        <a:t>43.853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Calibri" panose="020F0502020204030204" pitchFamily="34" charset="0"/>
                        </a:rPr>
                        <a:t>20.665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rgbClr val="000000"/>
                          </a:solidFill>
                          <a:effectLst/>
                          <a:latin typeface="Calibri" panose="020F0502020204030204" pitchFamily="34" charset="0"/>
                        </a:rPr>
                        <a:t>21.768</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54927">
                <a:tc>
                  <a:txBody>
                    <a:bodyPr/>
                    <a:lstStyle/>
                    <a:p>
                      <a:pPr algn="l" rtl="0" fontAlgn="b"/>
                      <a:r>
                        <a:rPr lang="tr-TR" sz="1200" b="1" i="0" u="none" strike="noStrike" dirty="0" smtClean="0">
                          <a:solidFill>
                            <a:srgbClr val="FF5400"/>
                          </a:solidFill>
                          <a:effectLst/>
                          <a:latin typeface="Calibri" panose="020F0502020204030204" pitchFamily="34" charset="0"/>
                        </a:rPr>
                        <a:t>TOPLAM</a:t>
                      </a:r>
                      <a:endParaRPr lang="tr-TR" sz="1200" b="1" i="0" u="none" strike="noStrike" dirty="0">
                        <a:solidFill>
                          <a:srgbClr val="FF54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187.051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230.933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5400"/>
                          </a:solidFill>
                          <a:effectLst/>
                          <a:latin typeface="Calibri" panose="020F0502020204030204" pitchFamily="34" charset="0"/>
                        </a:rPr>
                        <a:t>113.915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Calibri" panose="020F0502020204030204" pitchFamily="34" charset="0"/>
                        </a:rPr>
                        <a:t>126.728</a:t>
                      </a:r>
                      <a:endParaRPr lang="tr-TR" sz="1200" b="1" i="0" u="none" strike="noStrike" dirty="0">
                        <a:solidFill>
                          <a:srgbClr val="FF54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571681">
                <a:tc>
                  <a:txBody>
                    <a:bodyPr/>
                    <a:lstStyle/>
                    <a:p>
                      <a:pPr algn="l" rtl="0" fontAlgn="b"/>
                      <a:r>
                        <a:rPr lang="tr-TR" sz="1600" b="1" i="0" u="none" strike="noStrike" dirty="0">
                          <a:solidFill>
                            <a:srgbClr val="14213D"/>
                          </a:solidFill>
                          <a:effectLst/>
                          <a:latin typeface="Calibri" panose="020F0502020204030204" pitchFamily="34" charset="0"/>
                        </a:rPr>
                        <a:t>GENEL TOPLAM</a:t>
                      </a:r>
                    </a:p>
                  </a:txBody>
                  <a:tcPr marL="9525" marR="9525" marT="9525" marB="0" anchor="ctr">
                    <a:lnL w="12700"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600" b="1" i="0" u="none" strike="noStrike" dirty="0">
                          <a:solidFill>
                            <a:srgbClr val="14213D"/>
                          </a:solidFill>
                          <a:effectLst/>
                          <a:latin typeface="Calibri" panose="020F0502020204030204" pitchFamily="34" charset="0"/>
                        </a:rPr>
                        <a:t>7.244.530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600" b="1" i="0" u="none" strike="noStrike" dirty="0">
                          <a:solidFill>
                            <a:srgbClr val="14213D"/>
                          </a:solidFill>
                          <a:effectLst/>
                          <a:latin typeface="Calibri" panose="020F0502020204030204" pitchFamily="34" charset="0"/>
                        </a:rPr>
                        <a:t>8.860.786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600" b="1" i="0" u="none" strike="noStrike" dirty="0">
                          <a:solidFill>
                            <a:srgbClr val="14213D"/>
                          </a:solidFill>
                          <a:effectLst/>
                          <a:latin typeface="Calibri" panose="020F0502020204030204" pitchFamily="34" charset="0"/>
                        </a:rPr>
                        <a:t>3.537.208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600" b="1" i="0" u="none" strike="noStrike" dirty="0" smtClean="0">
                          <a:solidFill>
                            <a:srgbClr val="14213D"/>
                          </a:solidFill>
                          <a:effectLst/>
                          <a:latin typeface="Calibri" panose="020F0502020204030204" pitchFamily="34" charset="0"/>
                        </a:rPr>
                        <a:t>4.197.089</a:t>
                      </a:r>
                      <a:endParaRPr lang="tr-TR" sz="1600" b="1" i="0" u="none" strike="noStrike" dirty="0">
                        <a:solidFill>
                          <a:srgbClr val="14213D"/>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45726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2834118743"/>
              </p:ext>
            </p:extLst>
          </p:nvPr>
        </p:nvGraphicFramePr>
        <p:xfrm>
          <a:off x="146816" y="814715"/>
          <a:ext cx="6548716" cy="2007998"/>
        </p:xfrm>
        <a:graphic>
          <a:graphicData uri="http://schemas.openxmlformats.org/drawingml/2006/table">
            <a:tbl>
              <a:tblPr>
                <a:effectLst>
                  <a:outerShdw blurRad="50800" dist="38100" dir="5400000" algn="t" rotWithShape="0">
                    <a:prstClr val="black">
                      <a:alpha val="40000"/>
                    </a:prstClr>
                  </a:outerShdw>
                </a:effectLst>
              </a:tblPr>
              <a:tblGrid>
                <a:gridCol w="2280002">
                  <a:extLst>
                    <a:ext uri="{9D8B030D-6E8A-4147-A177-3AD203B41FA5}">
                      <a16:colId xmlns:a16="http://schemas.microsoft.com/office/drawing/2014/main" val="20000"/>
                    </a:ext>
                  </a:extLst>
                </a:gridCol>
                <a:gridCol w="2282429">
                  <a:extLst>
                    <a:ext uri="{9D8B030D-6E8A-4147-A177-3AD203B41FA5}">
                      <a16:colId xmlns:a16="http://schemas.microsoft.com/office/drawing/2014/main" val="20001"/>
                    </a:ext>
                  </a:extLst>
                </a:gridCol>
                <a:gridCol w="1986285">
                  <a:extLst>
                    <a:ext uri="{9D8B030D-6E8A-4147-A177-3AD203B41FA5}">
                      <a16:colId xmlns:a16="http://schemas.microsoft.com/office/drawing/2014/main" val="20002"/>
                    </a:ext>
                  </a:extLst>
                </a:gridCol>
              </a:tblGrid>
              <a:tr h="543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TRAFİĞE KAYITLI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MOTORLU ARAÇ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BİR ÖNCEKİ YILA GÖRE ARTIŞ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62169">
                <a:tc>
                  <a:txBody>
                    <a:bodyPr/>
                    <a:lstStyle/>
                    <a:p>
                      <a:pPr marL="0" algn="ctr" defTabSz="914400" rtl="0" eaLnBrk="1" fontAlgn="ctr" latinLnBrk="0" hangingPunct="1"/>
                      <a:r>
                        <a:rPr lang="tr-TR" sz="1400" b="1" i="0" u="none" strike="noStrike" kern="1200" dirty="0" smtClean="0">
                          <a:solidFill>
                            <a:srgbClr val="14213D"/>
                          </a:solidFill>
                          <a:effectLst/>
                          <a:latin typeface="Calibri" panose="020F0502020204030204" pitchFamily="34" charset="0"/>
                          <a:ea typeface="+mn-ea"/>
                          <a:cs typeface="+mn-cs"/>
                        </a:rPr>
                        <a:t>2018</a:t>
                      </a:r>
                      <a:endParaRPr lang="tr-TR" sz="1400" b="1" i="0" u="none" strike="noStrike" kern="1200" dirty="0">
                        <a:solidFill>
                          <a:srgbClr val="14213D"/>
                        </a:solidFill>
                        <a:effectLst/>
                        <a:latin typeface="Calibri" panose="020F0502020204030204" pitchFamily="34" charset="0"/>
                        <a:ea typeface="+mn-ea"/>
                        <a:cs typeface="+mn-cs"/>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4.239.154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126.666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62169">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2019 </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4.190.910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-48.244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82665">
                <a:tc>
                  <a:txBody>
                    <a:bodyPr/>
                    <a:lstStyle/>
                    <a:p>
                      <a:pPr marL="0" algn="ctr" defTabSz="914400" rtl="0" eaLnBrk="1" fontAlgn="ctr" latinLnBrk="0" hangingPunct="1"/>
                      <a:r>
                        <a:rPr lang="tr-TR" sz="1400" b="1" i="0" u="none" strike="noStrike" kern="1200" dirty="0" smtClean="0">
                          <a:solidFill>
                            <a:srgbClr val="14213D"/>
                          </a:solidFill>
                          <a:effectLst/>
                          <a:latin typeface="Calibri" panose="020F0502020204030204" pitchFamily="34" charset="0"/>
                          <a:ea typeface="+mn-ea"/>
                          <a:cs typeface="+mn-cs"/>
                        </a:rPr>
                        <a:t>2020 </a:t>
                      </a:r>
                      <a:endParaRPr lang="tr-TR" sz="1400" b="1" i="0" u="none" strike="noStrike" kern="1200" dirty="0">
                        <a:solidFill>
                          <a:srgbClr val="14213D"/>
                        </a:solidFill>
                        <a:effectLst/>
                        <a:latin typeface="Calibri" panose="020F0502020204030204" pitchFamily="34" charset="0"/>
                        <a:ea typeface="+mn-ea"/>
                        <a:cs typeface="+mn-cs"/>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4.388.118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57742">
                <a:tc>
                  <a:txBody>
                    <a:bodyPr/>
                    <a:lstStyle/>
                    <a:p>
                      <a:pPr marL="0" algn="ctr" defTabSz="914400" rtl="0" eaLnBrk="1" fontAlgn="ctr" latinLnBrk="0" hangingPunct="1"/>
                      <a:r>
                        <a:rPr lang="tr-TR" sz="1400" b="1" i="0" u="none" strike="noStrike" kern="1200" dirty="0" smtClean="0">
                          <a:solidFill>
                            <a:srgbClr val="14213D"/>
                          </a:solidFill>
                          <a:effectLst/>
                          <a:latin typeface="Calibri" panose="020F0502020204030204" pitchFamily="34" charset="0"/>
                          <a:ea typeface="+mn-ea"/>
                          <a:cs typeface="+mn-cs"/>
                        </a:rPr>
                        <a:t>2021</a:t>
                      </a:r>
                      <a:endParaRPr lang="tr-TR" sz="1400" b="1" i="0" u="none" strike="noStrike" kern="1200" dirty="0">
                        <a:solidFill>
                          <a:srgbClr val="14213D"/>
                        </a:solidFill>
                        <a:effectLst/>
                        <a:latin typeface="Calibri" panose="020F0502020204030204" pitchFamily="34" charset="0"/>
                        <a:ea typeface="+mn-ea"/>
                        <a:cs typeface="+mn-cs"/>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4.644.743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256.625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21463063"/>
                  </a:ext>
                </a:extLst>
              </a:tr>
            </a:tbl>
          </a:graphicData>
        </a:graphic>
      </p:graphicFrame>
      <p:sp>
        <p:nvSpPr>
          <p:cNvPr id="7" name="Dikdörtgen 6"/>
          <p:cNvSpPr/>
          <p:nvPr/>
        </p:nvSpPr>
        <p:spPr>
          <a:xfrm>
            <a:off x="63473" y="42120"/>
            <a:ext cx="6830143" cy="677108"/>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KARAYOLU ULAŞIMI</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MOTORLU ARAÇ ve TOPLU TAŞIMA ARAÇLARI SAYISI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6 Tablo"/>
          <p:cNvGraphicFramePr>
            <a:graphicFrameLocks noGrp="1"/>
          </p:cNvGraphicFramePr>
          <p:nvPr>
            <p:extLst>
              <p:ext uri="{D42A27DB-BD31-4B8C-83A1-F6EECF244321}">
                <p14:modId xmlns:p14="http://schemas.microsoft.com/office/powerpoint/2010/main" val="3455141395"/>
              </p:ext>
            </p:extLst>
          </p:nvPr>
        </p:nvGraphicFramePr>
        <p:xfrm>
          <a:off x="125896" y="6426868"/>
          <a:ext cx="6632715" cy="2982176"/>
        </p:xfrm>
        <a:graphic>
          <a:graphicData uri="http://schemas.openxmlformats.org/drawingml/2006/table">
            <a:tbl>
              <a:tblPr firstRow="1" bandRow="1">
                <a:tableStyleId>{5C22544A-7EE6-4342-B048-85BDC9FD1C3A}</a:tableStyleId>
              </a:tblPr>
              <a:tblGrid>
                <a:gridCol w="2352073">
                  <a:extLst>
                    <a:ext uri="{9D8B030D-6E8A-4147-A177-3AD203B41FA5}">
                      <a16:colId xmlns:a16="http://schemas.microsoft.com/office/drawing/2014/main" val="20000"/>
                    </a:ext>
                  </a:extLst>
                </a:gridCol>
                <a:gridCol w="1007353">
                  <a:extLst>
                    <a:ext uri="{9D8B030D-6E8A-4147-A177-3AD203B41FA5}">
                      <a16:colId xmlns:a16="http://schemas.microsoft.com/office/drawing/2014/main" val="20002"/>
                    </a:ext>
                  </a:extLst>
                </a:gridCol>
                <a:gridCol w="1051526">
                  <a:extLst>
                    <a:ext uri="{9D8B030D-6E8A-4147-A177-3AD203B41FA5}">
                      <a16:colId xmlns:a16="http://schemas.microsoft.com/office/drawing/2014/main" val="20003"/>
                    </a:ext>
                  </a:extLst>
                </a:gridCol>
                <a:gridCol w="1068531">
                  <a:extLst>
                    <a:ext uri="{9D8B030D-6E8A-4147-A177-3AD203B41FA5}">
                      <a16:colId xmlns:a16="http://schemas.microsoft.com/office/drawing/2014/main" val="20004"/>
                    </a:ext>
                  </a:extLst>
                </a:gridCol>
                <a:gridCol w="1153232">
                  <a:extLst>
                    <a:ext uri="{9D8B030D-6E8A-4147-A177-3AD203B41FA5}">
                      <a16:colId xmlns:a16="http://schemas.microsoft.com/office/drawing/2014/main" val="1310826673"/>
                    </a:ext>
                  </a:extLst>
                </a:gridCol>
              </a:tblGrid>
              <a:tr h="394116">
                <a:tc gridSpan="5">
                  <a:txBody>
                    <a:bodyPr/>
                    <a:lstStyle/>
                    <a:p>
                      <a:pPr algn="ctr"/>
                      <a:r>
                        <a:rPr lang="tr-TR" sz="1600" b="1" dirty="0">
                          <a:solidFill>
                            <a:schemeClr val="bg1"/>
                          </a:solidFill>
                          <a:latin typeface="Calibri" panose="020F0502020204030204" pitchFamily="34" charset="0"/>
                          <a:cs typeface="Arial" pitchFamily="34" charset="0"/>
                        </a:rPr>
                        <a:t>KÖPRÜLERDEN YILLIK GEÇEN ARAÇ</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algn="ctr"/>
                      <a:endParaRPr lang="tr-TR" dirty="0">
                        <a:solidFill>
                          <a:srgbClr val="FF0000"/>
                        </a:solidFill>
                      </a:endParaRPr>
                    </a:p>
                  </a:txBody>
                  <a:tcP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solidFill>
                      <a:schemeClr val="bg1">
                        <a:lumMod val="20000"/>
                        <a:lumOff val="80000"/>
                      </a:schemeClr>
                    </a:solidFill>
                  </a:tcPr>
                </a:tc>
                <a:tc hMerge="1">
                  <a:txBody>
                    <a:bodyPr/>
                    <a:lstStyle/>
                    <a:p>
                      <a:pPr algn="ctr"/>
                      <a:endParaRPr lang="tr-TR" sz="1800" b="1" dirty="0">
                        <a:solidFill>
                          <a:srgbClr val="000099"/>
                        </a:solidFill>
                        <a:latin typeface="Arial" pitchFamily="34" charset="0"/>
                        <a:cs typeface="Arial" pitchFamily="34" charset="0"/>
                      </a:endParaRPr>
                    </a:p>
                  </a:txBody>
                  <a:tcP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2"/>
                    </a:solidFill>
                  </a:tcPr>
                </a:tc>
                <a:tc hMerge="1">
                  <a:txBody>
                    <a:bodyPr/>
                    <a:lstStyle/>
                    <a:p>
                      <a:pPr algn="ctr"/>
                      <a:endParaRPr lang="tr-TR" sz="1800" b="1" dirty="0">
                        <a:solidFill>
                          <a:srgbClr val="FF0000"/>
                        </a:solidFill>
                        <a:latin typeface="Bookman Old Style" pitchFamily="18" charset="0"/>
                        <a:cs typeface="Arial" pitchFamily="34"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394116">
                <a:tc>
                  <a:txBody>
                    <a:bodyPr/>
                    <a:lstStyle/>
                    <a:p>
                      <a:pPr marL="0" marR="0" lvl="0" indent="0" algn="l" defTabSz="914400" rtl="0" fontAlgn="base" latinLnBrk="0">
                        <a:lnSpc>
                          <a:spcPct val="100000"/>
                        </a:lnSpc>
                        <a:spcBef>
                          <a:spcPct val="0"/>
                        </a:spcBef>
                        <a:spcAft>
                          <a:spcPct val="0"/>
                        </a:spcAft>
                        <a:buClrTx/>
                        <a:buSzTx/>
                        <a:buFontTx/>
                        <a:buNone/>
                        <a:tabLst/>
                      </a:pPr>
                      <a:endParaRPr kumimoji="0" lang="tr-TR" sz="1400" b="1" i="0" u="none" strike="noStrike" kern="1200" cap="none" normalizeH="0" baseline="0" dirty="0">
                        <a:ln>
                          <a:noFill/>
                        </a:ln>
                        <a:solidFill>
                          <a:srgbClr val="2F4858"/>
                        </a:solidFill>
                        <a:effectLst/>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algn="ctr">
                        <a:spcAft>
                          <a:spcPts val="0"/>
                        </a:spcAft>
                      </a:pPr>
                      <a:r>
                        <a:rPr lang="tr-TR" sz="1400" b="1" dirty="0" smtClean="0">
                          <a:solidFill>
                            <a:srgbClr val="2F4858"/>
                          </a:solidFill>
                          <a:effectLst/>
                          <a:latin typeface="Calibri" panose="020F0502020204030204" pitchFamily="34" charset="0"/>
                          <a:ea typeface="Calibri"/>
                          <a:cs typeface="Times New Roman"/>
                        </a:rPr>
                        <a:t>2018</a:t>
                      </a:r>
                      <a:endParaRPr lang="tr-TR" sz="1400" dirty="0">
                        <a:solidFill>
                          <a:srgbClr val="2F4858"/>
                        </a:solidFill>
                        <a:effectLst/>
                        <a:latin typeface="Calibri"/>
                        <a:ea typeface="Calibri"/>
                        <a:cs typeface="Times New Roman"/>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smtClean="0">
                          <a:solidFill>
                            <a:srgbClr val="2F4858"/>
                          </a:solidFill>
                          <a:latin typeface="Calibri" panose="020F0502020204030204" pitchFamily="34" charset="0"/>
                          <a:ea typeface="+mn-ea"/>
                          <a:cs typeface="Arial" pitchFamily="34" charset="0"/>
                        </a:rPr>
                        <a:t>2019 </a:t>
                      </a:r>
                      <a:endParaRPr lang="tr-TR" sz="1400" b="1" kern="1200" baseline="0" dirty="0">
                        <a:solidFill>
                          <a:srgbClr val="2F4858"/>
                        </a:solidFill>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smtClean="0">
                          <a:solidFill>
                            <a:srgbClr val="2F4858"/>
                          </a:solidFill>
                          <a:latin typeface="Calibri" panose="020F0502020204030204" pitchFamily="34" charset="0"/>
                          <a:ea typeface="+mn-ea"/>
                          <a:cs typeface="Arial" pitchFamily="34" charset="0"/>
                        </a:rPr>
                        <a:t>2020 </a:t>
                      </a:r>
                      <a:endParaRPr lang="tr-TR" sz="1400" b="1" kern="1200" baseline="0" dirty="0">
                        <a:solidFill>
                          <a:srgbClr val="2F4858"/>
                        </a:solidFill>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smtClean="0">
                          <a:solidFill>
                            <a:srgbClr val="2F4858"/>
                          </a:solidFill>
                          <a:latin typeface="Calibri" panose="020F0502020204030204" pitchFamily="34" charset="0"/>
                          <a:ea typeface="+mn-ea"/>
                          <a:cs typeface="Arial" pitchFamily="34" charset="0"/>
                        </a:rPr>
                        <a:t>2021</a:t>
                      </a:r>
                      <a:endParaRPr lang="tr-TR" sz="1400" b="1" kern="1200" baseline="0" dirty="0">
                        <a:solidFill>
                          <a:srgbClr val="2F4858"/>
                        </a:solidFill>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0001"/>
                  </a:ext>
                </a:extLst>
              </a:tr>
              <a:tr h="443587">
                <a:tc>
                  <a:txBody>
                    <a:bodyPr/>
                    <a:lstStyle/>
                    <a:p>
                      <a:r>
                        <a:rPr lang="tr-TR" sz="1200" b="1" dirty="0">
                          <a:solidFill>
                            <a:srgbClr val="2F4858"/>
                          </a:solidFill>
                          <a:latin typeface="Calibri" panose="020F0502020204030204" pitchFamily="34" charset="0"/>
                          <a:cs typeface="Arial" pitchFamily="34" charset="0"/>
                        </a:rPr>
                        <a:t>15 TEMMUZ ŞEHİTLER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a:r>
                        <a:rPr lang="tr-TR" sz="1200" b="1" i="0" u="none" strike="noStrike" kern="1200" dirty="0">
                          <a:solidFill>
                            <a:srgbClr val="2F4858"/>
                          </a:solidFill>
                          <a:latin typeface="Calibri" panose="020F0502020204030204" pitchFamily="34" charset="0"/>
                          <a:ea typeface="+mn-ea"/>
                          <a:cs typeface="+mn-cs"/>
                        </a:rPr>
                        <a:t>57.790.926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a:lnSpc>
                          <a:spcPct val="115000"/>
                        </a:lnSpc>
                        <a:spcAft>
                          <a:spcPts val="1000"/>
                        </a:spcAft>
                      </a:pPr>
                      <a:r>
                        <a:rPr lang="tr-TR" sz="1200" b="1" i="0" u="none" strike="noStrike" kern="1200" dirty="0">
                          <a:solidFill>
                            <a:srgbClr val="2F4858"/>
                          </a:solidFill>
                          <a:latin typeface="Calibri" panose="020F0502020204030204" pitchFamily="34" charset="0"/>
                          <a:ea typeface="+mn-ea"/>
                          <a:cs typeface="+mn-cs"/>
                        </a:rPr>
                        <a:t> 55.492.546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a:solidFill>
                            <a:srgbClr val="2F4858"/>
                          </a:solidFill>
                          <a:latin typeface="Calibri" panose="020F0502020204030204" pitchFamily="34" charset="0"/>
                          <a:ea typeface="+mn-ea"/>
                          <a:cs typeface="+mn-cs"/>
                        </a:rPr>
                        <a:t>45.299.792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smtClean="0">
                          <a:solidFill>
                            <a:srgbClr val="2F4858"/>
                          </a:solidFill>
                          <a:latin typeface="Calibri" panose="020F0502020204030204" pitchFamily="34" charset="0"/>
                          <a:ea typeface="+mn-ea"/>
                          <a:cs typeface="+mn-cs"/>
                        </a:rPr>
                        <a:t>43.216.332</a:t>
                      </a:r>
                      <a:endParaRPr lang="tr-TR" sz="1200" b="1" i="0" u="none" strike="noStrike" kern="1200" dirty="0">
                        <a:solidFill>
                          <a:srgbClr val="2F4858"/>
                        </a:solidFill>
                        <a:latin typeface="Calibri" panose="020F050202020403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443587">
                <a:tc>
                  <a:txBody>
                    <a:bodyPr/>
                    <a:lstStyle/>
                    <a:p>
                      <a:r>
                        <a:rPr lang="tr-TR" sz="1200" b="1" dirty="0">
                          <a:solidFill>
                            <a:srgbClr val="2F4858"/>
                          </a:solidFill>
                          <a:latin typeface="Calibri" panose="020F0502020204030204" pitchFamily="34" charset="0"/>
                          <a:cs typeface="Arial" pitchFamily="34" charset="0"/>
                        </a:rPr>
                        <a:t>FATİH</a:t>
                      </a:r>
                      <a:r>
                        <a:rPr lang="tr-TR" sz="1200" b="1" baseline="0" dirty="0">
                          <a:solidFill>
                            <a:srgbClr val="2F4858"/>
                          </a:solidFill>
                          <a:latin typeface="Calibri" panose="020F0502020204030204" pitchFamily="34" charset="0"/>
                          <a:cs typeface="Arial" pitchFamily="34" charset="0"/>
                        </a:rPr>
                        <a:t> SULTAN MEHMET</a:t>
                      </a:r>
                      <a:r>
                        <a:rPr lang="tr-TR" sz="1200" b="1" dirty="0">
                          <a:solidFill>
                            <a:srgbClr val="2F4858"/>
                          </a:solidFill>
                          <a:latin typeface="Calibri" panose="020F0502020204030204" pitchFamily="34" charset="0"/>
                          <a:cs typeface="Arial" pitchFamily="34" charset="0"/>
                        </a:rPr>
                        <a:t>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rgbClr val="2F4858"/>
                          </a:solidFill>
                          <a:latin typeface="Calibri" panose="020F0502020204030204" pitchFamily="34" charset="0"/>
                          <a:ea typeface="+mn-ea"/>
                          <a:cs typeface="+mn-cs"/>
                        </a:rPr>
                        <a:t>72.857.894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rgbClr val="2F4858"/>
                          </a:solidFill>
                          <a:latin typeface="Calibri" panose="020F0502020204030204" pitchFamily="34" charset="0"/>
                          <a:ea typeface="+mn-ea"/>
                          <a:cs typeface="+mn-cs"/>
                        </a:rPr>
                        <a:t>61.595.230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a:solidFill>
                            <a:srgbClr val="2F4858"/>
                          </a:solidFill>
                          <a:latin typeface="Calibri" panose="020F0502020204030204" pitchFamily="34" charset="0"/>
                          <a:ea typeface="+mn-ea"/>
                          <a:cs typeface="+mn-cs"/>
                        </a:rPr>
                        <a:t>45.595.744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smtClean="0">
                          <a:solidFill>
                            <a:srgbClr val="2F4858"/>
                          </a:solidFill>
                          <a:latin typeface="Calibri" panose="020F0502020204030204" pitchFamily="34" charset="0"/>
                          <a:ea typeface="+mn-ea"/>
                          <a:cs typeface="+mn-cs"/>
                        </a:rPr>
                        <a:t>42.927.710</a:t>
                      </a:r>
                      <a:endParaRPr lang="tr-TR" sz="1200" b="1" i="0" u="none" strike="noStrike" kern="1200" dirty="0">
                        <a:solidFill>
                          <a:srgbClr val="2F4858"/>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443587">
                <a:tc>
                  <a:txBody>
                    <a:bodyPr/>
                    <a:lstStyle/>
                    <a:p>
                      <a:r>
                        <a:rPr lang="tr-TR" sz="1200" b="1" dirty="0">
                          <a:solidFill>
                            <a:srgbClr val="2F4858"/>
                          </a:solidFill>
                          <a:latin typeface="Calibri" panose="020F0502020204030204" pitchFamily="34" charset="0"/>
                          <a:cs typeface="Arial" pitchFamily="34" charset="0"/>
                        </a:rPr>
                        <a:t>YAVUZ SULTAN SELİM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rgbClr val="2F4858"/>
                          </a:solidFill>
                          <a:latin typeface="Calibri" panose="020F0502020204030204" pitchFamily="34" charset="0"/>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rgbClr val="2F4858"/>
                          </a:solidFill>
                          <a:latin typeface="Calibri" panose="020F0502020204030204" pitchFamily="34" charset="0"/>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rgbClr val="2F4858"/>
                          </a:solidFill>
                          <a:latin typeface="Calibri" panose="020F0502020204030204" pitchFamily="34" charset="0"/>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smtClean="0">
                          <a:solidFill>
                            <a:srgbClr val="2F4858"/>
                          </a:solidFill>
                          <a:latin typeface="Calibri" panose="020F0502020204030204" pitchFamily="34" charset="0"/>
                          <a:ea typeface="+mn-ea"/>
                          <a:cs typeface="+mn-cs"/>
                        </a:rPr>
                        <a:t>-</a:t>
                      </a:r>
                      <a:endParaRPr lang="tr-TR" sz="1200" b="1" i="0" u="none" strike="noStrike" kern="1200" dirty="0">
                        <a:solidFill>
                          <a:srgbClr val="2F4858"/>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41892666"/>
                  </a:ext>
                </a:extLst>
              </a:tr>
              <a:tr h="419596">
                <a:tc>
                  <a:txBody>
                    <a:bodyPr/>
                    <a:lstStyle/>
                    <a:p>
                      <a:r>
                        <a:rPr lang="tr-TR" sz="1200" b="1" dirty="0">
                          <a:solidFill>
                            <a:srgbClr val="2F4858"/>
                          </a:solidFill>
                          <a:latin typeface="Calibri" panose="020F0502020204030204" pitchFamily="34" charset="0"/>
                          <a:cs typeface="Arial" pitchFamily="34" charset="0"/>
                        </a:rPr>
                        <a:t>AVRASYA  TÜNELİ</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rgbClr val="2F4858"/>
                          </a:solidFill>
                          <a:latin typeface="Calibri" panose="020F0502020204030204" pitchFamily="34" charset="0"/>
                          <a:ea typeface="+mn-ea"/>
                          <a:cs typeface="+mn-cs"/>
                        </a:rPr>
                        <a:t>17.556.000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rgbClr val="2F4858"/>
                          </a:solidFill>
                          <a:latin typeface="Calibri" panose="020F0502020204030204" pitchFamily="34" charset="0"/>
                          <a:ea typeface="+mn-ea"/>
                          <a:cs typeface="+mn-cs"/>
                        </a:rPr>
                        <a:t>17.271.000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rgbClr val="2F4858"/>
                          </a:solidFill>
                          <a:latin typeface="Calibri" panose="020F0502020204030204" pitchFamily="34" charset="0"/>
                          <a:ea typeface="+mn-ea"/>
                          <a:cs typeface="+mn-cs"/>
                        </a:rPr>
                        <a:t>12.800.000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smtClean="0">
                          <a:solidFill>
                            <a:srgbClr val="2F4858"/>
                          </a:solidFill>
                          <a:latin typeface="Calibri" panose="020F0502020204030204" pitchFamily="34" charset="0"/>
                          <a:ea typeface="+mn-ea"/>
                          <a:cs typeface="+mn-cs"/>
                        </a:rPr>
                        <a:t>15.295.070</a:t>
                      </a:r>
                      <a:endParaRPr lang="tr-TR" sz="1200" b="1" i="0" u="none" strike="noStrike" kern="1200" dirty="0">
                        <a:solidFill>
                          <a:srgbClr val="2F4858"/>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553691373"/>
                  </a:ext>
                </a:extLst>
              </a:tr>
              <a:tr h="443587">
                <a:tc>
                  <a:txBody>
                    <a:bodyPr/>
                    <a:lstStyle/>
                    <a:p>
                      <a:r>
                        <a:rPr lang="tr-TR" sz="1200" b="1" dirty="0">
                          <a:solidFill>
                            <a:srgbClr val="2F4858"/>
                          </a:solidFill>
                          <a:latin typeface="Calibri" panose="020F0502020204030204" pitchFamily="34" charset="0"/>
                          <a:cs typeface="Arial" pitchFamily="34" charset="0"/>
                        </a:rPr>
                        <a:t>TOPLAM</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a:r>
                        <a:rPr lang="tr-TR" sz="1200" b="1" i="0" u="none" strike="noStrike" kern="1200" dirty="0">
                          <a:solidFill>
                            <a:srgbClr val="2F4858"/>
                          </a:solidFill>
                          <a:latin typeface="Calibri" panose="020F0502020204030204" pitchFamily="34" charset="0"/>
                          <a:ea typeface="+mn-ea"/>
                          <a:cs typeface="+mn-cs"/>
                        </a:rPr>
                        <a:t>130.648.820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a:r>
                        <a:rPr lang="tr-TR" sz="1200" b="1" i="0" u="none" strike="noStrike" kern="1200" dirty="0">
                          <a:solidFill>
                            <a:srgbClr val="2F4858"/>
                          </a:solidFill>
                          <a:latin typeface="Calibri" panose="020F0502020204030204" pitchFamily="34" charset="0"/>
                          <a:ea typeface="+mn-ea"/>
                          <a:cs typeface="+mn-cs"/>
                        </a:rPr>
                        <a:t>117.087.776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a:r>
                        <a:rPr lang="tr-TR" sz="1200" b="1" i="0" u="none" strike="noStrike" kern="1200" dirty="0">
                          <a:solidFill>
                            <a:srgbClr val="2F4858"/>
                          </a:solidFill>
                          <a:latin typeface="Calibri" panose="020F0502020204030204" pitchFamily="34" charset="0"/>
                          <a:ea typeface="+mn-ea"/>
                          <a:cs typeface="+mn-cs"/>
                        </a:rPr>
                        <a:t>90.895.536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a:r>
                        <a:rPr lang="tr-TR" sz="1200" b="1" i="0" u="none" strike="noStrike" kern="1200" dirty="0" smtClean="0">
                          <a:solidFill>
                            <a:srgbClr val="2F4858"/>
                          </a:solidFill>
                          <a:latin typeface="Calibri" panose="020F0502020204030204" pitchFamily="34" charset="0"/>
                          <a:ea typeface="+mn-ea"/>
                          <a:cs typeface="+mn-cs"/>
                        </a:rPr>
                        <a:t>101.439.112</a:t>
                      </a:r>
                      <a:endParaRPr lang="tr-TR" sz="1200" b="1" i="0" u="none" strike="noStrike" kern="1200" dirty="0">
                        <a:solidFill>
                          <a:srgbClr val="2F4858"/>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extLst>
                  <a:ext uri="{0D108BD9-81ED-4DB2-BD59-A6C34878D82A}">
                    <a16:rowId xmlns:a16="http://schemas.microsoft.com/office/drawing/2014/main" val="10004"/>
                  </a:ext>
                </a:extLst>
              </a:tr>
            </a:tbl>
          </a:graphicData>
        </a:graphic>
      </p:graphicFrame>
      <p:graphicFrame>
        <p:nvGraphicFramePr>
          <p:cNvPr id="9" name="6 Tablo"/>
          <p:cNvGraphicFramePr>
            <a:graphicFrameLocks noGrp="1"/>
          </p:cNvGraphicFramePr>
          <p:nvPr>
            <p:extLst>
              <p:ext uri="{D42A27DB-BD31-4B8C-83A1-F6EECF244321}">
                <p14:modId xmlns:p14="http://schemas.microsoft.com/office/powerpoint/2010/main" val="2315865038"/>
              </p:ext>
            </p:extLst>
          </p:nvPr>
        </p:nvGraphicFramePr>
        <p:xfrm>
          <a:off x="108163" y="2929703"/>
          <a:ext cx="6637195" cy="3351831"/>
        </p:xfrm>
        <a:graphic>
          <a:graphicData uri="http://schemas.openxmlformats.org/drawingml/2006/table">
            <a:tbl>
              <a:tblPr>
                <a:effectLst>
                  <a:outerShdw blurRad="50800" dist="38100" dir="5400000" algn="t" rotWithShape="0">
                    <a:prstClr val="black">
                      <a:alpha val="40000"/>
                    </a:prstClr>
                  </a:outerShdw>
                </a:effectLst>
              </a:tblPr>
              <a:tblGrid>
                <a:gridCol w="2482204">
                  <a:extLst>
                    <a:ext uri="{9D8B030D-6E8A-4147-A177-3AD203B41FA5}">
                      <a16:colId xmlns:a16="http://schemas.microsoft.com/office/drawing/2014/main" val="20000"/>
                    </a:ext>
                  </a:extLst>
                </a:gridCol>
                <a:gridCol w="983236">
                  <a:extLst>
                    <a:ext uri="{9D8B030D-6E8A-4147-A177-3AD203B41FA5}">
                      <a16:colId xmlns:a16="http://schemas.microsoft.com/office/drawing/2014/main" val="20001"/>
                    </a:ext>
                  </a:extLst>
                </a:gridCol>
                <a:gridCol w="959357">
                  <a:extLst>
                    <a:ext uri="{9D8B030D-6E8A-4147-A177-3AD203B41FA5}">
                      <a16:colId xmlns:a16="http://schemas.microsoft.com/office/drawing/2014/main" val="20002"/>
                    </a:ext>
                  </a:extLst>
                </a:gridCol>
                <a:gridCol w="984489">
                  <a:extLst>
                    <a:ext uri="{9D8B030D-6E8A-4147-A177-3AD203B41FA5}">
                      <a16:colId xmlns:a16="http://schemas.microsoft.com/office/drawing/2014/main" val="20003"/>
                    </a:ext>
                  </a:extLst>
                </a:gridCol>
                <a:gridCol w="1227909">
                  <a:extLst>
                    <a:ext uri="{9D8B030D-6E8A-4147-A177-3AD203B41FA5}">
                      <a16:colId xmlns:a16="http://schemas.microsoft.com/office/drawing/2014/main" val="20004"/>
                    </a:ext>
                  </a:extLst>
                </a:gridCol>
              </a:tblGrid>
              <a:tr h="478833">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TOPLU</a:t>
                      </a:r>
                      <a:r>
                        <a:rPr lang="tr-TR" sz="1400" b="1" i="0" u="none" strike="noStrike" baseline="0" dirty="0" smtClean="0">
                          <a:solidFill>
                            <a:schemeClr val="bg1"/>
                          </a:solidFill>
                          <a:latin typeface="Calibri" panose="020F0502020204030204" pitchFamily="34" charset="0"/>
                          <a:cs typeface="Arial" pitchFamily="34" charset="0"/>
                        </a:rPr>
                        <a:t> TAŞIMA ARAÇLARI</a:t>
                      </a:r>
                      <a:r>
                        <a:rPr lang="tr-TR" sz="1400" b="1" i="0" u="none" strike="noStrike" dirty="0" smtClean="0">
                          <a:solidFill>
                            <a:schemeClr val="bg1"/>
                          </a:solidFill>
                          <a:latin typeface="Calibri" panose="020F0502020204030204" pitchFamily="34" charset="0"/>
                          <a:cs typeface="Arial" pitchFamily="34" charset="0"/>
                        </a:rPr>
                        <a:t>                                                           </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2018</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2019 </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2020</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2021</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19222">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17.395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17.395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17.395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Arial" pitchFamily="34" charset="0"/>
                        </a:rPr>
                        <a:t>18.395</a:t>
                      </a:r>
                      <a:endParaRPr lang="tr-TR" sz="1400" b="0" i="0" u="none" strike="noStrike" kern="1200" dirty="0">
                        <a:solidFill>
                          <a:schemeClr val="tx1"/>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9222">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TAKSİ/DOLMUŞ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Arial" pitchFamily="34" charset="0"/>
                        </a:rPr>
                        <a:t>322</a:t>
                      </a:r>
                      <a:endParaRPr lang="tr-TR" sz="1400" b="0" i="0" u="none" strike="noStrike" kern="1200" dirty="0">
                        <a:solidFill>
                          <a:schemeClr val="tx1"/>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9222">
                <a:tc>
                  <a:txBody>
                    <a:bodyPr/>
                    <a:lstStyle/>
                    <a:p>
                      <a:pPr algn="l" fontAlgn="b"/>
                      <a:r>
                        <a:rPr lang="tr-TR" sz="1400" b="1" i="0" u="none" strike="noStrike" dirty="0">
                          <a:solidFill>
                            <a:srgbClr val="14213D"/>
                          </a:solidFill>
                          <a:latin typeface="Calibri" panose="020F0502020204030204" pitchFamily="34" charset="0"/>
                          <a:cs typeface="Arial" pitchFamily="34" charset="0"/>
                        </a:rPr>
                        <a:t>MİNİBÜS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6.460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6.460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6.460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Arial" pitchFamily="34" charset="0"/>
                        </a:rPr>
                        <a:t>5.710</a:t>
                      </a:r>
                      <a:endParaRPr lang="tr-TR" sz="1400" b="0" i="0" u="none" strike="noStrike" kern="1200" dirty="0">
                        <a:solidFill>
                          <a:schemeClr val="tx1"/>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9222">
                <a:tc>
                  <a:txBody>
                    <a:bodyPr/>
                    <a:lstStyle/>
                    <a:p>
                      <a:pPr algn="l" fontAlgn="b"/>
                      <a:r>
                        <a:rPr lang="tr-TR" sz="1400" b="1" i="0" u="none" strike="noStrike" dirty="0">
                          <a:solidFill>
                            <a:srgbClr val="14213D"/>
                          </a:solidFill>
                          <a:latin typeface="Calibri" panose="020F0502020204030204" pitchFamily="34" charset="0"/>
                          <a:cs typeface="Arial" pitchFamily="34" charset="0"/>
                        </a:rPr>
                        <a:t>SERVİS ARACI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57.625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57.625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Arial" pitchFamily="34" charset="0"/>
                        </a:rPr>
                        <a:t>57.625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kern="1200" dirty="0" smtClean="0">
                          <a:solidFill>
                            <a:schemeClr val="tx1"/>
                          </a:solidFill>
                          <a:latin typeface="Calibri" panose="020F0502020204030204" pitchFamily="34" charset="0"/>
                          <a:ea typeface="+mn-ea"/>
                          <a:cs typeface="Arial" pitchFamily="34" charset="0"/>
                        </a:rPr>
                        <a:t>66.000</a:t>
                      </a:r>
                      <a:endParaRPr lang="tr-TR" sz="1400" b="0" i="0" u="none" strike="noStrike" kern="1200" dirty="0">
                        <a:solidFill>
                          <a:schemeClr val="tx1"/>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9222">
                <a:tc>
                  <a:txBody>
                    <a:bodyPr/>
                    <a:lstStyle/>
                    <a:p>
                      <a:pPr algn="l" fontAlgn="b"/>
                      <a:r>
                        <a:rPr lang="tr-TR" sz="1400" b="1" i="0" u="none" strike="noStrike" dirty="0">
                          <a:solidFill>
                            <a:srgbClr val="14213D"/>
                          </a:solidFill>
                          <a:latin typeface="Calibri" panose="020F0502020204030204" pitchFamily="34" charset="0"/>
                          <a:cs typeface="Arial" pitchFamily="34" charset="0"/>
                        </a:rPr>
                        <a:t>ÖZEL HALK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2.154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2.154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Arial" pitchFamily="34" charset="0"/>
                        </a:rPr>
                        <a:t>2.154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kern="1200" dirty="0" smtClean="0">
                          <a:solidFill>
                            <a:schemeClr val="tx1"/>
                          </a:solidFill>
                          <a:latin typeface="Calibri" panose="020F0502020204030204" pitchFamily="34" charset="0"/>
                          <a:ea typeface="+mn-ea"/>
                          <a:cs typeface="Arial" pitchFamily="34" charset="0"/>
                        </a:rPr>
                        <a:t>2.154</a:t>
                      </a:r>
                      <a:endParaRPr lang="tr-TR" sz="1400" b="0" i="0" u="none" strike="noStrike" kern="1200" dirty="0">
                        <a:solidFill>
                          <a:schemeClr val="tx1"/>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9222">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İETT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2.460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2.463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Arial" pitchFamily="34" charset="0"/>
                        </a:rPr>
                        <a:t>2.610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kern="1200" dirty="0" smtClean="0">
                          <a:solidFill>
                            <a:schemeClr val="tx1"/>
                          </a:solidFill>
                          <a:latin typeface="Calibri" panose="020F0502020204030204" pitchFamily="34" charset="0"/>
                          <a:ea typeface="+mn-ea"/>
                          <a:cs typeface="Arial" pitchFamily="34" charset="0"/>
                        </a:rPr>
                        <a:t>2.685</a:t>
                      </a:r>
                      <a:endParaRPr lang="tr-TR" sz="1400" b="0" i="0" u="none" strike="noStrike" kern="1200" dirty="0">
                        <a:solidFill>
                          <a:schemeClr val="tx1"/>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9222">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OTOBÜS A.Ş. (Erguvan Otobüs)</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1.074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1.074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930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Arial" pitchFamily="34" charset="0"/>
                        </a:rPr>
                        <a:t>947</a:t>
                      </a:r>
                      <a:endParaRPr lang="tr-TR" sz="1400" b="0" i="0" u="none" strike="noStrike" kern="1200" dirty="0">
                        <a:solidFill>
                          <a:schemeClr val="tx1"/>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9222">
                <a:tc>
                  <a:txBody>
                    <a:bodyPr/>
                    <a:lstStyle/>
                    <a:p>
                      <a:pPr marL="0" algn="l" defTabSz="457200" rtl="0" eaLnBrk="1" fontAlgn="b" latinLnBrk="0" hangingPunct="1"/>
                      <a:r>
                        <a:rPr lang="tr-TR" sz="1400" b="1" i="0" u="none" strike="noStrike" kern="1200" dirty="0" smtClean="0">
                          <a:solidFill>
                            <a:srgbClr val="14213D"/>
                          </a:solidFill>
                          <a:latin typeface="Calibri" panose="020F0502020204030204" pitchFamily="34" charset="0"/>
                          <a:ea typeface="+mn-ea"/>
                          <a:cs typeface="Arial" pitchFamily="34" charset="0"/>
                        </a:rPr>
                        <a:t>METROBÜS</a:t>
                      </a:r>
                      <a:r>
                        <a:rPr lang="tr-TR" sz="1400" b="1" i="0" u="none" strike="noStrike" kern="1200" baseline="0" dirty="0" smtClean="0">
                          <a:solidFill>
                            <a:srgbClr val="14213D"/>
                          </a:solidFill>
                          <a:latin typeface="Calibri" panose="020F0502020204030204" pitchFamily="34" charset="0"/>
                          <a:ea typeface="+mn-ea"/>
                          <a:cs typeface="Arial" pitchFamily="34" charset="0"/>
                        </a:rPr>
                        <a:t> </a:t>
                      </a:r>
                      <a:r>
                        <a:rPr lang="tr-TR" sz="1400" b="1" i="0" u="none" strike="noStrike" kern="1200" dirty="0" smtClean="0">
                          <a:solidFill>
                            <a:srgbClr val="14213D"/>
                          </a:solidFill>
                          <a:latin typeface="Calibri" panose="020F0502020204030204" pitchFamily="34" charset="0"/>
                          <a:ea typeface="+mn-ea"/>
                          <a:cs typeface="Arial" pitchFamily="34" charset="0"/>
                        </a:rPr>
                        <a:t>SAYISI</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610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610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Arial" pitchFamily="34" charset="0"/>
                        </a:rPr>
                        <a:t>603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Arial" pitchFamily="34" charset="0"/>
                        </a:rPr>
                        <a:t>603</a:t>
                      </a:r>
                      <a:endParaRPr lang="tr-TR" sz="1400" b="0" i="0" u="none" strike="noStrike" kern="1200" dirty="0">
                        <a:solidFill>
                          <a:schemeClr val="tx1"/>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9222">
                <a:tc>
                  <a:txBody>
                    <a:bodyPr/>
                    <a:lstStyle/>
                    <a:p>
                      <a:pPr algn="l" fontAlgn="b"/>
                      <a:r>
                        <a:rPr lang="tr-TR" sz="1400" b="1" i="0" u="none" strike="noStrike" dirty="0">
                          <a:solidFill>
                            <a:srgbClr val="14213D"/>
                          </a:solidFill>
                          <a:latin typeface="Calibri" panose="020F0502020204030204" pitchFamily="34" charset="0"/>
                          <a:cs typeface="Arial" pitchFamily="34" charset="0"/>
                        </a:rPr>
                        <a:t>TOPLAM</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400" b="1" i="0" u="none" strike="noStrike" kern="1200" dirty="0">
                          <a:solidFill>
                            <a:srgbClr val="14213D"/>
                          </a:solidFill>
                          <a:latin typeface="Calibri" panose="020F0502020204030204" pitchFamily="34" charset="0"/>
                          <a:ea typeface="+mn-ea"/>
                          <a:cs typeface="Arial" pitchFamily="34" charset="0"/>
                        </a:rPr>
                        <a:t>88.350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400" b="1" i="0" u="none" strike="noStrike" kern="1200" dirty="0">
                          <a:solidFill>
                            <a:srgbClr val="14213D"/>
                          </a:solidFill>
                          <a:latin typeface="Calibri" panose="020F0502020204030204" pitchFamily="34" charset="0"/>
                          <a:ea typeface="+mn-ea"/>
                          <a:cs typeface="Arial" pitchFamily="34" charset="0"/>
                        </a:rPr>
                        <a:t>88.346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400" b="1" i="0" u="none" strike="noStrike" kern="1200" dirty="0">
                          <a:solidFill>
                            <a:srgbClr val="14213D"/>
                          </a:solidFill>
                          <a:latin typeface="Calibri" panose="020F0502020204030204" pitchFamily="34" charset="0"/>
                          <a:ea typeface="+mn-ea"/>
                          <a:cs typeface="Arial" pitchFamily="34" charset="0"/>
                        </a:rPr>
                        <a:t>88.349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latinLnBrk="0" hangingPunct="1"/>
                      <a:r>
                        <a:rPr lang="tr-TR" sz="1400" b="1" i="0" u="none" strike="noStrike" kern="1200" dirty="0" smtClean="0">
                          <a:solidFill>
                            <a:srgbClr val="14213D"/>
                          </a:solidFill>
                          <a:latin typeface="Calibri" panose="020F0502020204030204" pitchFamily="34" charset="0"/>
                          <a:ea typeface="+mn-ea"/>
                          <a:cs typeface="Arial" pitchFamily="34" charset="0"/>
                        </a:rPr>
                        <a:t>96.816</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9045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HAVAYOLU ULAŞIMI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Tablo 5"/>
          <p:cNvGraphicFramePr>
            <a:graphicFrameLocks noGrp="1"/>
          </p:cNvGraphicFramePr>
          <p:nvPr>
            <p:extLst>
              <p:ext uri="{D42A27DB-BD31-4B8C-83A1-F6EECF244321}">
                <p14:modId xmlns:p14="http://schemas.microsoft.com/office/powerpoint/2010/main" val="3261871603"/>
              </p:ext>
            </p:extLst>
          </p:nvPr>
        </p:nvGraphicFramePr>
        <p:xfrm>
          <a:off x="166627" y="923198"/>
          <a:ext cx="6638364" cy="5689636"/>
        </p:xfrm>
        <a:graphic>
          <a:graphicData uri="http://schemas.openxmlformats.org/drawingml/2006/table">
            <a:tbl>
              <a:tblPr/>
              <a:tblGrid>
                <a:gridCol w="1854132">
                  <a:extLst>
                    <a:ext uri="{9D8B030D-6E8A-4147-A177-3AD203B41FA5}">
                      <a16:colId xmlns:a16="http://schemas.microsoft.com/office/drawing/2014/main" val="1031707862"/>
                    </a:ext>
                  </a:extLst>
                </a:gridCol>
                <a:gridCol w="1604634">
                  <a:extLst>
                    <a:ext uri="{9D8B030D-6E8A-4147-A177-3AD203B41FA5}">
                      <a16:colId xmlns:a16="http://schemas.microsoft.com/office/drawing/2014/main" val="2977241270"/>
                    </a:ext>
                  </a:extLst>
                </a:gridCol>
                <a:gridCol w="1602102">
                  <a:extLst>
                    <a:ext uri="{9D8B030D-6E8A-4147-A177-3AD203B41FA5}">
                      <a16:colId xmlns:a16="http://schemas.microsoft.com/office/drawing/2014/main" val="1648629064"/>
                    </a:ext>
                  </a:extLst>
                </a:gridCol>
                <a:gridCol w="1577496">
                  <a:extLst>
                    <a:ext uri="{9D8B030D-6E8A-4147-A177-3AD203B41FA5}">
                      <a16:colId xmlns:a16="http://schemas.microsoft.com/office/drawing/2014/main" val="1071990530"/>
                    </a:ext>
                  </a:extLst>
                </a:gridCol>
              </a:tblGrid>
              <a:tr h="54036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İSTANBUL HAVALİMANI YOLCU </a:t>
                      </a:r>
                      <a:r>
                        <a:rPr kumimoji="0" lang="tr-TR" sz="2000" b="1" i="0" u="none" strike="noStrike" cap="none" normalizeH="0" baseline="0" dirty="0" smtClean="0">
                          <a:ln>
                            <a:noFill/>
                          </a:ln>
                          <a:solidFill>
                            <a:schemeClr val="bg1"/>
                          </a:solidFill>
                          <a:effectLst/>
                          <a:latin typeface="Calibri" panose="020F0502020204030204" pitchFamily="34" charset="0"/>
                        </a:rPr>
                        <a:t>TRAFİĞİ</a:t>
                      </a:r>
                      <a:endParaRPr kumimoji="0" lang="tr-TR" sz="2000" b="1" i="0" u="none" strike="noStrike" cap="none" normalizeH="0" baseline="0" dirty="0">
                        <a:ln>
                          <a:noFill/>
                        </a:ln>
                        <a:solidFill>
                          <a:schemeClr val="bg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84301965"/>
                  </a:ext>
                </a:extLst>
              </a:tr>
              <a:tr h="540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14213D"/>
                        </a:solidFill>
                        <a:effectLst/>
                        <a:latin typeface="Calibri" panose="020F0502020204030204" pitchFamily="34" charset="0"/>
                        <a:cs typeface="Times New Roman" pitchFamily="18"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GELEN</a:t>
                      </a:r>
                      <a:endParaRPr kumimoji="0" lang="tr-TR" sz="1400" b="0"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GİDEN</a:t>
                      </a:r>
                      <a:endParaRPr kumimoji="0" lang="tr-TR" sz="1400" b="0"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408144192"/>
                  </a:ext>
                </a:extLst>
              </a:tr>
              <a:tr h="540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İÇ HATLAR</a:t>
                      </a:r>
                      <a:endParaRPr kumimoji="0" lang="tr-TR" sz="1400" b="1"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5.299.368</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4.076.290</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9.375.658</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5638607"/>
                  </a:ext>
                </a:extLst>
              </a:tr>
              <a:tr h="540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DIŞ HATLAR</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13.258.167</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6.502.915</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19.761.082</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63394125"/>
                  </a:ext>
                </a:extLst>
              </a:tr>
              <a:tr h="540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5C8"/>
                    </a:solidFill>
                  </a:tcPr>
                </a:tc>
                <a:tc>
                  <a:txBody>
                    <a:bodyPr/>
                    <a:lstStyle/>
                    <a:p>
                      <a:pPr marL="0" algn="ctr" defTabSz="457200" rtl="0" eaLnBrk="1" fontAlgn="b" latinLnBrk="0" hangingPunct="1"/>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Times New Roman" pitchFamily="18" charset="0"/>
                        </a:rPr>
                        <a:t>18.557.535</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Times New Roman"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5C8"/>
                    </a:solidFill>
                  </a:tcPr>
                </a:tc>
                <a:tc>
                  <a:txBody>
                    <a:bodyPr/>
                    <a:lstStyle/>
                    <a:p>
                      <a:pPr marL="0" algn="ctr" defTabSz="457200" rtl="0" eaLnBrk="1" fontAlgn="b" latinLnBrk="0" hangingPunct="1"/>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Times New Roman" pitchFamily="18" charset="0"/>
                        </a:rPr>
                        <a:t>10.579.205</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Times New Roman"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5C8"/>
                    </a:solidFill>
                  </a:tcPr>
                </a:tc>
                <a:tc>
                  <a:txBody>
                    <a:bodyPr/>
                    <a:lstStyle/>
                    <a:p>
                      <a:pPr marL="0" algn="ctr" defTabSz="457200" rtl="0" eaLnBrk="1" fontAlgn="b" latinLnBrk="0" hangingPunct="1"/>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Times New Roman" pitchFamily="18" charset="0"/>
                        </a:rPr>
                        <a:t>29.136.740</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Times New Roman"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5C8"/>
                    </a:solidFill>
                  </a:tcPr>
                </a:tc>
                <a:extLst>
                  <a:ext uri="{0D108BD9-81ED-4DB2-BD59-A6C34878D82A}">
                    <a16:rowId xmlns:a16="http://schemas.microsoft.com/office/drawing/2014/main" val="2171061991"/>
                  </a:ext>
                </a:extLst>
              </a:tr>
              <a:tr h="28594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chemeClr val="bg1"/>
                        </a:solidFill>
                        <a:effectLst/>
                        <a:latin typeface="Calibri" panose="020F0502020204030204" pitchFamily="34" charset="0"/>
                      </a:endParaRPr>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80374392"/>
                  </a:ext>
                </a:extLst>
              </a:tr>
              <a:tr h="54036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SABİHA GÖKÇEN HAVALİMANI YOLCU </a:t>
                      </a:r>
                      <a:r>
                        <a:rPr kumimoji="0" lang="tr-TR" sz="2000" b="1" i="0" u="none" strike="noStrike" cap="none" normalizeH="0" baseline="0" dirty="0" smtClean="0">
                          <a:ln>
                            <a:noFill/>
                          </a:ln>
                          <a:solidFill>
                            <a:schemeClr val="bg1"/>
                          </a:solidFill>
                          <a:effectLst/>
                          <a:latin typeface="Calibri" panose="020F0502020204030204" pitchFamily="34" charset="0"/>
                        </a:rPr>
                        <a:t>TRAFİĞİ</a:t>
                      </a:r>
                      <a:endParaRPr kumimoji="0" lang="tr-TR" sz="1900" b="1" i="0" u="none" strike="noStrike" cap="none" normalizeH="0" baseline="0" dirty="0">
                        <a:ln>
                          <a:noFill/>
                        </a:ln>
                        <a:solidFill>
                          <a:schemeClr val="bg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2804577280"/>
                  </a:ext>
                </a:extLst>
              </a:tr>
              <a:tr h="540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14213D"/>
                        </a:solidFill>
                        <a:effectLst/>
                        <a:latin typeface="Calibri" panose="020F0502020204030204" pitchFamily="34" charset="0"/>
                        <a:cs typeface="Times New Roman" pitchFamily="18"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GELEN</a:t>
                      </a:r>
                      <a:endParaRPr kumimoji="0" lang="tr-TR" sz="1400" b="0"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GİDEN</a:t>
                      </a:r>
                      <a:endParaRPr kumimoji="0" lang="tr-TR" sz="1400" b="0"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2477473078"/>
                  </a:ext>
                </a:extLst>
              </a:tr>
              <a:tr h="540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İÇ HATLAR</a:t>
                      </a:r>
                      <a:endParaRPr kumimoji="0" lang="tr-TR" sz="1400" b="1"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8.107.994</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6.733.060</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14.841.054</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1420364"/>
                  </a:ext>
                </a:extLst>
              </a:tr>
              <a:tr h="540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DIŞ HATLAR</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4.499.684</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3.541.845</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1400" b="0" i="0" u="none" strike="noStrike" kern="1200" dirty="0" smtClean="0">
                          <a:solidFill>
                            <a:schemeClr val="tx1"/>
                          </a:solidFill>
                          <a:latin typeface="Calibri" panose="020F0502020204030204" pitchFamily="34" charset="0"/>
                          <a:ea typeface="+mn-ea"/>
                          <a:cs typeface="+mn-cs"/>
                        </a:rPr>
                        <a:t>8.041.529</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804286"/>
                  </a:ext>
                </a:extLst>
              </a:tr>
              <a:tr h="540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rgbClr val="14213D"/>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5C8"/>
                    </a:solidFill>
                  </a:tcPr>
                </a:tc>
                <a:tc>
                  <a:txBody>
                    <a:bodyPr/>
                    <a:lstStyle/>
                    <a:p>
                      <a:pPr marL="0" algn="ctr" defTabSz="457200" rtl="0" eaLnBrk="1" fontAlgn="b" latinLnBrk="0" hangingPunct="1"/>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Times New Roman" pitchFamily="18" charset="0"/>
                        </a:rPr>
                        <a:t>12.607.678</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Times New Roman"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5C8"/>
                    </a:solidFill>
                  </a:tcPr>
                </a:tc>
                <a:tc>
                  <a:txBody>
                    <a:bodyPr/>
                    <a:lstStyle/>
                    <a:p>
                      <a:pPr marL="0" algn="ctr" defTabSz="457200" rtl="0" eaLnBrk="1" fontAlgn="b" latinLnBrk="0" hangingPunct="1"/>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Times New Roman" pitchFamily="18" charset="0"/>
                        </a:rPr>
                        <a:t>10.274.905</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Times New Roman"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5C8"/>
                    </a:solidFill>
                  </a:tcPr>
                </a:tc>
                <a:tc>
                  <a:txBody>
                    <a:bodyPr/>
                    <a:lstStyle/>
                    <a:p>
                      <a:pPr marL="0" algn="ctr" defTabSz="457200" rtl="0" eaLnBrk="1" fontAlgn="b" latinLnBrk="0" hangingPunct="1"/>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Times New Roman" pitchFamily="18" charset="0"/>
                        </a:rPr>
                        <a:t>22.882.583</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Times New Roman"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5C8"/>
                    </a:solidFill>
                  </a:tcPr>
                </a:tc>
                <a:extLst>
                  <a:ext uri="{0D108BD9-81ED-4DB2-BD59-A6C34878D82A}">
                    <a16:rowId xmlns:a16="http://schemas.microsoft.com/office/drawing/2014/main" val="2474760098"/>
                  </a:ext>
                </a:extLst>
              </a:tr>
            </a:tbl>
          </a:graphicData>
        </a:graphic>
      </p:graphicFrame>
      <p:graphicFrame>
        <p:nvGraphicFramePr>
          <p:cNvPr id="7" name="5 Tablo"/>
          <p:cNvGraphicFramePr>
            <a:graphicFrameLocks noGrp="1"/>
          </p:cNvGraphicFramePr>
          <p:nvPr>
            <p:extLst>
              <p:ext uri="{D42A27DB-BD31-4B8C-83A1-F6EECF244321}">
                <p14:modId xmlns:p14="http://schemas.microsoft.com/office/powerpoint/2010/main" val="2628280424"/>
              </p:ext>
            </p:extLst>
          </p:nvPr>
        </p:nvGraphicFramePr>
        <p:xfrm>
          <a:off x="140123" y="6878246"/>
          <a:ext cx="6638364" cy="2279008"/>
        </p:xfrm>
        <a:graphic>
          <a:graphicData uri="http://schemas.openxmlformats.org/drawingml/2006/table">
            <a:tbl>
              <a:tblPr/>
              <a:tblGrid>
                <a:gridCol w="2258697">
                  <a:extLst>
                    <a:ext uri="{9D8B030D-6E8A-4147-A177-3AD203B41FA5}">
                      <a16:colId xmlns:a16="http://schemas.microsoft.com/office/drawing/2014/main" val="20000"/>
                    </a:ext>
                  </a:extLst>
                </a:gridCol>
                <a:gridCol w="1008209">
                  <a:extLst>
                    <a:ext uri="{9D8B030D-6E8A-4147-A177-3AD203B41FA5}">
                      <a16:colId xmlns:a16="http://schemas.microsoft.com/office/drawing/2014/main" val="20001"/>
                    </a:ext>
                  </a:extLst>
                </a:gridCol>
                <a:gridCol w="993252">
                  <a:extLst>
                    <a:ext uri="{9D8B030D-6E8A-4147-A177-3AD203B41FA5}">
                      <a16:colId xmlns:a16="http://schemas.microsoft.com/office/drawing/2014/main" val="20002"/>
                    </a:ext>
                  </a:extLst>
                </a:gridCol>
                <a:gridCol w="1083588">
                  <a:extLst>
                    <a:ext uri="{9D8B030D-6E8A-4147-A177-3AD203B41FA5}">
                      <a16:colId xmlns:a16="http://schemas.microsoft.com/office/drawing/2014/main" val="20003"/>
                    </a:ext>
                  </a:extLst>
                </a:gridCol>
                <a:gridCol w="1294618">
                  <a:extLst>
                    <a:ext uri="{9D8B030D-6E8A-4147-A177-3AD203B41FA5}">
                      <a16:colId xmlns:a16="http://schemas.microsoft.com/office/drawing/2014/main" val="20004"/>
                    </a:ext>
                  </a:extLst>
                </a:gridCol>
              </a:tblGrid>
              <a:tr h="569752">
                <a:tc>
                  <a:txBody>
                    <a:bodyPr/>
                    <a:lstStyle/>
                    <a:p>
                      <a:pPr algn="ctr" fontAlgn="b"/>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i="0" u="none" strike="noStrike" kern="1200" dirty="0" smtClean="0">
                          <a:solidFill>
                            <a:schemeClr val="bg1"/>
                          </a:solidFill>
                          <a:latin typeface="Calibri" panose="020F0502020204030204" pitchFamily="34" charset="0"/>
                          <a:ea typeface="+mn-ea"/>
                          <a:cs typeface="Arial" pitchFamily="34" charset="0"/>
                        </a:rPr>
                        <a:t>2018</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i="0" u="none" strike="noStrike" kern="1200" dirty="0" smtClean="0">
                          <a:solidFill>
                            <a:schemeClr val="bg1"/>
                          </a:solidFill>
                          <a:latin typeface="Calibri" panose="020F0502020204030204" pitchFamily="34" charset="0"/>
                          <a:ea typeface="+mn-ea"/>
                          <a:cs typeface="Arial" pitchFamily="34" charset="0"/>
                        </a:rPr>
                        <a:t>2019</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i="0" u="none" strike="noStrike" kern="1200" dirty="0" smtClean="0">
                          <a:solidFill>
                            <a:schemeClr val="bg1"/>
                          </a:solidFill>
                          <a:latin typeface="Calibri" panose="020F0502020204030204" pitchFamily="34" charset="0"/>
                          <a:ea typeface="+mn-ea"/>
                          <a:cs typeface="Arial" pitchFamily="34" charset="0"/>
                        </a:rPr>
                        <a:t>2020</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i="0" u="none" strike="noStrike" kern="1200" dirty="0" smtClean="0">
                          <a:solidFill>
                            <a:schemeClr val="bg1"/>
                          </a:solidFill>
                          <a:latin typeface="Calibri" panose="020F0502020204030204" pitchFamily="34" charset="0"/>
                          <a:ea typeface="+mn-ea"/>
                          <a:cs typeface="Arial" pitchFamily="34" charset="0"/>
                        </a:rPr>
                        <a:t>2021</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69752">
                <a:tc>
                  <a:txBody>
                    <a:bodyPr/>
                    <a:lstStyle/>
                    <a:p>
                      <a:pPr algn="just" fontAlgn="b"/>
                      <a:r>
                        <a:rPr lang="tr-TR" sz="1400" b="0" i="0" u="none" strike="noStrike" dirty="0">
                          <a:solidFill>
                            <a:srgbClr val="000000"/>
                          </a:solidFill>
                          <a:latin typeface="Calibri" panose="020F0502020204030204" pitchFamily="34" charset="0"/>
                          <a:cs typeface="Arial" pitchFamily="34" charset="0"/>
                        </a:rPr>
                        <a:t>İÇHATLAR YOLCU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40.296.755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37.027.788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17.541.977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mn-cs"/>
                        </a:rPr>
                        <a:t>24.216.712</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9752">
                <a:tc>
                  <a:txBody>
                    <a:bodyPr/>
                    <a:lstStyle/>
                    <a:p>
                      <a:pPr algn="just" fontAlgn="b"/>
                      <a:r>
                        <a:rPr lang="tr-TR" sz="1400" b="0" i="0" u="none" strike="noStrike" dirty="0">
                          <a:solidFill>
                            <a:srgbClr val="000000"/>
                          </a:solidFill>
                          <a:latin typeface="Calibri" panose="020F0502020204030204" pitchFamily="34" charset="0"/>
                          <a:cs typeface="Arial" pitchFamily="34" charset="0"/>
                        </a:rPr>
                        <a:t>DIŞ HATLAR YOLCU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59.246.780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64.166.471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16.750.022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mn-cs"/>
                        </a:rPr>
                        <a:t>27.802.611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9752">
                <a:tc>
                  <a:txBody>
                    <a:bodyPr/>
                    <a:lstStyle/>
                    <a:p>
                      <a:pPr algn="just" fontAlgn="b"/>
                      <a:r>
                        <a:rPr lang="tr-TR" sz="1400" b="1" i="0" u="none" strike="noStrike" dirty="0">
                          <a:solidFill>
                            <a:srgbClr val="14213D"/>
                          </a:solidFill>
                          <a:latin typeface="Calibri" panose="020F0502020204030204" pitchFamily="34" charset="0"/>
                          <a:cs typeface="Arial" pitchFamily="34" charset="0"/>
                        </a:rPr>
                        <a:t>TOPLAM YOLCU SAYISI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kern="1200" dirty="0">
                          <a:solidFill>
                            <a:srgbClr val="14213D"/>
                          </a:solidFill>
                          <a:latin typeface="Calibri" panose="020F0502020204030204" pitchFamily="34" charset="0"/>
                          <a:ea typeface="+mn-ea"/>
                          <a:cs typeface="+mn-cs"/>
                        </a:rPr>
                        <a:t>99.543.535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kern="1200" dirty="0">
                          <a:solidFill>
                            <a:srgbClr val="14213D"/>
                          </a:solidFill>
                          <a:latin typeface="Calibri" panose="020F0502020204030204" pitchFamily="34" charset="0"/>
                          <a:ea typeface="+mn-ea"/>
                          <a:cs typeface="+mn-cs"/>
                        </a:rPr>
                        <a:t>101.194.259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kern="1200" dirty="0">
                          <a:solidFill>
                            <a:srgbClr val="14213D"/>
                          </a:solidFill>
                          <a:latin typeface="Calibri" panose="020F0502020204030204" pitchFamily="34" charset="0"/>
                          <a:ea typeface="+mn-ea"/>
                          <a:cs typeface="+mn-cs"/>
                        </a:rPr>
                        <a:t>34.291.991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kern="1200" dirty="0" smtClean="0">
                          <a:solidFill>
                            <a:srgbClr val="14213D"/>
                          </a:solidFill>
                          <a:latin typeface="Calibri" panose="020F0502020204030204" pitchFamily="34" charset="0"/>
                          <a:ea typeface="+mn-ea"/>
                          <a:cs typeface="+mn-cs"/>
                        </a:rPr>
                        <a:t>52.019.323</a:t>
                      </a:r>
                      <a:endParaRPr lang="tr-TR" sz="1400" b="1" i="0" u="none" strike="noStrike" kern="1200" dirty="0">
                        <a:solidFill>
                          <a:srgbClr val="14213D"/>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500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DENİZYOLU ULAŞIMI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2 Tablo"/>
          <p:cNvGraphicFramePr>
            <a:graphicFrameLocks noGrp="1"/>
          </p:cNvGraphicFramePr>
          <p:nvPr>
            <p:extLst>
              <p:ext uri="{D42A27DB-BD31-4B8C-83A1-F6EECF244321}">
                <p14:modId xmlns:p14="http://schemas.microsoft.com/office/powerpoint/2010/main" val="2348492916"/>
              </p:ext>
            </p:extLst>
          </p:nvPr>
        </p:nvGraphicFramePr>
        <p:xfrm>
          <a:off x="181145" y="1038437"/>
          <a:ext cx="6548717" cy="5512684"/>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3686922">
                  <a:extLst>
                    <a:ext uri="{9D8B030D-6E8A-4147-A177-3AD203B41FA5}">
                      <a16:colId xmlns:a16="http://schemas.microsoft.com/office/drawing/2014/main" val="20000"/>
                    </a:ext>
                  </a:extLst>
                </a:gridCol>
                <a:gridCol w="2861795">
                  <a:extLst>
                    <a:ext uri="{9D8B030D-6E8A-4147-A177-3AD203B41FA5}">
                      <a16:colId xmlns:a16="http://schemas.microsoft.com/office/drawing/2014/main" val="20001"/>
                    </a:ext>
                  </a:extLst>
                </a:gridCol>
              </a:tblGrid>
              <a:tr h="538571">
                <a:tc>
                  <a:txBody>
                    <a:bodyPr/>
                    <a:lstStyle/>
                    <a:p>
                      <a:pPr algn="ctr"/>
                      <a:r>
                        <a:rPr lang="tr-TR" sz="2000" b="1" dirty="0">
                          <a:solidFill>
                            <a:schemeClr val="bg1"/>
                          </a:solidFill>
                          <a:latin typeface="Calibri" panose="020F0502020204030204" pitchFamily="34" charset="0"/>
                          <a:cs typeface="Arial" pitchFamily="34" charset="0"/>
                        </a:rPr>
                        <a:t>TÜR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3845">
                        <a:alpha val="75000"/>
                      </a:srgbClr>
                    </a:solidFill>
                  </a:tcPr>
                </a:tc>
                <a:tc>
                  <a:txBody>
                    <a:bodyPr/>
                    <a:lstStyle/>
                    <a:p>
                      <a:pPr algn="ctr"/>
                      <a:r>
                        <a:rPr lang="tr-TR" sz="2000" b="1" dirty="0">
                          <a:solidFill>
                            <a:schemeClr val="bg1"/>
                          </a:solidFill>
                          <a:latin typeface="Calibri" panose="020F0502020204030204" pitchFamily="34" charset="0"/>
                          <a:cs typeface="Arial" pitchFamily="34" charset="0"/>
                        </a:rPr>
                        <a:t>SAYI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0"/>
                  </a:ext>
                </a:extLst>
              </a:tr>
              <a:tr h="653743">
                <a:tc>
                  <a:txBody>
                    <a:bodyPr/>
                    <a:lstStyle/>
                    <a:p>
                      <a:r>
                        <a:rPr lang="tr-TR" sz="1600" b="1" dirty="0">
                          <a:solidFill>
                            <a:schemeClr val="tx1"/>
                          </a:solidFill>
                          <a:latin typeface="Calibri" panose="020F0502020204030204" pitchFamily="34" charset="0"/>
                          <a:cs typeface="Arial" pitchFamily="34" charset="0"/>
                        </a:rPr>
                        <a:t>GEMİ  SAYISI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tr-TR" sz="1600" b="0" kern="1200" dirty="0" smtClean="0">
                          <a:solidFill>
                            <a:schemeClr val="tx1"/>
                          </a:solidFill>
                          <a:latin typeface="Calibri" panose="020F0502020204030204" pitchFamily="34" charset="0"/>
                          <a:ea typeface="+mn-ea"/>
                          <a:cs typeface="Arial" pitchFamily="34" charset="0"/>
                        </a:rPr>
                        <a:t>40 </a:t>
                      </a:r>
                      <a:r>
                        <a:rPr lang="tr-TR" sz="1600" b="0" kern="1200" dirty="0">
                          <a:solidFill>
                            <a:schemeClr val="tx1"/>
                          </a:solidFill>
                          <a:latin typeface="Calibri" panose="020F0502020204030204" pitchFamily="34" charset="0"/>
                          <a:ea typeface="+mn-ea"/>
                          <a:cs typeface="Arial" pitchFamily="34" charset="0"/>
                        </a:rPr>
                        <a:t>(İDO </a:t>
                      </a:r>
                      <a:r>
                        <a:rPr lang="tr-TR" sz="1600" b="0" kern="1200" dirty="0" smtClean="0">
                          <a:solidFill>
                            <a:schemeClr val="tx1"/>
                          </a:solidFill>
                          <a:latin typeface="Calibri" panose="020F0502020204030204" pitchFamily="34" charset="0"/>
                          <a:ea typeface="+mn-ea"/>
                          <a:cs typeface="Arial" pitchFamily="34" charset="0"/>
                        </a:rPr>
                        <a:t>12, </a:t>
                      </a:r>
                      <a:r>
                        <a:rPr lang="tr-TR" sz="1600" b="0" kern="1200" dirty="0">
                          <a:solidFill>
                            <a:schemeClr val="tx1"/>
                          </a:solidFill>
                          <a:latin typeface="Calibri" panose="020F0502020204030204" pitchFamily="34" charset="0"/>
                          <a:ea typeface="+mn-ea"/>
                          <a:cs typeface="Arial" pitchFamily="34" charset="0"/>
                        </a:rPr>
                        <a:t>ŞH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53743">
                <a:tc>
                  <a:txBody>
                    <a:bodyPr/>
                    <a:lstStyle/>
                    <a:p>
                      <a:r>
                        <a:rPr lang="tr-TR" sz="1600" b="1" dirty="0">
                          <a:solidFill>
                            <a:schemeClr val="tx1"/>
                          </a:solidFill>
                          <a:latin typeface="Calibri" panose="020F0502020204030204" pitchFamily="34" charset="0"/>
                          <a:cs typeface="Arial" pitchFamily="34" charset="0"/>
                        </a:rPr>
                        <a:t>İSKELE</a:t>
                      </a:r>
                      <a:r>
                        <a:rPr lang="tr-TR" sz="1600" b="1" baseline="0" dirty="0">
                          <a:solidFill>
                            <a:schemeClr val="tx1"/>
                          </a:solidFill>
                          <a:latin typeface="Calibri" panose="020F0502020204030204" pitchFamily="34" charset="0"/>
                          <a:cs typeface="Arial" pitchFamily="34" charset="0"/>
                        </a:rPr>
                        <a:t>  SAYISI</a:t>
                      </a:r>
                      <a:endParaRPr lang="tr-TR" sz="1600" b="1" dirty="0">
                        <a:solidFill>
                          <a:schemeClr val="tx1"/>
                        </a:solidFill>
                        <a:latin typeface="Calibri" panose="020F0502020204030204"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tr-TR" sz="1600" b="0" kern="1200" dirty="0" smtClean="0">
                          <a:solidFill>
                            <a:schemeClr val="tx1"/>
                          </a:solidFill>
                          <a:latin typeface="Calibri" panose="020F0502020204030204" pitchFamily="34" charset="0"/>
                          <a:ea typeface="+mn-ea"/>
                          <a:cs typeface="Arial" pitchFamily="34" charset="0"/>
                        </a:rPr>
                        <a:t>60 </a:t>
                      </a:r>
                      <a:r>
                        <a:rPr lang="tr-TR" sz="1600" b="0" kern="1200" dirty="0">
                          <a:solidFill>
                            <a:schemeClr val="tx1"/>
                          </a:solidFill>
                          <a:latin typeface="Calibri" panose="020F0502020204030204" pitchFamily="34" charset="0"/>
                          <a:ea typeface="+mn-ea"/>
                          <a:cs typeface="Arial" pitchFamily="34" charset="0"/>
                        </a:rPr>
                        <a:t>(İDO </a:t>
                      </a:r>
                      <a:r>
                        <a:rPr lang="tr-TR" sz="1600" b="0" kern="1200" dirty="0" smtClean="0">
                          <a:solidFill>
                            <a:schemeClr val="tx1"/>
                          </a:solidFill>
                          <a:latin typeface="Calibri" panose="020F0502020204030204" pitchFamily="34" charset="0"/>
                          <a:ea typeface="+mn-ea"/>
                          <a:cs typeface="Arial" pitchFamily="34" charset="0"/>
                        </a:rPr>
                        <a:t>8, </a:t>
                      </a:r>
                      <a:r>
                        <a:rPr lang="tr-TR" sz="1600" b="0" kern="1200" dirty="0">
                          <a:solidFill>
                            <a:schemeClr val="tx1"/>
                          </a:solidFill>
                          <a:latin typeface="Calibri" panose="020F0502020204030204" pitchFamily="34" charset="0"/>
                          <a:ea typeface="+mn-ea"/>
                          <a:cs typeface="Arial" pitchFamily="34" charset="0"/>
                        </a:rPr>
                        <a:t>ŞH </a:t>
                      </a:r>
                      <a:r>
                        <a:rPr lang="tr-TR" sz="1600" b="0" kern="1200" dirty="0" smtClean="0">
                          <a:solidFill>
                            <a:schemeClr val="tx1"/>
                          </a:solidFill>
                          <a:latin typeface="Calibri" panose="020F0502020204030204" pitchFamily="34" charset="0"/>
                          <a:ea typeface="+mn-ea"/>
                          <a:cs typeface="Arial" pitchFamily="34" charset="0"/>
                        </a:rPr>
                        <a:t>52)</a:t>
                      </a:r>
                      <a:endParaRPr lang="tr-TR" sz="1600" b="0" kern="1200" dirty="0">
                        <a:solidFill>
                          <a:schemeClr val="tx1"/>
                        </a:solidFill>
                        <a:latin typeface="Calibri" panose="020F0502020204030204"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53743">
                <a:tc>
                  <a:txBody>
                    <a:bodyPr/>
                    <a:lstStyle/>
                    <a:p>
                      <a:r>
                        <a:rPr lang="tr-TR" sz="1600" b="1" dirty="0">
                          <a:solidFill>
                            <a:schemeClr val="tx1"/>
                          </a:solidFill>
                          <a:latin typeface="Calibri" panose="020F0502020204030204" pitchFamily="34" charset="0"/>
                          <a:cs typeface="Arial" pitchFamily="34" charset="0"/>
                        </a:rPr>
                        <a:t>HAT SAYISI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tr-TR" sz="1600" b="0" kern="1200" dirty="0" smtClean="0">
                          <a:solidFill>
                            <a:schemeClr val="tx1"/>
                          </a:solidFill>
                          <a:latin typeface="Calibri" panose="020F0502020204030204" pitchFamily="34" charset="0"/>
                          <a:ea typeface="+mn-ea"/>
                          <a:cs typeface="Arial" pitchFamily="34" charset="0"/>
                        </a:rPr>
                        <a:t>24 </a:t>
                      </a:r>
                      <a:r>
                        <a:rPr lang="tr-TR" sz="1600" b="0" kern="1200" dirty="0">
                          <a:solidFill>
                            <a:schemeClr val="tx1"/>
                          </a:solidFill>
                          <a:latin typeface="Calibri" panose="020F0502020204030204" pitchFamily="34" charset="0"/>
                          <a:ea typeface="+mn-ea"/>
                          <a:cs typeface="Arial" pitchFamily="34" charset="0"/>
                        </a:rPr>
                        <a:t>(İDO </a:t>
                      </a:r>
                      <a:r>
                        <a:rPr lang="tr-TR" sz="1600" b="0" kern="1200" dirty="0" smtClean="0">
                          <a:solidFill>
                            <a:schemeClr val="tx1"/>
                          </a:solidFill>
                          <a:latin typeface="Calibri" panose="020F0502020204030204" pitchFamily="34" charset="0"/>
                          <a:ea typeface="+mn-ea"/>
                          <a:cs typeface="Arial" pitchFamily="34" charset="0"/>
                        </a:rPr>
                        <a:t>2, </a:t>
                      </a:r>
                      <a:r>
                        <a:rPr lang="tr-TR" sz="1600" b="0" kern="1200" dirty="0">
                          <a:solidFill>
                            <a:schemeClr val="tx1"/>
                          </a:solidFill>
                          <a:latin typeface="Calibri" panose="020F0502020204030204" pitchFamily="34" charset="0"/>
                          <a:ea typeface="+mn-ea"/>
                          <a:cs typeface="Arial" pitchFamily="34" charset="0"/>
                        </a:rPr>
                        <a:t>ŞH </a:t>
                      </a:r>
                      <a:r>
                        <a:rPr lang="tr-TR" sz="1600" b="0" kern="1200" dirty="0" smtClean="0">
                          <a:solidFill>
                            <a:schemeClr val="tx1"/>
                          </a:solidFill>
                          <a:latin typeface="Calibri" panose="020F0502020204030204" pitchFamily="34" charset="0"/>
                          <a:ea typeface="+mn-ea"/>
                          <a:cs typeface="Arial" pitchFamily="34" charset="0"/>
                        </a:rPr>
                        <a:t>22)</a:t>
                      </a:r>
                      <a:endParaRPr lang="tr-TR" sz="1600" b="0" kern="1200" dirty="0">
                        <a:solidFill>
                          <a:schemeClr val="tx1"/>
                        </a:solidFill>
                        <a:latin typeface="Calibri" panose="020F0502020204030204"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53743">
                <a:tc>
                  <a:txBody>
                    <a:bodyPr/>
                    <a:lstStyle/>
                    <a:p>
                      <a:r>
                        <a:rPr lang="tr-TR" sz="1600" b="1" dirty="0">
                          <a:solidFill>
                            <a:schemeClr val="tx1"/>
                          </a:solidFill>
                          <a:latin typeface="Calibri" panose="020F0502020204030204" pitchFamily="34" charset="0"/>
                          <a:cs typeface="Arial" pitchFamily="34" charset="0"/>
                        </a:rPr>
                        <a:t>TAŞINAN ARAÇ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tr-TR" sz="1600" b="0" kern="1200" dirty="0" smtClean="0">
                          <a:solidFill>
                            <a:schemeClr val="tx1"/>
                          </a:solidFill>
                          <a:latin typeface="Calibri" panose="020F0502020204030204" pitchFamily="34" charset="0"/>
                          <a:ea typeface="+mn-ea"/>
                          <a:cs typeface="Arial" pitchFamily="34" charset="0"/>
                        </a:rPr>
                        <a:t>4.834 </a:t>
                      </a:r>
                      <a:r>
                        <a:rPr lang="tr-TR" sz="1600" b="0" kern="1200" dirty="0">
                          <a:solidFill>
                            <a:schemeClr val="tx1"/>
                          </a:solidFill>
                          <a:latin typeface="Calibri" panose="020F0502020204030204" pitchFamily="34" charset="0"/>
                          <a:ea typeface="+mn-ea"/>
                          <a:cs typeface="Arial" pitchFamily="34" charset="0"/>
                        </a:rPr>
                        <a:t>(Günlük)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53743">
                <a:tc>
                  <a:txBody>
                    <a:bodyPr/>
                    <a:lstStyle/>
                    <a:p>
                      <a:r>
                        <a:rPr lang="tr-TR" sz="1600" b="1" dirty="0">
                          <a:solidFill>
                            <a:schemeClr val="tx1"/>
                          </a:solidFill>
                          <a:latin typeface="Calibri" panose="020F0502020204030204" pitchFamily="34" charset="0"/>
                          <a:cs typeface="Arial" pitchFamily="34" charset="0"/>
                        </a:rPr>
                        <a:t>İDO+ŞH  (YOLCU)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tr-TR" sz="1600" b="0" kern="1200" dirty="0" smtClean="0">
                          <a:solidFill>
                            <a:schemeClr val="tx1"/>
                          </a:solidFill>
                          <a:latin typeface="Calibri" panose="020F0502020204030204" pitchFamily="34" charset="0"/>
                          <a:ea typeface="+mn-ea"/>
                          <a:cs typeface="Arial" pitchFamily="34" charset="0"/>
                        </a:rPr>
                        <a:t>73.408 </a:t>
                      </a:r>
                      <a:r>
                        <a:rPr lang="tr-TR" sz="1600" b="0" kern="1200" dirty="0">
                          <a:solidFill>
                            <a:schemeClr val="tx1"/>
                          </a:solidFill>
                          <a:latin typeface="Calibri" panose="020F0502020204030204" pitchFamily="34" charset="0"/>
                          <a:ea typeface="+mn-ea"/>
                          <a:cs typeface="Arial" pitchFamily="34" charset="0"/>
                        </a:rPr>
                        <a:t>(Günlük)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51655">
                <a:tc>
                  <a:txBody>
                    <a:bodyPr/>
                    <a:lstStyle/>
                    <a:p>
                      <a:r>
                        <a:rPr lang="tr-TR" sz="1600" b="1" dirty="0">
                          <a:solidFill>
                            <a:schemeClr val="tx1"/>
                          </a:solidFill>
                          <a:latin typeface="Calibri" panose="020F0502020204030204" pitchFamily="34" charset="0"/>
                          <a:cs typeface="Arial" pitchFamily="34" charset="0"/>
                        </a:rPr>
                        <a:t>DENİZ MOTORU (DENTUR+TURYOL</a:t>
                      </a:r>
                      <a:r>
                        <a:rPr lang="tr-TR" sz="1600" b="1" baseline="0" dirty="0">
                          <a:solidFill>
                            <a:schemeClr val="tx1"/>
                          </a:solidFill>
                          <a:latin typeface="Calibri" panose="020F0502020204030204" pitchFamily="34" charset="0"/>
                          <a:cs typeface="Arial" pitchFamily="34" charset="0"/>
                        </a:rPr>
                        <a:t> </a:t>
                      </a:r>
                      <a:r>
                        <a:rPr lang="tr-TR" sz="1600" b="1" dirty="0">
                          <a:solidFill>
                            <a:schemeClr val="tx1"/>
                          </a:solidFill>
                          <a:latin typeface="Calibri" panose="020F0502020204030204" pitchFamily="34" charset="0"/>
                          <a:cs typeface="Arial" pitchFamily="34" charset="0"/>
                        </a:rPr>
                        <a:t>YOLCU)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b="0" dirty="0" smtClean="0">
                          <a:solidFill>
                            <a:schemeClr val="tx1"/>
                          </a:solidFill>
                          <a:latin typeface="Calibri" panose="020F0502020204030204" pitchFamily="34" charset="0"/>
                          <a:cs typeface="Arial" pitchFamily="34" charset="0"/>
                        </a:rPr>
                        <a:t>53.320 </a:t>
                      </a:r>
                      <a:r>
                        <a:rPr lang="tr-TR" sz="1600" b="0" dirty="0">
                          <a:solidFill>
                            <a:schemeClr val="tx1"/>
                          </a:solidFill>
                          <a:latin typeface="Calibri" panose="020F0502020204030204" pitchFamily="34" charset="0"/>
                          <a:cs typeface="Arial" pitchFamily="34" charset="0"/>
                        </a:rPr>
                        <a:t>(Günlük)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53743">
                <a:tc>
                  <a:txBody>
                    <a:bodyPr/>
                    <a:lstStyle/>
                    <a:p>
                      <a:r>
                        <a:rPr lang="tr-TR" sz="1600" b="1" dirty="0">
                          <a:solidFill>
                            <a:schemeClr val="tx1"/>
                          </a:solidFill>
                          <a:latin typeface="Calibri" panose="020F0502020204030204" pitchFamily="34" charset="0"/>
                          <a:cs typeface="Arial" pitchFamily="34" charset="0"/>
                        </a:rPr>
                        <a:t>TOPLAM (YOLCU)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600" b="1" kern="1200" dirty="0" smtClean="0">
                          <a:solidFill>
                            <a:schemeClr val="tx1"/>
                          </a:solidFill>
                          <a:latin typeface="Calibri" panose="020F0502020204030204" pitchFamily="34" charset="0"/>
                          <a:ea typeface="+mn-ea"/>
                          <a:cs typeface="Arial" pitchFamily="34" charset="0"/>
                        </a:rPr>
                        <a:t>126.728</a:t>
                      </a:r>
                      <a:r>
                        <a:rPr lang="tr-TR" sz="1600" b="1" kern="1200" baseline="0" dirty="0" smtClean="0">
                          <a:solidFill>
                            <a:schemeClr val="tx1"/>
                          </a:solidFill>
                          <a:latin typeface="Calibri" panose="020F0502020204030204" pitchFamily="34" charset="0"/>
                          <a:ea typeface="+mn-ea"/>
                          <a:cs typeface="Arial" pitchFamily="34" charset="0"/>
                        </a:rPr>
                        <a:t> </a:t>
                      </a:r>
                      <a:r>
                        <a:rPr lang="tr-TR" sz="1600" b="1" kern="1200" dirty="0" smtClean="0">
                          <a:solidFill>
                            <a:schemeClr val="tx1"/>
                          </a:solidFill>
                          <a:latin typeface="Calibri" panose="020F0502020204030204" pitchFamily="34" charset="0"/>
                          <a:ea typeface="+mn-ea"/>
                          <a:cs typeface="Arial" pitchFamily="34" charset="0"/>
                        </a:rPr>
                        <a:t>(Günlük</a:t>
                      </a:r>
                      <a:r>
                        <a:rPr lang="tr-TR" sz="1600" b="1" kern="1200" dirty="0">
                          <a:solidFill>
                            <a:schemeClr val="tx1"/>
                          </a:solidFill>
                          <a:latin typeface="Calibri" panose="020F0502020204030204" pitchFamily="34" charset="0"/>
                          <a:ea typeface="+mn-ea"/>
                          <a:cs typeface="Arial"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8" name="2 Tablo"/>
          <p:cNvGraphicFramePr>
            <a:graphicFrameLocks noGrp="1"/>
          </p:cNvGraphicFramePr>
          <p:nvPr>
            <p:extLst>
              <p:ext uri="{D42A27DB-BD31-4B8C-83A1-F6EECF244321}">
                <p14:modId xmlns:p14="http://schemas.microsoft.com/office/powerpoint/2010/main" val="2896928320"/>
              </p:ext>
            </p:extLst>
          </p:nvPr>
        </p:nvGraphicFramePr>
        <p:xfrm>
          <a:off x="167893" y="6858385"/>
          <a:ext cx="6548717" cy="2272362"/>
        </p:xfrm>
        <a:graphic>
          <a:graphicData uri="http://schemas.openxmlformats.org/drawingml/2006/table">
            <a:tbl>
              <a:tblPr>
                <a:effectLst>
                  <a:outerShdw blurRad="50800" dist="38100" dir="5400000" algn="t" rotWithShape="0">
                    <a:prstClr val="black">
                      <a:alpha val="40000"/>
                    </a:prstClr>
                  </a:outerShdw>
                </a:effectLst>
              </a:tblPr>
              <a:tblGrid>
                <a:gridCol w="3361288">
                  <a:extLst>
                    <a:ext uri="{9D8B030D-6E8A-4147-A177-3AD203B41FA5}">
                      <a16:colId xmlns:a16="http://schemas.microsoft.com/office/drawing/2014/main" val="20000"/>
                    </a:ext>
                  </a:extLst>
                </a:gridCol>
                <a:gridCol w="985205">
                  <a:extLst>
                    <a:ext uri="{9D8B030D-6E8A-4147-A177-3AD203B41FA5}">
                      <a16:colId xmlns:a16="http://schemas.microsoft.com/office/drawing/2014/main" val="20001"/>
                    </a:ext>
                  </a:extLst>
                </a:gridCol>
                <a:gridCol w="985205">
                  <a:extLst>
                    <a:ext uri="{9D8B030D-6E8A-4147-A177-3AD203B41FA5}">
                      <a16:colId xmlns:a16="http://schemas.microsoft.com/office/drawing/2014/main" val="20002"/>
                    </a:ext>
                  </a:extLst>
                </a:gridCol>
                <a:gridCol w="1217019">
                  <a:extLst>
                    <a:ext uri="{9D8B030D-6E8A-4147-A177-3AD203B41FA5}">
                      <a16:colId xmlns:a16="http://schemas.microsoft.com/office/drawing/2014/main" val="20003"/>
                    </a:ext>
                  </a:extLst>
                </a:gridCol>
              </a:tblGrid>
              <a:tr h="852136">
                <a:tc>
                  <a:txBody>
                    <a:bodyPr/>
                    <a:lstStyle/>
                    <a:p>
                      <a:pPr algn="ctr" fontAlgn="b"/>
                      <a:r>
                        <a:rPr lang="tr-TR" sz="1600" b="1" i="0" u="none" strike="noStrike" dirty="0" smtClean="0">
                          <a:solidFill>
                            <a:schemeClr val="bg1"/>
                          </a:solidFill>
                          <a:latin typeface="Calibri" panose="020F0502020204030204" pitchFamily="34" charset="0"/>
                          <a:cs typeface="Arial" pitchFamily="34" charset="0"/>
                        </a:rPr>
                        <a:t>TRANSİT</a:t>
                      </a:r>
                      <a:r>
                        <a:rPr lang="tr-TR" sz="1600" b="1" i="0" u="none" strike="noStrike" baseline="0" dirty="0" smtClean="0">
                          <a:solidFill>
                            <a:schemeClr val="bg1"/>
                          </a:solidFill>
                          <a:latin typeface="Calibri" panose="020F0502020204030204" pitchFamily="34" charset="0"/>
                          <a:cs typeface="Arial" pitchFamily="34" charset="0"/>
                        </a:rPr>
                        <a:t> BOĞAZ GEMİ TRAFİĞİ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3845">
                        <a:alpha val="75000"/>
                      </a:srgbClr>
                    </a:solidFill>
                  </a:tcPr>
                </a:tc>
                <a:tc>
                  <a:txBody>
                    <a:bodyPr/>
                    <a:lstStyle/>
                    <a:p>
                      <a:pPr algn="ctr" fontAlgn="b"/>
                      <a:r>
                        <a:rPr lang="tr-TR" sz="1600" b="1" i="0" u="none" strike="noStrike" dirty="0" smtClean="0">
                          <a:solidFill>
                            <a:schemeClr val="bg1"/>
                          </a:solidFill>
                          <a:latin typeface="Calibri" panose="020F0502020204030204" pitchFamily="34" charset="0"/>
                          <a:cs typeface="Arial" pitchFamily="34" charset="0"/>
                        </a:rPr>
                        <a:t>2019</a:t>
                      </a:r>
                      <a:endParaRPr lang="tr-TR" sz="1600" b="1" i="0" u="none" strike="noStrike" baseline="0"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3845">
                        <a:alpha val="75000"/>
                      </a:srgbClr>
                    </a:solidFill>
                  </a:tcPr>
                </a:tc>
                <a:tc>
                  <a:txBody>
                    <a:bodyPr/>
                    <a:lstStyle/>
                    <a:p>
                      <a:pPr algn="ctr" fontAlgn="b"/>
                      <a:r>
                        <a:rPr lang="tr-TR" sz="1600" b="1" i="0" u="none" strike="noStrike" dirty="0" smtClean="0">
                          <a:solidFill>
                            <a:schemeClr val="bg1"/>
                          </a:solidFill>
                          <a:latin typeface="Calibri" panose="020F0502020204030204" pitchFamily="34" charset="0"/>
                          <a:cs typeface="Arial" pitchFamily="34" charset="0"/>
                        </a:rPr>
                        <a:t>2020</a:t>
                      </a:r>
                      <a:endParaRPr lang="tr-TR" sz="1600" b="1" i="0" u="none" strike="noStrike" baseline="0"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r>
                        <a:rPr lang="tr-TR" sz="1600" b="1" i="0" u="none" strike="noStrike" kern="1200" dirty="0" smtClean="0">
                          <a:solidFill>
                            <a:schemeClr val="bg1"/>
                          </a:solidFill>
                          <a:latin typeface="Calibri" panose="020F0502020204030204" pitchFamily="34" charset="0"/>
                          <a:ea typeface="+mn-ea"/>
                          <a:cs typeface="Arial" pitchFamily="34" charset="0"/>
                        </a:rPr>
                        <a:t>2021</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0"/>
                  </a:ext>
                </a:extLst>
              </a:tr>
              <a:tr h="710113">
                <a:tc>
                  <a:txBody>
                    <a:bodyPr/>
                    <a:lstStyle/>
                    <a:p>
                      <a:pPr algn="just" fontAlgn="b"/>
                      <a:r>
                        <a:rPr lang="tr-TR" sz="1400" b="1" i="0" u="none" strike="noStrike" dirty="0">
                          <a:solidFill>
                            <a:schemeClr val="tx1"/>
                          </a:solidFill>
                          <a:latin typeface="Calibri" panose="020F0502020204030204" pitchFamily="34" charset="0"/>
                          <a:cs typeface="Arial" pitchFamily="34" charset="0"/>
                        </a:rPr>
                        <a:t>BOĞAZDAN GEÇEN TANKER SAYISI</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b="1" i="0" u="none" strike="noStrike" kern="1200" dirty="0" smtClean="0">
                          <a:solidFill>
                            <a:schemeClr val="tx1"/>
                          </a:solidFill>
                          <a:latin typeface="Calibri" panose="020F0502020204030204" pitchFamily="34" charset="0"/>
                          <a:ea typeface="+mn-ea"/>
                          <a:cs typeface="Arial" pitchFamily="34" charset="0"/>
                        </a:rPr>
                        <a:t>8.957</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b="1" i="0" u="none" strike="noStrike" kern="1200" dirty="0" smtClean="0">
                          <a:solidFill>
                            <a:schemeClr val="tx1"/>
                          </a:solidFill>
                          <a:latin typeface="Calibri" panose="020F0502020204030204" pitchFamily="34" charset="0"/>
                          <a:ea typeface="+mn-ea"/>
                          <a:cs typeface="Arial" pitchFamily="34" charset="0"/>
                        </a:rPr>
                        <a:t>8.435</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tr-TR" sz="1400" b="1" i="0" u="none" strike="noStrike" kern="1200" dirty="0" smtClean="0">
                          <a:solidFill>
                            <a:schemeClr val="tx1"/>
                          </a:solidFill>
                          <a:latin typeface="Calibri" panose="020F0502020204030204" pitchFamily="34" charset="0"/>
                          <a:ea typeface="+mn-ea"/>
                          <a:cs typeface="Arial" pitchFamily="34" charset="0"/>
                        </a:rPr>
                        <a:t>8.248</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0113">
                <a:tc>
                  <a:txBody>
                    <a:bodyPr/>
                    <a:lstStyle/>
                    <a:p>
                      <a:pPr algn="just" fontAlgn="b"/>
                      <a:r>
                        <a:rPr lang="tr-TR" sz="1400" b="1" i="0" u="none" strike="noStrike" dirty="0">
                          <a:solidFill>
                            <a:schemeClr val="tx1"/>
                          </a:solidFill>
                          <a:latin typeface="Calibri" panose="020F0502020204030204" pitchFamily="34" charset="0"/>
                          <a:cs typeface="Arial" pitchFamily="34" charset="0"/>
                        </a:rPr>
                        <a:t>BOĞAZDAN GEÇEN TOPLAM GEMİ SAYISI</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b="1" i="0" u="none" strike="noStrike" kern="1200" dirty="0" smtClean="0">
                          <a:solidFill>
                            <a:schemeClr val="tx1"/>
                          </a:solidFill>
                          <a:latin typeface="Calibri" panose="020F0502020204030204" pitchFamily="34" charset="0"/>
                          <a:ea typeface="+mn-ea"/>
                          <a:cs typeface="Arial" pitchFamily="34" charset="0"/>
                        </a:rPr>
                        <a:t>41.112</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b="1" i="0" u="none" strike="noStrike" kern="1200" dirty="0" smtClean="0">
                          <a:solidFill>
                            <a:schemeClr val="tx1"/>
                          </a:solidFill>
                          <a:latin typeface="Calibri" panose="020F0502020204030204" pitchFamily="34" charset="0"/>
                          <a:ea typeface="+mn-ea"/>
                          <a:cs typeface="Arial" pitchFamily="34" charset="0"/>
                        </a:rPr>
                        <a:t>38.404</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tr-TR" sz="1400" b="1" i="0" u="none" strike="noStrike" kern="1200" dirty="0" smtClean="0">
                          <a:solidFill>
                            <a:schemeClr val="tx1"/>
                          </a:solidFill>
                          <a:latin typeface="Calibri" panose="020F0502020204030204" pitchFamily="34" charset="0"/>
                          <a:ea typeface="+mn-ea"/>
                          <a:cs typeface="Arial" pitchFamily="34" charset="0"/>
                        </a:rPr>
                        <a:t>38.551</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46329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97DEC55B-CF8E-4328-BCBB-35B847A9BAA3}"/>
              </a:ext>
            </a:extLst>
          </p:cNvPr>
          <p:cNvGraphicFramePr>
            <a:graphicFrameLocks noGrp="1"/>
          </p:cNvGraphicFramePr>
          <p:nvPr>
            <p:extLst>
              <p:ext uri="{D42A27DB-BD31-4B8C-83A1-F6EECF244321}">
                <p14:modId xmlns:p14="http://schemas.microsoft.com/office/powerpoint/2010/main" val="2272210145"/>
              </p:ext>
            </p:extLst>
          </p:nvPr>
        </p:nvGraphicFramePr>
        <p:xfrm>
          <a:off x="159025" y="1320034"/>
          <a:ext cx="6584675" cy="261882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79928">
                  <a:extLst>
                    <a:ext uri="{9D8B030D-6E8A-4147-A177-3AD203B41FA5}">
                      <a16:colId xmlns:a16="http://schemas.microsoft.com/office/drawing/2014/main" val="2725623072"/>
                    </a:ext>
                  </a:extLst>
                </a:gridCol>
                <a:gridCol w="1168249">
                  <a:extLst>
                    <a:ext uri="{9D8B030D-6E8A-4147-A177-3AD203B41FA5}">
                      <a16:colId xmlns:a16="http://schemas.microsoft.com/office/drawing/2014/main" val="3279183454"/>
                    </a:ext>
                  </a:extLst>
                </a:gridCol>
                <a:gridCol w="1354700">
                  <a:extLst>
                    <a:ext uri="{9D8B030D-6E8A-4147-A177-3AD203B41FA5}">
                      <a16:colId xmlns:a16="http://schemas.microsoft.com/office/drawing/2014/main" val="94105177"/>
                    </a:ext>
                  </a:extLst>
                </a:gridCol>
                <a:gridCol w="981798">
                  <a:extLst>
                    <a:ext uri="{9D8B030D-6E8A-4147-A177-3AD203B41FA5}">
                      <a16:colId xmlns:a16="http://schemas.microsoft.com/office/drawing/2014/main" val="3861841649"/>
                    </a:ext>
                  </a:extLst>
                </a:gridCol>
              </a:tblGrid>
              <a:tr h="599300">
                <a:tc gridSpan="4">
                  <a:txBody>
                    <a:bodyPr/>
                    <a:lstStyle/>
                    <a:p>
                      <a:pPr marR="8255" algn="ctr">
                        <a:spcAft>
                          <a:spcPts val="0"/>
                        </a:spcAft>
                      </a:pPr>
                      <a:r>
                        <a:rPr lang="tr-TR" sz="2400" dirty="0" smtClean="0">
                          <a:solidFill>
                            <a:schemeClr val="bg1"/>
                          </a:solidFill>
                          <a:effectLst/>
                          <a:latin typeface="+mn-lt"/>
                          <a:ea typeface="Times New Roman" panose="02020603050405020304" pitchFamily="18" charset="0"/>
                          <a:cs typeface="Times New Roman" panose="02020603050405020304" pitchFamily="18" charset="0"/>
                        </a:rPr>
                        <a:t>RAYLI</a:t>
                      </a:r>
                      <a:r>
                        <a:rPr lang="tr-TR" sz="2400" baseline="0" dirty="0" smtClean="0">
                          <a:solidFill>
                            <a:schemeClr val="bg1"/>
                          </a:solidFill>
                          <a:effectLst/>
                          <a:latin typeface="+mn-lt"/>
                          <a:ea typeface="Times New Roman" panose="02020603050405020304" pitchFamily="18" charset="0"/>
                          <a:cs typeface="Times New Roman" panose="02020603050405020304" pitchFamily="18" charset="0"/>
                        </a:rPr>
                        <a:t> SİSTEM FAALİYETLERİ ÖZET TABLOSU</a:t>
                      </a:r>
                      <a:endParaRPr lang="tr-TR" sz="2400"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mpd="sng">
                      <a:noFill/>
                    </a:lnL>
                    <a:lnR w="12700" cmpd="sng">
                      <a:noFill/>
                    </a:lnR>
                    <a:lnT w="38100" cmpd="sng">
                      <a:noFill/>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pPr algn="ctr"/>
                      <a:endParaRPr lang="tr-TR" dirty="0"/>
                    </a:p>
                  </a:txBody>
                  <a:tcPr marL="55721" marR="55721"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8340344"/>
                  </a:ext>
                </a:extLst>
              </a:tr>
              <a:tr h="360040">
                <a:tc rowSpan="2">
                  <a:txBody>
                    <a:bodyPr/>
                    <a:lstStyle/>
                    <a:p>
                      <a:pPr marR="8255" algn="ctr">
                        <a:spcAft>
                          <a:spcPts val="0"/>
                        </a:spcAft>
                      </a:pPr>
                      <a:r>
                        <a:rPr lang="tr-TR" sz="1400" b="1" dirty="0" smtClean="0">
                          <a:solidFill>
                            <a:srgbClr val="202C39"/>
                          </a:solidFill>
                          <a:effectLst/>
                          <a:latin typeface="+mn-lt"/>
                        </a:rPr>
                        <a:t>Raylı</a:t>
                      </a:r>
                      <a:r>
                        <a:rPr lang="tr-TR" sz="1400" b="1" baseline="0" dirty="0" smtClean="0">
                          <a:solidFill>
                            <a:srgbClr val="202C39"/>
                          </a:solidFill>
                          <a:effectLst/>
                          <a:latin typeface="+mn-lt"/>
                        </a:rPr>
                        <a:t> Sistemlerin </a:t>
                      </a:r>
                      <a:r>
                        <a:rPr lang="tr-TR" sz="1400" b="1" dirty="0" smtClean="0">
                          <a:solidFill>
                            <a:srgbClr val="202C39"/>
                          </a:solidFill>
                          <a:effectLst/>
                          <a:latin typeface="+mn-lt"/>
                        </a:rPr>
                        <a:t>Durumu</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gridSpan="3">
                  <a:txBody>
                    <a:bodyPr/>
                    <a:lstStyle/>
                    <a:p>
                      <a:pPr algn="ctr"/>
                      <a:r>
                        <a:rPr lang="tr-TR" sz="1400" b="1" dirty="0" smtClean="0">
                          <a:solidFill>
                            <a:srgbClr val="202C39"/>
                          </a:solidFill>
                          <a:latin typeface="+mn-lt"/>
                        </a:rPr>
                        <a:t>Uzunluk</a:t>
                      </a:r>
                      <a:r>
                        <a:rPr lang="tr-TR" sz="1400" b="1" baseline="0" dirty="0" smtClean="0">
                          <a:solidFill>
                            <a:srgbClr val="202C39"/>
                          </a:solidFill>
                          <a:latin typeface="+mn-lt"/>
                        </a:rPr>
                        <a:t> (Km)</a:t>
                      </a:r>
                      <a:endParaRPr lang="tr-TR" sz="1400" b="1" dirty="0">
                        <a:solidFill>
                          <a:srgbClr val="202C39"/>
                        </a:solidFill>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extLst>
                  <a:ext uri="{0D108BD9-81ED-4DB2-BD59-A6C34878D82A}">
                    <a16:rowId xmlns:a16="http://schemas.microsoft.com/office/drawing/2014/main" val="112222457"/>
                  </a:ext>
                </a:extLst>
              </a:tr>
              <a:tr h="569843">
                <a:tc v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a:txBody>
                    <a:bodyPr/>
                    <a:lstStyle/>
                    <a:p>
                      <a:pPr marR="8255" algn="ctr">
                        <a:spcAft>
                          <a:spcPts val="0"/>
                        </a:spcAft>
                      </a:pPr>
                      <a:r>
                        <a:rPr lang="tr-TR" sz="1400" b="1" dirty="0">
                          <a:solidFill>
                            <a:srgbClr val="202C39"/>
                          </a:solidFill>
                          <a:effectLst/>
                          <a:latin typeface="+mn-lt"/>
                        </a:rPr>
                        <a:t>İBB</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400" b="1" dirty="0" smtClean="0">
                          <a:solidFill>
                            <a:srgbClr val="202C39"/>
                          </a:solidFill>
                          <a:effectLst/>
                          <a:latin typeface="+mn-lt"/>
                        </a:rPr>
                        <a:t>Ulaştırma ve Altyapı Bakanlığı</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400" b="1" dirty="0">
                          <a:solidFill>
                            <a:srgbClr val="202C39"/>
                          </a:solidFill>
                          <a:effectLst/>
                          <a:latin typeface="+mn-lt"/>
                        </a:rPr>
                        <a:t>Toplam</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2332067465"/>
                  </a:ext>
                </a:extLst>
              </a:tr>
              <a:tr h="544819">
                <a:tc>
                  <a:txBody>
                    <a:bodyPr/>
                    <a:lstStyle/>
                    <a:p>
                      <a:pPr marR="8255">
                        <a:spcAft>
                          <a:spcPts val="0"/>
                        </a:spcAft>
                      </a:pPr>
                      <a:r>
                        <a:rPr lang="tr-TR" sz="1400" b="1" dirty="0">
                          <a:solidFill>
                            <a:srgbClr val="14213D"/>
                          </a:solidFill>
                          <a:effectLst/>
                          <a:latin typeface="+mn-lt"/>
                        </a:rPr>
                        <a:t>Mevcut Raylı </a:t>
                      </a:r>
                      <a:r>
                        <a:rPr lang="tr-TR" sz="1400" b="1" dirty="0" smtClean="0">
                          <a:solidFill>
                            <a:srgbClr val="14213D"/>
                          </a:solidFill>
                          <a:effectLst/>
                          <a:latin typeface="+mn-lt"/>
                        </a:rPr>
                        <a:t>Sistemler</a:t>
                      </a:r>
                      <a:endParaRPr lang="tr-TR" sz="14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182,26</a:t>
                      </a:r>
                      <a:endParaRPr lang="tr-TR" sz="1400" b="1" kern="1200" dirty="0">
                        <a:solidFill>
                          <a:schemeClr val="tx1"/>
                        </a:solidFill>
                        <a:effectLst/>
                        <a:latin typeface="+mn-lt"/>
                        <a:ea typeface="+mn-ea"/>
                        <a:cs typeface="+mn-cs"/>
                      </a:endParaRP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79,90</a:t>
                      </a:r>
                      <a:endParaRPr lang="tr-TR" sz="1400" b="1" kern="1200" dirty="0">
                        <a:solidFill>
                          <a:schemeClr val="tx1"/>
                        </a:solidFill>
                        <a:effectLst/>
                        <a:latin typeface="+mn-lt"/>
                        <a:ea typeface="+mn-ea"/>
                        <a:cs typeface="+mn-cs"/>
                      </a:endParaRP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262,16</a:t>
                      </a:r>
                      <a:endParaRPr lang="tr-TR" sz="1400" b="1" kern="1200" dirty="0">
                        <a:solidFill>
                          <a:schemeClr val="tx1"/>
                        </a:solidFill>
                        <a:effectLst/>
                        <a:latin typeface="+mn-lt"/>
                        <a:ea typeface="+mn-ea"/>
                        <a:cs typeface="+mn-cs"/>
                      </a:endParaRP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6117603"/>
                  </a:ext>
                </a:extLst>
              </a:tr>
              <a:tr h="544819">
                <a:tc>
                  <a:txBody>
                    <a:bodyPr/>
                    <a:lstStyle/>
                    <a:p>
                      <a:pPr marR="8255">
                        <a:spcAft>
                          <a:spcPts val="0"/>
                        </a:spcAft>
                      </a:pPr>
                      <a:r>
                        <a:rPr lang="tr-TR" sz="1400" b="1" dirty="0">
                          <a:solidFill>
                            <a:srgbClr val="14213D"/>
                          </a:solidFill>
                          <a:effectLst/>
                          <a:latin typeface="+mn-lt"/>
                        </a:rPr>
                        <a:t>İnşaatı Devam Eden Raylı Sistemler</a:t>
                      </a:r>
                      <a:endParaRPr lang="tr-TR" sz="14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105,60</a:t>
                      </a:r>
                      <a:endParaRPr lang="tr-TR" sz="1400" b="1" kern="1200" dirty="0">
                        <a:solidFill>
                          <a:schemeClr val="tx1"/>
                        </a:solidFill>
                        <a:effectLst/>
                        <a:latin typeface="+mn-lt"/>
                        <a:ea typeface="+mn-ea"/>
                        <a:cs typeface="+mn-cs"/>
                      </a:endParaRP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103,30</a:t>
                      </a:r>
                      <a:endParaRPr lang="tr-TR" sz="1400" b="1" kern="1200" dirty="0">
                        <a:solidFill>
                          <a:schemeClr val="tx1"/>
                        </a:solidFill>
                        <a:effectLst/>
                        <a:latin typeface="+mn-lt"/>
                        <a:ea typeface="+mn-ea"/>
                        <a:cs typeface="+mn-cs"/>
                      </a:endParaRP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208,90</a:t>
                      </a:r>
                      <a:endParaRPr lang="tr-TR" sz="1400" b="1" kern="1200" dirty="0">
                        <a:solidFill>
                          <a:schemeClr val="tx1"/>
                        </a:solidFill>
                        <a:effectLst/>
                        <a:latin typeface="+mn-lt"/>
                        <a:ea typeface="+mn-ea"/>
                        <a:cs typeface="+mn-cs"/>
                      </a:endParaRP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774594"/>
                  </a:ext>
                </a:extLst>
              </a:tr>
            </a:tbl>
          </a:graphicData>
        </a:graphic>
      </p:graphicFrame>
      <p:sp>
        <p:nvSpPr>
          <p:cNvPr id="5" name="Dikdörtgen 4"/>
          <p:cNvSpPr/>
          <p:nvPr/>
        </p:nvSpPr>
        <p:spPr>
          <a:xfrm>
            <a:off x="0" y="869317"/>
            <a:ext cx="6858000" cy="369332"/>
          </a:xfrm>
          <a:prstGeom prst="rect">
            <a:avLst/>
          </a:prstGeom>
        </p:spPr>
        <p:txBody>
          <a:bodyPr wrap="square">
            <a:spAutoFit/>
          </a:bodyPr>
          <a:lstStyle/>
          <a:p>
            <a:pPr marL="0" marR="0" lvl="0" indent="0" algn="ctr" defTabSz="914361" rtl="0" eaLnBrk="1" fontAlgn="b"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9E652E"/>
                </a:solidFill>
                <a:effectLst/>
                <a:uLnTx/>
                <a:uFillTx/>
                <a:latin typeface="Calibri" panose="020F0502020204030204" pitchFamily="34" charset="0"/>
                <a:ea typeface="+mn-ea"/>
                <a:cs typeface="Arial" pitchFamily="34" charset="0"/>
              </a:rPr>
              <a:t>MEVCUT ve İNŞAATI  DEVAM </a:t>
            </a:r>
            <a:r>
              <a:rPr kumimoji="0" lang="tr-TR" sz="1800" b="1" i="1" u="none" strike="noStrike" kern="1200" cap="none" spc="0" normalizeH="0" baseline="0" noProof="0" dirty="0" smtClean="0">
                <a:ln>
                  <a:noFill/>
                </a:ln>
                <a:solidFill>
                  <a:srgbClr val="9E652E"/>
                </a:solidFill>
                <a:effectLst/>
                <a:uLnTx/>
                <a:uFillTx/>
                <a:latin typeface="Calibri" panose="020F0502020204030204" pitchFamily="34" charset="0"/>
                <a:ea typeface="+mn-ea"/>
                <a:cs typeface="Arial" pitchFamily="34" charset="0"/>
              </a:rPr>
              <a:t>EDEN RAYLI SİSTEMLER-2021</a:t>
            </a:r>
            <a:endParaRPr kumimoji="0" lang="tr-TR" sz="1800" b="1" i="1" u="none" strike="noStrike" kern="1200" cap="none" spc="0" normalizeH="0" baseline="0" noProof="0" dirty="0">
              <a:ln>
                <a:noFill/>
              </a:ln>
              <a:solidFill>
                <a:srgbClr val="9E652E"/>
              </a:solidFill>
              <a:effectLst/>
              <a:uLnTx/>
              <a:uFillTx/>
              <a:latin typeface="Calibri" panose="020F0502020204030204" pitchFamily="34" charset="0"/>
              <a:ea typeface="+mn-ea"/>
              <a:cs typeface="Arial" pitchFamily="34" charset="0"/>
            </a:endParaRPr>
          </a:p>
        </p:txBody>
      </p:sp>
      <p:sp>
        <p:nvSpPr>
          <p:cNvPr id="8" name="Dikdörtgen 7"/>
          <p:cNvSpPr/>
          <p:nvPr/>
        </p:nvSpPr>
        <p:spPr>
          <a:xfrm>
            <a:off x="151189" y="49378"/>
            <a:ext cx="34326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RAYLI SİSTEMLER</a:t>
            </a:r>
            <a:endParaRPr kumimoji="0" lang="tr-TR" sz="3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Table 5">
            <a:extLst>
              <a:ext uri="{FF2B5EF4-FFF2-40B4-BE49-F238E27FC236}">
                <a16:creationId xmlns:a16="http://schemas.microsoft.com/office/drawing/2014/main" id="{97DEC55B-CF8E-4328-BCBB-35B847A9BAA3}"/>
              </a:ext>
            </a:extLst>
          </p:cNvPr>
          <p:cNvGraphicFramePr>
            <a:graphicFrameLocks noGrp="1"/>
          </p:cNvGraphicFramePr>
          <p:nvPr>
            <p:extLst>
              <p:ext uri="{D42A27DB-BD31-4B8C-83A1-F6EECF244321}">
                <p14:modId xmlns:p14="http://schemas.microsoft.com/office/powerpoint/2010/main" val="126859212"/>
              </p:ext>
            </p:extLst>
          </p:nvPr>
        </p:nvGraphicFramePr>
        <p:xfrm>
          <a:off x="159025" y="4113853"/>
          <a:ext cx="6536975" cy="519315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57617">
                  <a:extLst>
                    <a:ext uri="{9D8B030D-6E8A-4147-A177-3AD203B41FA5}">
                      <a16:colId xmlns:a16="http://schemas.microsoft.com/office/drawing/2014/main" val="2725623072"/>
                    </a:ext>
                  </a:extLst>
                </a:gridCol>
                <a:gridCol w="1159786">
                  <a:extLst>
                    <a:ext uri="{9D8B030D-6E8A-4147-A177-3AD203B41FA5}">
                      <a16:colId xmlns:a16="http://schemas.microsoft.com/office/drawing/2014/main" val="3279183454"/>
                    </a:ext>
                  </a:extLst>
                </a:gridCol>
                <a:gridCol w="1159786">
                  <a:extLst>
                    <a:ext uri="{9D8B030D-6E8A-4147-A177-3AD203B41FA5}">
                      <a16:colId xmlns:a16="http://schemas.microsoft.com/office/drawing/2014/main" val="94105177"/>
                    </a:ext>
                  </a:extLst>
                </a:gridCol>
                <a:gridCol w="1159786">
                  <a:extLst>
                    <a:ext uri="{9D8B030D-6E8A-4147-A177-3AD203B41FA5}">
                      <a16:colId xmlns:a16="http://schemas.microsoft.com/office/drawing/2014/main" val="3861841649"/>
                    </a:ext>
                  </a:extLst>
                </a:gridCol>
              </a:tblGrid>
              <a:tr h="424264">
                <a:tc rowSpan="2">
                  <a:txBody>
                    <a:bodyPr/>
                    <a:lstStyle/>
                    <a:p>
                      <a:pPr marR="8255" algn="ctr">
                        <a:spcAft>
                          <a:spcPts val="0"/>
                        </a:spcAft>
                      </a:pPr>
                      <a:r>
                        <a:rPr lang="tr-TR" sz="1400" b="1" dirty="0">
                          <a:solidFill>
                            <a:schemeClr val="bg1"/>
                          </a:solidFill>
                          <a:effectLst/>
                          <a:latin typeface="+mn-lt"/>
                        </a:rPr>
                        <a:t>İmalat Türü ve Durumu</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gridSpan="3">
                  <a:txBody>
                    <a:bodyPr/>
                    <a:lstStyle/>
                    <a:p>
                      <a:pPr algn="ctr"/>
                      <a:r>
                        <a:rPr lang="tr-TR" sz="1400" b="1" dirty="0" smtClean="0">
                          <a:solidFill>
                            <a:schemeClr val="bg1"/>
                          </a:solidFill>
                          <a:latin typeface="+mn-lt"/>
                        </a:rPr>
                        <a:t>Uzunluk</a:t>
                      </a:r>
                      <a:r>
                        <a:rPr lang="tr-TR" sz="1400" b="1" baseline="0" dirty="0" smtClean="0">
                          <a:solidFill>
                            <a:schemeClr val="bg1"/>
                          </a:solidFill>
                          <a:latin typeface="+mn-lt"/>
                        </a:rPr>
                        <a:t> (Km)</a:t>
                      </a:r>
                      <a:endParaRPr lang="tr-TR" sz="1400" b="1" dirty="0">
                        <a:solidFill>
                          <a:schemeClr val="bg1"/>
                        </a:solidFill>
                        <a:latin typeface="+mn-lt"/>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extLst>
                  <a:ext uri="{0D108BD9-81ED-4DB2-BD59-A6C34878D82A}">
                    <a16:rowId xmlns:a16="http://schemas.microsoft.com/office/drawing/2014/main" val="112222457"/>
                  </a:ext>
                </a:extLst>
              </a:tr>
              <a:tr h="424264">
                <a:tc v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a:txBody>
                    <a:bodyPr/>
                    <a:lstStyle/>
                    <a:p>
                      <a:pPr marR="8255" algn="ctr">
                        <a:spcAft>
                          <a:spcPts val="0"/>
                        </a:spcAft>
                      </a:pPr>
                      <a:r>
                        <a:rPr lang="tr-TR" sz="1400" b="1" dirty="0">
                          <a:solidFill>
                            <a:schemeClr val="bg1"/>
                          </a:solidFill>
                          <a:effectLst/>
                          <a:latin typeface="+mn-lt"/>
                        </a:rPr>
                        <a:t>İBB</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R="8255" algn="ctr">
                        <a:spcAft>
                          <a:spcPts val="0"/>
                        </a:spcAft>
                      </a:pPr>
                      <a:r>
                        <a:rPr lang="tr-TR" sz="1400" b="1" dirty="0">
                          <a:solidFill>
                            <a:schemeClr val="bg1"/>
                          </a:solidFill>
                          <a:effectLst/>
                          <a:latin typeface="+mn-lt"/>
                        </a:rPr>
                        <a:t>Bakanlık</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R="8255" algn="ctr">
                        <a:spcAft>
                          <a:spcPts val="0"/>
                        </a:spcAft>
                      </a:pPr>
                      <a:r>
                        <a:rPr lang="tr-TR" sz="1400" b="1" dirty="0">
                          <a:solidFill>
                            <a:schemeClr val="bg1"/>
                          </a:solidFill>
                          <a:effectLst/>
                          <a:latin typeface="+mn-lt"/>
                        </a:rPr>
                        <a:t>Toplam</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2332067465"/>
                  </a:ext>
                </a:extLst>
              </a:tr>
              <a:tr h="385695">
                <a:tc>
                  <a:txBody>
                    <a:bodyPr/>
                    <a:lstStyle/>
                    <a:p>
                      <a:pPr marR="8255" algn="ctr">
                        <a:spcAft>
                          <a:spcPts val="0"/>
                        </a:spcAft>
                      </a:pPr>
                      <a:r>
                        <a:rPr lang="tr-TR" sz="1600" b="1" dirty="0">
                          <a:solidFill>
                            <a:srgbClr val="14213D"/>
                          </a:solidFill>
                          <a:effectLst/>
                          <a:latin typeface="+mn-lt"/>
                        </a:rPr>
                        <a:t>Mevcut Raylı </a:t>
                      </a:r>
                      <a:r>
                        <a:rPr lang="tr-TR" sz="1600" b="1" dirty="0" smtClean="0">
                          <a:solidFill>
                            <a:srgbClr val="14213D"/>
                          </a:solidFill>
                          <a:effectLst/>
                          <a:latin typeface="+mn-lt"/>
                        </a:rPr>
                        <a:t>Sistemler</a:t>
                      </a:r>
                      <a:endParaRPr lang="tr-TR" sz="16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chemeClr val="tx1"/>
                          </a:solidFill>
                          <a:effectLst/>
                          <a:latin typeface="+mn-lt"/>
                        </a:rPr>
                        <a:t>182,26</a:t>
                      </a:r>
                      <a:endParaRPr lang="tr-TR" sz="1600" b="1" dirty="0">
                        <a:solidFill>
                          <a:schemeClr val="tx1"/>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a:solidFill>
                            <a:schemeClr val="tx1"/>
                          </a:solidFill>
                          <a:effectLst/>
                          <a:latin typeface="+mn-lt"/>
                        </a:rPr>
                        <a:t>79,90</a:t>
                      </a: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chemeClr val="tx1"/>
                          </a:solidFill>
                          <a:effectLst/>
                          <a:latin typeface="+mn-lt"/>
                        </a:rPr>
                        <a:t>262,16</a:t>
                      </a:r>
                      <a:endParaRPr lang="tr-TR" sz="1600" b="1" dirty="0">
                        <a:solidFill>
                          <a:schemeClr val="tx1"/>
                        </a:solidFill>
                        <a:effectLst/>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906117603"/>
                  </a:ext>
                </a:extLst>
              </a:tr>
              <a:tr h="347125">
                <a:tc>
                  <a:txBody>
                    <a:bodyPr/>
                    <a:lstStyle/>
                    <a:p>
                      <a:pPr marR="8255" algn="r">
                        <a:spcAft>
                          <a:spcPts val="0"/>
                        </a:spcAft>
                      </a:pPr>
                      <a:r>
                        <a:rPr lang="tr-TR" sz="1400" b="1" dirty="0">
                          <a:solidFill>
                            <a:schemeClr val="tx1"/>
                          </a:solidFill>
                          <a:effectLst/>
                          <a:latin typeface="Calibri" panose="020F0502020204030204" pitchFamily="34" charset="0"/>
                        </a:rPr>
                        <a:t>Metro</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indent="0" algn="ct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effectLst/>
                          <a:latin typeface="Calibri" panose="020F0502020204030204" pitchFamily="34" charset="0"/>
                        </a:rPr>
                        <a:t>105,7</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3,3</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106,89</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774594"/>
                  </a:ext>
                </a:extLst>
              </a:tr>
              <a:tr h="347125">
                <a:tc>
                  <a:txBody>
                    <a:bodyPr/>
                    <a:lstStyle/>
                    <a:p>
                      <a:pPr marR="8255" algn="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Hafif Raylı (Yer Üstü)</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26,8</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26,8</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811853"/>
                  </a:ext>
                </a:extLst>
              </a:tr>
              <a:tr h="347125">
                <a:tc>
                  <a:txBody>
                    <a:bodyPr/>
                    <a:lstStyle/>
                    <a:p>
                      <a:pPr marR="8255" algn="r">
                        <a:spcAft>
                          <a:spcPts val="0"/>
                        </a:spcAft>
                      </a:pPr>
                      <a:r>
                        <a:rPr lang="tr-TR" sz="1400" b="1" dirty="0">
                          <a:solidFill>
                            <a:schemeClr val="tx1"/>
                          </a:solidFill>
                          <a:effectLst/>
                          <a:latin typeface="Calibri" panose="020F0502020204030204" pitchFamily="34" charset="0"/>
                        </a:rPr>
                        <a:t>Tramvay</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43,60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43,40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596514"/>
                  </a:ext>
                </a:extLst>
              </a:tr>
              <a:tr h="347125">
                <a:tc>
                  <a:txBody>
                    <a:bodyPr/>
                    <a:lstStyle/>
                    <a:p>
                      <a:pPr marR="8255" algn="r">
                        <a:spcAft>
                          <a:spcPts val="0"/>
                        </a:spcAft>
                      </a:pPr>
                      <a:r>
                        <a:rPr lang="tr-TR" sz="1400" b="1" dirty="0">
                          <a:solidFill>
                            <a:schemeClr val="tx1"/>
                          </a:solidFill>
                          <a:effectLst/>
                          <a:latin typeface="Calibri" panose="020F0502020204030204" pitchFamily="34" charset="0"/>
                        </a:rPr>
                        <a:t>Nostaljik Tramvay</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4,20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4,20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530475"/>
                  </a:ext>
                </a:extLst>
              </a:tr>
              <a:tr h="347125">
                <a:tc>
                  <a:txBody>
                    <a:bodyPr/>
                    <a:lstStyle/>
                    <a:p>
                      <a:pPr marR="8255" algn="r">
                        <a:spcAft>
                          <a:spcPts val="0"/>
                        </a:spcAft>
                      </a:pPr>
                      <a:r>
                        <a:rPr lang="tr-TR" sz="1400" b="1" dirty="0">
                          <a:solidFill>
                            <a:schemeClr val="tx1"/>
                          </a:solidFill>
                          <a:effectLst/>
                          <a:latin typeface="Calibri" panose="020F0502020204030204" pitchFamily="34" charset="0"/>
                        </a:rPr>
                        <a:t>Füniküler</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1,24</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1,24</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7037138"/>
                  </a:ext>
                </a:extLst>
              </a:tr>
              <a:tr h="347125">
                <a:tc>
                  <a:txBody>
                    <a:bodyPr/>
                    <a:lstStyle/>
                    <a:p>
                      <a:pPr marR="8255" algn="r">
                        <a:spcAft>
                          <a:spcPts val="0"/>
                        </a:spcAft>
                      </a:pPr>
                      <a:r>
                        <a:rPr lang="tr-TR" sz="1400" b="1" dirty="0">
                          <a:solidFill>
                            <a:schemeClr val="tx1"/>
                          </a:solidFill>
                          <a:effectLst/>
                          <a:latin typeface="Calibri" panose="020F0502020204030204" pitchFamily="34" charset="0"/>
                        </a:rPr>
                        <a:t>Teleferik</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0,72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0,72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1932567"/>
                  </a:ext>
                </a:extLst>
              </a:tr>
              <a:tr h="347125">
                <a:tc>
                  <a:txBody>
                    <a:bodyPr/>
                    <a:lstStyle/>
                    <a:p>
                      <a:pPr marR="8255" algn="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Banliyö(Marmaray)</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76,6</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76,6</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6472837"/>
                  </a:ext>
                </a:extLst>
              </a:tr>
              <a:tr h="385695">
                <a:tc>
                  <a:txBody>
                    <a:bodyPr/>
                    <a:lstStyle/>
                    <a:p>
                      <a:pPr marR="8255" algn="ctr">
                        <a:spcAft>
                          <a:spcPts val="0"/>
                        </a:spcAft>
                      </a:pPr>
                      <a:r>
                        <a:rPr lang="tr-TR" sz="1600" b="1" dirty="0">
                          <a:solidFill>
                            <a:srgbClr val="14213D"/>
                          </a:solidFill>
                          <a:effectLst/>
                          <a:latin typeface="Calibri" panose="020F0502020204030204" pitchFamily="34" charset="0"/>
                        </a:rPr>
                        <a:t>İnşaat Aşamasındaki Raylı Sistemler</a:t>
                      </a:r>
                      <a:endParaRPr lang="tr-TR" sz="16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rgbClr val="14213D"/>
                          </a:solidFill>
                          <a:effectLst/>
                          <a:latin typeface="Calibri" panose="020F0502020204030204" pitchFamily="34" charset="0"/>
                        </a:rPr>
                        <a:t>105,60</a:t>
                      </a:r>
                      <a:endParaRPr lang="tr-TR" sz="16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8255" algn="ctr" defTabSz="685800" rtl="0" eaLnBrk="1" latinLnBrk="0" hangingPunct="1">
                        <a:spcAft>
                          <a:spcPts val="0"/>
                        </a:spcAft>
                      </a:pPr>
                      <a:r>
                        <a:rPr lang="tr-TR" sz="1600" b="1" kern="1200" dirty="0">
                          <a:solidFill>
                            <a:srgbClr val="14213D"/>
                          </a:solidFill>
                          <a:effectLst/>
                          <a:latin typeface="Calibri" panose="020F0502020204030204" pitchFamily="34" charset="0"/>
                          <a:ea typeface="+mn-ea"/>
                          <a:cs typeface="+mn-cs"/>
                        </a:rPr>
                        <a:t>103,30</a:t>
                      </a:r>
                    </a:p>
                  </a:txBody>
                  <a:tcPr marL="68580" marR="6858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8255" algn="ctr" defTabSz="685800" rtl="0" eaLnBrk="1" latinLnBrk="0" hangingPunct="1">
                        <a:spcAft>
                          <a:spcPts val="0"/>
                        </a:spcAft>
                      </a:pPr>
                      <a:r>
                        <a:rPr lang="tr-TR" sz="1600" b="1" kern="1200" dirty="0">
                          <a:solidFill>
                            <a:srgbClr val="14213D"/>
                          </a:solidFill>
                          <a:effectLst/>
                          <a:latin typeface="Calibri" panose="020F0502020204030204" pitchFamily="34" charset="0"/>
                          <a:ea typeface="+mn-ea"/>
                          <a:cs typeface="+mn-cs"/>
                        </a:rPr>
                        <a:t>208,90</a:t>
                      </a:r>
                    </a:p>
                  </a:txBody>
                  <a:tcPr marL="68580" marR="6858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541833563"/>
                  </a:ext>
                </a:extLst>
              </a:tr>
              <a:tr h="347125">
                <a:tc>
                  <a:txBody>
                    <a:bodyPr/>
                    <a:lstStyle/>
                    <a:p>
                      <a:pPr marR="8255" algn="r">
                        <a:spcAft>
                          <a:spcPts val="0"/>
                        </a:spcAft>
                      </a:pPr>
                      <a:r>
                        <a:rPr lang="tr-TR" sz="1400" b="1" dirty="0">
                          <a:solidFill>
                            <a:schemeClr val="tx1"/>
                          </a:solidFill>
                          <a:effectLst/>
                          <a:latin typeface="Calibri" panose="020F0502020204030204" pitchFamily="34" charset="0"/>
                        </a:rPr>
                        <a:t>Metro</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103,70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103,30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smtClean="0">
                          <a:solidFill>
                            <a:schemeClr val="tx1"/>
                          </a:solidFill>
                          <a:effectLst/>
                          <a:latin typeface="Calibri" panose="020F0502020204030204" pitchFamily="34" charset="0"/>
                        </a:rPr>
                        <a:t>207,00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3690784"/>
                  </a:ext>
                </a:extLst>
              </a:tr>
              <a:tr h="347125">
                <a:tc>
                  <a:txBody>
                    <a:bodyPr/>
                    <a:lstStyle/>
                    <a:p>
                      <a:pPr marR="8255" algn="r">
                        <a:spcAft>
                          <a:spcPts val="0"/>
                        </a:spcAft>
                      </a:pPr>
                      <a:r>
                        <a:rPr lang="tr-TR" sz="1400" b="1" dirty="0">
                          <a:solidFill>
                            <a:schemeClr val="tx1"/>
                          </a:solidFill>
                          <a:effectLst/>
                          <a:latin typeface="Calibri" panose="020F0502020204030204" pitchFamily="34" charset="0"/>
                        </a:rPr>
                        <a:t>Tramvay</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1,10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1,10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159037"/>
                  </a:ext>
                </a:extLst>
              </a:tr>
              <a:tr h="347125">
                <a:tc>
                  <a:txBody>
                    <a:bodyPr/>
                    <a:lstStyle/>
                    <a:p>
                      <a:pPr marR="8255" algn="r">
                        <a:spcAft>
                          <a:spcPts val="0"/>
                        </a:spcAft>
                      </a:pPr>
                      <a:r>
                        <a:rPr lang="tr-TR" sz="1400" b="1" dirty="0">
                          <a:solidFill>
                            <a:schemeClr val="tx1"/>
                          </a:solidFill>
                          <a:effectLst/>
                          <a:latin typeface="Calibri" panose="020F0502020204030204" pitchFamily="34" charset="0"/>
                        </a:rPr>
                        <a:t>Füniküler</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0,80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0,80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591480"/>
                  </a:ext>
                </a:extLst>
              </a:tr>
            </a:tbl>
          </a:graphicData>
        </a:graphic>
      </p:graphicFrame>
    </p:spTree>
    <p:extLst>
      <p:ext uri="{BB962C8B-B14F-4D97-AF65-F5344CB8AC3E}">
        <p14:creationId xmlns:p14="http://schemas.microsoft.com/office/powerpoint/2010/main" val="118154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4"/>
          </p:nvPr>
        </p:nvSpPr>
        <p:spPr/>
        <p:txBody>
          <a:bodyPr/>
          <a:lstStyle/>
          <a:p>
            <a:fld id="{796AAD45-9E9D-4CFF-8CAC-247D62ADDC27}" type="slidenum">
              <a:rPr lang="tr-TR" smtClean="0"/>
              <a:pPr/>
              <a:t>36</a:t>
            </a:fld>
            <a:r>
              <a:rPr lang="tr-TR" dirty="0"/>
              <a:t> / </a:t>
            </a:r>
            <a:r>
              <a:rPr lang="tr-TR" dirty="0" smtClean="0"/>
              <a:t>204</a:t>
            </a:r>
            <a:endParaRPr lang="tr-TR" dirty="0"/>
          </a:p>
        </p:txBody>
      </p:sp>
      <p:graphicFrame>
        <p:nvGraphicFramePr>
          <p:cNvPr id="5" name="5 Tablo"/>
          <p:cNvGraphicFramePr>
            <a:graphicFrameLocks noGrp="1"/>
          </p:cNvGraphicFramePr>
          <p:nvPr>
            <p:extLst>
              <p:ext uri="{D42A27DB-BD31-4B8C-83A1-F6EECF244321}">
                <p14:modId xmlns:p14="http://schemas.microsoft.com/office/powerpoint/2010/main" val="2838287981"/>
              </p:ext>
            </p:extLst>
          </p:nvPr>
        </p:nvGraphicFramePr>
        <p:xfrm>
          <a:off x="132524" y="914400"/>
          <a:ext cx="6599581" cy="8429111"/>
        </p:xfrm>
        <a:graphic>
          <a:graphicData uri="http://schemas.openxmlformats.org/drawingml/2006/table">
            <a:tbl>
              <a:tblPr>
                <a:effectLst>
                  <a:outerShdw blurRad="50800" dist="38100" dir="5400000" algn="t" rotWithShape="0">
                    <a:prstClr val="black">
                      <a:alpha val="40000"/>
                    </a:prstClr>
                  </a:outerShdw>
                </a:effectLst>
              </a:tblPr>
              <a:tblGrid>
                <a:gridCol w="2554729">
                  <a:extLst>
                    <a:ext uri="{9D8B030D-6E8A-4147-A177-3AD203B41FA5}">
                      <a16:colId xmlns:a16="http://schemas.microsoft.com/office/drawing/2014/main" val="20000"/>
                    </a:ext>
                  </a:extLst>
                </a:gridCol>
                <a:gridCol w="1011213">
                  <a:extLst>
                    <a:ext uri="{9D8B030D-6E8A-4147-A177-3AD203B41FA5}">
                      <a16:colId xmlns:a16="http://schemas.microsoft.com/office/drawing/2014/main" val="20002"/>
                    </a:ext>
                  </a:extLst>
                </a:gridCol>
                <a:gridCol w="1011213">
                  <a:extLst>
                    <a:ext uri="{9D8B030D-6E8A-4147-A177-3AD203B41FA5}">
                      <a16:colId xmlns:a16="http://schemas.microsoft.com/office/drawing/2014/main" val="20003"/>
                    </a:ext>
                  </a:extLst>
                </a:gridCol>
                <a:gridCol w="1011213">
                  <a:extLst>
                    <a:ext uri="{9D8B030D-6E8A-4147-A177-3AD203B41FA5}">
                      <a16:colId xmlns:a16="http://schemas.microsoft.com/office/drawing/2014/main" val="20004"/>
                    </a:ext>
                  </a:extLst>
                </a:gridCol>
                <a:gridCol w="1011213">
                  <a:extLst>
                    <a:ext uri="{9D8B030D-6E8A-4147-A177-3AD203B41FA5}">
                      <a16:colId xmlns:a16="http://schemas.microsoft.com/office/drawing/2014/main" val="20005"/>
                    </a:ext>
                  </a:extLst>
                </a:gridCol>
              </a:tblGrid>
              <a:tr h="927914">
                <a:tc>
                  <a:txBody>
                    <a:bodyPr/>
                    <a:lstStyle/>
                    <a:p>
                      <a:pPr algn="ctr" fontAlgn="b"/>
                      <a:r>
                        <a:rPr lang="tr-TR" sz="1600" b="1" u="none" strike="noStrike" dirty="0" smtClean="0">
                          <a:solidFill>
                            <a:schemeClr val="bg1"/>
                          </a:solidFill>
                        </a:rPr>
                        <a:t>SAĞLIK*</a:t>
                      </a:r>
                      <a:endParaRPr lang="tr-TR" sz="1600" b="1" i="0" u="none" strike="noStrike" dirty="0">
                        <a:solidFill>
                          <a:schemeClr val="bg1"/>
                        </a:solidFill>
                        <a:latin typeface="Calibri" panose="020F0502020204030204" pitchFamily="34" charset="0"/>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2018</a:t>
                      </a:r>
                      <a:endParaRPr lang="tr-TR" sz="1600" b="1" i="0" u="none" strike="noStrike" kern="1200" baseline="0" dirty="0">
                        <a:solidFill>
                          <a:schemeClr val="bg1"/>
                        </a:solidFill>
                        <a:latin typeface="Calibri" panose="020F0502020204030204" pitchFamily="34" charset="0"/>
                        <a:ea typeface="+mn-ea"/>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2019</a:t>
                      </a:r>
                      <a:endParaRPr lang="tr-TR" sz="1600" b="1" i="0" u="none" strike="noStrike" kern="1200" baseline="0" dirty="0">
                        <a:solidFill>
                          <a:schemeClr val="bg1"/>
                        </a:solidFill>
                        <a:latin typeface="Calibri" panose="020F0502020204030204" pitchFamily="34" charset="0"/>
                        <a:ea typeface="+mn-ea"/>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2020</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smtClean="0">
                          <a:solidFill>
                            <a:schemeClr val="bg1"/>
                          </a:solidFill>
                        </a:rPr>
                        <a:t>2021 </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82674">
                <a:tc>
                  <a:txBody>
                    <a:bodyPr/>
                    <a:lstStyle/>
                    <a:p>
                      <a:pPr algn="just" fontAlgn="b"/>
                      <a:r>
                        <a:rPr lang="tr-TR" sz="1200" b="1" u="none" strike="noStrike" dirty="0">
                          <a:latin typeface="+mn-lt"/>
                        </a:rPr>
                        <a:t>HASTANE</a:t>
                      </a:r>
                      <a:r>
                        <a:rPr lang="tr-TR" sz="1200" b="1" u="none" strike="noStrike" baseline="0" dirty="0">
                          <a:latin typeface="+mn-lt"/>
                        </a:rPr>
                        <a:t> SAYISI</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239</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235</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237</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238</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2674">
                <a:tc>
                  <a:txBody>
                    <a:bodyPr/>
                    <a:lstStyle/>
                    <a:p>
                      <a:pPr algn="just" rtl="0" fontAlgn="ctr"/>
                      <a:r>
                        <a:rPr lang="tr-TR" sz="1200" b="1" u="none" strike="noStrike" kern="1200" dirty="0">
                          <a:latin typeface="+mn-lt"/>
                        </a:rPr>
                        <a:t>HASTANE YATAK SAYISI</a:t>
                      </a:r>
                      <a:endParaRPr lang="tr-TR" sz="1200" b="1" i="0" u="none" strike="noStrike"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39.530</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40.719</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46.443</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47.012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1399">
                <a:tc>
                  <a:txBody>
                    <a:bodyPr/>
                    <a:lstStyle/>
                    <a:p>
                      <a:pPr algn="just" fontAlgn="b"/>
                      <a:r>
                        <a:rPr lang="tr-TR" sz="1200" b="1" u="none" strike="noStrike" dirty="0">
                          <a:latin typeface="+mn-lt"/>
                        </a:rPr>
                        <a:t>HEKİM </a:t>
                      </a:r>
                      <a:r>
                        <a:rPr lang="tr-TR" sz="1200" b="1" u="none" strike="noStrike" dirty="0" smtClean="0">
                          <a:latin typeface="+mn-lt"/>
                        </a:rPr>
                        <a:t>SAYISI</a:t>
                      </a:r>
                    </a:p>
                    <a:p>
                      <a:pPr algn="just" fontAlgn="b"/>
                      <a:r>
                        <a:rPr lang="tr-TR" sz="1200" b="1" u="none" strike="noStrike" dirty="0" smtClean="0">
                          <a:latin typeface="+mn-lt"/>
                        </a:rPr>
                        <a:t> </a:t>
                      </a:r>
                      <a:r>
                        <a:rPr lang="tr-TR" sz="1200" b="1" u="none" strike="noStrike" baseline="0" dirty="0">
                          <a:latin typeface="+mn-lt"/>
                        </a:rPr>
                        <a:t>(Asistan, Diş Hekimi dâhil.)</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dirty="0">
                          <a:latin typeface="+mn-lt"/>
                        </a:rPr>
                        <a:t>43.509</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41.712</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43.871</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43.472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6104">
                <a:tc>
                  <a:txBody>
                    <a:bodyPr/>
                    <a:lstStyle/>
                    <a:p>
                      <a:pPr algn="just" fontAlgn="b"/>
                      <a:r>
                        <a:rPr lang="tr-TR" sz="1200" b="1" u="none" strike="noStrike" dirty="0">
                          <a:latin typeface="+mn-lt"/>
                        </a:rPr>
                        <a:t>YATARAK TEDAVİ GÖREN HASTA </a:t>
                      </a:r>
                      <a:endParaRPr lang="tr-TR" sz="1200" b="1" i="0" u="none" strike="noStrike"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1.960.655</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2.154.123</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1.829.518</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2.105.409</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1298">
                <a:tc>
                  <a:txBody>
                    <a:bodyPr/>
                    <a:lstStyle/>
                    <a:p>
                      <a:pPr algn="just" fontAlgn="b"/>
                      <a:r>
                        <a:rPr lang="tr-TR" sz="1200" b="1" u="none" strike="noStrike" dirty="0">
                          <a:latin typeface="+mn-lt"/>
                        </a:rPr>
                        <a:t>TOPLAM AMELİYAT </a:t>
                      </a:r>
                      <a:endParaRPr lang="tr-TR" sz="1200" b="1" i="0" u="none" strike="noStrike"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2.005.455</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2.309.599</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1.631.120</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200" kern="1200" dirty="0" smtClean="0">
                          <a:solidFill>
                            <a:schemeClr val="tx1"/>
                          </a:solidFill>
                          <a:latin typeface="+mn-lt"/>
                          <a:ea typeface="+mn-ea"/>
                          <a:cs typeface="+mn-cs"/>
                        </a:rPr>
                        <a:t>2.016.381</a:t>
                      </a:r>
                      <a:endParaRPr lang="tr-TR" sz="1200" kern="1200" dirty="0">
                        <a:solidFill>
                          <a:schemeClr val="tx1"/>
                        </a:solidFill>
                        <a:latin typeface="+mn-lt"/>
                        <a:ea typeface="+mn-ea"/>
                        <a:cs typeface="+mn-cs"/>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19981">
                <a:tc>
                  <a:txBody>
                    <a:bodyPr/>
                    <a:lstStyle/>
                    <a:p>
                      <a:pPr algn="l" fontAlgn="b"/>
                      <a:r>
                        <a:rPr lang="tr-TR" sz="1200" b="1" u="none" strike="noStrike" dirty="0">
                          <a:latin typeface="+mn-lt"/>
                        </a:rPr>
                        <a:t>ÖLEN BEBEK  / BEBEK ÖLÜM HIZI (1000'DE)  (0-1 YAŞ) </a:t>
                      </a:r>
                      <a:endParaRPr lang="tr-TR" sz="1200" b="1" i="0" u="none" strike="noStrike" baseline="30000" dirty="0">
                        <a:solidFill>
                          <a:schemeClr val="tx1"/>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dirty="0">
                          <a:latin typeface="+mn-lt"/>
                        </a:rPr>
                        <a:t>28 hafta ve üzeri</a:t>
                      </a:r>
                      <a:br>
                        <a:rPr lang="tr-TR" sz="1200" u="none" strike="noStrike" kern="1200" dirty="0">
                          <a:latin typeface="+mn-lt"/>
                        </a:rPr>
                      </a:br>
                      <a:r>
                        <a:rPr lang="tr-TR" sz="1200" u="none" strike="noStrike" kern="1200" dirty="0">
                          <a:latin typeface="+mn-lt"/>
                        </a:rPr>
                        <a:t>1.220 /  ‰ 5,3</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noProof="0" dirty="0">
                          <a:latin typeface="+mn-lt"/>
                        </a:rPr>
                        <a:t>28 hafta ve üzeri</a:t>
                      </a:r>
                      <a:br>
                        <a:rPr lang="tr-TR" sz="1200" u="none" strike="noStrike" kern="1200" noProof="0" dirty="0">
                          <a:latin typeface="+mn-lt"/>
                        </a:rPr>
                      </a:br>
                      <a:r>
                        <a:rPr lang="tr-TR" sz="1200" u="none" strike="noStrike" kern="1200" noProof="0" dirty="0">
                          <a:latin typeface="+mn-lt"/>
                        </a:rPr>
                        <a:t>908 /  ‰ 4,5</a:t>
                      </a:r>
                      <a:endParaRPr lang="tr-TR" sz="1200" b="1" i="0" u="none" strike="noStrike" kern="1200" noProof="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28 hafta ve üzeri  </a:t>
                      </a:r>
                    </a:p>
                    <a:p>
                      <a:pPr algn="ctr"/>
                      <a:r>
                        <a:rPr lang="tr-TR" sz="1200" dirty="0" smtClean="0">
                          <a:latin typeface="+mn-lt"/>
                        </a:rPr>
                        <a:t>869/</a:t>
                      </a:r>
                      <a:r>
                        <a:rPr lang="tr-TR" sz="1200" baseline="0" dirty="0" smtClean="0">
                          <a:latin typeface="+mn-lt"/>
                        </a:rPr>
                        <a:t> </a:t>
                      </a:r>
                      <a:r>
                        <a:rPr lang="tr-TR" sz="1200" dirty="0">
                          <a:latin typeface="+mn-lt"/>
                        </a:rPr>
                        <a:t>binde 4,2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28 hafta ve üzeri  </a:t>
                      </a:r>
                    </a:p>
                    <a:p>
                      <a:pPr algn="ctr"/>
                      <a:r>
                        <a:rPr lang="tr-TR" sz="1200" baseline="0" dirty="0" smtClean="0">
                          <a:latin typeface="+mn-lt"/>
                        </a:rPr>
                        <a:t>682/ </a:t>
                      </a:r>
                      <a:r>
                        <a:rPr lang="tr-TR" sz="1200" dirty="0">
                          <a:latin typeface="+mn-lt"/>
                        </a:rPr>
                        <a:t>binde </a:t>
                      </a:r>
                      <a:r>
                        <a:rPr lang="tr-TR" sz="1200" dirty="0" smtClean="0">
                          <a:latin typeface="+mn-lt"/>
                        </a:rPr>
                        <a:t>3,9</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80687">
                <a:tc>
                  <a:txBody>
                    <a:bodyPr/>
                    <a:lstStyle/>
                    <a:p>
                      <a:pPr algn="l" fontAlgn="b"/>
                      <a:r>
                        <a:rPr lang="tr-TR" sz="1200" b="1" u="none" strike="noStrike" dirty="0">
                          <a:latin typeface="+mn-lt"/>
                        </a:rPr>
                        <a:t>ÖLEN ANNE SAYISI / ANNE ÖLÜM ORANI (100.000’DE)</a:t>
                      </a:r>
                      <a:r>
                        <a:rPr lang="tr-TR" sz="1200" b="1" u="none" strike="noStrike" baseline="30000" dirty="0">
                          <a:latin typeface="+mn-lt"/>
                        </a:rPr>
                        <a:t> </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27 /  yüz binde 11,7</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dirty="0">
                          <a:latin typeface="+mn-lt"/>
                        </a:rPr>
                        <a:t>23 /yüz binde 10,3</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25 / yüz binde 10,6</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98 </a:t>
                      </a:r>
                      <a:r>
                        <a:rPr lang="tr-TR" sz="1200" dirty="0">
                          <a:latin typeface="+mn-lt"/>
                        </a:rPr>
                        <a:t>/ yüz binde </a:t>
                      </a:r>
                      <a:r>
                        <a:rPr lang="tr-TR" sz="1200" dirty="0" smtClean="0">
                          <a:latin typeface="+mn-lt"/>
                        </a:rPr>
                        <a:t>51,24</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82674">
                <a:tc>
                  <a:txBody>
                    <a:bodyPr/>
                    <a:lstStyle/>
                    <a:p>
                      <a:pPr algn="l" fontAlgn="b"/>
                      <a:r>
                        <a:rPr lang="tr-TR" sz="1200" b="1" u="none" strike="noStrike" dirty="0">
                          <a:latin typeface="+mn-lt"/>
                        </a:rPr>
                        <a:t>NORMAL DOĞUM</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97.177</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96.364</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86.512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80.895</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82674">
                <a:tc>
                  <a:txBody>
                    <a:bodyPr/>
                    <a:lstStyle/>
                    <a:p>
                      <a:pPr algn="l" fontAlgn="b"/>
                      <a:r>
                        <a:rPr lang="tr-TR" sz="1200" b="1" u="none" strike="noStrike" dirty="0">
                          <a:latin typeface="+mn-lt"/>
                        </a:rPr>
                        <a:t>SEZARYEN DOĞUM</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132.692</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135.478</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129.847</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b="1" dirty="0" smtClean="0">
                          <a:latin typeface="+mn-lt"/>
                        </a:rPr>
                        <a:t>124.622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90188">
                <a:tc>
                  <a:txBody>
                    <a:bodyPr/>
                    <a:lstStyle/>
                    <a:p>
                      <a:pPr algn="l" fontAlgn="b"/>
                      <a:r>
                        <a:rPr lang="tr-TR" sz="1200" b="1" u="none" strike="noStrike" dirty="0">
                          <a:latin typeface="+mn-lt"/>
                        </a:rPr>
                        <a:t>SEZARYEN DIŞI MÜDAHALELİ DOĞUM</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981</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966</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772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802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82674">
                <a:tc>
                  <a:txBody>
                    <a:bodyPr/>
                    <a:lstStyle/>
                    <a:p>
                      <a:pPr algn="l" fontAlgn="b"/>
                      <a:r>
                        <a:rPr lang="tr-TR" sz="1200" b="1" u="none" strike="noStrike" dirty="0">
                          <a:latin typeface="+mn-lt"/>
                        </a:rPr>
                        <a:t>HASTANEDE TOPLAM DOĞUM SAYISI</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230.850</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232.828</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217.131</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206.319</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698570">
                <a:tc>
                  <a:txBody>
                    <a:bodyPr/>
                    <a:lstStyle/>
                    <a:p>
                      <a:pPr algn="l" fontAlgn="b"/>
                      <a:r>
                        <a:rPr lang="tr-TR" sz="1200" b="1" u="none" strike="noStrike" dirty="0">
                          <a:latin typeface="+mn-lt"/>
                        </a:rPr>
                        <a:t>TESPİT EDİLEN BULAŞICI HASTALIK SAYISI</a:t>
                      </a:r>
                      <a:endParaRPr lang="tr-TR" sz="12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13.330</a:t>
                      </a:r>
                      <a:endParaRPr lang="tr-TR" sz="1200" b="1" i="0" u="none" strike="noStrike" kern="1200" dirty="0">
                        <a:solidFill>
                          <a:srgbClr val="C00000"/>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19.547</a:t>
                      </a:r>
                      <a:endParaRPr lang="tr-TR" sz="1200" b="1" i="0" u="none" strike="noStrike" kern="1200" dirty="0">
                        <a:solidFill>
                          <a:srgbClr val="C00000"/>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solidFill>
                            <a:schemeClr val="tx1"/>
                          </a:solidFill>
                          <a:latin typeface="+mn-lt"/>
                        </a:rPr>
                        <a:t>24.630**</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latin typeface="+mn-lt"/>
                        </a:rPr>
                        <a:t>8.569**</a:t>
                      </a:r>
                      <a:endParaRPr lang="tr-TR" sz="1200"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609600">
                <a:tc>
                  <a:txBody>
                    <a:bodyPr/>
                    <a:lstStyle/>
                    <a:p>
                      <a:pPr algn="l" fontAlgn="b"/>
                      <a:r>
                        <a:rPr lang="tr-TR" sz="1200" b="1" u="none" strike="noStrike" dirty="0">
                          <a:latin typeface="+mn-lt"/>
                        </a:rPr>
                        <a:t>YAPILAN AŞILAMA </a:t>
                      </a:r>
                      <a:r>
                        <a:rPr lang="tr-TR" sz="1200" b="1" u="none" strike="noStrike" dirty="0" smtClean="0">
                          <a:latin typeface="+mn-lt"/>
                        </a:rPr>
                        <a:t>SAYISI***</a:t>
                      </a:r>
                      <a:endParaRPr lang="tr-TR" sz="12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3.352.407</a:t>
                      </a:r>
                      <a:endParaRPr lang="tr-TR" sz="1200" b="1" i="0" u="none" strike="noStrike" kern="1200" dirty="0">
                        <a:solidFill>
                          <a:srgbClr val="C00000"/>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3.316.771</a:t>
                      </a:r>
                      <a:endParaRPr lang="tr-TR" sz="1200" b="1" i="0" u="none" strike="noStrike" kern="1200" dirty="0">
                        <a:solidFill>
                          <a:srgbClr val="C00000"/>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solidFill>
                            <a:schemeClr val="tx1"/>
                          </a:solidFill>
                          <a:latin typeface="+mn-lt"/>
                        </a:rPr>
                        <a:t>3.263.281</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latin typeface="+mn-lt"/>
                        </a:rPr>
                        <a:t>4.431.065</a:t>
                      </a:r>
                      <a:endParaRPr lang="tr-TR" sz="1200"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6061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Group 3"/>
          <p:cNvGraphicFramePr>
            <a:graphicFrameLocks noGrp="1"/>
          </p:cNvGraphicFramePr>
          <p:nvPr>
            <p:extLst>
              <p:ext uri="{D42A27DB-BD31-4B8C-83A1-F6EECF244321}">
                <p14:modId xmlns:p14="http://schemas.microsoft.com/office/powerpoint/2010/main" val="3430029614"/>
              </p:ext>
            </p:extLst>
          </p:nvPr>
        </p:nvGraphicFramePr>
        <p:xfrm>
          <a:off x="216663" y="1139271"/>
          <a:ext cx="6506744" cy="2253285"/>
        </p:xfrm>
        <a:graphic>
          <a:graphicData uri="http://schemas.openxmlformats.org/drawingml/2006/table">
            <a:tbl>
              <a:tblPr>
                <a:effectLst>
                  <a:outerShdw blurRad="50800" dist="38100" dir="5400000" algn="t" rotWithShape="0">
                    <a:prstClr val="black">
                      <a:alpha val="40000"/>
                    </a:prstClr>
                  </a:outerShdw>
                </a:effectLst>
              </a:tblPr>
              <a:tblGrid>
                <a:gridCol w="3158744">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tblGrid>
              <a:tr h="55410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u="none" strike="noStrike" cap="none" normalizeH="0" baseline="0" dirty="0">
                          <a:ln>
                            <a:noFill/>
                          </a:ln>
                          <a:solidFill>
                            <a:schemeClr val="bg1"/>
                          </a:solidFill>
                          <a:effectLst/>
                        </a:rPr>
                        <a:t>SAĞLIK İLE İLGİLİ GENEL </a:t>
                      </a:r>
                      <a:r>
                        <a:rPr kumimoji="0" lang="tr-TR" sz="2000" b="1" u="none" strike="noStrike" cap="none" normalizeH="0" baseline="0" dirty="0" smtClean="0">
                          <a:ln>
                            <a:noFill/>
                          </a:ln>
                          <a:solidFill>
                            <a:schemeClr val="bg1"/>
                          </a:solidFill>
                          <a:effectLst/>
                        </a:rPr>
                        <a:t>GÖSTERGELER</a:t>
                      </a:r>
                      <a:endPar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3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dirty="0">
                        <a:ln>
                          <a:noFill/>
                        </a:ln>
                        <a:solidFill>
                          <a:srgbClr val="FF3300"/>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İSTANBUL</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TÜRKİYE</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İST. PAYI %</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39578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HASTANE SAYISI </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u="none" strike="noStrike" kern="1200" cap="none" normalizeH="0" baseline="0" dirty="0" smtClean="0">
                          <a:ln>
                            <a:noFill/>
                          </a:ln>
                          <a:effectLst/>
                        </a:rPr>
                        <a:t>238</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u="none" strike="noStrike" kern="1200" cap="none" normalizeH="0" baseline="0" dirty="0" smtClean="0">
                          <a:ln>
                            <a:noFill/>
                          </a:ln>
                          <a:effectLst/>
                        </a:rPr>
                        <a:t>1.543</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u="none" strike="noStrike" kern="1200" cap="none" normalizeH="0" baseline="0" dirty="0" smtClean="0">
                          <a:ln>
                            <a:noFill/>
                          </a:ln>
                          <a:effectLst/>
                        </a:rPr>
                        <a:t>15,42</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578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YATAK SAYISI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0" lang="tr-TR" sz="1200" u="none" strike="noStrike" kern="1200" cap="none" normalizeH="0" baseline="0" dirty="0" smtClean="0">
                          <a:ln>
                            <a:noFill/>
                          </a:ln>
                          <a:effectLst/>
                        </a:rPr>
                        <a:t>47.012</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0" lang="tr-TR" sz="1200" u="none" strike="noStrike" kern="1200" cap="none" normalizeH="0" baseline="0" dirty="0" smtClean="0">
                          <a:ln>
                            <a:noFill/>
                          </a:ln>
                          <a:effectLst/>
                        </a:rPr>
                        <a:t>256.974</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u="none" strike="noStrike" kern="1200" cap="none" normalizeH="0" baseline="0" dirty="0" smtClean="0">
                          <a:ln>
                            <a:noFill/>
                          </a:ln>
                          <a:effectLst/>
                        </a:rPr>
                        <a:t>18,29</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37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HEKİM </a:t>
                      </a:r>
                      <a:r>
                        <a:rPr kumimoji="0" lang="tr-TR" sz="1200" b="1" u="none" strike="noStrike" kern="1200" cap="none" normalizeH="0" baseline="0" dirty="0" smtClean="0">
                          <a:ln>
                            <a:noFill/>
                          </a:ln>
                          <a:solidFill>
                            <a:srgbClr val="14213D"/>
                          </a:solidFill>
                          <a:effectLst/>
                        </a:rPr>
                        <a:t>SAYISI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smtClean="0">
                          <a:ln>
                            <a:noFill/>
                          </a:ln>
                          <a:solidFill>
                            <a:srgbClr val="14213D"/>
                          </a:solidFill>
                          <a:effectLst/>
                        </a:rPr>
                        <a:t> </a:t>
                      </a:r>
                      <a:r>
                        <a:rPr kumimoji="0" lang="tr-TR" sz="1200" b="1" u="none" strike="noStrike" kern="1200" cap="none" normalizeH="0" baseline="0" dirty="0">
                          <a:ln>
                            <a:noFill/>
                          </a:ln>
                          <a:solidFill>
                            <a:srgbClr val="14213D"/>
                          </a:solidFill>
                          <a:effectLst/>
                        </a:rPr>
                        <a:t>(Diş hekimi ve asistan hekim dahil)</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0" lang="tr-TR" sz="1200" u="none" strike="noStrike" kern="1200" cap="none" normalizeH="0" baseline="0" dirty="0" smtClean="0">
                          <a:ln>
                            <a:noFill/>
                          </a:ln>
                          <a:effectLst/>
                        </a:rPr>
                        <a:t>43.472</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0" lang="tr-TR" sz="1200" b="0" i="0" u="none" strike="noStrike" kern="1200" cap="none" normalizeH="0" baseline="0" dirty="0" smtClean="0">
                          <a:ln>
                            <a:noFill/>
                          </a:ln>
                          <a:solidFill>
                            <a:schemeClr val="tx1"/>
                          </a:solidFill>
                          <a:effectLst/>
                          <a:latin typeface="+mn-lt"/>
                          <a:ea typeface="+mn-ea"/>
                          <a:cs typeface="+mn-cs"/>
                        </a:rPr>
                        <a:t>184.014</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u="none" strike="noStrike" kern="1200" cap="none" normalizeH="0" baseline="0" dirty="0" smtClean="0">
                          <a:ln>
                            <a:noFill/>
                          </a:ln>
                          <a:effectLst/>
                        </a:rPr>
                        <a:t>23,62</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3"/>
          <p:cNvGraphicFramePr>
            <a:graphicFrameLocks noGrp="1"/>
          </p:cNvGraphicFramePr>
          <p:nvPr>
            <p:extLst>
              <p:ext uri="{D42A27DB-BD31-4B8C-83A1-F6EECF244321}">
                <p14:modId xmlns:p14="http://schemas.microsoft.com/office/powerpoint/2010/main" val="532572443"/>
              </p:ext>
            </p:extLst>
          </p:nvPr>
        </p:nvGraphicFramePr>
        <p:xfrm>
          <a:off x="229602" y="3549318"/>
          <a:ext cx="6507057" cy="3090020"/>
        </p:xfrm>
        <a:graphic>
          <a:graphicData uri="http://schemas.openxmlformats.org/drawingml/2006/table">
            <a:tbl>
              <a:tblPr>
                <a:effectLst>
                  <a:outerShdw blurRad="50800" dist="38100" dir="5400000" algn="t" rotWithShape="0">
                    <a:prstClr val="black">
                      <a:alpha val="40000"/>
                    </a:prstClr>
                  </a:outerShdw>
                </a:effectLst>
              </a:tblPr>
              <a:tblGrid>
                <a:gridCol w="3822599">
                  <a:extLst>
                    <a:ext uri="{9D8B030D-6E8A-4147-A177-3AD203B41FA5}">
                      <a16:colId xmlns:a16="http://schemas.microsoft.com/office/drawing/2014/main" val="20000"/>
                    </a:ext>
                  </a:extLst>
                </a:gridCol>
                <a:gridCol w="1363874">
                  <a:extLst>
                    <a:ext uri="{9D8B030D-6E8A-4147-A177-3AD203B41FA5}">
                      <a16:colId xmlns:a16="http://schemas.microsoft.com/office/drawing/2014/main" val="20001"/>
                    </a:ext>
                  </a:extLst>
                </a:gridCol>
                <a:gridCol w="1320584">
                  <a:extLst>
                    <a:ext uri="{9D8B030D-6E8A-4147-A177-3AD203B41FA5}">
                      <a16:colId xmlns:a16="http://schemas.microsoft.com/office/drawing/2014/main" val="20002"/>
                    </a:ext>
                  </a:extLst>
                </a:gridCol>
              </a:tblGrid>
              <a:tr h="56441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u="none" strike="noStrike" kern="1200" cap="none" normalizeH="0" baseline="0" dirty="0">
                          <a:ln>
                            <a:noFill/>
                          </a:ln>
                          <a:solidFill>
                            <a:schemeClr val="bg1"/>
                          </a:solidFill>
                          <a:effectLst/>
                        </a:rPr>
                        <a:t>SAĞLIK HİZMETLERİNİN KİŞİ BAŞINA </a:t>
                      </a:r>
                      <a:r>
                        <a:rPr kumimoji="0" lang="tr-TR" sz="2000" b="1" u="none" strike="noStrike" kern="1200" cap="none" normalizeH="0" baseline="0" dirty="0" smtClean="0">
                          <a:ln>
                            <a:noFill/>
                          </a:ln>
                          <a:solidFill>
                            <a:schemeClr val="bg1"/>
                          </a:solidFill>
                          <a:effectLst/>
                        </a:rPr>
                        <a:t>DAĞILIMI</a:t>
                      </a:r>
                      <a:endPar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021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smtClean="0">
                          <a:ln>
                            <a:noFill/>
                          </a:ln>
                          <a:solidFill>
                            <a:srgbClr val="14213D"/>
                          </a:solidFill>
                          <a:effectLst/>
                        </a:rPr>
                        <a:t>İSTANBUL</a:t>
                      </a:r>
                      <a:endParaRPr kumimoji="0" lang="tr-TR" sz="1200" b="1" u="none" strike="noStrike" kern="1200" cap="none" normalizeH="0" baseline="0" dirty="0">
                        <a:ln>
                          <a:noFill/>
                        </a:ln>
                        <a:solidFill>
                          <a:srgbClr val="14213D"/>
                        </a:solidFill>
                        <a:effectLst/>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smtClean="0">
                          <a:ln>
                            <a:noFill/>
                          </a:ln>
                          <a:solidFill>
                            <a:srgbClr val="14213D"/>
                          </a:solidFill>
                          <a:effectLst/>
                        </a:rPr>
                        <a:t>TÜRKİYE</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03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14213D"/>
                          </a:solidFill>
                          <a:effectLst/>
                          <a:latin typeface="+mn-lt"/>
                          <a:ea typeface="+mn-ea"/>
                          <a:cs typeface="Arial" pitchFamily="34" charset="0"/>
                        </a:rPr>
                        <a:t>NÜFUS</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u="none" strike="noStrike" kern="1200" cap="none" normalizeH="0" baseline="0" dirty="0" smtClean="0">
                          <a:ln>
                            <a:noFill/>
                          </a:ln>
                          <a:solidFill>
                            <a:schemeClr val="tx1"/>
                          </a:solidFill>
                          <a:effectLst/>
                          <a:latin typeface="+mn-lt"/>
                          <a:ea typeface="+mn-ea"/>
                          <a:cs typeface="+mn-cs"/>
                        </a:rPr>
                        <a:t>15.840.900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u="none" strike="noStrike" kern="1200" cap="none" normalizeH="0" baseline="0" dirty="0" smtClean="0">
                          <a:ln>
                            <a:noFill/>
                          </a:ln>
                          <a:solidFill>
                            <a:schemeClr val="tx1"/>
                          </a:solidFill>
                          <a:effectLst/>
                          <a:latin typeface="+mn-lt"/>
                          <a:ea typeface="+mn-ea"/>
                          <a:cs typeface="+mn-cs"/>
                        </a:rPr>
                        <a:t>84.680.273 </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722713447"/>
                  </a:ext>
                </a:extLst>
              </a:tr>
              <a:tr h="403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YATAK BAŞINA DÜŞEN KİŞİ</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u="none" strike="noStrike" kern="1200" cap="none" normalizeH="0" baseline="0" dirty="0" smtClean="0">
                          <a:ln>
                            <a:noFill/>
                          </a:ln>
                          <a:solidFill>
                            <a:schemeClr val="tx1"/>
                          </a:solidFill>
                          <a:effectLst/>
                          <a:latin typeface="+mn-lt"/>
                        </a:rPr>
                        <a:t>337</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u="none" strike="noStrike" kern="1200" cap="none" normalizeH="0" baseline="0" dirty="0" smtClean="0">
                          <a:ln>
                            <a:noFill/>
                          </a:ln>
                          <a:solidFill>
                            <a:schemeClr val="tx1"/>
                          </a:solidFill>
                          <a:effectLst/>
                          <a:latin typeface="+mn-lt"/>
                        </a:rPr>
                        <a:t>330</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27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a:ln>
                            <a:noFill/>
                          </a:ln>
                          <a:solidFill>
                            <a:srgbClr val="14213D"/>
                          </a:solidFill>
                          <a:effectLst/>
                          <a:latin typeface="+mn-lt"/>
                        </a:rPr>
                        <a:t>DOKTOR BAŞINA DÜŞEN KİŞİ </a:t>
                      </a:r>
                      <a:endParaRPr kumimoji="0" lang="tr-TR" sz="1200" b="1" u="none" strike="noStrike" kern="1200" cap="none" normalizeH="0" baseline="0" dirty="0" smtClean="0">
                        <a:ln>
                          <a:noFill/>
                        </a:ln>
                        <a:solidFill>
                          <a:srgbClr val="14213D"/>
                        </a:solidFill>
                        <a:effectLst/>
                        <a:latin typeface="+mn-lt"/>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rgbClr val="14213D"/>
                          </a:solidFill>
                          <a:effectLst/>
                          <a:latin typeface="+mn-lt"/>
                        </a:rPr>
                        <a:t>(</a:t>
                      </a:r>
                      <a:r>
                        <a:rPr kumimoji="0" lang="tr-TR" sz="1200" b="1" u="none" strike="noStrike" kern="1200" cap="none" normalizeH="0" baseline="0" dirty="0">
                          <a:ln>
                            <a:noFill/>
                          </a:ln>
                          <a:solidFill>
                            <a:srgbClr val="14213D"/>
                          </a:solidFill>
                          <a:effectLst/>
                          <a:latin typeface="+mn-lt"/>
                        </a:rPr>
                        <a:t>Diş hek. hariç)</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mn-lt"/>
                          <a:ea typeface="+mn-ea"/>
                          <a:cs typeface="+mn-cs"/>
                        </a:rPr>
                        <a:t>334</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mn-lt"/>
                          <a:ea typeface="+mn-ea"/>
                          <a:cs typeface="+mn-cs"/>
                        </a:rPr>
                        <a:t>460</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3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HEMŞİRE BAŞINA DÜŞEN KİŞİ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mn-lt"/>
                          <a:ea typeface="+mn-ea"/>
                          <a:cs typeface="+mn-cs"/>
                        </a:rPr>
                        <a:t>374</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364</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3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EBE+HEMŞİRE BAŞINA DÜŞEN KİŞİ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348</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u="none" strike="noStrike" kern="1200" cap="none" normalizeH="0" baseline="0" dirty="0" smtClean="0">
                          <a:ln>
                            <a:noFill/>
                          </a:ln>
                          <a:solidFill>
                            <a:schemeClr val="tx1"/>
                          </a:solidFill>
                          <a:effectLst/>
                          <a:latin typeface="+mn-lt"/>
                        </a:rPr>
                        <a:t>291</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5" name="6 Tablo"/>
          <p:cNvGraphicFramePr>
            <a:graphicFrameLocks noGrp="1"/>
          </p:cNvGraphicFramePr>
          <p:nvPr>
            <p:extLst/>
          </p:nvPr>
        </p:nvGraphicFramePr>
        <p:xfrm>
          <a:off x="229602" y="6821957"/>
          <a:ext cx="6507057" cy="1944000"/>
        </p:xfrm>
        <a:graphic>
          <a:graphicData uri="http://schemas.openxmlformats.org/drawingml/2006/table">
            <a:tbl>
              <a:tblPr>
                <a:effectLst>
                  <a:outerShdw blurRad="50800" dist="38100" dir="5400000" algn="t" rotWithShape="0">
                    <a:prstClr val="black">
                      <a:alpha val="40000"/>
                    </a:prstClr>
                  </a:outerShdw>
                </a:effectLst>
              </a:tblPr>
              <a:tblGrid>
                <a:gridCol w="4707985">
                  <a:extLst>
                    <a:ext uri="{9D8B030D-6E8A-4147-A177-3AD203B41FA5}">
                      <a16:colId xmlns:a16="http://schemas.microsoft.com/office/drawing/2014/main" val="20000"/>
                    </a:ext>
                  </a:extLst>
                </a:gridCol>
                <a:gridCol w="1799072">
                  <a:extLst>
                    <a:ext uri="{9D8B030D-6E8A-4147-A177-3AD203B41FA5}">
                      <a16:colId xmlns:a16="http://schemas.microsoft.com/office/drawing/2014/main" val="20001"/>
                    </a:ext>
                  </a:extLst>
                </a:gridCol>
              </a:tblGrid>
              <a:tr h="50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u="none" strike="noStrike" cap="none" normalizeH="0" baseline="0" dirty="0">
                          <a:ln>
                            <a:noFill/>
                          </a:ln>
                          <a:solidFill>
                            <a:schemeClr val="bg1"/>
                          </a:solidFill>
                          <a:effectLst/>
                        </a:rPr>
                        <a:t>112 ACİL </a:t>
                      </a:r>
                      <a:r>
                        <a:rPr kumimoji="0" lang="tr-TR" sz="2000" b="1" u="none" strike="noStrike" cap="none" normalizeH="0" baseline="0" dirty="0" smtClean="0">
                          <a:ln>
                            <a:noFill/>
                          </a:ln>
                          <a:solidFill>
                            <a:schemeClr val="bg1"/>
                          </a:solidFill>
                          <a:effectLst/>
                        </a:rPr>
                        <a:t>HİZMETLERİ</a:t>
                      </a:r>
                      <a:endPar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Arial" pitchFamily="34" charset="0"/>
                      </a:endParaRPr>
                    </a:p>
                  </a:txBody>
                  <a:tcP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112 İSTASYONU</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u="none" strike="noStrike" dirty="0" smtClean="0">
                          <a:effectLst/>
                        </a:rPr>
                        <a:t>332</a:t>
                      </a:r>
                      <a:endParaRPr lang="tr-TR" sz="1200" b="1" i="0" u="none" strike="noStrike" dirty="0">
                        <a:solidFill>
                          <a:schemeClr val="tx1"/>
                        </a:solidFill>
                        <a:effectLst/>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AMBULANS </a:t>
                      </a:r>
                      <a:r>
                        <a:rPr kumimoji="0" lang="tr-TR" sz="1200" b="1" u="none" strike="noStrike" cap="none" normalizeH="0" baseline="0" dirty="0" smtClean="0">
                          <a:ln>
                            <a:noFill/>
                          </a:ln>
                          <a:solidFill>
                            <a:srgbClr val="14213D"/>
                          </a:solidFill>
                          <a:effectLst/>
                        </a:rPr>
                        <a:t>SAYISI*</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u="none" strike="noStrike" kern="1200" dirty="0" smtClean="0">
                          <a:solidFill>
                            <a:schemeClr val="tx1"/>
                          </a:solidFill>
                          <a:effectLst/>
                          <a:latin typeface="+mn-lt"/>
                          <a:ea typeface="+mn-ea"/>
                          <a:cs typeface="+mn-cs"/>
                        </a:rPr>
                        <a:t>504</a:t>
                      </a:r>
                      <a:endParaRPr lang="tr-TR" sz="1200" u="none" strike="noStrike" kern="1200" dirty="0">
                        <a:solidFill>
                          <a:schemeClr val="tx1"/>
                        </a:solidFill>
                        <a:effectLst/>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TAŞINAN VAKA SAYISI</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0" i="0" u="none" strike="noStrike" dirty="0" smtClean="0">
                          <a:solidFill>
                            <a:schemeClr val="tx1"/>
                          </a:solidFill>
                          <a:effectLst/>
                          <a:latin typeface="+mn-lt"/>
                        </a:rPr>
                        <a:t>820.985</a:t>
                      </a:r>
                      <a:endParaRPr lang="tr-TR" sz="1200" b="1" i="0" u="none" strike="noStrike" dirty="0">
                        <a:solidFill>
                          <a:schemeClr val="tx1"/>
                        </a:solidFill>
                        <a:effectLst/>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İLK 10 DAKİKA ULAŞILAN HASTA ORANI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u="none" strike="noStrike" kern="1200" dirty="0" smtClean="0">
                          <a:effectLst/>
                        </a:rPr>
                        <a:t>%75</a:t>
                      </a:r>
                      <a:endParaRPr lang="tr-TR" sz="1200" b="1" i="0" u="none" strike="noStrike" kern="1200" dirty="0">
                        <a:solidFill>
                          <a:schemeClr val="tx1"/>
                        </a:solidFill>
                        <a:effectLst/>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Metin kutusu 5"/>
          <p:cNvSpPr txBox="1"/>
          <p:nvPr/>
        </p:nvSpPr>
        <p:spPr>
          <a:xfrm>
            <a:off x="262877" y="8799852"/>
            <a:ext cx="63322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Ambulans Sayısına 2 deniz ve 1 </a:t>
            </a:r>
            <a:r>
              <a:rPr kumimoji="0" 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helikopter </a:t>
            </a:r>
            <a:r>
              <a:rPr kumimoji="0" 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ambulansı dahil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edilmiştir</a:t>
            </a:r>
            <a:r>
              <a:rPr kumimoji="0" lang="tr-T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4710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4134774243"/>
              </p:ext>
            </p:extLst>
          </p:nvPr>
        </p:nvGraphicFramePr>
        <p:xfrm>
          <a:off x="112642" y="805672"/>
          <a:ext cx="6645968" cy="2904937"/>
        </p:xfrm>
        <a:graphic>
          <a:graphicData uri="http://schemas.openxmlformats.org/drawingml/2006/table">
            <a:tbl>
              <a:tblPr>
                <a:effectLst>
                  <a:outerShdw blurRad="50800" dist="38100" dir="5400000" algn="t" rotWithShape="0">
                    <a:prstClr val="black">
                      <a:alpha val="40000"/>
                    </a:prstClr>
                  </a:outerShdw>
                </a:effectLst>
              </a:tblPr>
              <a:tblGrid>
                <a:gridCol w="2007706">
                  <a:extLst>
                    <a:ext uri="{9D8B030D-6E8A-4147-A177-3AD203B41FA5}">
                      <a16:colId xmlns:a16="http://schemas.microsoft.com/office/drawing/2014/main" val="20000"/>
                    </a:ext>
                  </a:extLst>
                </a:gridCol>
                <a:gridCol w="914400">
                  <a:extLst>
                    <a:ext uri="{9D8B030D-6E8A-4147-A177-3AD203B41FA5}">
                      <a16:colId xmlns:a16="http://schemas.microsoft.com/office/drawing/2014/main" val="20008"/>
                    </a:ext>
                  </a:extLst>
                </a:gridCol>
                <a:gridCol w="861391">
                  <a:extLst>
                    <a:ext uri="{9D8B030D-6E8A-4147-A177-3AD203B41FA5}">
                      <a16:colId xmlns:a16="http://schemas.microsoft.com/office/drawing/2014/main" val="20010"/>
                    </a:ext>
                  </a:extLst>
                </a:gridCol>
                <a:gridCol w="954157">
                  <a:extLst>
                    <a:ext uri="{9D8B030D-6E8A-4147-A177-3AD203B41FA5}">
                      <a16:colId xmlns:a16="http://schemas.microsoft.com/office/drawing/2014/main" val="20011"/>
                    </a:ext>
                  </a:extLst>
                </a:gridCol>
                <a:gridCol w="874643">
                  <a:extLst>
                    <a:ext uri="{9D8B030D-6E8A-4147-A177-3AD203B41FA5}">
                      <a16:colId xmlns:a16="http://schemas.microsoft.com/office/drawing/2014/main" val="20012"/>
                    </a:ext>
                  </a:extLst>
                </a:gridCol>
                <a:gridCol w="1033671">
                  <a:extLst>
                    <a:ext uri="{9D8B030D-6E8A-4147-A177-3AD203B41FA5}">
                      <a16:colId xmlns:a16="http://schemas.microsoft.com/office/drawing/2014/main" val="3945947781"/>
                    </a:ext>
                  </a:extLst>
                </a:gridCol>
              </a:tblGrid>
              <a:tr h="38920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2000" b="1" dirty="0">
                          <a:solidFill>
                            <a:schemeClr val="bg1"/>
                          </a:solidFill>
                          <a:latin typeface="+mn-lt"/>
                          <a:cs typeface="Arial" pitchFamily="34" charset="0"/>
                        </a:rPr>
                        <a:t>           YILLARA GÖRE HASTANE SAYILARI</a:t>
                      </a:r>
                      <a:endParaRPr kumimoji="0" lang="tr-TR" sz="2000" b="1" i="0" u="none" strike="noStrike" cap="none" normalizeH="0" baseline="0" dirty="0">
                        <a:ln>
                          <a:noFill/>
                        </a:ln>
                        <a:solidFill>
                          <a:schemeClr val="bg1"/>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bg1"/>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418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BAĞLI </a:t>
                      </a:r>
                      <a:r>
                        <a:rPr kumimoji="0" lang="tr-TR" sz="1400" b="1" u="none" strike="noStrike" cap="none" normalizeH="0" baseline="0" dirty="0" smtClean="0">
                          <a:ln>
                            <a:noFill/>
                          </a:ln>
                          <a:solidFill>
                            <a:srgbClr val="14213D"/>
                          </a:solidFill>
                          <a:effectLst/>
                          <a:latin typeface="+mn-lt"/>
                        </a:rPr>
                        <a:t>OLDUĞU KURUM</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2017 </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2018 </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2019 </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2020</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smtClean="0">
                          <a:ln>
                            <a:noFill/>
                          </a:ln>
                          <a:solidFill>
                            <a:srgbClr val="14213D"/>
                          </a:solidFill>
                          <a:effectLst/>
                        </a:rPr>
                        <a:t>2021</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370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SAĞLIK BAKANLIĞI</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58</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57</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smtClean="0">
                          <a:solidFill>
                            <a:schemeClr val="tx1"/>
                          </a:solidFill>
                        </a:rPr>
                        <a:t>59</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rPr>
                        <a:t>60</a:t>
                      </a:r>
                      <a:endParaRPr lang="tr-TR" sz="1200" dirty="0">
                        <a:solidFill>
                          <a:schemeClr val="tx1"/>
                        </a:solidFill>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rPr>
                        <a:t>61**</a:t>
                      </a:r>
                      <a:endParaRPr lang="tr-TR" sz="1200" dirty="0">
                        <a:solidFill>
                          <a:schemeClr val="tx1"/>
                        </a:solidFill>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ÜNİVERSİTELER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DİĞER KAMU KURUMLARI</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ÖZEL HASTANELER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163</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166</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160</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161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rPr>
                        <a:t>161</a:t>
                      </a:r>
                      <a:endParaRPr lang="tr-TR" sz="1200" dirty="0">
                        <a:solidFill>
                          <a:schemeClr val="tx1"/>
                        </a:solidFill>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ASKERİ HASTANELER*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latin typeface="+mn-lt"/>
                        </a:rPr>
                        <a:t>TOPLAM </a:t>
                      </a:r>
                      <a:endParaRPr kumimoji="0" lang="tr-TR" sz="16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400" b="1" u="none" strike="noStrike" kern="1200" dirty="0">
                          <a:solidFill>
                            <a:srgbClr val="14213D"/>
                          </a:solidFill>
                        </a:rPr>
                        <a:t>237</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400" b="1" u="none" strike="noStrike" kern="1200" dirty="0">
                          <a:solidFill>
                            <a:srgbClr val="14213D"/>
                          </a:solidFill>
                        </a:rPr>
                        <a:t>239</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400" b="1" u="none" strike="noStrike" kern="1200" dirty="0">
                          <a:solidFill>
                            <a:srgbClr val="14213D"/>
                          </a:solidFill>
                        </a:rPr>
                        <a:t>235</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400" b="1" u="none" strike="noStrike" kern="1200" dirty="0">
                          <a:solidFill>
                            <a:srgbClr val="14213D"/>
                          </a:solidFill>
                        </a:rPr>
                        <a:t>237</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400" b="1" u="none" strike="noStrike" kern="1200" dirty="0" smtClean="0">
                          <a:solidFill>
                            <a:srgbClr val="14213D"/>
                          </a:solidFill>
                        </a:rPr>
                        <a:t>238</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9"/>
                  </a:ext>
                </a:extLst>
              </a:tr>
            </a:tbl>
          </a:graphicData>
        </a:graphic>
      </p:graphicFrame>
      <p:sp>
        <p:nvSpPr>
          <p:cNvPr id="4" name="Dikdörtgen 3"/>
          <p:cNvSpPr/>
          <p:nvPr/>
        </p:nvSpPr>
        <p:spPr>
          <a:xfrm>
            <a:off x="67235" y="3774086"/>
            <a:ext cx="6790765"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*Askeri Hastanelerle ilgili istatistik tutulmamaktadır.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7 tanesi </a:t>
            </a:r>
            <a:r>
              <a:rPr kumimoji="0" lang="tr-TR"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Diş Hastanesidir.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Sağlık Bakanlığı Hastanelerine  16 Adet Ağız Diş Sağlığı Merkezi dahil edilmemiştir.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'TSİM (Temel Sağlık İstatistikleri Modülün)’den alınan verilerdir.</a:t>
            </a:r>
          </a:p>
        </p:txBody>
      </p:sp>
      <p:sp>
        <p:nvSpPr>
          <p:cNvPr id="6" name="Dikdörtgen 5"/>
          <p:cNvSpPr/>
          <p:nvPr/>
        </p:nvSpPr>
        <p:spPr>
          <a:xfrm>
            <a:off x="-92765" y="156461"/>
            <a:ext cx="6830143" cy="46166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HASTANE ve HASTA YATAK SAYILARI</a:t>
            </a:r>
            <a:endParaRPr kumimoji="0" lang="tr-TR" sz="24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8" name="Slayt Numarası Yer Tutucusu 7"/>
          <p:cNvSpPr>
            <a:spLocks noGrp="1"/>
          </p:cNvSpPr>
          <p:nvPr>
            <p:ph type="sldNum" sz="quarter" idx="4"/>
          </p:nvPr>
        </p:nvSpPr>
        <p:spPr/>
        <p:txBody>
          <a:bodyPr/>
          <a:lstStyle/>
          <a:p>
            <a:fld id="{796AAD45-9E9D-4CFF-8CAC-247D62ADDC27}" type="slidenum">
              <a:rPr lang="tr-TR" smtClean="0"/>
              <a:pPr/>
              <a:t>38</a:t>
            </a:fld>
            <a:r>
              <a:rPr lang="tr-TR" dirty="0"/>
              <a:t> / </a:t>
            </a:r>
            <a:r>
              <a:rPr lang="tr-TR" dirty="0" smtClean="0"/>
              <a:t>204</a:t>
            </a:r>
            <a:endParaRPr lang="tr-TR" dirty="0"/>
          </a:p>
        </p:txBody>
      </p:sp>
      <p:graphicFrame>
        <p:nvGraphicFramePr>
          <p:cNvPr id="9" name="4 Tablo"/>
          <p:cNvGraphicFramePr>
            <a:graphicFrameLocks noGrp="1"/>
          </p:cNvGraphicFramePr>
          <p:nvPr>
            <p:extLst>
              <p:ext uri="{D42A27DB-BD31-4B8C-83A1-F6EECF244321}">
                <p14:modId xmlns:p14="http://schemas.microsoft.com/office/powerpoint/2010/main" val="3575793767"/>
              </p:ext>
            </p:extLst>
          </p:nvPr>
        </p:nvGraphicFramePr>
        <p:xfrm>
          <a:off x="172280" y="4465559"/>
          <a:ext cx="6573078" cy="2703866"/>
        </p:xfrm>
        <a:graphic>
          <a:graphicData uri="http://schemas.openxmlformats.org/drawingml/2006/table">
            <a:tbl>
              <a:tblPr>
                <a:effectLst>
                  <a:outerShdw blurRad="50800" dist="38100" dir="5400000" algn="t" rotWithShape="0">
                    <a:prstClr val="black">
                      <a:alpha val="40000"/>
                    </a:prstClr>
                  </a:outerShdw>
                </a:effectLst>
              </a:tblPr>
              <a:tblGrid>
                <a:gridCol w="2310296">
                  <a:extLst>
                    <a:ext uri="{9D8B030D-6E8A-4147-A177-3AD203B41FA5}">
                      <a16:colId xmlns:a16="http://schemas.microsoft.com/office/drawing/2014/main" val="20000"/>
                    </a:ext>
                  </a:extLst>
                </a:gridCol>
                <a:gridCol w="1136230">
                  <a:extLst>
                    <a:ext uri="{9D8B030D-6E8A-4147-A177-3AD203B41FA5}">
                      <a16:colId xmlns:a16="http://schemas.microsoft.com/office/drawing/2014/main" val="20008"/>
                    </a:ext>
                  </a:extLst>
                </a:gridCol>
                <a:gridCol w="1175411">
                  <a:extLst>
                    <a:ext uri="{9D8B030D-6E8A-4147-A177-3AD203B41FA5}">
                      <a16:colId xmlns:a16="http://schemas.microsoft.com/office/drawing/2014/main" val="20009"/>
                    </a:ext>
                  </a:extLst>
                </a:gridCol>
                <a:gridCol w="979508">
                  <a:extLst>
                    <a:ext uri="{9D8B030D-6E8A-4147-A177-3AD203B41FA5}">
                      <a16:colId xmlns:a16="http://schemas.microsoft.com/office/drawing/2014/main" val="20010"/>
                    </a:ext>
                  </a:extLst>
                </a:gridCol>
                <a:gridCol w="971633">
                  <a:extLst>
                    <a:ext uri="{9D8B030D-6E8A-4147-A177-3AD203B41FA5}">
                      <a16:colId xmlns:a16="http://schemas.microsoft.com/office/drawing/2014/main" val="20011"/>
                    </a:ext>
                  </a:extLst>
                </a:gridCol>
              </a:tblGrid>
              <a:tr h="371972">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YILLARA  GÖRE  HASTA YATAK SAYILARI</a:t>
                      </a: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extLst>
                  <a:ext uri="{0D108BD9-81ED-4DB2-BD59-A6C34878D82A}">
                    <a16:rowId xmlns:a16="http://schemas.microsoft.com/office/drawing/2014/main" val="10000"/>
                  </a:ext>
                </a:extLst>
              </a:tr>
              <a:tr h="378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BAĞLI OLDUĞU KURUM</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2018</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2019</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2020</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smtClean="0">
                          <a:ln>
                            <a:noFill/>
                          </a:ln>
                          <a:solidFill>
                            <a:srgbClr val="14213D"/>
                          </a:solidFill>
                          <a:effectLst/>
                        </a:rPr>
                        <a:t>2021</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SAĞLIK BAKANLIĞI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18.954</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19.856</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25.694</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25.765</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ÜNİVERSİTELER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5.598</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5.849</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5.503</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5.503</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6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DİĞER KAMU KUR.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a:t>
                      </a:r>
                      <a:r>
                        <a:rPr kumimoji="0" lang="tr-TR" sz="1200" b="1" i="0" u="none" strike="noStrike" kern="1200" cap="none" normalizeH="0" baseline="0" dirty="0" err="1">
                          <a:ln>
                            <a:noFill/>
                          </a:ln>
                          <a:solidFill>
                            <a:srgbClr val="14213D"/>
                          </a:solidFill>
                          <a:effectLst/>
                          <a:latin typeface="Calibri" panose="020F0502020204030204" pitchFamily="34" charset="0"/>
                          <a:ea typeface="+mn-ea"/>
                          <a:cs typeface="Arial" pitchFamily="34" charset="0"/>
                        </a:rPr>
                        <a:t>Darulaceze</a:t>
                      </a: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a:t>
                      </a: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ÖZEL HASTANELER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14.978</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15.014</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15.246</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15.744</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ASKERİ HASTANELER*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b="0" i="0" u="none" strike="noStrike" kern="1200" dirty="0">
                          <a:solidFill>
                            <a:schemeClr val="tx1"/>
                          </a:solidFill>
                          <a:latin typeface="+mn-lt"/>
                          <a:ea typeface="+mn-ea"/>
                          <a:cs typeface="+mn-cs"/>
                        </a:rPr>
                        <a:t>-</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kern="1200" cap="none" normalizeH="0" baseline="0" dirty="0">
                          <a:ln>
                            <a:noFill/>
                          </a:ln>
                          <a:solidFill>
                            <a:srgbClr val="14213D"/>
                          </a:solidFill>
                          <a:effectLst/>
                        </a:rPr>
                        <a:t>TOPLAM </a:t>
                      </a:r>
                      <a:endParaRPr kumimoji="0" lang="tr-TR" sz="16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400" b="1" u="none" strike="noStrike" kern="1200" dirty="0">
                          <a:solidFill>
                            <a:srgbClr val="14213D"/>
                          </a:solidFill>
                        </a:rPr>
                        <a:t>39.530</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400" b="1" u="none" strike="noStrike" kern="1200" dirty="0">
                          <a:solidFill>
                            <a:srgbClr val="14213D"/>
                          </a:solidFill>
                        </a:rPr>
                        <a:t>40.719</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400" b="1" u="none" strike="noStrike" kern="1200" dirty="0">
                          <a:solidFill>
                            <a:srgbClr val="14213D"/>
                          </a:solidFill>
                        </a:rPr>
                        <a:t>46.443</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400" b="1" u="none" strike="noStrike" kern="1200" dirty="0" smtClean="0">
                          <a:solidFill>
                            <a:srgbClr val="14213D"/>
                          </a:solidFill>
                        </a:rPr>
                        <a:t>47.012</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8"/>
                  </a:ext>
                </a:extLst>
              </a:tr>
            </a:tbl>
          </a:graphicData>
        </a:graphic>
      </p:graphicFrame>
      <p:sp>
        <p:nvSpPr>
          <p:cNvPr id="10" name="Metin kutusu 9"/>
          <p:cNvSpPr txBox="1"/>
          <p:nvPr/>
        </p:nvSpPr>
        <p:spPr>
          <a:xfrm>
            <a:off x="0" y="7194551"/>
            <a:ext cx="6985159" cy="2154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*Askeri Hastanelerle ilgili istatistik tutulmamaktadır.</a:t>
            </a:r>
          </a:p>
        </p:txBody>
      </p:sp>
      <p:graphicFrame>
        <p:nvGraphicFramePr>
          <p:cNvPr id="11" name="6 Tablo"/>
          <p:cNvGraphicFramePr>
            <a:graphicFrameLocks noGrp="1"/>
          </p:cNvGraphicFramePr>
          <p:nvPr>
            <p:extLst>
              <p:ext uri="{D42A27DB-BD31-4B8C-83A1-F6EECF244321}">
                <p14:modId xmlns:p14="http://schemas.microsoft.com/office/powerpoint/2010/main" val="3408137190"/>
              </p:ext>
            </p:extLst>
          </p:nvPr>
        </p:nvGraphicFramePr>
        <p:xfrm>
          <a:off x="92765" y="7395029"/>
          <a:ext cx="6606210" cy="2000764"/>
        </p:xfrm>
        <a:graphic>
          <a:graphicData uri="http://schemas.openxmlformats.org/drawingml/2006/table">
            <a:tbl>
              <a:tblPr>
                <a:effectLst>
                  <a:outerShdw blurRad="50800" dist="38100" dir="5400000" algn="t" rotWithShape="0">
                    <a:prstClr val="black">
                      <a:alpha val="40000"/>
                    </a:prstClr>
                  </a:outerShdw>
                </a:effectLst>
              </a:tblPr>
              <a:tblGrid>
                <a:gridCol w="1462030">
                  <a:extLst>
                    <a:ext uri="{9D8B030D-6E8A-4147-A177-3AD203B41FA5}">
                      <a16:colId xmlns:a16="http://schemas.microsoft.com/office/drawing/2014/main" val="20000"/>
                    </a:ext>
                  </a:extLst>
                </a:gridCol>
                <a:gridCol w="1744996">
                  <a:extLst>
                    <a:ext uri="{9D8B030D-6E8A-4147-A177-3AD203B41FA5}">
                      <a16:colId xmlns:a16="http://schemas.microsoft.com/office/drawing/2014/main" val="20001"/>
                    </a:ext>
                  </a:extLst>
                </a:gridCol>
                <a:gridCol w="1696279">
                  <a:extLst>
                    <a:ext uri="{9D8B030D-6E8A-4147-A177-3AD203B41FA5}">
                      <a16:colId xmlns:a16="http://schemas.microsoft.com/office/drawing/2014/main" val="20002"/>
                    </a:ext>
                  </a:extLst>
                </a:gridCol>
                <a:gridCol w="1702905">
                  <a:extLst>
                    <a:ext uri="{9D8B030D-6E8A-4147-A177-3AD203B41FA5}">
                      <a16:colId xmlns:a16="http://schemas.microsoft.com/office/drawing/2014/main" val="20003"/>
                    </a:ext>
                  </a:extLst>
                </a:gridCol>
              </a:tblGrid>
              <a:tr h="339058">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2000" b="1" dirty="0">
                          <a:solidFill>
                            <a:schemeClr val="bg1"/>
                          </a:solidFill>
                          <a:latin typeface="Calibri" panose="020F0502020204030204" pitchFamily="34" charset="0"/>
                          <a:cs typeface="Arial" pitchFamily="34" charset="0"/>
                        </a:rPr>
                        <a:t>YOĞUN BAKIM YATAK SAYILARI  </a:t>
                      </a:r>
                      <a:endParaRPr lang="tr-TR" sz="2000" b="0" i="0" u="none" strike="noStrike" dirty="0">
                        <a:solidFill>
                          <a:schemeClr val="bg1"/>
                        </a:solidFill>
                        <a:latin typeface="Calibri" panose="020F0502020204030204" pitchFamily="34" charset="0"/>
                      </a:endParaRPr>
                    </a:p>
                  </a:txBody>
                  <a:tcPr marL="6623" marR="6623" marT="6623"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tc hMerge="1">
                  <a:txBody>
                    <a:bodyPr/>
                    <a:lstStyle/>
                    <a:p>
                      <a:pPr marL="0" algn="ctr" defTabSz="914400" rtl="0" eaLnBrk="1" fontAlgn="ctr" latinLnBrk="0" hangingPunct="1"/>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tc hMerge="1">
                  <a:txBody>
                    <a:bodyPr/>
                    <a:lstStyle/>
                    <a:p>
                      <a:pPr marL="0" algn="ctr" defTabSz="914400" rtl="0" eaLnBrk="1" fontAlgn="ctr" latinLnBrk="0" hangingPunct="1"/>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extLst>
                  <a:ext uri="{0D108BD9-81ED-4DB2-BD59-A6C34878D82A}">
                    <a16:rowId xmlns:a16="http://schemas.microsoft.com/office/drawing/2014/main" val="10005"/>
                  </a:ext>
                </a:extLst>
              </a:tr>
              <a:tr h="50084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rgbClr val="14213D"/>
                          </a:solidFill>
                          <a:effectLst/>
                          <a:latin typeface="+mn-lt"/>
                          <a:cs typeface="Arial" pitchFamily="34" charset="0"/>
                        </a:rPr>
                        <a:t>BAĞLI OLDUĞU</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rgbClr val="14213D"/>
                          </a:solidFill>
                          <a:effectLst/>
                          <a:latin typeface="+mn-lt"/>
                          <a:cs typeface="Arial" pitchFamily="34" charset="0"/>
                        </a:rPr>
                        <a:t>KURUM</a:t>
                      </a:r>
                      <a:endParaRPr kumimoji="0" lang="tr-TR" sz="1200" b="1" i="0" u="none" strike="noStrike" cap="none" normalizeH="0" baseline="0" dirty="0">
                        <a:ln>
                          <a:noFill/>
                        </a:ln>
                        <a:solidFill>
                          <a:srgbClr val="14213D"/>
                        </a:solidFill>
                        <a:effectLst/>
                        <a:latin typeface="+mn-lt"/>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rgbClr val="14213D"/>
                          </a:solidFill>
                          <a:effectLst/>
                          <a:latin typeface="+mn-lt"/>
                        </a:rPr>
                        <a:t>Erişkin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fontAlgn="ctr" latinLnBrk="0" hangingPunct="1"/>
                      <a:r>
                        <a:rPr kumimoji="0" lang="tr-TR" sz="1200" u="none" strike="noStrike" kern="1200" cap="none" normalizeH="0" baseline="0" dirty="0">
                          <a:ln>
                            <a:noFill/>
                          </a:ln>
                          <a:solidFill>
                            <a:srgbClr val="14213D"/>
                          </a:solidFill>
                          <a:effectLst/>
                          <a:latin typeface="+mn-lt"/>
                        </a:rPr>
                        <a:t>Yenidoğan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fontAlgn="ctr" latinLnBrk="0" hangingPunct="1"/>
                      <a:r>
                        <a:rPr kumimoji="0" lang="tr-TR" sz="1200" u="none" strike="noStrike" kern="1200" cap="none" normalizeH="0" baseline="0" dirty="0">
                          <a:ln>
                            <a:noFill/>
                          </a:ln>
                          <a:solidFill>
                            <a:srgbClr val="14213D"/>
                          </a:solidFill>
                          <a:effectLst/>
                          <a:latin typeface="+mn-lt"/>
                        </a:rPr>
                        <a:t>Çocuk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0"/>
                  </a:ext>
                </a:extLst>
              </a:tr>
              <a:tr h="290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Sağlık Bakanlığı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2.992</a:t>
                      </a:r>
                      <a:endParaRPr kumimoji="0" lang="tr-TR" sz="120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620</a:t>
                      </a:r>
                      <a:endParaRPr kumimoji="0" lang="tr-TR" sz="120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chemeClr val="tx1"/>
                          </a:solidFill>
                          <a:effectLst/>
                          <a:latin typeface="+mn-lt"/>
                          <a:ea typeface="+mn-ea"/>
                          <a:cs typeface="+mn-cs"/>
                        </a:rPr>
                        <a:t>311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0216">
                <a:tc>
                  <a:txBody>
                    <a:bodyPr/>
                    <a:lstStyle/>
                    <a:p>
                      <a:pPr algn="l" fontAlgn="ctr"/>
                      <a:r>
                        <a:rPr kumimoji="0" lang="tr-TR" sz="1200" b="1" u="none" strike="noStrike" kern="1200" cap="none" normalizeH="0" baseline="0" dirty="0">
                          <a:ln>
                            <a:noFill/>
                          </a:ln>
                          <a:solidFill>
                            <a:srgbClr val="14213D"/>
                          </a:solidFill>
                          <a:effectLst/>
                          <a:latin typeface="+mn-lt"/>
                        </a:rPr>
                        <a:t>Özel</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2.622</a:t>
                      </a:r>
                      <a:endParaRPr kumimoji="0" lang="tr-TR" sz="120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1.911</a:t>
                      </a:r>
                      <a:endParaRPr kumimoji="0" lang="tr-TR" sz="1200" b="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chemeClr val="tx1"/>
                          </a:solidFill>
                          <a:effectLst/>
                          <a:latin typeface="+mn-lt"/>
                          <a:ea typeface="+mn-ea"/>
                          <a:cs typeface="+mn-cs"/>
                        </a:rPr>
                        <a:t>7</a:t>
                      </a:r>
                      <a:r>
                        <a:rPr kumimoji="0" lang="tr-TR" sz="1200" u="none" strike="noStrike" kern="1200" cap="none" normalizeH="0" baseline="0" dirty="0" smtClean="0">
                          <a:ln>
                            <a:noFill/>
                          </a:ln>
                          <a:solidFill>
                            <a:schemeClr val="tx1"/>
                          </a:solidFill>
                          <a:effectLst/>
                          <a:latin typeface="+mn-lt"/>
                          <a:ea typeface="+mn-ea"/>
                          <a:cs typeface="+mn-cs"/>
                        </a:rPr>
                        <a:t>9</a:t>
                      </a:r>
                      <a:endParaRPr kumimoji="0" lang="tr-TR" sz="120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216">
                <a:tc>
                  <a:txBody>
                    <a:bodyPr/>
                    <a:lstStyle/>
                    <a:p>
                      <a:pPr marL="0" algn="l" defTabSz="914400" rtl="0" eaLnBrk="1" fontAlgn="ctr" latinLnBrk="0" hangingPunct="1"/>
                      <a:r>
                        <a:rPr kumimoji="0" lang="tr-TR" sz="1200" b="1" u="none" strike="noStrike" kern="1200" cap="none" normalizeH="0" baseline="0" dirty="0">
                          <a:ln>
                            <a:noFill/>
                          </a:ln>
                          <a:solidFill>
                            <a:srgbClr val="14213D"/>
                          </a:solidFill>
                          <a:effectLst/>
                          <a:latin typeface="+mn-lt"/>
                        </a:rPr>
                        <a:t>Üniversite</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579</a:t>
                      </a:r>
                      <a:endParaRPr kumimoji="0" lang="tr-TR" sz="120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261</a:t>
                      </a:r>
                      <a:endParaRPr kumimoji="0" lang="tr-TR" sz="120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89</a:t>
                      </a:r>
                      <a:endParaRPr kumimoji="0" lang="tr-TR" sz="120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216">
                <a:tc>
                  <a:txBody>
                    <a:bodyPr/>
                    <a:lstStyle/>
                    <a:p>
                      <a:pPr marL="0" algn="l" defTabSz="914400" rtl="0" eaLnBrk="1" fontAlgn="ctr" latinLnBrk="0" hangingPunct="1"/>
                      <a:r>
                        <a:rPr kumimoji="0" lang="tr-TR" sz="1400" b="1" u="none" strike="noStrike" kern="1200" cap="none" normalizeH="0" baseline="0" dirty="0">
                          <a:ln>
                            <a:noFill/>
                          </a:ln>
                          <a:solidFill>
                            <a:srgbClr val="14213D"/>
                          </a:solidFill>
                          <a:effectLst/>
                          <a:latin typeface="+mn-lt"/>
                        </a:rPr>
                        <a:t>Toplam </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smtClean="0">
                          <a:ln>
                            <a:noFill/>
                          </a:ln>
                          <a:solidFill>
                            <a:srgbClr val="14213D"/>
                          </a:solidFill>
                          <a:effectLst/>
                          <a:latin typeface="+mn-lt"/>
                        </a:rPr>
                        <a:t>6.193</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smtClean="0">
                          <a:ln>
                            <a:noFill/>
                          </a:ln>
                          <a:solidFill>
                            <a:srgbClr val="14213D"/>
                          </a:solidFill>
                          <a:effectLst/>
                          <a:latin typeface="+mn-lt"/>
                        </a:rPr>
                        <a:t>2.792</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smtClean="0">
                          <a:ln>
                            <a:noFill/>
                          </a:ln>
                          <a:solidFill>
                            <a:srgbClr val="14213D"/>
                          </a:solidFill>
                          <a:effectLst/>
                          <a:latin typeface="+mn-lt"/>
                        </a:rPr>
                        <a:t>479</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5226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SOSYAL</a:t>
            </a:r>
            <a:r>
              <a:rPr kumimoji="0" lang="tr-TR" sz="2800" b="1" i="1"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HİZMETLER</a:t>
            </a: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4 Tablo"/>
          <p:cNvGraphicFramePr>
            <a:graphicFrameLocks noGrp="1"/>
          </p:cNvGraphicFramePr>
          <p:nvPr>
            <p:extLst>
              <p:ext uri="{D42A27DB-BD31-4B8C-83A1-F6EECF244321}">
                <p14:modId xmlns:p14="http://schemas.microsoft.com/office/powerpoint/2010/main" val="2033810914"/>
              </p:ext>
            </p:extLst>
          </p:nvPr>
        </p:nvGraphicFramePr>
        <p:xfrm>
          <a:off x="53789" y="848149"/>
          <a:ext cx="6763871" cy="8507885"/>
        </p:xfrm>
        <a:graphic>
          <a:graphicData uri="http://schemas.openxmlformats.org/drawingml/2006/table">
            <a:tbl>
              <a:tblPr>
                <a:effectLst>
                  <a:outerShdw blurRad="50800" dist="38100" dir="5400000" algn="t" rotWithShape="0">
                    <a:prstClr val="black">
                      <a:alpha val="40000"/>
                    </a:prstClr>
                  </a:outerShdw>
                </a:effectLst>
              </a:tblPr>
              <a:tblGrid>
                <a:gridCol w="3776089">
                  <a:extLst>
                    <a:ext uri="{9D8B030D-6E8A-4147-A177-3AD203B41FA5}">
                      <a16:colId xmlns:a16="http://schemas.microsoft.com/office/drawing/2014/main" val="20000"/>
                    </a:ext>
                  </a:extLst>
                </a:gridCol>
                <a:gridCol w="1325218">
                  <a:extLst>
                    <a:ext uri="{9D8B030D-6E8A-4147-A177-3AD203B41FA5}">
                      <a16:colId xmlns:a16="http://schemas.microsoft.com/office/drawing/2014/main" val="20001"/>
                    </a:ext>
                  </a:extLst>
                </a:gridCol>
                <a:gridCol w="1662564">
                  <a:extLst>
                    <a:ext uri="{9D8B030D-6E8A-4147-A177-3AD203B41FA5}">
                      <a16:colId xmlns:a16="http://schemas.microsoft.com/office/drawing/2014/main" val="20002"/>
                    </a:ext>
                  </a:extLst>
                </a:gridCol>
              </a:tblGrid>
              <a:tr h="4961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bg1"/>
                          </a:solidFill>
                          <a:effectLst/>
                          <a:latin typeface="+mn-lt"/>
                          <a:ea typeface="+mn-ea"/>
                          <a:cs typeface="Arial" pitchFamily="34" charset="0"/>
                        </a:rPr>
                        <a:t>SOSYAL YARDIM TÜRÜ</a:t>
                      </a:r>
                      <a:endParaRPr kumimoji="0" lang="tr-TR" sz="1400" b="1" i="0" u="none" strike="noStrike" kern="1200" cap="none" normalizeH="0" baseline="0" dirty="0">
                        <a:ln>
                          <a:noFill/>
                        </a:ln>
                        <a:solidFill>
                          <a:schemeClr val="bg1"/>
                        </a:solidFill>
                        <a:effectLst/>
                        <a:latin typeface="+mn-lt"/>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KİŞİ SAYISI</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YARDIM MİKTARI (TL)</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2196">
                <a:tc>
                  <a:txBody>
                    <a:bodyPr/>
                    <a:lstStyle/>
                    <a:p>
                      <a:pPr algn="l" rtl="0" fontAlgn="ctr"/>
                      <a:r>
                        <a:rPr lang="tr-TR" sz="1100" b="1" u="none" strike="noStrike" dirty="0">
                          <a:solidFill>
                            <a:srgbClr val="14213D"/>
                          </a:solidFill>
                          <a:effectLst/>
                        </a:rPr>
                        <a:t>Maddi Yardım (Tek Seferlik)</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31.616</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9.915.761</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2196">
                <a:tc>
                  <a:txBody>
                    <a:bodyPr/>
                    <a:lstStyle/>
                    <a:p>
                      <a:pPr algn="l" rtl="0" fontAlgn="ctr"/>
                      <a:r>
                        <a:rPr lang="tr-TR" sz="1100" b="1" u="none" strike="noStrike" dirty="0">
                          <a:solidFill>
                            <a:srgbClr val="14213D"/>
                          </a:solidFill>
                          <a:effectLst/>
                        </a:rPr>
                        <a:t>Diğer Aile Yardımları (İşe yönlendirme, prim borcu ödeme)</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536.220</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106.620.743</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2196">
                <a:tc>
                  <a:txBody>
                    <a:bodyPr/>
                    <a:lstStyle/>
                    <a:p>
                      <a:pPr algn="l" rtl="0" fontAlgn="ctr"/>
                      <a:r>
                        <a:rPr lang="tr-TR" sz="1100" b="1" u="none" strike="noStrike" dirty="0">
                          <a:solidFill>
                            <a:srgbClr val="14213D"/>
                          </a:solidFill>
                          <a:effectLst/>
                        </a:rPr>
                        <a:t>Engelli Diğer Araç, Gereç, Cihaz Ve Protez Yardımı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79</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335.116</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1696">
                <a:tc>
                  <a:txBody>
                    <a:bodyPr/>
                    <a:lstStyle/>
                    <a:p>
                      <a:pPr algn="l" rtl="0" fontAlgn="ctr"/>
                      <a:r>
                        <a:rPr lang="tr-TR" sz="1100" b="1" u="none" strike="noStrike" dirty="0">
                          <a:solidFill>
                            <a:srgbClr val="14213D"/>
                          </a:solidFill>
                          <a:effectLst/>
                        </a:rPr>
                        <a:t>Sağlık Yardımı  (İlaç, Tıbbi Malzeme Gebelik, Tedavi Yardımı + Şartlı Sağlık Yardımı) </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54.604</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24.557.913</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2196">
                <a:tc>
                  <a:txBody>
                    <a:bodyPr/>
                    <a:lstStyle/>
                    <a:p>
                      <a:pPr algn="l" rtl="0" fontAlgn="ctr"/>
                      <a:r>
                        <a:rPr lang="tr-TR" sz="1100" b="1" u="none" strike="noStrike" dirty="0">
                          <a:solidFill>
                            <a:srgbClr val="14213D"/>
                          </a:solidFill>
                          <a:effectLst/>
                        </a:rPr>
                        <a:t>Eğitim Yardımı (Şartlı Eğitim Yardımı Dahil)</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238.414</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129.722.992</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2196">
                <a:tc>
                  <a:txBody>
                    <a:bodyPr/>
                    <a:lstStyle/>
                    <a:p>
                      <a:pPr algn="l" rtl="0" fontAlgn="ctr"/>
                      <a:r>
                        <a:rPr lang="tr-TR" sz="1100" b="1" u="none" strike="noStrike" dirty="0">
                          <a:solidFill>
                            <a:srgbClr val="14213D"/>
                          </a:solidFill>
                          <a:effectLst/>
                        </a:rPr>
                        <a:t>Yardım Alan Şehit Ailesi Ve Gazi Sayısı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9.213</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6.732.780</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2196">
                <a:tc>
                  <a:txBody>
                    <a:bodyPr/>
                    <a:lstStyle/>
                    <a:p>
                      <a:pPr algn="l" rtl="0" fontAlgn="ctr"/>
                      <a:r>
                        <a:rPr lang="tr-TR" sz="1100" b="1" u="none" strike="noStrike" dirty="0">
                          <a:solidFill>
                            <a:srgbClr val="14213D"/>
                          </a:solidFill>
                          <a:effectLst/>
                        </a:rPr>
                        <a:t>Barınma Yardımı  (Yurt Yardımı</a:t>
                      </a:r>
                      <a:r>
                        <a:rPr lang="tr-TR" sz="1100" b="1" u="none" strike="noStrike" baseline="0" dirty="0">
                          <a:solidFill>
                            <a:srgbClr val="14213D"/>
                          </a:solidFill>
                          <a:effectLst/>
                        </a:rPr>
                        <a:t> </a:t>
                      </a:r>
                      <a:r>
                        <a:rPr lang="tr-TR" sz="1100" b="1" u="none" strike="noStrike" dirty="0">
                          <a:solidFill>
                            <a:srgbClr val="14213D"/>
                          </a:solidFill>
                          <a:effectLst/>
                        </a:rPr>
                        <a:t>Dahil) </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5.235</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15.173.485</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2196">
                <a:tc>
                  <a:txBody>
                    <a:bodyPr/>
                    <a:lstStyle/>
                    <a:p>
                      <a:pPr algn="l" rtl="0" fontAlgn="ctr"/>
                      <a:r>
                        <a:rPr lang="tr-TR" sz="1100" b="1" u="none" strike="noStrike" dirty="0">
                          <a:solidFill>
                            <a:srgbClr val="14213D"/>
                          </a:solidFill>
                          <a:effectLst/>
                        </a:rPr>
                        <a:t>Yabancı Yardımı </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55.165</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381.518.265</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2196">
                <a:tc>
                  <a:txBody>
                    <a:bodyPr/>
                    <a:lstStyle/>
                    <a:p>
                      <a:pPr algn="l" rtl="0" fontAlgn="ctr"/>
                      <a:r>
                        <a:rPr lang="tr-TR" sz="1100" b="1" u="none" strike="noStrike" dirty="0">
                          <a:solidFill>
                            <a:srgbClr val="14213D"/>
                          </a:solidFill>
                          <a:effectLst/>
                        </a:rPr>
                        <a:t>Gıda Yardımı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1.251.591</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78.533.922</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2196">
                <a:tc>
                  <a:txBody>
                    <a:bodyPr/>
                    <a:lstStyle/>
                    <a:p>
                      <a:pPr algn="l" rtl="0" fontAlgn="ctr"/>
                      <a:r>
                        <a:rPr lang="tr-TR" sz="1100" b="1" u="none" strike="noStrike" dirty="0">
                          <a:solidFill>
                            <a:srgbClr val="14213D"/>
                          </a:solidFill>
                          <a:effectLst/>
                        </a:rPr>
                        <a:t>Giyim Yardımı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20.263</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872.242</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2196">
                <a:tc>
                  <a:txBody>
                    <a:bodyPr/>
                    <a:lstStyle/>
                    <a:p>
                      <a:pPr algn="l" rtl="0" fontAlgn="ctr"/>
                      <a:r>
                        <a:rPr lang="tr-TR" sz="1100" b="1" u="none" strike="noStrike" dirty="0">
                          <a:solidFill>
                            <a:srgbClr val="14213D"/>
                          </a:solidFill>
                          <a:effectLst/>
                        </a:rPr>
                        <a:t>Yakacak Yardımı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66.048</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16.837.593</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32196">
                <a:tc>
                  <a:txBody>
                    <a:bodyPr/>
                    <a:lstStyle/>
                    <a:p>
                      <a:pPr algn="l" rtl="0" fontAlgn="ctr"/>
                      <a:r>
                        <a:rPr lang="tr-TR" sz="1100" b="1" u="none" strike="noStrike" dirty="0">
                          <a:solidFill>
                            <a:srgbClr val="14213D"/>
                          </a:solidFill>
                          <a:effectLst/>
                        </a:rPr>
                        <a:t>Afet Yardımı (Sel, Yangın vb.) </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892</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1.315.500</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32196">
                <a:tc>
                  <a:txBody>
                    <a:bodyPr/>
                    <a:lstStyle/>
                    <a:p>
                      <a:pPr algn="l" rtl="0" fontAlgn="ctr"/>
                      <a:r>
                        <a:rPr lang="tr-TR" sz="1100" b="1" u="none" strike="noStrike" dirty="0">
                          <a:solidFill>
                            <a:srgbClr val="14213D"/>
                          </a:solidFill>
                          <a:effectLst/>
                        </a:rPr>
                        <a:t>Yaşlı Aylığı (65 Yaş Maaşı)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52.410</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459.281.142</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32196">
                <a:tc>
                  <a:txBody>
                    <a:bodyPr/>
                    <a:lstStyle/>
                    <a:p>
                      <a:pPr algn="l" rtl="0" fontAlgn="ctr"/>
                      <a:r>
                        <a:rPr lang="tr-TR" sz="1100" b="1" u="none" strike="noStrike" dirty="0">
                          <a:solidFill>
                            <a:srgbClr val="14213D"/>
                          </a:solidFill>
                          <a:effectLst/>
                        </a:rPr>
                        <a:t>Eşi Vefat Etmiş Kadınlara Yönelik Maaş </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6.090</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19.548.725</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51696">
                <a:tc>
                  <a:txBody>
                    <a:bodyPr/>
                    <a:lstStyle/>
                    <a:p>
                      <a:pPr algn="l" rtl="0" fontAlgn="ctr"/>
                      <a:r>
                        <a:rPr lang="tr-TR" sz="1100" b="1" u="none" strike="noStrike" dirty="0">
                          <a:solidFill>
                            <a:srgbClr val="14213D"/>
                          </a:solidFill>
                          <a:effectLst/>
                        </a:rPr>
                        <a:t>Engelli Aylığı/Diğer Engelli Aylığı (Engelli, Yakını Aylığı-2022-Slikozis)</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58.592</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437.926.965</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32196">
                <a:tc>
                  <a:txBody>
                    <a:bodyPr/>
                    <a:lstStyle/>
                    <a:p>
                      <a:pPr algn="l" rtl="0" fontAlgn="ctr"/>
                      <a:r>
                        <a:rPr lang="tr-TR" sz="1100" b="1" u="none" strike="noStrike" dirty="0">
                          <a:solidFill>
                            <a:srgbClr val="14213D"/>
                          </a:solidFill>
                          <a:effectLst/>
                        </a:rPr>
                        <a:t>Muhtaç Asker Ailesi Yardımı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4.609</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7.157.700</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32196">
                <a:tc>
                  <a:txBody>
                    <a:bodyPr/>
                    <a:lstStyle/>
                    <a:p>
                      <a:pPr algn="l" rtl="0" fontAlgn="ctr"/>
                      <a:r>
                        <a:rPr lang="tr-TR" sz="1100" b="1" u="none" strike="noStrike" dirty="0">
                          <a:solidFill>
                            <a:srgbClr val="14213D"/>
                          </a:solidFill>
                          <a:effectLst/>
                        </a:rPr>
                        <a:t>Muhtaç Asker Çocuğu Yardımı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377</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190.150</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32196">
                <a:tc>
                  <a:txBody>
                    <a:bodyPr/>
                    <a:lstStyle/>
                    <a:p>
                      <a:pPr algn="l" rtl="0" fontAlgn="ctr"/>
                      <a:r>
                        <a:rPr lang="tr-TR" sz="1100" b="1" u="none" strike="noStrike" dirty="0">
                          <a:solidFill>
                            <a:srgbClr val="14213D"/>
                          </a:solidFill>
                          <a:effectLst/>
                        </a:rPr>
                        <a:t>Öksüz</a:t>
                      </a:r>
                      <a:r>
                        <a:rPr lang="tr-TR" sz="1100" b="1" u="none" strike="noStrike" baseline="0" dirty="0">
                          <a:solidFill>
                            <a:srgbClr val="14213D"/>
                          </a:solidFill>
                          <a:effectLst/>
                        </a:rPr>
                        <a:t> Yetim Yardımı</a:t>
                      </a:r>
                      <a:endParaRPr lang="tr-TR" sz="1100" b="1" i="0" u="none" strike="noStrike" dirty="0">
                        <a:solidFill>
                          <a:srgbClr val="14213D"/>
                        </a:solidFill>
                        <a:effectLst/>
                        <a:latin typeface="Bookman Old Style" panose="02050604050505020204" pitchFamily="18"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2.284</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100" b="0" i="0" u="none" strike="noStrike" kern="1200" dirty="0" smtClean="0">
                          <a:solidFill>
                            <a:schemeClr val="tx1"/>
                          </a:solidFill>
                          <a:effectLst/>
                          <a:latin typeface="+mn-lt"/>
                          <a:ea typeface="+mn-ea"/>
                          <a:cs typeface="+mn-cs"/>
                        </a:rPr>
                        <a:t>2.925.150</a:t>
                      </a:r>
                      <a:endParaRPr lang="tr-TR" sz="11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8335112"/>
                  </a:ext>
                </a:extLst>
              </a:tr>
              <a:tr h="332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Elektrik Tüketim Desteği</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111.691</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96.156.581</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0169032"/>
                  </a:ext>
                </a:extLst>
              </a:tr>
              <a:tr h="332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Katılım Payı Yardımı</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10.513</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1.907.865</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53290042"/>
                  </a:ext>
                </a:extLst>
              </a:tr>
              <a:tr h="332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Kronik Hasta Yardımı</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1.015</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10.313.397</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5175954"/>
                  </a:ext>
                </a:extLst>
              </a:tr>
              <a:tr h="332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Aile ve Sosyal Hizmetler</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0</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46.283</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1475575"/>
                  </a:ext>
                </a:extLst>
              </a:tr>
              <a:tr h="332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err="1" smtClean="0">
                          <a:ln>
                            <a:noFill/>
                          </a:ln>
                          <a:solidFill>
                            <a:srgbClr val="14213D"/>
                          </a:solidFill>
                          <a:effectLst/>
                          <a:latin typeface="+mn-lt"/>
                          <a:ea typeface="+mn-ea"/>
                          <a:cs typeface="+mn-cs"/>
                        </a:rPr>
                        <a:t>Pandemi</a:t>
                      </a:r>
                      <a:r>
                        <a:rPr kumimoji="0" lang="tr-TR" sz="1100" b="1" i="0" u="none" strike="noStrike" kern="1200" cap="none" normalizeH="0" baseline="0" dirty="0" smtClean="0">
                          <a:ln>
                            <a:noFill/>
                          </a:ln>
                          <a:solidFill>
                            <a:srgbClr val="14213D"/>
                          </a:solidFill>
                          <a:effectLst/>
                          <a:latin typeface="+mn-lt"/>
                          <a:ea typeface="+mn-ea"/>
                          <a:cs typeface="+mn-cs"/>
                        </a:rPr>
                        <a:t> Yardımı </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376.777</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14213D"/>
                          </a:solidFill>
                          <a:effectLst/>
                          <a:latin typeface="+mn-lt"/>
                          <a:ea typeface="+mn-ea"/>
                          <a:cs typeface="Arial" pitchFamily="34" charset="0"/>
                        </a:rPr>
                        <a:t>421.069.100</a:t>
                      </a:r>
                      <a:endParaRPr kumimoji="0" lang="tr-TR" sz="11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94788988"/>
                  </a:ext>
                </a:extLst>
              </a:tr>
              <a:tr h="332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TOPLAM</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rgbClr val="14213D"/>
                          </a:solidFill>
                          <a:effectLst/>
                          <a:latin typeface="+mn-lt"/>
                          <a:ea typeface="+mn-ea"/>
                          <a:cs typeface="Arial" pitchFamily="34" charset="0"/>
                        </a:rPr>
                        <a:t>2.893.698</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rgbClr val="14213D"/>
                          </a:solidFill>
                          <a:effectLst/>
                          <a:latin typeface="+mn-lt"/>
                          <a:ea typeface="+mn-ea"/>
                          <a:cs typeface="Arial" pitchFamily="34" charset="0"/>
                        </a:rPr>
                        <a:t>2.228.659.370</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36220925"/>
                  </a:ext>
                </a:extLst>
              </a:tr>
            </a:tbl>
          </a:graphicData>
        </a:graphic>
      </p:graphicFrame>
    </p:spTree>
    <p:extLst>
      <p:ext uri="{BB962C8B-B14F-4D97-AF65-F5344CB8AC3E}">
        <p14:creationId xmlns:p14="http://schemas.microsoft.com/office/powerpoint/2010/main" val="4077320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graphicFrame>
        <p:nvGraphicFramePr>
          <p:cNvPr id="8" name="Tablo 7"/>
          <p:cNvGraphicFramePr>
            <a:graphicFrameLocks noGrp="1"/>
          </p:cNvGraphicFramePr>
          <p:nvPr>
            <p:extLst>
              <p:ext uri="{D42A27DB-BD31-4B8C-83A1-F6EECF244321}">
                <p14:modId xmlns:p14="http://schemas.microsoft.com/office/powerpoint/2010/main" val="3949283670"/>
              </p:ext>
            </p:extLst>
          </p:nvPr>
        </p:nvGraphicFramePr>
        <p:xfrm>
          <a:off x="119272" y="3465888"/>
          <a:ext cx="6586327" cy="566486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75989">
                  <a:extLst>
                    <a:ext uri="{9D8B030D-6E8A-4147-A177-3AD203B41FA5}">
                      <a16:colId xmlns:a16="http://schemas.microsoft.com/office/drawing/2014/main" val="2601106219"/>
                    </a:ext>
                  </a:extLst>
                </a:gridCol>
                <a:gridCol w="867604">
                  <a:extLst>
                    <a:ext uri="{9D8B030D-6E8A-4147-A177-3AD203B41FA5}">
                      <a16:colId xmlns:a16="http://schemas.microsoft.com/office/drawing/2014/main" val="1650796824"/>
                    </a:ext>
                  </a:extLst>
                </a:gridCol>
                <a:gridCol w="852647">
                  <a:extLst>
                    <a:ext uri="{9D8B030D-6E8A-4147-A177-3AD203B41FA5}">
                      <a16:colId xmlns:a16="http://schemas.microsoft.com/office/drawing/2014/main" val="1166015246"/>
                    </a:ext>
                  </a:extLst>
                </a:gridCol>
                <a:gridCol w="848340">
                  <a:extLst>
                    <a:ext uri="{9D8B030D-6E8A-4147-A177-3AD203B41FA5}">
                      <a16:colId xmlns:a16="http://schemas.microsoft.com/office/drawing/2014/main" val="1573544411"/>
                    </a:ext>
                  </a:extLst>
                </a:gridCol>
                <a:gridCol w="901827">
                  <a:extLst>
                    <a:ext uri="{9D8B030D-6E8A-4147-A177-3AD203B41FA5}">
                      <a16:colId xmlns:a16="http://schemas.microsoft.com/office/drawing/2014/main" val="2714203926"/>
                    </a:ext>
                  </a:extLst>
                </a:gridCol>
                <a:gridCol w="942398">
                  <a:extLst>
                    <a:ext uri="{9D8B030D-6E8A-4147-A177-3AD203B41FA5}">
                      <a16:colId xmlns:a16="http://schemas.microsoft.com/office/drawing/2014/main" val="3757808530"/>
                    </a:ext>
                  </a:extLst>
                </a:gridCol>
                <a:gridCol w="897522">
                  <a:extLst>
                    <a:ext uri="{9D8B030D-6E8A-4147-A177-3AD203B41FA5}">
                      <a16:colId xmlns:a16="http://schemas.microsoft.com/office/drawing/2014/main" val="815974917"/>
                    </a:ext>
                  </a:extLst>
                </a:gridCol>
              </a:tblGrid>
              <a:tr h="987396">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 NÜFUS</a:t>
                      </a:r>
                      <a:r>
                        <a:rPr lang="tr-TR" sz="1400" b="1" i="0" u="none" strike="noStrike" dirty="0" smtClean="0">
                          <a:solidFill>
                            <a:schemeClr val="bg1"/>
                          </a:solidFill>
                          <a:latin typeface="Segoe UI Semibold" panose="020B0702040204020203" pitchFamily="34" charset="0"/>
                          <a:cs typeface="Segoe UI Semibold" panose="020B0702040204020203" pitchFamily="34" charset="0"/>
                        </a:rPr>
                        <a:t>*</a:t>
                      </a:r>
                      <a:endParaRPr lang="tr-TR" sz="1400" b="1" i="0" u="none" strike="noStrike" dirty="0">
                        <a:solidFill>
                          <a:schemeClr val="bg1"/>
                        </a:solidFill>
                        <a:latin typeface="Segoe UI Semibold" panose="020B0702040204020203" pitchFamily="34" charset="0"/>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2017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2018</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2019</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marL="0" algn="ctr" defTabSz="457200" rtl="0" eaLnBrk="1" fontAlgn="b" latinLnBrk="0" hangingPunct="1"/>
                      <a:r>
                        <a:rPr lang="tr-TR" sz="1400" b="1" i="0" u="none" strike="noStrike" kern="1200" dirty="0">
                          <a:solidFill>
                            <a:schemeClr val="bg1"/>
                          </a:solidFill>
                          <a:latin typeface="Segoe UI Semibold" panose="020B0702040204020203" pitchFamily="34" charset="0"/>
                          <a:ea typeface="+mn-ea"/>
                          <a:cs typeface="Segoe UI Semibold" panose="020B0702040204020203" pitchFamily="34" charset="0"/>
                        </a:rPr>
                        <a:t>2020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marL="0" algn="ctr" defTabSz="457200" rtl="0" eaLnBrk="1" fontAlgn="b" latinLnBrk="0" hangingPunct="1"/>
                      <a:r>
                        <a:rPr lang="tr-TR" sz="1400" b="1" i="0" u="none" strike="noStrike" kern="1200" dirty="0" smtClean="0">
                          <a:solidFill>
                            <a:schemeClr val="bg1"/>
                          </a:solidFill>
                          <a:latin typeface="Segoe UI Semibold" panose="020B0702040204020203" pitchFamily="34" charset="0"/>
                          <a:ea typeface="+mn-ea"/>
                          <a:cs typeface="Segoe UI Semibold" panose="020B0702040204020203" pitchFamily="34" charset="0"/>
                        </a:rPr>
                        <a:t>2021</a:t>
                      </a:r>
                      <a:endParaRPr lang="tr-TR" sz="1400" b="1" i="0" u="none" strike="noStrike" kern="1200" dirty="0">
                        <a:solidFill>
                          <a:schemeClr val="bg1"/>
                        </a:solidFill>
                        <a:latin typeface="Segoe UI Semibold" panose="020B0702040204020203" pitchFamily="34" charset="0"/>
                        <a:ea typeface="+mn-ea"/>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extLst>
                  <a:ext uri="{0D108BD9-81ED-4DB2-BD59-A6C34878D82A}">
                    <a16:rowId xmlns:a16="http://schemas.microsoft.com/office/drawing/2014/main" val="2491790493"/>
                  </a:ext>
                </a:extLst>
              </a:tr>
              <a:tr h="734641">
                <a:tc>
                  <a:txBody>
                    <a:bodyPr/>
                    <a:lstStyle/>
                    <a:p>
                      <a:pPr algn="l" fontAlgn="b"/>
                      <a:r>
                        <a:rPr lang="tr-TR" sz="1200" b="1" i="0" u="none" strike="noStrike" dirty="0">
                          <a:solidFill>
                            <a:srgbClr val="14213D"/>
                          </a:solidFill>
                          <a:latin typeface="+mn-lt"/>
                          <a:cs typeface="Segoe UI Semibold" panose="020B0702040204020203" pitchFamily="34" charset="0"/>
                        </a:rPr>
                        <a:t>TOPLAM</a:t>
                      </a:r>
                      <a:r>
                        <a:rPr lang="tr-TR" sz="1200" b="1" i="0" u="none" strike="noStrike" baseline="0" dirty="0">
                          <a:solidFill>
                            <a:srgbClr val="14213D"/>
                          </a:solidFill>
                          <a:latin typeface="+mn-lt"/>
                          <a:cs typeface="Segoe UI Semibold" panose="020B0702040204020203" pitchFamily="34" charset="0"/>
                        </a:rPr>
                        <a:t> </a:t>
                      </a:r>
                      <a:r>
                        <a:rPr lang="tr-TR" sz="1200" b="1" i="0" u="none" strike="noStrike" dirty="0">
                          <a:solidFill>
                            <a:srgbClr val="14213D"/>
                          </a:solidFill>
                          <a:latin typeface="+mn-lt"/>
                          <a:cs typeface="Segoe UI Semibold" panose="020B0702040204020203" pitchFamily="34" charset="0"/>
                        </a:rPr>
                        <a:t> NÜFUS</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10.018.735</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283845"/>
                          </a:solidFill>
                          <a:latin typeface="+mn-lt"/>
                          <a:cs typeface="Segoe UI Semibold" panose="020B0702040204020203" pitchFamily="34" charset="0"/>
                        </a:rPr>
                        <a:t>15.029.231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283845"/>
                          </a:solidFill>
                          <a:latin typeface="+mn-lt"/>
                          <a:ea typeface="+mn-ea"/>
                          <a:cs typeface="Segoe UI Semibold" panose="020B0702040204020203" pitchFamily="34" charset="0"/>
                        </a:rPr>
                        <a:t>15.067.724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r>
                        <a:rPr lang="tr-TR" sz="1200" b="1" i="0" u="none" strike="noStrike" kern="1200" dirty="0">
                          <a:solidFill>
                            <a:srgbClr val="283845"/>
                          </a:solidFill>
                          <a:latin typeface="+mn-lt"/>
                          <a:ea typeface="+mn-ea"/>
                          <a:cs typeface="Segoe UI Semibold" panose="020B0702040204020203" pitchFamily="34" charset="0"/>
                        </a:rPr>
                        <a:t>15.519.267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r>
                        <a:rPr lang="tr-TR" sz="1200" b="1" i="0" u="none" strike="noStrike" kern="1200" dirty="0">
                          <a:solidFill>
                            <a:srgbClr val="283845"/>
                          </a:solidFill>
                          <a:latin typeface="+mn-lt"/>
                          <a:ea typeface="+mn-ea"/>
                          <a:cs typeface="Segoe UI Semibold" panose="020B0702040204020203" pitchFamily="34" charset="0"/>
                        </a:rPr>
                        <a:t>15.462.452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r>
                        <a:rPr lang="tr-TR" sz="1200" b="1" i="0" u="none" strike="noStrike" kern="1200" dirty="0" smtClean="0">
                          <a:solidFill>
                            <a:srgbClr val="283845"/>
                          </a:solidFill>
                          <a:latin typeface="+mn-lt"/>
                          <a:ea typeface="+mn-ea"/>
                          <a:cs typeface="Segoe UI Semibold" panose="020B0702040204020203" pitchFamily="34" charset="0"/>
                        </a:rPr>
                        <a:t>15.840.900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604975">
                <a:tc>
                  <a:txBody>
                    <a:bodyPr/>
                    <a:lstStyle/>
                    <a:p>
                      <a:pPr algn="l" fontAlgn="b"/>
                      <a:r>
                        <a:rPr lang="tr-TR" sz="1200" b="1" i="0" u="none" strike="noStrike" dirty="0">
                          <a:solidFill>
                            <a:srgbClr val="14213D"/>
                          </a:solidFill>
                          <a:latin typeface="+mn-lt"/>
                          <a:cs typeface="Segoe UI Semibold" panose="020B0702040204020203" pitchFamily="34" charset="0"/>
                        </a:rPr>
                        <a:t>ŞEHİR NÜFUSU</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9.085.599</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283845"/>
                          </a:solidFill>
                          <a:latin typeface="+mn-lt"/>
                          <a:cs typeface="Segoe UI Semibold" panose="020B0702040204020203" pitchFamily="34" charset="0"/>
                        </a:rPr>
                        <a:t>15.029.231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283845"/>
                          </a:solidFill>
                          <a:latin typeface="+mn-lt"/>
                          <a:cs typeface="Segoe UI Semibold" panose="020B0702040204020203" pitchFamily="34" charset="0"/>
                        </a:rPr>
                        <a:t>15.067.724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r>
                        <a:rPr lang="tr-TR" sz="1200" b="1" i="0" u="none" strike="noStrike" kern="1200" dirty="0">
                          <a:solidFill>
                            <a:srgbClr val="283845"/>
                          </a:solidFill>
                          <a:latin typeface="+mn-lt"/>
                          <a:ea typeface="+mn-ea"/>
                          <a:cs typeface="Segoe UI Semibold" panose="020B0702040204020203" pitchFamily="34" charset="0"/>
                        </a:rPr>
                        <a:t>15.519.267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200" b="1" i="0" u="none" strike="noStrike" kern="1200" dirty="0">
                          <a:solidFill>
                            <a:srgbClr val="283845"/>
                          </a:solidFill>
                          <a:latin typeface="+mn-lt"/>
                          <a:ea typeface="+mn-ea"/>
                          <a:cs typeface="Segoe UI Semibold" panose="020B0702040204020203" pitchFamily="34" charset="0"/>
                        </a:rPr>
                        <a:t>15.462.452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200" b="1" i="0" u="none" strike="noStrike" kern="1200" dirty="0" smtClean="0">
                          <a:solidFill>
                            <a:srgbClr val="283845"/>
                          </a:solidFill>
                          <a:latin typeface="+mn-lt"/>
                          <a:ea typeface="+mn-ea"/>
                          <a:cs typeface="Segoe UI Semibold" panose="020B0702040204020203" pitchFamily="34" charset="0"/>
                        </a:rPr>
                        <a:t>15.840.900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604975">
                <a:tc>
                  <a:txBody>
                    <a:bodyPr/>
                    <a:lstStyle/>
                    <a:p>
                      <a:pPr algn="l" fontAlgn="b"/>
                      <a:r>
                        <a:rPr lang="tr-TR" sz="1200" b="1" i="0" u="none" strike="noStrike" dirty="0">
                          <a:solidFill>
                            <a:srgbClr val="14213D"/>
                          </a:solidFill>
                          <a:latin typeface="+mn-lt"/>
                          <a:cs typeface="Segoe UI Semibold" panose="020B0702040204020203" pitchFamily="34" charset="0"/>
                        </a:rPr>
                        <a:t>KÖY NÜFUSU</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933.136</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r>
                        <a:rPr lang="tr-TR" sz="1200" b="0" dirty="0">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r>
                        <a:rPr lang="tr-TR" sz="1200" b="0" dirty="0">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r>
                        <a:rPr lang="tr-TR" sz="1200" b="0" dirty="0" smtClean="0">
                          <a:latin typeface="+mn-lt"/>
                          <a:cs typeface="Segoe UI Semibold" panose="020B0702040204020203" pitchFamily="34" charset="0"/>
                        </a:rPr>
                        <a:t>-</a:t>
                      </a:r>
                      <a:endParaRPr lang="tr-TR" sz="1200" b="0" dirty="0">
                        <a:latin typeface="+mn-lt"/>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604975">
                <a:tc>
                  <a:txBody>
                    <a:bodyPr/>
                    <a:lstStyle/>
                    <a:p>
                      <a:pPr algn="l" fontAlgn="b"/>
                      <a:r>
                        <a:rPr lang="tr-TR" sz="1200" b="1" i="0" u="none" strike="noStrike" dirty="0">
                          <a:solidFill>
                            <a:srgbClr val="14213D"/>
                          </a:solidFill>
                          <a:latin typeface="+mn-lt"/>
                          <a:cs typeface="Segoe UI Semibold" panose="020B0702040204020203" pitchFamily="34" charset="0"/>
                        </a:rPr>
                        <a:t>ÖLÜM</a:t>
                      </a:r>
                      <a:r>
                        <a:rPr lang="tr-TR" sz="1200" b="1" i="0" u="none" strike="noStrike" baseline="0" dirty="0">
                          <a:solidFill>
                            <a:srgbClr val="14213D"/>
                          </a:solidFill>
                          <a:latin typeface="+mn-lt"/>
                          <a:cs typeface="Segoe UI Semibold" panose="020B0702040204020203" pitchFamily="34" charset="0"/>
                        </a:rPr>
                        <a:t> </a:t>
                      </a:r>
                      <a:r>
                        <a:rPr lang="tr-TR" sz="1200" b="1" i="0" u="none" strike="noStrike" dirty="0">
                          <a:solidFill>
                            <a:srgbClr val="14213D"/>
                          </a:solidFill>
                          <a:latin typeface="+mn-lt"/>
                          <a:cs typeface="Segoe UI Semibold" panose="020B0702040204020203" pitchFamily="34" charset="0"/>
                        </a:rPr>
                        <a:t>SAYISI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38.600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mn-lt"/>
                        </a:rPr>
                        <a:t>  </a:t>
                      </a:r>
                      <a:r>
                        <a:rPr lang="tr-TR" sz="1200" b="0" i="0" u="none" strike="noStrike" dirty="0" smtClean="0">
                          <a:solidFill>
                            <a:srgbClr val="000000"/>
                          </a:solidFill>
                          <a:effectLst/>
                          <a:latin typeface="+mn-lt"/>
                        </a:rPr>
                        <a:t>63.372</a:t>
                      </a:r>
                      <a:endParaRPr lang="tr-TR" sz="1200" b="0" i="0" u="none" strike="noStrike" dirty="0">
                        <a:solidFill>
                          <a:srgbClr val="000000"/>
                        </a:solidFill>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mn-lt"/>
                        </a:rPr>
                        <a:t>  </a:t>
                      </a:r>
                      <a:r>
                        <a:rPr lang="tr-TR" sz="1200" b="0" i="0" u="none" strike="noStrike" dirty="0" smtClean="0">
                          <a:solidFill>
                            <a:srgbClr val="000000"/>
                          </a:solidFill>
                          <a:effectLst/>
                          <a:latin typeface="+mn-lt"/>
                        </a:rPr>
                        <a:t>62.547</a:t>
                      </a:r>
                      <a:endParaRPr lang="tr-TR" sz="1200" b="0" i="0" u="none" strike="noStrike" dirty="0">
                        <a:solidFill>
                          <a:srgbClr val="000000"/>
                        </a:solidFill>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mn-lt"/>
                        </a:rPr>
                        <a:t>  63 371</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Segoe UI Semibold" panose="020B0702040204020203" pitchFamily="34" charset="0"/>
                        </a:rPr>
                        <a:t>20.003***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mn-lt"/>
                          <a:ea typeface="+mn-ea"/>
                          <a:cs typeface="Segoe UI Semibold" panose="020B0702040204020203" pitchFamily="34" charset="0"/>
                        </a:rPr>
                        <a:t>59.535***</a:t>
                      </a:r>
                      <a:endParaRPr lang="tr-TR" sz="1200" b="0" i="0" u="none" strike="noStrike" kern="1200" dirty="0">
                        <a:solidFill>
                          <a:schemeClr val="tx1"/>
                        </a:solidFill>
                        <a:latin typeface="+mn-lt"/>
                        <a:ea typeface="+mn-ea"/>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709868">
                <a:tc>
                  <a:txBody>
                    <a:bodyPr/>
                    <a:lstStyle/>
                    <a:p>
                      <a:pPr algn="l" fontAlgn="b"/>
                      <a:r>
                        <a:rPr lang="tr-TR" sz="1200" b="1" i="0" u="none" strike="noStrike" dirty="0">
                          <a:solidFill>
                            <a:srgbClr val="14213D"/>
                          </a:solidFill>
                          <a:latin typeface="+mn-lt"/>
                          <a:cs typeface="Segoe UI Semibold" panose="020B0702040204020203" pitchFamily="34" charset="0"/>
                        </a:rPr>
                        <a:t>DOĞUM SAYISI***</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232.851</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222.526</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207.542</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191.240</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smtClean="0">
                          <a:effectLst/>
                          <a:latin typeface="+mn-lt"/>
                        </a:rPr>
                        <a:t>194.908***</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709016">
                <a:tc>
                  <a:txBody>
                    <a:bodyPr/>
                    <a:lstStyle/>
                    <a:p>
                      <a:pPr algn="l" fontAlgn="b"/>
                      <a:r>
                        <a:rPr lang="tr-TR" sz="1200" b="1" i="0" u="none" strike="noStrike" dirty="0">
                          <a:solidFill>
                            <a:srgbClr val="14213D"/>
                          </a:solidFill>
                          <a:latin typeface="+mn-lt"/>
                          <a:cs typeface="Segoe UI Semibold" panose="020B0702040204020203" pitchFamily="34" charset="0"/>
                        </a:rPr>
                        <a:t>EVLENEN</a:t>
                      </a:r>
                      <a:r>
                        <a:rPr lang="tr-TR" sz="1200" b="1" i="0" u="none" strike="noStrike" baseline="0" dirty="0">
                          <a:solidFill>
                            <a:srgbClr val="14213D"/>
                          </a:solidFill>
                          <a:latin typeface="+mn-lt"/>
                          <a:cs typeface="Segoe UI Semibold" panose="020B0702040204020203" pitchFamily="34" charset="0"/>
                        </a:rPr>
                        <a:t> SAYISI</a:t>
                      </a:r>
                      <a:endParaRPr lang="tr-TR" sz="1200" b="1" i="0" u="none" strike="noStrike" dirty="0">
                        <a:solidFill>
                          <a:srgbClr val="14213D"/>
                        </a:solidFill>
                        <a:latin typeface="+mn-lt"/>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  73.468</a:t>
                      </a:r>
                    </a:p>
                  </a:txBody>
                  <a:tcPr marL="8965" marR="8965" marT="8965" marB="0" anchor="ctr" anchorCtr="1">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106.053</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101.333</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100.088</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Segoe UI Semibold" panose="020B0702040204020203" pitchFamily="34" charset="0"/>
                        </a:rPr>
                        <a:t>85.763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mn-lt"/>
                          <a:ea typeface="+mn-ea"/>
                          <a:cs typeface="Segoe UI Semibold" panose="020B0702040204020203" pitchFamily="34" charset="0"/>
                        </a:rPr>
                        <a:t>98.384</a:t>
                      </a:r>
                      <a:endParaRPr lang="tr-TR" sz="1200" b="0" i="0" u="none" strike="noStrike" kern="1200" dirty="0">
                        <a:solidFill>
                          <a:schemeClr val="tx1"/>
                        </a:solidFill>
                        <a:latin typeface="+mn-lt"/>
                        <a:ea typeface="+mn-ea"/>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709016">
                <a:tc>
                  <a:txBody>
                    <a:bodyPr/>
                    <a:lstStyle/>
                    <a:p>
                      <a:pPr algn="l" fontAlgn="b"/>
                      <a:r>
                        <a:rPr lang="tr-TR" sz="1200" b="1" i="0" u="none" strike="noStrike" dirty="0">
                          <a:solidFill>
                            <a:srgbClr val="14213D"/>
                          </a:solidFill>
                          <a:latin typeface="+mn-lt"/>
                          <a:cs typeface="Segoe UI Semibold" panose="020B0702040204020203" pitchFamily="34" charset="0"/>
                        </a:rPr>
                        <a:t>BOŞANAN SAYISI</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200" b="0" i="0" u="none" strike="noStrike" dirty="0">
                          <a:solidFill>
                            <a:schemeClr val="tx1"/>
                          </a:solidFill>
                          <a:latin typeface="+mn-lt"/>
                          <a:cs typeface="Segoe UI Semibold" panose="020B0702040204020203" pitchFamily="34" charset="0"/>
                        </a:rPr>
                        <a:t>    4.406</a:t>
                      </a:r>
                    </a:p>
                  </a:txBody>
                  <a:tcPr marL="8965" marR="8965" marT="8965" marB="0" anchor="ctr" anchorCtr="1">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28.175</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30.619</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200" b="0" i="0" u="none" strike="noStrike" dirty="0">
                          <a:effectLst/>
                          <a:latin typeface="+mn-lt"/>
                        </a:rPr>
                        <a:t> </a:t>
                      </a:r>
                      <a:r>
                        <a:rPr lang="tr-TR" sz="1200" b="0" i="0" u="none" strike="noStrike" dirty="0" smtClean="0">
                          <a:effectLst/>
                          <a:latin typeface="+mn-lt"/>
                        </a:rPr>
                        <a:t>32.836</a:t>
                      </a:r>
                      <a:endParaRPr lang="tr-TR" sz="1200" b="0" i="0" u="none" strike="noStrike" dirty="0">
                        <a:effectLst/>
                        <a:latin typeface="+mn-lt"/>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Segoe UI Semibold" panose="020B0702040204020203" pitchFamily="34" charset="0"/>
                        </a:rPr>
                        <a:t>27.323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mn-lt"/>
                          <a:ea typeface="+mn-ea"/>
                          <a:cs typeface="Segoe UI Semibold" panose="020B0702040204020203" pitchFamily="34" charset="0"/>
                        </a:rPr>
                        <a:t>34.631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bl>
          </a:graphicData>
        </a:graphic>
      </p:graphicFrame>
      <p:sp>
        <p:nvSpPr>
          <p:cNvPr id="10" name="Metin kutusu 9"/>
          <p:cNvSpPr txBox="1"/>
          <p:nvPr/>
        </p:nvSpPr>
        <p:spPr>
          <a:xfrm>
            <a:off x="0" y="9165868"/>
            <a:ext cx="7606218"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a:t>
            </a:r>
            <a:r>
              <a:rPr kumimoji="0" lang="tr-TR" sz="900" i="0" u="none" strike="noStrike" kern="1200" cap="none" spc="0" normalizeH="0" baseline="0" noProof="0" dirty="0" smtClean="0">
                <a:ln>
                  <a:noFill/>
                </a:ln>
                <a:solidFill>
                  <a:prstClr val="black"/>
                </a:solidFill>
                <a:effectLst/>
                <a:uLnTx/>
                <a:uFillTx/>
                <a:latin typeface="Segoe UI Semibold" panose="020B0702040204020203" pitchFamily="34" charset="0"/>
                <a:ea typeface="+mn-ea"/>
                <a:cs typeface="Segoe UI Semibold" panose="020B0702040204020203" pitchFamily="34" charset="0"/>
              </a:rPr>
              <a:t> </a:t>
            </a: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TÜİK verileridir.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8" name="Tablo 27"/>
          <p:cNvGraphicFramePr>
            <a:graphicFrameLocks noGrp="1"/>
          </p:cNvGraphicFramePr>
          <p:nvPr>
            <p:extLst>
              <p:ext uri="{D42A27DB-BD31-4B8C-83A1-F6EECF244321}">
                <p14:modId xmlns:p14="http://schemas.microsoft.com/office/powerpoint/2010/main" val="1238790567"/>
              </p:ext>
            </p:extLst>
          </p:nvPr>
        </p:nvGraphicFramePr>
        <p:xfrm>
          <a:off x="159026" y="899889"/>
          <a:ext cx="6599583" cy="236014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01674">
                  <a:extLst>
                    <a:ext uri="{9D8B030D-6E8A-4147-A177-3AD203B41FA5}">
                      <a16:colId xmlns:a16="http://schemas.microsoft.com/office/drawing/2014/main" val="463268062"/>
                    </a:ext>
                  </a:extLst>
                </a:gridCol>
                <a:gridCol w="4597909">
                  <a:extLst>
                    <a:ext uri="{9D8B030D-6E8A-4147-A177-3AD203B41FA5}">
                      <a16:colId xmlns:a16="http://schemas.microsoft.com/office/drawing/2014/main" val="947962462"/>
                    </a:ext>
                  </a:extLst>
                </a:gridCol>
              </a:tblGrid>
              <a:tr h="668788">
                <a:tc gridSpan="2">
                  <a:txBody>
                    <a:bodyPr/>
                    <a:lstStyle/>
                    <a:p>
                      <a:pPr marL="0" algn="ctr" defTabSz="914400" rtl="0" eaLnBrk="1" fontAlgn="b" latinLnBrk="0" hangingPunct="1"/>
                      <a:r>
                        <a:rPr lang="tr-TR" sz="1400" b="1" cap="none" spc="0" dirty="0">
                          <a:ln w="0"/>
                          <a:solidFill>
                            <a:schemeClr val="bg1"/>
                          </a:solidFill>
                          <a:effectLst/>
                          <a:latin typeface="Calibri" panose="020F0502020204030204" pitchFamily="34" charset="0"/>
                          <a:cs typeface="Calibri" panose="020F0502020204030204" pitchFamily="34" charset="0"/>
                        </a:rPr>
                        <a:t>CUMHURİYET ÖNCESİ İSTANBUL</a:t>
                      </a:r>
                      <a:r>
                        <a:rPr lang="tr-TR" sz="1400" b="1" cap="none" spc="0" baseline="0" dirty="0">
                          <a:ln w="0"/>
                          <a:solidFill>
                            <a:schemeClr val="bg1"/>
                          </a:solidFill>
                          <a:effectLst/>
                          <a:latin typeface="Calibri" panose="020F0502020204030204" pitchFamily="34" charset="0"/>
                          <a:cs typeface="Calibri" panose="020F0502020204030204" pitchFamily="34" charset="0"/>
                        </a:rPr>
                        <a:t> NÜFUSU*</a:t>
                      </a:r>
                      <a:endParaRPr lang="tr-TR" sz="1400" b="1" cap="none" spc="0" dirty="0">
                        <a:ln w="0"/>
                        <a:solidFill>
                          <a:schemeClr val="bg1"/>
                        </a:solidFill>
                        <a:effectLst/>
                        <a:latin typeface="Calibri" panose="020F0502020204030204" pitchFamily="34" charset="0"/>
                        <a:cs typeface="Calibri" panose="020F0502020204030204" pitchFamily="34" charset="0"/>
                      </a:endParaRP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422839">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422839">
                <a:tc>
                  <a:txBody>
                    <a:bodyPr/>
                    <a:lstStyle/>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1885</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873.565</a:t>
                      </a:r>
                      <a:endParaRPr lang="tr-TR"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422839">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1896</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1.030.234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422839">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1914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909.987</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bl>
          </a:graphicData>
        </a:graphic>
      </p:graphicFrame>
    </p:spTree>
    <p:extLst>
      <p:ext uri="{BB962C8B-B14F-4D97-AF65-F5344CB8AC3E}">
        <p14:creationId xmlns:p14="http://schemas.microsoft.com/office/powerpoint/2010/main" val="3366661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SOSYAL HİZMET KURULUŞLARI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2 Tablo"/>
          <p:cNvGraphicFramePr>
            <a:graphicFrameLocks noGrp="1"/>
          </p:cNvGraphicFramePr>
          <p:nvPr>
            <p:extLst>
              <p:ext uri="{D42A27DB-BD31-4B8C-83A1-F6EECF244321}">
                <p14:modId xmlns:p14="http://schemas.microsoft.com/office/powerpoint/2010/main" val="464398526"/>
              </p:ext>
            </p:extLst>
          </p:nvPr>
        </p:nvGraphicFramePr>
        <p:xfrm>
          <a:off x="67237" y="912940"/>
          <a:ext cx="6723528" cy="8403341"/>
        </p:xfrm>
        <a:graphic>
          <a:graphicData uri="http://schemas.openxmlformats.org/drawingml/2006/table">
            <a:tbl>
              <a:tblPr>
                <a:effectLst>
                  <a:outerShdw blurRad="50800" dist="38100" dir="5400000" algn="t" rotWithShape="0">
                    <a:prstClr val="black">
                      <a:alpha val="40000"/>
                    </a:prstClr>
                  </a:outerShdw>
                </a:effectLst>
              </a:tblPr>
              <a:tblGrid>
                <a:gridCol w="2479988">
                  <a:extLst>
                    <a:ext uri="{9D8B030D-6E8A-4147-A177-3AD203B41FA5}">
                      <a16:colId xmlns:a16="http://schemas.microsoft.com/office/drawing/2014/main" val="20000"/>
                    </a:ext>
                  </a:extLst>
                </a:gridCol>
                <a:gridCol w="2221015">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756104">
                  <a:extLst>
                    <a:ext uri="{9D8B030D-6E8A-4147-A177-3AD203B41FA5}">
                      <a16:colId xmlns:a16="http://schemas.microsoft.com/office/drawing/2014/main" val="20003"/>
                    </a:ext>
                  </a:extLst>
                </a:gridCol>
                <a:gridCol w="836733">
                  <a:extLst>
                    <a:ext uri="{9D8B030D-6E8A-4147-A177-3AD203B41FA5}">
                      <a16:colId xmlns:a16="http://schemas.microsoft.com/office/drawing/2014/main" val="20004"/>
                    </a:ext>
                  </a:extLst>
                </a:gridCol>
              </a:tblGrid>
              <a:tr h="69380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mn-lt"/>
                          <a:ea typeface="+mn-ea"/>
                          <a:cs typeface="Arial" pitchFamily="34" charset="0"/>
                        </a:rPr>
                        <a:t>TÜRÜ  </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mn-lt"/>
                          <a:ea typeface="+mn-ea"/>
                          <a:cs typeface="Arial" pitchFamily="34" charset="0"/>
                        </a:rPr>
                        <a:t>KURUM</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mn-lt"/>
                          <a:ea typeface="+mn-ea"/>
                          <a:cs typeface="Arial" pitchFamily="34" charset="0"/>
                        </a:rPr>
                        <a:t>SAYI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mn-lt"/>
                          <a:ea typeface="+mn-ea"/>
                          <a:cs typeface="Arial" pitchFamily="34" charset="0"/>
                        </a:rPr>
                        <a:t>KAPASİTE</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50" b="1" i="0" u="none" strike="noStrike" kern="1200" dirty="0">
                          <a:solidFill>
                            <a:schemeClr val="bg1"/>
                          </a:solidFill>
                          <a:latin typeface="+mn-lt"/>
                          <a:ea typeface="+mn-ea"/>
                          <a:cs typeface="Arial" pitchFamily="34" charset="0"/>
                        </a:rPr>
                        <a:t>YARARLANAN</a:t>
                      </a:r>
                      <a:br>
                        <a:rPr lang="tr-TR" sz="1050" b="1" i="0" u="none" strike="noStrike" kern="1200" dirty="0">
                          <a:solidFill>
                            <a:schemeClr val="bg1"/>
                          </a:solidFill>
                          <a:latin typeface="+mn-lt"/>
                          <a:ea typeface="+mn-ea"/>
                          <a:cs typeface="Arial" pitchFamily="34" charset="0"/>
                        </a:rPr>
                      </a:br>
                      <a:r>
                        <a:rPr lang="tr-TR" sz="1050" b="1" i="0" u="none" strike="noStrike" kern="1200" dirty="0">
                          <a:solidFill>
                            <a:schemeClr val="bg1"/>
                          </a:solidFill>
                          <a:latin typeface="+mn-lt"/>
                          <a:ea typeface="+mn-ea"/>
                          <a:cs typeface="Arial" pitchFamily="34" charset="0"/>
                        </a:rPr>
                        <a:t>SAYISI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2698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rgbClr val="14213D"/>
                          </a:solidFill>
                          <a:effectLst/>
                          <a:latin typeface="+mn-lt"/>
                          <a:ea typeface="+mn-ea"/>
                          <a:cs typeface="+mn-cs"/>
                        </a:rPr>
                        <a:t>Engelli Rehabilitasyon Merkezi </a:t>
                      </a:r>
                      <a:r>
                        <a:rPr lang="tr-TR" sz="1200" b="1" i="0" u="none" strike="noStrike" kern="1200" dirty="0" smtClean="0">
                          <a:solidFill>
                            <a:srgbClr val="14213D"/>
                          </a:solidFill>
                          <a:effectLst/>
                          <a:latin typeface="+mn-lt"/>
                          <a:ea typeface="+mn-ea"/>
                          <a:cs typeface="+mn-cs"/>
                        </a:rPr>
                        <a:t>(Resmi)</a:t>
                      </a:r>
                      <a:endParaRPr lang="tr-TR" sz="1200" b="1" i="0" u="none" strike="noStrike" kern="1200" dirty="0">
                        <a:solidFill>
                          <a:srgbClr val="14213D"/>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619</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528</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98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smtClean="0">
                          <a:solidFill>
                            <a:srgbClr val="14213D"/>
                          </a:solidFill>
                          <a:effectLst/>
                          <a:latin typeface="+mn-lt"/>
                          <a:ea typeface="+mn-ea"/>
                          <a:cs typeface="+mn-cs"/>
                        </a:rPr>
                        <a:t>Umut Evleri</a:t>
                      </a:r>
                      <a:endParaRPr lang="tr-TR" sz="1200" b="1" i="0" u="none" strike="noStrike" kern="1200" dirty="0">
                        <a:solidFill>
                          <a:srgbClr val="14213D"/>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11</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53</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50</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540677"/>
                  </a:ext>
                </a:extLst>
              </a:tr>
              <a:tr h="2698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rgbClr val="14213D"/>
                          </a:solidFill>
                          <a:effectLst/>
                          <a:latin typeface="+mn-lt"/>
                          <a:ea typeface="+mn-ea"/>
                          <a:cs typeface="+mn-cs"/>
                        </a:rPr>
                        <a:t>Çocuk Destek Merkezi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9</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284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396</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698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rgbClr val="14213D"/>
                          </a:solidFill>
                          <a:effectLst/>
                          <a:latin typeface="+mn-lt"/>
                          <a:ea typeface="+mn-ea"/>
                          <a:cs typeface="+mn-cs"/>
                        </a:rPr>
                        <a:t>Çocuk Evleri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140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latin typeface="+mn-lt"/>
                          <a:ea typeface="+mn-ea"/>
                          <a:cs typeface="Arial" pitchFamily="34" charset="0"/>
                        </a:rPr>
                        <a:t>750</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latin typeface="+mn-lt"/>
                          <a:ea typeface="+mn-ea"/>
                          <a:cs typeface="Arial" pitchFamily="34" charset="0"/>
                        </a:rPr>
                        <a:t>554</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654370"/>
                  </a:ext>
                </a:extLst>
              </a:tr>
              <a:tr h="2698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rgbClr val="14213D"/>
                          </a:solidFill>
                          <a:effectLst/>
                          <a:latin typeface="+mn-lt"/>
                          <a:ea typeface="+mn-ea"/>
                          <a:cs typeface="+mn-cs"/>
                        </a:rPr>
                        <a:t>Çocuk Evleri Sitesi (Çocuk Yuvası)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1.010</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957</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2698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rgbClr val="14213D"/>
                          </a:solidFill>
                          <a:effectLst/>
                          <a:latin typeface="+mn-lt"/>
                          <a:ea typeface="+mn-ea"/>
                          <a:cs typeface="+mn-cs"/>
                        </a:rPr>
                        <a:t>Kreş ve Gündüz Bakımevi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309</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10.759</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287</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69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mn-lt"/>
                          <a:ea typeface="+mn-ea"/>
                          <a:cs typeface="Arial" pitchFamily="34" charset="0"/>
                        </a:rPr>
                        <a:t>İlk Kabul İstasyonu</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102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175</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69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mn-lt"/>
                          <a:ea typeface="+mn-ea"/>
                          <a:cs typeface="Arial" pitchFamily="34" charset="0"/>
                        </a:rPr>
                        <a:t>Sosyal Hizmet Merkezi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35</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403.074</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61461">
                <a:tc rowSpan="8">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lang="tr-TR" sz="1200" b="1" kern="1200" dirty="0">
                          <a:solidFill>
                            <a:schemeClr val="tx1"/>
                          </a:solidFill>
                          <a:latin typeface="+mn-lt"/>
                          <a:ea typeface="+mn-ea"/>
                          <a:cs typeface="+mn-cs"/>
                        </a:rPr>
                        <a:t>Huzurevi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9</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1.555</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1.176</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6146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İstanbul Büyükşehir Belediyesi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516</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614</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6146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Dernek ve Vakıflar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624</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3973171"/>
                  </a:ext>
                </a:extLst>
              </a:tr>
              <a:tr h="26146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Azınlıklar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244</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61461">
                <a:tc vMerge="1">
                  <a:txBody>
                    <a:bodyPr/>
                    <a:lstStyle/>
                    <a:p>
                      <a:endParaRPr lang="tr-TR"/>
                    </a:p>
                  </a:txBody>
                  <a:tcPr/>
                </a:tc>
                <a:tc>
                  <a:txBody>
                    <a:bodyPr/>
                    <a:lstStyle/>
                    <a:p>
                      <a:r>
                        <a:rPr lang="tr-TR" sz="1200" dirty="0" smtClean="0">
                          <a:latin typeface="+mn-lt"/>
                        </a:rPr>
                        <a:t>İlçe Belediyelerine Bağlı</a:t>
                      </a:r>
                      <a:endParaRPr lang="tr-TR" sz="1200" dirty="0">
                        <a:latin typeface="+mn-lt"/>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dirty="0" smtClean="0">
                          <a:latin typeface="+mn-lt"/>
                        </a:rPr>
                        <a:t>2</a:t>
                      </a:r>
                      <a:endParaRPr lang="tr-TR" dirty="0">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dirty="0" smtClean="0">
                          <a:latin typeface="+mn-lt"/>
                        </a:rPr>
                        <a:t>-</a:t>
                      </a:r>
                      <a:endParaRPr lang="tr-TR" dirty="0">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dirty="0" smtClean="0">
                          <a:latin typeface="+mn-lt"/>
                        </a:rPr>
                        <a:t>28</a:t>
                      </a:r>
                      <a:endParaRPr lang="tr-TR" dirty="0">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98661">
                <a:tc vMerge="1">
                  <a:txBody>
                    <a:bodyPr/>
                    <a:lstStyle/>
                    <a:p>
                      <a:endParaRPr lang="tr-TR"/>
                    </a:p>
                  </a:txBody>
                  <a:tcPr/>
                </a:tc>
                <a:tc>
                  <a:txBody>
                    <a:bodyPr/>
                    <a:lstStyle/>
                    <a:p>
                      <a:pPr marL="0" algn="l" defTabSz="685800" rtl="0" eaLnBrk="1" latinLnBrk="0" hangingPunct="1"/>
                      <a:r>
                        <a:rPr lang="tr-TR" sz="1200" kern="1200" dirty="0" smtClean="0">
                          <a:solidFill>
                            <a:schemeClr val="tx1"/>
                          </a:solidFill>
                          <a:latin typeface="+mn-lt"/>
                          <a:ea typeface="+mn-ea"/>
                          <a:cs typeface="+mn-cs"/>
                        </a:rPr>
                        <a:t>İlçe Milli Eğitim Müdürlüğüne Bağlı</a:t>
                      </a:r>
                      <a:endParaRPr lang="tr-TR" sz="1200" kern="1200" dirty="0">
                        <a:solidFill>
                          <a:schemeClr val="tx1"/>
                        </a:solidFill>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dirty="0" smtClean="0">
                          <a:latin typeface="+mn-lt"/>
                        </a:rPr>
                        <a:t>1</a:t>
                      </a:r>
                      <a:endParaRPr lang="tr-TR" dirty="0">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dirty="0" smtClean="0">
                          <a:latin typeface="+mn-lt"/>
                        </a:rPr>
                        <a:t>-</a:t>
                      </a:r>
                      <a:endParaRPr lang="tr-TR" dirty="0">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dirty="0" smtClean="0">
                          <a:latin typeface="+mn-lt"/>
                        </a:rPr>
                        <a:t>26</a:t>
                      </a:r>
                      <a:endParaRPr lang="tr-TR" dirty="0">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529208"/>
                  </a:ext>
                </a:extLst>
              </a:tr>
              <a:tr h="27772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Özel </a:t>
                      </a:r>
                      <a:r>
                        <a:rPr kumimoji="0" lang="tr-TR" sz="1200" b="0" i="0" u="none" strike="noStrike" kern="1200" cap="none" normalizeH="0" baseline="0" dirty="0" smtClean="0">
                          <a:ln>
                            <a:noFill/>
                          </a:ln>
                          <a:solidFill>
                            <a:schemeClr val="tx1"/>
                          </a:solidFill>
                          <a:effectLst/>
                          <a:latin typeface="+mn-lt"/>
                          <a:ea typeface="+mn-ea"/>
                          <a:cs typeface="Arial" pitchFamily="34" charset="0"/>
                        </a:rPr>
                        <a:t>Şirket ve Şahıslar Bağlı</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92</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4.109</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6792880"/>
                  </a:ext>
                </a:extLst>
              </a:tr>
              <a:tr h="46253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Özel Gündüzlü Yaşlı Hizmet Merkezleri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21</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69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mn-lt"/>
                          <a:ea typeface="+mn-ea"/>
                          <a:cs typeface="Arial" pitchFamily="34" charset="0"/>
                        </a:rPr>
                        <a:t>Darülaceze</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Aile ve Sosyal Hizmetler Bakanlığı</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516</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427</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61461">
                <a:tc rowSpan="10">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mn-lt"/>
                          <a:ea typeface="+mn-ea"/>
                          <a:cs typeface="Arial" pitchFamily="34" charset="0"/>
                        </a:rPr>
                        <a:t>Kadın </a:t>
                      </a:r>
                      <a:r>
                        <a:rPr kumimoji="0" lang="tr-TR" sz="1200" b="1" i="0" u="none" strike="noStrike" kern="1200" cap="none" normalizeH="0" baseline="0" dirty="0" smtClean="0">
                          <a:ln>
                            <a:noFill/>
                          </a:ln>
                          <a:solidFill>
                            <a:srgbClr val="14213D"/>
                          </a:solidFill>
                          <a:effectLst/>
                          <a:latin typeface="+mn-lt"/>
                          <a:ea typeface="+mn-ea"/>
                          <a:cs typeface="Arial" pitchFamily="34" charset="0"/>
                        </a:rPr>
                        <a:t>Konukevleri*</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10</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321</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3.547</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261461">
                <a:tc vMerge="1">
                  <a:txBody>
                    <a:bodyPr/>
                    <a:lstStyle/>
                    <a:p>
                      <a:endParaRPr lang="tr-TR"/>
                    </a:p>
                  </a:txBody>
                  <a:tcPr/>
                </a:tc>
                <a:tc>
                  <a:txBody>
                    <a:bodyPr/>
                    <a:lstStyle/>
                    <a:p>
                      <a:pPr algn="l" fontAlgn="ctr"/>
                      <a:r>
                        <a:rPr lang="tr-TR" sz="1200" b="0" i="0" u="none" strike="noStrike" dirty="0">
                          <a:solidFill>
                            <a:schemeClr val="tx1"/>
                          </a:solidFill>
                          <a:effectLst/>
                          <a:latin typeface="+mn-lt"/>
                        </a:rPr>
                        <a:t>Küçükçekmece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30</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46</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61461">
                <a:tc vMerge="1">
                  <a:txBody>
                    <a:bodyPr/>
                    <a:lstStyle/>
                    <a:p>
                      <a:endParaRPr lang="tr-TR"/>
                    </a:p>
                  </a:txBody>
                  <a:tcPr/>
                </a:tc>
                <a:tc>
                  <a:txBody>
                    <a:bodyPr/>
                    <a:lstStyle/>
                    <a:p>
                      <a:pPr algn="l" fontAlgn="ctr"/>
                      <a:r>
                        <a:rPr lang="tr-TR" sz="1200" b="0" i="0" u="none" strike="noStrike" dirty="0">
                          <a:solidFill>
                            <a:schemeClr val="tx1"/>
                          </a:solidFill>
                          <a:effectLst/>
                          <a:latin typeface="+mn-lt"/>
                        </a:rPr>
                        <a:t>Kadıköy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30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176</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61461">
                <a:tc vMerge="1">
                  <a:txBody>
                    <a:bodyPr/>
                    <a:lstStyle/>
                    <a:p>
                      <a:endParaRPr lang="tr-TR"/>
                    </a:p>
                  </a:txBody>
                  <a:tcPr/>
                </a:tc>
                <a:tc>
                  <a:txBody>
                    <a:bodyPr/>
                    <a:lstStyle/>
                    <a:p>
                      <a:pPr algn="l" fontAlgn="ctr"/>
                      <a:r>
                        <a:rPr lang="tr-TR" sz="1200" b="0" i="0" u="none" strike="noStrike" dirty="0">
                          <a:solidFill>
                            <a:schemeClr val="tx1"/>
                          </a:solidFill>
                          <a:effectLst/>
                          <a:latin typeface="+mn-lt"/>
                        </a:rPr>
                        <a:t>Üsküdar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18</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46</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261461">
                <a:tc vMerge="1">
                  <a:txBody>
                    <a:bodyPr/>
                    <a:lstStyle/>
                    <a:p>
                      <a:endParaRPr lang="tr-TR"/>
                    </a:p>
                  </a:txBody>
                  <a:tcPr/>
                </a:tc>
                <a:tc>
                  <a:txBody>
                    <a:bodyPr/>
                    <a:lstStyle/>
                    <a:p>
                      <a:pPr algn="l" fontAlgn="ctr"/>
                      <a:r>
                        <a:rPr lang="tr-TR" sz="1200" b="0" i="0" u="none" strike="noStrike" dirty="0" err="1">
                          <a:solidFill>
                            <a:schemeClr val="tx1"/>
                          </a:solidFill>
                          <a:effectLst/>
                          <a:latin typeface="+mn-lt"/>
                        </a:rPr>
                        <a:t>Eyüpsultan</a:t>
                      </a:r>
                      <a:r>
                        <a:rPr lang="tr-TR" sz="1200" b="0" i="0" u="none" strike="noStrike" dirty="0">
                          <a:solidFill>
                            <a:schemeClr val="tx1"/>
                          </a:solidFill>
                          <a:effectLst/>
                          <a:latin typeface="+mn-lt"/>
                        </a:rPr>
                        <a:t>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0</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261461">
                <a:tc vMerge="1">
                  <a:txBody>
                    <a:bodyPr/>
                    <a:lstStyle/>
                    <a:p>
                      <a:endParaRPr lang="tr-TR"/>
                    </a:p>
                  </a:txBody>
                  <a:tcPr/>
                </a:tc>
                <a:tc>
                  <a:txBody>
                    <a:bodyPr/>
                    <a:lstStyle/>
                    <a:p>
                      <a:pPr algn="l" fontAlgn="ctr"/>
                      <a:r>
                        <a:rPr lang="tr-TR" sz="1200" b="0" i="0" u="none" strike="noStrike" dirty="0">
                          <a:solidFill>
                            <a:schemeClr val="tx1"/>
                          </a:solidFill>
                          <a:effectLst/>
                          <a:latin typeface="+mn-lt"/>
                        </a:rPr>
                        <a:t>Pendik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38</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261461">
                <a:tc vMerge="1">
                  <a:txBody>
                    <a:bodyPr/>
                    <a:lstStyle/>
                    <a:p>
                      <a:endParaRPr lang="tr-TR"/>
                    </a:p>
                  </a:txBody>
                  <a:tcPr/>
                </a:tc>
                <a:tc>
                  <a:txBody>
                    <a:bodyPr/>
                    <a:lstStyle/>
                    <a:p>
                      <a:pPr algn="l" fontAlgn="ctr"/>
                      <a:r>
                        <a:rPr lang="tr-TR" sz="1200" b="0" i="0" u="none" strike="noStrike" dirty="0">
                          <a:solidFill>
                            <a:schemeClr val="tx1"/>
                          </a:solidFill>
                          <a:effectLst/>
                          <a:latin typeface="+mn-lt"/>
                        </a:rPr>
                        <a:t>Ümraniye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23</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261461">
                <a:tc vMerge="1">
                  <a:txBody>
                    <a:bodyPr/>
                    <a:lstStyle/>
                    <a:p>
                      <a:endParaRPr lang="tr-TR"/>
                    </a:p>
                  </a:txBody>
                  <a:tcPr/>
                </a:tc>
                <a:tc>
                  <a:txBody>
                    <a:bodyPr/>
                    <a:lstStyle/>
                    <a:p>
                      <a:pPr algn="l" fontAlgn="ctr"/>
                      <a:r>
                        <a:rPr lang="tr-TR" sz="1200" b="0" i="0" u="none" strike="noStrike" dirty="0">
                          <a:solidFill>
                            <a:schemeClr val="tx1"/>
                          </a:solidFill>
                          <a:effectLst/>
                          <a:latin typeface="+mn-lt"/>
                        </a:rPr>
                        <a:t>Ataşehir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25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0</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261461">
                <a:tc vMerge="1">
                  <a:txBody>
                    <a:bodyPr/>
                    <a:lstStyle/>
                    <a:p>
                      <a:endParaRPr lang="tr-TR"/>
                    </a:p>
                  </a:txBody>
                  <a:tcPr/>
                </a:tc>
                <a:tc>
                  <a:txBody>
                    <a:bodyPr/>
                    <a:lstStyle/>
                    <a:p>
                      <a:pPr algn="l" fontAlgn="ctr"/>
                      <a:r>
                        <a:rPr lang="tr-TR" sz="1200" b="0" i="0" u="none" strike="noStrike" dirty="0">
                          <a:solidFill>
                            <a:schemeClr val="tx1"/>
                          </a:solidFill>
                          <a:effectLst/>
                          <a:latin typeface="+mn-lt"/>
                        </a:rPr>
                        <a:t>Gaziosmanpaşa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20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83</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261461">
                <a:tc vMerge="1">
                  <a:txBody>
                    <a:bodyPr/>
                    <a:lstStyle/>
                    <a:p>
                      <a:endParaRPr lang="tr-TR"/>
                    </a:p>
                  </a:txBody>
                  <a:tcPr/>
                </a:tc>
                <a:tc>
                  <a:txBody>
                    <a:bodyPr/>
                    <a:lstStyle/>
                    <a:p>
                      <a:pPr algn="l" fontAlgn="ctr"/>
                      <a:r>
                        <a:rPr lang="tr-TR" sz="1200" b="0" i="0" u="none" strike="noStrike" dirty="0">
                          <a:solidFill>
                            <a:schemeClr val="tx1"/>
                          </a:solidFill>
                          <a:effectLst/>
                          <a:latin typeface="+mn-lt"/>
                        </a:rPr>
                        <a:t>Kartal  Belediyesi</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a:solidFill>
                            <a:schemeClr val="tx1"/>
                          </a:solidFill>
                          <a:latin typeface="+mn-lt"/>
                          <a:ea typeface="+mn-ea"/>
                          <a:cs typeface="Arial" pitchFamily="34" charset="0"/>
                        </a:rPr>
                        <a:t>20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kern="1200" dirty="0" smtClean="0">
                          <a:solidFill>
                            <a:schemeClr val="tx1"/>
                          </a:solidFill>
                          <a:latin typeface="+mn-lt"/>
                          <a:ea typeface="+mn-ea"/>
                          <a:cs typeface="Arial" pitchFamily="34" charset="0"/>
                        </a:rPr>
                        <a:t>0</a:t>
                      </a:r>
                      <a:endParaRPr lang="tr-TR" sz="1200" b="0"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32040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400" b="1" i="0" u="none" strike="noStrike" kern="1200" dirty="0">
                          <a:solidFill>
                            <a:srgbClr val="14213D"/>
                          </a:solidFill>
                          <a:latin typeface="+mn-lt"/>
                          <a:ea typeface="+mn-ea"/>
                          <a:cs typeface="Arial" pitchFamily="34" charset="0"/>
                        </a:rPr>
                        <a:t>TOPLAM </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tr-TR" sz="1200" b="1" i="0" u="none" strike="noStrike" kern="1200" dirty="0">
                        <a:solidFill>
                          <a:srgbClr val="000099"/>
                        </a:solidFill>
                        <a:latin typeface="Bookman Old Style" pitchFamily="18" charset="0"/>
                        <a:ea typeface="+mn-ea"/>
                        <a:cs typeface="Arial" pitchFamily="34" charset="0"/>
                      </a:endParaRPr>
                    </a:p>
                  </a:txBody>
                  <a:tcPr marL="14575" marR="14575" marT="0" marB="0" anchor="ctr">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tr-TR" sz="1400" b="1" i="0" u="none" strike="noStrike" kern="1200" dirty="0" smtClean="0">
                          <a:solidFill>
                            <a:srgbClr val="14213D"/>
                          </a:solidFill>
                          <a:effectLst/>
                          <a:latin typeface="+mn-lt"/>
                          <a:ea typeface="+mn-ea"/>
                          <a:cs typeface="+mn-cs"/>
                        </a:rPr>
                        <a:t>674</a:t>
                      </a:r>
                      <a:endParaRPr lang="tr-TR" sz="14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marL="0" algn="ctr" defTabSz="457200" rtl="0" eaLnBrk="1" fontAlgn="ctr" latinLnBrk="0" hangingPunct="1"/>
                      <a:r>
                        <a:rPr lang="tr-TR" sz="1400" b="1" i="0" u="none" strike="noStrike" kern="1200" dirty="0" smtClean="0">
                          <a:solidFill>
                            <a:srgbClr val="14213D"/>
                          </a:solidFill>
                          <a:effectLst/>
                          <a:latin typeface="+mn-lt"/>
                          <a:ea typeface="+mn-ea"/>
                          <a:cs typeface="+mn-cs"/>
                        </a:rPr>
                        <a:t>16.673</a:t>
                      </a:r>
                      <a:endParaRPr lang="tr-TR" sz="14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marL="0" algn="ctr" defTabSz="457200" rtl="0" eaLnBrk="1" fontAlgn="ctr" latinLnBrk="0" hangingPunct="1"/>
                      <a:r>
                        <a:rPr lang="tr-TR" sz="1400" b="1" i="0" u="none" strike="noStrike" kern="1200" dirty="0" smtClean="0">
                          <a:solidFill>
                            <a:srgbClr val="14213D"/>
                          </a:solidFill>
                          <a:effectLst/>
                          <a:latin typeface="+mn-lt"/>
                          <a:ea typeface="+mn-ea"/>
                          <a:cs typeface="+mn-cs"/>
                        </a:rPr>
                        <a:t>417.249</a:t>
                      </a:r>
                      <a:endParaRPr lang="tr-TR" sz="1400" b="1" i="0" u="none" strike="noStrike" kern="1200" dirty="0">
                        <a:solidFill>
                          <a:srgbClr val="14213D"/>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3711995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SOSYAL HİZMETLER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Metin kutusu 5"/>
          <p:cNvSpPr txBox="1"/>
          <p:nvPr/>
        </p:nvSpPr>
        <p:spPr>
          <a:xfrm>
            <a:off x="93746" y="9265288"/>
            <a:ext cx="60535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Şehit yakınları ve gazi sayıları, adres değişiklikleri ve vefatlar sebebiyle değişebilmektedir</a:t>
            </a:r>
            <a:r>
              <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Slayt Numarası Yer Tutucusu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3 Tablo"/>
          <p:cNvGraphicFramePr>
            <a:graphicFrameLocks noGrp="1"/>
          </p:cNvGraphicFramePr>
          <p:nvPr>
            <p:extLst>
              <p:ext uri="{D42A27DB-BD31-4B8C-83A1-F6EECF244321}">
                <p14:modId xmlns:p14="http://schemas.microsoft.com/office/powerpoint/2010/main" val="915616889"/>
              </p:ext>
            </p:extLst>
          </p:nvPr>
        </p:nvGraphicFramePr>
        <p:xfrm>
          <a:off x="134785" y="856221"/>
          <a:ext cx="6548403" cy="3914559"/>
        </p:xfrm>
        <a:graphic>
          <a:graphicData uri="http://schemas.openxmlformats.org/drawingml/2006/table">
            <a:tbl>
              <a:tblPr>
                <a:effectLst>
                  <a:outerShdw blurRad="50800" dist="38100" dir="5400000" algn="t" rotWithShape="0">
                    <a:prstClr val="black">
                      <a:alpha val="40000"/>
                    </a:prstClr>
                  </a:outerShdw>
                </a:effectLst>
              </a:tblPr>
              <a:tblGrid>
                <a:gridCol w="2699112">
                  <a:extLst>
                    <a:ext uri="{9D8B030D-6E8A-4147-A177-3AD203B41FA5}">
                      <a16:colId xmlns:a16="http://schemas.microsoft.com/office/drawing/2014/main" val="20000"/>
                    </a:ext>
                  </a:extLst>
                </a:gridCol>
                <a:gridCol w="886919">
                  <a:extLst>
                    <a:ext uri="{9D8B030D-6E8A-4147-A177-3AD203B41FA5}">
                      <a16:colId xmlns:a16="http://schemas.microsoft.com/office/drawing/2014/main" val="20002"/>
                    </a:ext>
                  </a:extLst>
                </a:gridCol>
                <a:gridCol w="987458">
                  <a:extLst>
                    <a:ext uri="{9D8B030D-6E8A-4147-A177-3AD203B41FA5}">
                      <a16:colId xmlns:a16="http://schemas.microsoft.com/office/drawing/2014/main" val="20003"/>
                    </a:ext>
                  </a:extLst>
                </a:gridCol>
                <a:gridCol w="935486">
                  <a:extLst>
                    <a:ext uri="{9D8B030D-6E8A-4147-A177-3AD203B41FA5}">
                      <a16:colId xmlns:a16="http://schemas.microsoft.com/office/drawing/2014/main" val="20004"/>
                    </a:ext>
                  </a:extLst>
                </a:gridCol>
                <a:gridCol w="1039428">
                  <a:extLst>
                    <a:ext uri="{9D8B030D-6E8A-4147-A177-3AD203B41FA5}">
                      <a16:colId xmlns:a16="http://schemas.microsoft.com/office/drawing/2014/main" val="2801467038"/>
                    </a:ext>
                  </a:extLst>
                </a:gridCol>
              </a:tblGrid>
              <a:tr h="593115">
                <a:tc>
                  <a:txBody>
                    <a:bodyPr/>
                    <a:lstStyle/>
                    <a:p>
                      <a:pPr algn="ctr" fontAlgn="b"/>
                      <a:r>
                        <a:rPr lang="tr-TR" sz="1800" b="1" i="0" u="none" strike="noStrike" dirty="0">
                          <a:solidFill>
                            <a:schemeClr val="bg1"/>
                          </a:solidFill>
                          <a:latin typeface="Calibri" panose="020F0502020204030204" pitchFamily="34" charset="0"/>
                          <a:cs typeface="Arial" pitchFamily="34" charset="0"/>
                        </a:rPr>
                        <a:t>SOSYAL HİZMET</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2018</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2019</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2020</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smtClean="0">
                          <a:solidFill>
                            <a:schemeClr val="bg1"/>
                          </a:solidFill>
                          <a:latin typeface="Calibri" panose="020F0502020204030204" pitchFamily="34" charset="0"/>
                          <a:ea typeface="+mn-ea"/>
                          <a:cs typeface="Arial" pitchFamily="34" charset="0"/>
                        </a:rPr>
                        <a:t>2021</a:t>
                      </a:r>
                      <a:r>
                        <a:rPr lang="tr-TR" sz="1800" b="1" i="0" u="none" strike="noStrike" kern="1200" baseline="0" dirty="0" smtClean="0">
                          <a:solidFill>
                            <a:schemeClr val="bg1"/>
                          </a:solidFill>
                          <a:latin typeface="Calibri" panose="020F0502020204030204" pitchFamily="34" charset="0"/>
                          <a:ea typeface="+mn-ea"/>
                          <a:cs typeface="Arial" pitchFamily="34" charset="0"/>
                        </a:rPr>
                        <a:t> </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74492">
                <a:tc>
                  <a:txBody>
                    <a:bodyPr/>
                    <a:lstStyle/>
                    <a:p>
                      <a:pPr algn="l" fontAlgn="b"/>
                      <a:r>
                        <a:rPr lang="tr-TR" sz="1200" b="1" i="0" u="none" strike="noStrike" dirty="0">
                          <a:solidFill>
                            <a:srgbClr val="14213D"/>
                          </a:solidFill>
                          <a:latin typeface="Calibri" panose="020F0502020204030204" pitchFamily="34" charset="0"/>
                          <a:cs typeface="Arial" pitchFamily="34" charset="0"/>
                        </a:rPr>
                        <a:t>Huzurevlerinde Kalan</a:t>
                      </a:r>
                      <a:r>
                        <a:rPr lang="tr-TR" sz="1200" b="1" i="0" u="none" strike="noStrike" baseline="0" dirty="0">
                          <a:solidFill>
                            <a:srgbClr val="14213D"/>
                          </a:solidFill>
                          <a:latin typeface="Calibri" panose="020F0502020204030204" pitchFamily="34" charset="0"/>
                          <a:cs typeface="Arial" pitchFamily="34" charset="0"/>
                        </a:rPr>
                        <a:t> (Darülaceze dahil </a:t>
                      </a:r>
                      <a:r>
                        <a:rPr lang="tr-TR" sz="1200" b="1" i="0" u="none" strike="noStrike" baseline="0" dirty="0" smtClean="0">
                          <a:solidFill>
                            <a:srgbClr val="14213D"/>
                          </a:solidFill>
                          <a:latin typeface="Calibri" panose="020F0502020204030204" pitchFamily="34" charset="0"/>
                          <a:cs typeface="Arial" pitchFamily="34" charset="0"/>
                        </a:rPr>
                        <a:t>edilmiştir.)</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7.348</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7.323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6.910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5.479</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4492">
                <a:tc>
                  <a:txBody>
                    <a:bodyPr/>
                    <a:lstStyle/>
                    <a:p>
                      <a:pPr algn="l" fontAlgn="b"/>
                      <a:r>
                        <a:rPr lang="tr-TR" sz="1200" b="1" i="0" u="none" strike="noStrike" dirty="0">
                          <a:solidFill>
                            <a:srgbClr val="14213D"/>
                          </a:solidFill>
                          <a:latin typeface="Calibri" panose="020F0502020204030204" pitchFamily="34" charset="0"/>
                          <a:cs typeface="Arial" pitchFamily="34" charset="0"/>
                        </a:rPr>
                        <a:t>Çocuk Evlerinde Kalan (Fiili</a:t>
                      </a:r>
                      <a:r>
                        <a:rPr lang="tr-TR" sz="1200" b="1" i="0" u="none" strike="noStrike" baseline="0" dirty="0">
                          <a:solidFill>
                            <a:srgbClr val="14213D"/>
                          </a:solidFill>
                          <a:latin typeface="Calibri" panose="020F0502020204030204" pitchFamily="34" charset="0"/>
                          <a:cs typeface="Arial" pitchFamily="34" charset="0"/>
                        </a:rPr>
                        <a:t> olarak kalan)</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1.003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895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857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957</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4492">
                <a:tc>
                  <a:txBody>
                    <a:bodyPr/>
                    <a:lstStyle/>
                    <a:p>
                      <a:pPr algn="l" fontAlgn="b"/>
                      <a:r>
                        <a:rPr lang="tr-TR" sz="1200" b="1" i="0" u="none" strike="noStrike" dirty="0">
                          <a:solidFill>
                            <a:srgbClr val="14213D"/>
                          </a:solidFill>
                          <a:latin typeface="Calibri" panose="020F0502020204030204" pitchFamily="34" charset="0"/>
                          <a:cs typeface="Arial" pitchFamily="34" charset="0"/>
                        </a:rPr>
                        <a:t>Kadın Konuk Evlerinden</a:t>
                      </a:r>
                      <a:r>
                        <a:rPr lang="tr-TR" sz="1200" b="1" i="0" u="none" strike="noStrike" baseline="0" dirty="0">
                          <a:solidFill>
                            <a:srgbClr val="14213D"/>
                          </a:solidFill>
                          <a:latin typeface="Calibri" panose="020F0502020204030204" pitchFamily="34" charset="0"/>
                          <a:cs typeface="Arial" pitchFamily="34" charset="0"/>
                        </a:rPr>
                        <a:t> Yararlanan Kadın Sayısı</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4.464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5.258</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4.206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2.775</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4492">
                <a:tc>
                  <a:txBody>
                    <a:bodyPr/>
                    <a:lstStyle/>
                    <a:p>
                      <a:pPr algn="l" fontAlgn="b"/>
                      <a:r>
                        <a:rPr lang="tr-TR" sz="1200" b="1" i="0" u="none" strike="noStrike" dirty="0">
                          <a:solidFill>
                            <a:srgbClr val="14213D"/>
                          </a:solidFill>
                          <a:latin typeface="Calibri" panose="020F0502020204030204" pitchFamily="34" charset="0"/>
                          <a:cs typeface="Arial" pitchFamily="34" charset="0"/>
                        </a:rPr>
                        <a:t>Engelli Rehabilitasyon Merkezlerinden  Hizmet Alan (Umut</a:t>
                      </a:r>
                      <a:r>
                        <a:rPr lang="tr-TR" sz="1200" b="1" i="0" u="none" strike="noStrike" baseline="0" dirty="0">
                          <a:solidFill>
                            <a:srgbClr val="14213D"/>
                          </a:solidFill>
                          <a:latin typeface="Calibri" panose="020F0502020204030204" pitchFamily="34" charset="0"/>
                          <a:cs typeface="Arial" pitchFamily="34" charset="0"/>
                        </a:rPr>
                        <a:t> evleri dahil edilmiştir)</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383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391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336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4492">
                <a:tc>
                  <a:txBody>
                    <a:bodyPr/>
                    <a:lstStyle/>
                    <a:p>
                      <a:pPr algn="l" fontAlgn="b"/>
                      <a:r>
                        <a:rPr lang="tr-TR" sz="1200" b="1" i="0" u="none" strike="noStrike" dirty="0" smtClean="0">
                          <a:solidFill>
                            <a:srgbClr val="14213D"/>
                          </a:solidFill>
                          <a:latin typeface="Calibri" panose="020F0502020204030204" pitchFamily="34" charset="0"/>
                          <a:cs typeface="Arial" pitchFamily="34" charset="0"/>
                        </a:rPr>
                        <a:t>Yaşlı-Engelli </a:t>
                      </a:r>
                      <a:r>
                        <a:rPr lang="tr-TR" sz="1200" b="1" i="0" u="none" strike="noStrike" dirty="0">
                          <a:solidFill>
                            <a:srgbClr val="14213D"/>
                          </a:solidFill>
                          <a:latin typeface="Calibri" panose="020F0502020204030204" pitchFamily="34" charset="0"/>
                          <a:cs typeface="Arial" pitchFamily="34" charset="0"/>
                        </a:rPr>
                        <a:t>Evde Bakım Ücreti Alan </a:t>
                      </a: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59.109</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61.147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65.500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6.722</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4492">
                <a:tc>
                  <a:txBody>
                    <a:bodyPr/>
                    <a:lstStyle/>
                    <a:p>
                      <a:pPr marL="0" algn="l" defTabSz="914400" rtl="0" eaLnBrk="1" fontAlgn="b" latinLnBrk="0" hangingPunct="1">
                        <a:lnSpc>
                          <a:spcPct val="115000"/>
                        </a:lnSpc>
                        <a:spcAft>
                          <a:spcPts val="0"/>
                        </a:spcAft>
                      </a:pPr>
                      <a:r>
                        <a:rPr lang="tr-TR" sz="1200" b="1" i="0" u="none" strike="noStrike" kern="1200" dirty="0">
                          <a:solidFill>
                            <a:srgbClr val="14213D"/>
                          </a:solidFill>
                          <a:latin typeface="Calibri" panose="020F0502020204030204" pitchFamily="34" charset="0"/>
                          <a:ea typeface="+mn-ea"/>
                          <a:cs typeface="Arial" pitchFamily="34" charset="0"/>
                        </a:rPr>
                        <a:t>Şiddet Nedeniyle 6284 Sayılı Yasa Kapsamında Alınan Tedbir Kararları</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17.233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43.217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47.736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54.471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74492">
                <a:tc>
                  <a:txBody>
                    <a:bodyPr/>
                    <a:lstStyle/>
                    <a:p>
                      <a:pPr algn="l" fontAlgn="b"/>
                      <a:r>
                        <a:rPr lang="tr-TR" sz="1200" b="1" i="0" u="none" strike="noStrike" dirty="0">
                          <a:solidFill>
                            <a:srgbClr val="14213D"/>
                          </a:solidFill>
                          <a:latin typeface="Calibri" panose="020F0502020204030204" pitchFamily="34" charset="0"/>
                          <a:cs typeface="Arial" pitchFamily="34" charset="0"/>
                        </a:rPr>
                        <a:t>Sosyal</a:t>
                      </a:r>
                      <a:r>
                        <a:rPr lang="tr-TR" sz="1200" b="1" i="0" u="none" strike="noStrike" baseline="0" dirty="0">
                          <a:solidFill>
                            <a:srgbClr val="14213D"/>
                          </a:solidFill>
                          <a:latin typeface="Calibri" panose="020F0502020204030204" pitchFamily="34" charset="0"/>
                          <a:cs typeface="Arial" pitchFamily="34" charset="0"/>
                        </a:rPr>
                        <a:t> Hizmet Yardımından Faydalanan Kişi Sayısı</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447.554</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450.048</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354.201</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403.074</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1643471327"/>
              </p:ext>
            </p:extLst>
          </p:nvPr>
        </p:nvGraphicFramePr>
        <p:xfrm>
          <a:off x="134785" y="4908657"/>
          <a:ext cx="6548403" cy="432810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965873">
                  <a:extLst>
                    <a:ext uri="{9D8B030D-6E8A-4147-A177-3AD203B41FA5}">
                      <a16:colId xmlns:a16="http://schemas.microsoft.com/office/drawing/2014/main" val="20000"/>
                    </a:ext>
                  </a:extLst>
                </a:gridCol>
                <a:gridCol w="1582530">
                  <a:extLst>
                    <a:ext uri="{9D8B030D-6E8A-4147-A177-3AD203B41FA5}">
                      <a16:colId xmlns:a16="http://schemas.microsoft.com/office/drawing/2014/main" val="20001"/>
                    </a:ext>
                  </a:extLst>
                </a:gridCol>
              </a:tblGrid>
              <a:tr h="544995">
                <a:tc>
                  <a:txBody>
                    <a:bodyPr/>
                    <a:lstStyle/>
                    <a:p>
                      <a:pPr marL="0" algn="ctr" defTabSz="914400" rtl="0" eaLnBrk="1" fontAlgn="b" latinLnBrk="0" hangingPunct="1"/>
                      <a:r>
                        <a:rPr lang="tr-TR" sz="1800" b="1" i="0" u="none" strike="noStrike" kern="1200" dirty="0">
                          <a:solidFill>
                            <a:schemeClr val="bg1"/>
                          </a:solidFill>
                          <a:latin typeface="Calibri" panose="020F0502020204030204" pitchFamily="34" charset="0"/>
                          <a:ea typeface="+mn-ea"/>
                          <a:cs typeface="Arial" pitchFamily="34" charset="0"/>
                        </a:rPr>
                        <a:t>ŞEHİT</a:t>
                      </a:r>
                      <a:r>
                        <a:rPr lang="tr-TR" sz="1800" b="1" i="0" u="none" strike="noStrike" kern="1200" baseline="0" dirty="0">
                          <a:solidFill>
                            <a:schemeClr val="bg1"/>
                          </a:solidFill>
                          <a:latin typeface="Calibri" panose="020F0502020204030204" pitchFamily="34" charset="0"/>
                          <a:ea typeface="+mn-ea"/>
                          <a:cs typeface="Arial" pitchFamily="34" charset="0"/>
                        </a:rPr>
                        <a:t> VE GAZİ </a:t>
                      </a:r>
                      <a:r>
                        <a:rPr lang="tr-TR" sz="1800" b="1" i="0" u="none" strike="noStrike" kern="1200" baseline="0" dirty="0" smtClean="0">
                          <a:solidFill>
                            <a:schemeClr val="bg1"/>
                          </a:solidFill>
                          <a:latin typeface="Calibri" panose="020F0502020204030204" pitchFamily="34" charset="0"/>
                          <a:ea typeface="+mn-ea"/>
                          <a:cs typeface="Arial" pitchFamily="34" charset="0"/>
                        </a:rPr>
                        <a:t>HİZMETLERİ</a:t>
                      </a:r>
                      <a:endParaRPr lang="tr-TR" sz="1800" b="1" i="0" u="none" strike="noStrike" kern="1200" dirty="0">
                        <a:solidFill>
                          <a:schemeClr val="bg1"/>
                        </a:solidFill>
                        <a:latin typeface="Calibri" panose="020F0502020204030204" pitchFamily="34" charset="0"/>
                        <a:ea typeface="+mn-ea"/>
                        <a:cs typeface="Arial" pitchFamily="34" charset="0"/>
                      </a:endParaRP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800" b="1" i="0" u="none" strike="noStrike" kern="1200" dirty="0" smtClean="0">
                          <a:solidFill>
                            <a:schemeClr val="bg1"/>
                          </a:solidFill>
                          <a:latin typeface="Calibri" panose="020F0502020204030204" pitchFamily="34" charset="0"/>
                          <a:ea typeface="+mn-ea"/>
                          <a:cs typeface="Arial" pitchFamily="34" charset="0"/>
                        </a:rPr>
                        <a:t>2021</a:t>
                      </a: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78311">
                <a:tc>
                  <a:txBody>
                    <a:bodyPr/>
                    <a:lstStyle/>
                    <a:p>
                      <a:pPr marL="0" algn="l" defTabSz="914400" rtl="0" eaLnBrk="1" fontAlgn="b" latinLnBrk="0" hangingPunct="1"/>
                      <a:r>
                        <a:rPr lang="tr-TR" sz="1200" b="1" i="0" u="none" strike="noStrike" kern="1200" dirty="0">
                          <a:solidFill>
                            <a:srgbClr val="14213D"/>
                          </a:solidFill>
                          <a:latin typeface="Calibri" panose="020F0502020204030204" pitchFamily="34" charset="0"/>
                          <a:ea typeface="+mn-ea"/>
                          <a:cs typeface="Arial" pitchFamily="34" charset="0"/>
                        </a:rPr>
                        <a:t>TSK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1.145</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8311">
                <a:tc>
                  <a:txBody>
                    <a:bodyPr/>
                    <a:lstStyle/>
                    <a:p>
                      <a:pPr marL="0" algn="l" defTabSz="914400" rtl="0" eaLnBrk="1" fontAlgn="b" latinLnBrk="0" hangingPunct="1"/>
                      <a:r>
                        <a:rPr lang="tr-TR" sz="1200" b="1" i="0" u="none" strike="noStrike" kern="1200" dirty="0">
                          <a:solidFill>
                            <a:srgbClr val="14213D"/>
                          </a:solidFill>
                          <a:latin typeface="Calibri" panose="020F0502020204030204" pitchFamily="34" charset="0"/>
                          <a:ea typeface="+mn-ea"/>
                          <a:cs typeface="Arial" pitchFamily="34" charset="0"/>
                        </a:rPr>
                        <a:t>EMNİYET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261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83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TSK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1.115</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83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EMNİYET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120</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83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Yardım Alan Gazi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87114363"/>
                  </a:ext>
                </a:extLst>
              </a:tr>
              <a:tr h="3783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Yardım Alan Şehit Ailesi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4</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42381548"/>
                  </a:ext>
                </a:extLst>
              </a:tr>
              <a:tr h="3783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Sosyo-</a:t>
                      </a:r>
                      <a:r>
                        <a:rPr lang="tr-TR" sz="1200" b="1" i="0" u="none" strike="noStrike" baseline="0" dirty="0">
                          <a:solidFill>
                            <a:srgbClr val="14213D"/>
                          </a:solidFill>
                          <a:latin typeface="Calibri" panose="020F0502020204030204" pitchFamily="34" charset="0"/>
                          <a:cs typeface="Arial" pitchFamily="34" charset="0"/>
                        </a:rPr>
                        <a:t>Ekonomik Destek (SED) Bağlanan 15 Temmuz Gazi Sayısı</a:t>
                      </a:r>
                      <a:endParaRPr lang="tr-TR" sz="1200" b="1" i="0" u="none" strike="noStrike" dirty="0">
                        <a:solidFill>
                          <a:srgbClr val="14213D"/>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1126480"/>
                  </a:ext>
                </a:extLst>
              </a:tr>
              <a:tr h="3783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Sosyo-Ekonomik  Destek (SED) Bağlanan</a:t>
                      </a:r>
                      <a:r>
                        <a:rPr lang="tr-TR" sz="1200" b="1" i="0" u="none" strike="noStrike" baseline="0" dirty="0">
                          <a:solidFill>
                            <a:srgbClr val="14213D"/>
                          </a:solidFill>
                          <a:latin typeface="Calibri" panose="020F0502020204030204" pitchFamily="34" charset="0"/>
                          <a:cs typeface="Arial" pitchFamily="34" charset="0"/>
                        </a:rPr>
                        <a:t> 15 Temmuz Şehit Ailesi Sayısı</a:t>
                      </a:r>
                      <a:endParaRPr lang="tr-TR" sz="1200" b="1" i="0" u="none" strike="noStrike" dirty="0">
                        <a:solidFill>
                          <a:srgbClr val="14213D"/>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57910627"/>
                  </a:ext>
                </a:extLst>
              </a:tr>
              <a:tr h="3783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rgbClr val="14213D"/>
                          </a:solidFill>
                          <a:latin typeface="Calibri" panose="020F0502020204030204" pitchFamily="34" charset="0"/>
                          <a:cs typeface="Arial" pitchFamily="34" charset="0"/>
                        </a:rPr>
                        <a:t>15 Temmuz Gazi Sayısı</a:t>
                      </a:r>
                      <a:endParaRPr lang="tr-TR" sz="1200" b="1" i="0" u="none" strike="noStrike" dirty="0">
                        <a:solidFill>
                          <a:srgbClr val="14213D"/>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992</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83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rgbClr val="14213D"/>
                          </a:solidFill>
                          <a:latin typeface="Calibri" panose="020F0502020204030204" pitchFamily="34" charset="0"/>
                          <a:cs typeface="Arial" pitchFamily="34" charset="0"/>
                        </a:rPr>
                        <a:t>15 Temmuz Şehit Sayısı</a:t>
                      </a:r>
                      <a:endParaRPr lang="tr-TR" sz="1200" b="1" i="0" u="none" strike="noStrike" dirty="0">
                        <a:solidFill>
                          <a:srgbClr val="14213D"/>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10190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tr-TR" sz="2800" b="1" i="1" dirty="0" smtClean="0">
                <a:solidFill>
                  <a:prstClr val="white"/>
                </a:solidFill>
                <a:latin typeface="Calibri" panose="020F0502020204030204" pitchFamily="34" charset="0"/>
              </a:rPr>
              <a:t>KÜLÜR ve TURİZM</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3448911515"/>
              </p:ext>
            </p:extLst>
          </p:nvPr>
        </p:nvGraphicFramePr>
        <p:xfrm>
          <a:off x="172279" y="821633"/>
          <a:ext cx="6586330" cy="2398644"/>
        </p:xfrm>
        <a:graphic>
          <a:graphicData uri="http://schemas.openxmlformats.org/drawingml/2006/table">
            <a:tbl>
              <a:tblPr>
                <a:effectLst>
                  <a:outerShdw blurRad="50800" dist="38100" dir="5400000" algn="t" rotWithShape="0">
                    <a:prstClr val="black">
                      <a:alpha val="40000"/>
                    </a:prstClr>
                  </a:outerShdw>
                </a:effectLst>
              </a:tblPr>
              <a:tblGrid>
                <a:gridCol w="3056494">
                  <a:extLst>
                    <a:ext uri="{9D8B030D-6E8A-4147-A177-3AD203B41FA5}">
                      <a16:colId xmlns:a16="http://schemas.microsoft.com/office/drawing/2014/main" val="20000"/>
                    </a:ext>
                  </a:extLst>
                </a:gridCol>
                <a:gridCol w="3529836">
                  <a:extLst>
                    <a:ext uri="{9D8B030D-6E8A-4147-A177-3AD203B41FA5}">
                      <a16:colId xmlns:a16="http://schemas.microsoft.com/office/drawing/2014/main" val="20001"/>
                    </a:ext>
                  </a:extLst>
                </a:gridCol>
              </a:tblGrid>
              <a:tr h="30559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TARİHİ DEĞERE SAHİP YERLER</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SAYISI</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0"/>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SARAY*</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28</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1"/>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MEDRESE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90</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2"/>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MÜZE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alibri" panose="020F0502020204030204" pitchFamily="34" charset="0"/>
                          <a:cs typeface="Arial" pitchFamily="34" charset="0"/>
                        </a:rPr>
                        <a:t>101</a:t>
                      </a:r>
                      <a:endParaRPr kumimoji="0" lang="tr-TR" sz="14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3"/>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CAMİ**</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519</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4"/>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KİLİSE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164</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5"/>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SİNEGOG</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19</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6"/>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TÜRBE***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199 </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7"/>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ÇEŞME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595</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8"/>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HAMAM</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93</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9"/>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Dikdörtgen 5"/>
          <p:cNvSpPr/>
          <p:nvPr/>
        </p:nvSpPr>
        <p:spPr>
          <a:xfrm>
            <a:off x="142130" y="3221552"/>
            <a:ext cx="6715870" cy="523220"/>
          </a:xfrm>
          <a:prstGeom prst="rect">
            <a:avLst/>
          </a:prstGeom>
          <a:solidFill>
            <a:srgbClr val="2F4858">
              <a:alpha val="75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tr-TR" sz="900" b="0" i="0" u="none" strike="noStrike" kern="1200" cap="none" spc="0" normalizeH="0" baseline="0" noProof="0" dirty="0">
                <a:ln>
                  <a:noFill/>
                </a:ln>
                <a:solidFill>
                  <a:prstClr val="white"/>
                </a:solidFill>
                <a:effectLst/>
                <a:uLnTx/>
                <a:uFillTx/>
                <a:latin typeface="Calibri" panose="020F0502020204030204"/>
                <a:ea typeface="+mn-ea"/>
                <a:cs typeface="+mn-cs"/>
              </a:rPr>
              <a:t>Milli Saraylar İdaresi Başkanlığına Bağlı Saray sayısı 4’tür.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white"/>
                </a:solidFill>
                <a:effectLst/>
                <a:uLnTx/>
                <a:uFillTx/>
                <a:latin typeface="Calibri" panose="020F0502020204030204"/>
                <a:ea typeface="+mn-ea"/>
                <a:cs typeface="+mn-cs"/>
              </a:rPr>
              <a:t>** Tarihi Turistik Camiler ile Selatin Camilerin toplam sayısıdır. İstanbul genelindeki toplam Cami sayısı </a:t>
            </a:r>
            <a:r>
              <a:rPr kumimoji="0" lang="tr-TR" sz="900" b="0" i="0" u="none" strike="noStrike" kern="1200" cap="none" spc="0" normalizeH="0" baseline="0" noProof="0" dirty="0" smtClean="0">
                <a:ln>
                  <a:noFill/>
                </a:ln>
                <a:solidFill>
                  <a:prstClr val="white"/>
                </a:solidFill>
                <a:effectLst/>
                <a:uLnTx/>
                <a:uFillTx/>
                <a:latin typeface="Calibri" panose="020F0502020204030204"/>
                <a:ea typeface="+mn-ea"/>
                <a:cs typeface="+mn-cs"/>
              </a:rPr>
              <a:t>3.495’tır</a:t>
            </a:r>
            <a:r>
              <a:rPr kumimoji="0" lang="tr-TR" sz="9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white"/>
                </a:solidFill>
                <a:effectLst/>
                <a:uLnTx/>
                <a:uFillTx/>
                <a:latin typeface="Calibri" panose="020F0502020204030204"/>
                <a:ea typeface="+mn-ea"/>
                <a:cs typeface="+mn-cs"/>
              </a:rPr>
              <a:t>*** 124 Adedi Kültür ve Turizm Bakanlığına bağlıdır.</a:t>
            </a:r>
          </a:p>
        </p:txBody>
      </p:sp>
      <p:graphicFrame>
        <p:nvGraphicFramePr>
          <p:cNvPr id="8" name="4 Tablo"/>
          <p:cNvGraphicFramePr>
            <a:graphicFrameLocks noGrp="1"/>
          </p:cNvGraphicFramePr>
          <p:nvPr>
            <p:extLst>
              <p:ext uri="{D42A27DB-BD31-4B8C-83A1-F6EECF244321}">
                <p14:modId xmlns:p14="http://schemas.microsoft.com/office/powerpoint/2010/main" val="261456677"/>
              </p:ext>
            </p:extLst>
          </p:nvPr>
        </p:nvGraphicFramePr>
        <p:xfrm>
          <a:off x="136461" y="3790945"/>
          <a:ext cx="6589018" cy="5655506"/>
        </p:xfrm>
        <a:graphic>
          <a:graphicData uri="http://schemas.openxmlformats.org/drawingml/2006/table">
            <a:tbl>
              <a:tblPr/>
              <a:tblGrid>
                <a:gridCol w="2421209">
                  <a:extLst>
                    <a:ext uri="{9D8B030D-6E8A-4147-A177-3AD203B41FA5}">
                      <a16:colId xmlns:a16="http://schemas.microsoft.com/office/drawing/2014/main" val="20000"/>
                    </a:ext>
                  </a:extLst>
                </a:gridCol>
                <a:gridCol w="993913">
                  <a:extLst>
                    <a:ext uri="{9D8B030D-6E8A-4147-A177-3AD203B41FA5}">
                      <a16:colId xmlns:a16="http://schemas.microsoft.com/office/drawing/2014/main" val="20001"/>
                    </a:ext>
                  </a:extLst>
                </a:gridCol>
                <a:gridCol w="3173896">
                  <a:extLst>
                    <a:ext uri="{9D8B030D-6E8A-4147-A177-3AD203B41FA5}">
                      <a16:colId xmlns:a16="http://schemas.microsoft.com/office/drawing/2014/main" val="20002"/>
                    </a:ext>
                  </a:extLst>
                </a:gridCol>
              </a:tblGrid>
              <a:tr h="26577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KÜLTÜREL KURUM</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AÇIKLAMA</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669686">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KÜTÜPHANE</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3.459</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Kültür ve Turizm Bakanlığına ve Diğer Kurumlara Bağlı İldeki Toplam Kütüphane </a:t>
                      </a:r>
                      <a:r>
                        <a:rPr lang="tr-TR" sz="1200" b="0" dirty="0" smtClean="0">
                          <a:solidFill>
                            <a:schemeClr val="tx1"/>
                          </a:solidFill>
                          <a:latin typeface="Calibri" panose="020F0502020204030204" pitchFamily="34" charset="0"/>
                          <a:ea typeface="Times New Roman"/>
                          <a:cs typeface="Arial" pitchFamily="34" charset="0"/>
                        </a:rPr>
                        <a:t>Sayısıdır. İlde</a:t>
                      </a:r>
                      <a:r>
                        <a:rPr lang="tr-TR" sz="1200" b="0" baseline="0" dirty="0" smtClean="0">
                          <a:solidFill>
                            <a:schemeClr val="tx1"/>
                          </a:solidFill>
                          <a:latin typeface="Calibri" panose="020F0502020204030204" pitchFamily="34" charset="0"/>
                          <a:ea typeface="Times New Roman"/>
                          <a:cs typeface="Arial" pitchFamily="34" charset="0"/>
                        </a:rPr>
                        <a:t> </a:t>
                      </a:r>
                      <a:r>
                        <a:rPr lang="tr-TR" sz="1200" b="1" dirty="0" smtClean="0">
                          <a:solidFill>
                            <a:schemeClr val="tx1"/>
                          </a:solidFill>
                          <a:latin typeface="Calibri" panose="020F0502020204030204" pitchFamily="34" charset="0"/>
                          <a:ea typeface="Times New Roman"/>
                          <a:cs typeface="Arial" pitchFamily="34" charset="0"/>
                        </a:rPr>
                        <a:t>3.344 okul kütüphanesi </a:t>
                      </a:r>
                      <a:r>
                        <a:rPr lang="tr-TR" sz="1200" b="0" dirty="0" smtClean="0">
                          <a:solidFill>
                            <a:schemeClr val="tx1"/>
                          </a:solidFill>
                          <a:latin typeface="Calibri" panose="020F0502020204030204" pitchFamily="34" charset="0"/>
                          <a:ea typeface="Times New Roman"/>
                          <a:cs typeface="Arial" pitchFamily="34" charset="0"/>
                        </a:rPr>
                        <a:t>ve </a:t>
                      </a:r>
                      <a:r>
                        <a:rPr lang="tr-TR" sz="1200" b="1" dirty="0" smtClean="0">
                          <a:solidFill>
                            <a:schemeClr val="tx1"/>
                          </a:solidFill>
                          <a:latin typeface="Calibri" panose="020F0502020204030204" pitchFamily="34" charset="0"/>
                          <a:ea typeface="Times New Roman"/>
                          <a:cs typeface="Arial" pitchFamily="34" charset="0"/>
                        </a:rPr>
                        <a:t>55 üniversite kütüphanes</a:t>
                      </a:r>
                      <a:r>
                        <a:rPr lang="tr-TR" sz="1200" b="0" dirty="0" smtClean="0">
                          <a:solidFill>
                            <a:schemeClr val="tx1"/>
                          </a:solidFill>
                          <a:latin typeface="Calibri" panose="020F0502020204030204" pitchFamily="34" charset="0"/>
                          <a:ea typeface="Times New Roman"/>
                          <a:cs typeface="Arial" pitchFamily="34" charset="0"/>
                        </a:rPr>
                        <a:t>i bulunmaktadır.</a:t>
                      </a: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KÜLTÜR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189</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FUAR VE KONGRE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8</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483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KONSER SALONU VE GÖSTERİ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71</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SİNEMA(Salon)</a:t>
                      </a:r>
                      <a:endParaRPr lang="tr-TR" sz="1200" b="1" baseline="30000"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845</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2">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Veriler </a:t>
                      </a:r>
                      <a:r>
                        <a:rPr lang="tr-TR" sz="1200" b="0" dirty="0" err="1">
                          <a:solidFill>
                            <a:schemeClr val="tx1"/>
                          </a:solidFill>
                          <a:latin typeface="Calibri" panose="020F0502020204030204" pitchFamily="34" charset="0"/>
                          <a:ea typeface="Times New Roman"/>
                          <a:cs typeface="Arial" pitchFamily="34" charset="0"/>
                        </a:rPr>
                        <a:t>TÜİK’ten</a:t>
                      </a:r>
                      <a:r>
                        <a:rPr lang="tr-TR" sz="1200" b="0" dirty="0">
                          <a:solidFill>
                            <a:schemeClr val="tx1"/>
                          </a:solidFill>
                          <a:latin typeface="Calibri" panose="020F0502020204030204" pitchFamily="34" charset="0"/>
                          <a:ea typeface="Times New Roman"/>
                          <a:cs typeface="Arial" pitchFamily="34" charset="0"/>
                        </a:rPr>
                        <a:t> alınmıştır </a:t>
                      </a:r>
                      <a:r>
                        <a:rPr lang="tr-TR" sz="1200" b="0" dirty="0" smtClean="0">
                          <a:solidFill>
                            <a:schemeClr val="tx1"/>
                          </a:solidFill>
                          <a:latin typeface="Calibri" panose="020F0502020204030204" pitchFamily="34" charset="0"/>
                          <a:ea typeface="Times New Roman"/>
                          <a:cs typeface="Arial" pitchFamily="34" charset="0"/>
                        </a:rPr>
                        <a:t>2021 </a:t>
                      </a:r>
                      <a:r>
                        <a:rPr lang="tr-TR" sz="1200" b="0" dirty="0">
                          <a:solidFill>
                            <a:schemeClr val="tx1"/>
                          </a:solidFill>
                          <a:latin typeface="Calibri" panose="020F0502020204030204" pitchFamily="34" charset="0"/>
                          <a:ea typeface="Times New Roman"/>
                          <a:cs typeface="Arial" pitchFamily="34" charset="0"/>
                        </a:rPr>
                        <a:t>yılı verileri Haziran </a:t>
                      </a:r>
                      <a:r>
                        <a:rPr lang="tr-TR" sz="1200" b="0" dirty="0" smtClean="0">
                          <a:solidFill>
                            <a:schemeClr val="tx1"/>
                          </a:solidFill>
                          <a:latin typeface="Calibri" panose="020F0502020204030204" pitchFamily="34" charset="0"/>
                          <a:ea typeface="Times New Roman"/>
                          <a:cs typeface="Arial" pitchFamily="34" charset="0"/>
                        </a:rPr>
                        <a:t>2022 </a:t>
                      </a:r>
                      <a:r>
                        <a:rPr lang="tr-TR" sz="1200" b="0" dirty="0">
                          <a:solidFill>
                            <a:schemeClr val="tx1"/>
                          </a:solidFill>
                          <a:latin typeface="Calibri" panose="020F0502020204030204" pitchFamily="34" charset="0"/>
                          <a:ea typeface="Times New Roman"/>
                          <a:cs typeface="Arial" pitchFamily="34" charset="0"/>
                        </a:rPr>
                        <a:t>tarihinde açıklanacaktır.</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8601">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TİYATRO</a:t>
                      </a:r>
                      <a:r>
                        <a:rPr lang="tr-TR" sz="1200" b="1" baseline="0" dirty="0">
                          <a:solidFill>
                            <a:srgbClr val="14213D"/>
                          </a:solidFill>
                          <a:latin typeface="Calibri" panose="020F0502020204030204" pitchFamily="34" charset="0"/>
                          <a:ea typeface="Times New Roman"/>
                          <a:cs typeface="Arial" pitchFamily="34" charset="0"/>
                        </a:rPr>
                        <a:t> (Devlet + Özel sahne)</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218</a:t>
                      </a:r>
                      <a:endParaRPr lang="tr-TR" sz="1200" b="1" baseline="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400" b="1" baseline="0" dirty="0">
                        <a:solidFill>
                          <a:schemeClr val="tx1"/>
                        </a:solidFill>
                        <a:latin typeface="Calibri" panose="020F0502020204030204" pitchFamily="34" charset="0"/>
                        <a:ea typeface="Times New Roman"/>
                        <a:cs typeface="Arial" pitchFamily="34" charset="0"/>
                      </a:endParaRPr>
                    </a:p>
                  </a:txBody>
                  <a:tcPr marL="38576" marR="38576"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SANAT GALERİLERİ –ETKİNLİĞİ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98</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Sanat Galerisi sayısıdır.</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3864">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MATBAA</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4.686</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5">
                  <a:txBody>
                    <a:bodyPr/>
                    <a:lstStyle/>
                    <a:p>
                      <a:pPr algn="l">
                        <a:spcAft>
                          <a:spcPts val="0"/>
                        </a:spcAft>
                      </a:pPr>
                      <a:r>
                        <a:rPr lang="tr-TR" sz="1200" b="0" dirty="0" smtClean="0">
                          <a:solidFill>
                            <a:schemeClr val="tx1"/>
                          </a:solidFill>
                          <a:latin typeface="Calibri" panose="020F0502020204030204" pitchFamily="34" charset="0"/>
                          <a:ea typeface="Times New Roman"/>
                          <a:cs typeface="Arial" pitchFamily="34" charset="0"/>
                        </a:rPr>
                        <a:t>İl Basın ve Halkla İlişkiler Müdürlüğünün 2021 yılı</a:t>
                      </a:r>
                      <a:r>
                        <a:rPr lang="tr-TR" sz="1200" b="0" baseline="0" dirty="0" smtClean="0">
                          <a:solidFill>
                            <a:schemeClr val="tx1"/>
                          </a:solidFill>
                          <a:latin typeface="Calibri" panose="020F0502020204030204" pitchFamily="34" charset="0"/>
                          <a:ea typeface="Times New Roman"/>
                          <a:cs typeface="Arial" pitchFamily="34" charset="0"/>
                        </a:rPr>
                        <a:t> verileridir.</a:t>
                      </a:r>
                      <a:endParaRPr lang="tr-TR" sz="1200" b="0" dirty="0" smtClean="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13663">
                <a:tc>
                  <a:txBody>
                    <a:bodyPr/>
                    <a:lstStyle/>
                    <a:p>
                      <a:pPr algn="l">
                        <a:spcAft>
                          <a:spcPts val="0"/>
                        </a:spcAft>
                      </a:pPr>
                      <a:r>
                        <a:rPr lang="tr-TR" sz="1200" b="1" dirty="0" smtClean="0">
                          <a:solidFill>
                            <a:srgbClr val="14213D"/>
                          </a:solidFill>
                          <a:latin typeface="Calibri" panose="020F0502020204030204" pitchFamily="34" charset="0"/>
                          <a:ea typeface="Times New Roman"/>
                          <a:cs typeface="Arial" pitchFamily="34" charset="0"/>
                        </a:rPr>
                        <a:t>ULUSAL ve YEREL GAZETELER</a:t>
                      </a:r>
                      <a:r>
                        <a:rPr lang="tr-TR" sz="1200" b="1" baseline="0" dirty="0" smtClean="0">
                          <a:solidFill>
                            <a:srgbClr val="14213D"/>
                          </a:solidFill>
                          <a:latin typeface="Calibri" panose="020F0502020204030204" pitchFamily="34" charset="0"/>
                          <a:ea typeface="Times New Roman"/>
                          <a:cs typeface="Arial" pitchFamily="34" charset="0"/>
                        </a:rPr>
                        <a:t> </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275</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13663">
                <a:tc>
                  <a:txBody>
                    <a:bodyPr/>
                    <a:lstStyle/>
                    <a:p>
                      <a:pPr algn="l">
                        <a:spcAft>
                          <a:spcPts val="0"/>
                        </a:spcAft>
                      </a:pPr>
                      <a:r>
                        <a:rPr lang="tr-TR" sz="1200" b="1" dirty="0" smtClean="0">
                          <a:solidFill>
                            <a:srgbClr val="14213D"/>
                          </a:solidFill>
                          <a:latin typeface="Calibri" panose="020F0502020204030204" pitchFamily="34" charset="0"/>
                          <a:ea typeface="Times New Roman"/>
                          <a:cs typeface="Arial" pitchFamily="34" charset="0"/>
                        </a:rPr>
                        <a:t>ULUSAL</a:t>
                      </a:r>
                      <a:r>
                        <a:rPr lang="tr-TR" sz="1200" b="1" baseline="0" dirty="0" smtClean="0">
                          <a:solidFill>
                            <a:srgbClr val="14213D"/>
                          </a:solidFill>
                          <a:latin typeface="Calibri" panose="020F0502020204030204" pitchFamily="34" charset="0"/>
                          <a:ea typeface="Times New Roman"/>
                          <a:cs typeface="Arial" pitchFamily="34" charset="0"/>
                        </a:rPr>
                        <a:t> ve YEREL DERGİLER</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273</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55890603"/>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TELEVİZYON KANALI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tx1"/>
                          </a:solidFill>
                          <a:latin typeface="Calibri" panose="020F0502020204030204" pitchFamily="34" charset="0"/>
                          <a:ea typeface="Times New Roman"/>
                          <a:cs typeface="Arial" pitchFamily="34" charset="0"/>
                        </a:rPr>
                        <a:t>35</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71406">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RADYO KANALI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124</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484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BASIN KARTI SAHİBİ BASIN MENSUBU SAYISI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rgbClr val="2F4858"/>
                          </a:solidFill>
                          <a:latin typeface="Calibri" panose="020F0502020204030204" pitchFamily="34" charset="0"/>
                          <a:ea typeface="Times New Roman"/>
                          <a:cs typeface="Arial" pitchFamily="34" charset="0"/>
                        </a:rPr>
                        <a:t>2.991</a:t>
                      </a:r>
                      <a:endParaRPr lang="tr-TR" sz="1200" b="1" dirty="0">
                        <a:solidFill>
                          <a:srgbClr val="2F4858"/>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0" dirty="0">
                          <a:solidFill>
                            <a:schemeClr val="tx1"/>
                          </a:solidFill>
                          <a:latin typeface="Calibri" panose="020F0502020204030204" pitchFamily="34" charset="0"/>
                          <a:ea typeface="Times New Roman"/>
                          <a:cs typeface="Arial" pitchFamily="34" charset="0"/>
                        </a:rPr>
                        <a:t>CB İletişim Başkanlığı İstanbul Bölge </a:t>
                      </a:r>
                      <a:r>
                        <a:rPr lang="tr-TR" sz="1200" b="0" dirty="0" smtClean="0">
                          <a:solidFill>
                            <a:schemeClr val="tx1"/>
                          </a:solidFill>
                          <a:latin typeface="Calibri" panose="020F0502020204030204" pitchFamily="34" charset="0"/>
                          <a:ea typeface="Times New Roman"/>
                          <a:cs typeface="Arial" pitchFamily="34" charset="0"/>
                        </a:rPr>
                        <a:t>Müdürlüğünün 2021 </a:t>
                      </a:r>
                      <a:r>
                        <a:rPr lang="tr-TR" sz="1200" b="0" dirty="0">
                          <a:solidFill>
                            <a:schemeClr val="tx1"/>
                          </a:solidFill>
                          <a:latin typeface="Calibri" panose="020F0502020204030204" pitchFamily="34" charset="0"/>
                          <a:ea typeface="Times New Roman"/>
                          <a:cs typeface="Arial" pitchFamily="34" charset="0"/>
                        </a:rPr>
                        <a:t>yılı  verileridir</a:t>
                      </a:r>
                      <a:r>
                        <a:rPr lang="tr-TR" sz="1200" b="0" dirty="0" smtClean="0">
                          <a:solidFill>
                            <a:schemeClr val="tx1"/>
                          </a:solidFill>
                          <a:latin typeface="Calibri" panose="020F0502020204030204" pitchFamily="34" charset="0"/>
                          <a:ea typeface="Times New Roman"/>
                          <a:cs typeface="Arial" pitchFamily="34" charset="0"/>
                        </a:rPr>
                        <a:t>.(Türkiye geneli basın kartı sahibi basın mensubu sayısı 10.249</a:t>
                      </a:r>
                      <a:r>
                        <a:rPr lang="tr-TR" sz="1200" b="0" baseline="0" dirty="0" smtClean="0">
                          <a:solidFill>
                            <a:schemeClr val="tx1"/>
                          </a:solidFill>
                          <a:latin typeface="Calibri" panose="020F0502020204030204" pitchFamily="34" charset="0"/>
                          <a:ea typeface="Times New Roman"/>
                          <a:cs typeface="Arial" pitchFamily="34" charset="0"/>
                        </a:rPr>
                        <a:t> iken, </a:t>
                      </a:r>
                      <a:r>
                        <a:rPr lang="tr-TR" sz="1200" b="0" dirty="0" smtClean="0">
                          <a:solidFill>
                            <a:schemeClr val="tx1"/>
                          </a:solidFill>
                          <a:latin typeface="Calibri" panose="020F0502020204030204" pitchFamily="34" charset="0"/>
                          <a:ea typeface="Times New Roman"/>
                          <a:cs typeface="Arial" pitchFamily="34" charset="0"/>
                        </a:rPr>
                        <a:t> İstanbul’un</a:t>
                      </a:r>
                      <a:r>
                        <a:rPr lang="tr-TR" sz="1200" b="0" baseline="0" dirty="0" smtClean="0">
                          <a:solidFill>
                            <a:schemeClr val="tx1"/>
                          </a:solidFill>
                          <a:latin typeface="Calibri" panose="020F0502020204030204" pitchFamily="34" charset="0"/>
                          <a:ea typeface="Times New Roman"/>
                          <a:cs typeface="Arial" pitchFamily="34" charset="0"/>
                        </a:rPr>
                        <a:t> payı </a:t>
                      </a:r>
                      <a:r>
                        <a:rPr lang="tr-TR" sz="1200" b="0" dirty="0" smtClean="0">
                          <a:solidFill>
                            <a:schemeClr val="tx1"/>
                          </a:solidFill>
                          <a:latin typeface="Calibri" panose="020F0502020204030204" pitchFamily="34" charset="0"/>
                          <a:ea typeface="Times New Roman"/>
                          <a:cs typeface="Arial" pitchFamily="34" charset="0"/>
                        </a:rPr>
                        <a:t>%29 seviyesindedir.)</a:t>
                      </a: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1658529"/>
                  </a:ext>
                </a:extLst>
              </a:tr>
              <a:tr h="385541">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KURULAN BASIN MERKEZİ VE BASIN MASASI SAYISI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rgbClr val="2F4858"/>
                          </a:solidFill>
                          <a:latin typeface="Calibri" panose="020F0502020204030204" pitchFamily="34" charset="0"/>
                          <a:ea typeface="Times New Roman"/>
                          <a:cs typeface="Arial" pitchFamily="34" charset="0"/>
                        </a:rPr>
                        <a:t>3</a:t>
                      </a:r>
                      <a:endParaRPr lang="tr-TR" sz="1200" b="1" dirty="0">
                        <a:solidFill>
                          <a:srgbClr val="2F4858"/>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501262"/>
                  </a:ext>
                </a:extLst>
              </a:tr>
              <a:tr h="1205867">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YAZILI YAYIN (kitap ,dergi</a:t>
                      </a:r>
                      <a:r>
                        <a:rPr lang="tr-TR" sz="1200" b="1" baseline="0" dirty="0">
                          <a:solidFill>
                            <a:srgbClr val="14213D"/>
                          </a:solidFill>
                          <a:latin typeface="Calibri" panose="020F0502020204030204" pitchFamily="34" charset="0"/>
                          <a:ea typeface="Times New Roman"/>
                          <a:cs typeface="Arial" pitchFamily="34" charset="0"/>
                        </a:rPr>
                        <a:t> vs.)</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Kitap:73.465</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smtClean="0">
                          <a:solidFill>
                            <a:schemeClr val="tx1"/>
                          </a:solidFill>
                          <a:latin typeface="Calibri" panose="020F0502020204030204" pitchFamily="34" charset="0"/>
                          <a:ea typeface="Times New Roman"/>
                          <a:cs typeface="Arial" pitchFamily="34" charset="0"/>
                        </a:rPr>
                        <a:t>5681 </a:t>
                      </a:r>
                      <a:r>
                        <a:rPr lang="tr-TR" sz="1200" b="0" dirty="0">
                          <a:solidFill>
                            <a:schemeClr val="tx1"/>
                          </a:solidFill>
                          <a:latin typeface="Calibri" panose="020F0502020204030204" pitchFamily="34" charset="0"/>
                          <a:ea typeface="Times New Roman"/>
                          <a:cs typeface="Arial" pitchFamily="34" charset="0"/>
                        </a:rPr>
                        <a:t>sayılı Matbaalar Kanunu gereğince Matbaa Sistemine kaydı yapılan ve arşivlemesi</a:t>
                      </a:r>
                      <a:r>
                        <a:rPr lang="tr-TR" sz="1200" b="0" baseline="0" dirty="0">
                          <a:solidFill>
                            <a:schemeClr val="tx1"/>
                          </a:solidFill>
                          <a:latin typeface="Calibri" panose="020F0502020204030204" pitchFamily="34" charset="0"/>
                          <a:ea typeface="Times New Roman"/>
                          <a:cs typeface="Arial" pitchFamily="34" charset="0"/>
                        </a:rPr>
                        <a:t> ile teslimi gerçekleştirilen eser sayısıdır. </a:t>
                      </a:r>
                      <a:r>
                        <a:rPr lang="tr-TR" sz="1200" b="0" baseline="0" dirty="0" smtClean="0">
                          <a:solidFill>
                            <a:schemeClr val="tx1"/>
                          </a:solidFill>
                          <a:latin typeface="Calibri" panose="020F0502020204030204" pitchFamily="34" charset="0"/>
                          <a:ea typeface="Times New Roman"/>
                          <a:cs typeface="Arial" pitchFamily="34" charset="0"/>
                        </a:rPr>
                        <a:t>2021 </a:t>
                      </a:r>
                      <a:r>
                        <a:rPr lang="tr-TR" sz="1200" b="0" baseline="0" dirty="0">
                          <a:solidFill>
                            <a:schemeClr val="tx1"/>
                          </a:solidFill>
                          <a:latin typeface="Calibri" panose="020F0502020204030204" pitchFamily="34" charset="0"/>
                          <a:ea typeface="Times New Roman"/>
                          <a:cs typeface="Arial" pitchFamily="34" charset="0"/>
                        </a:rPr>
                        <a:t>yılı içerisinde Valiliğimiz tarafından okul ve üniversitelere ihtiyaç sıralamasına göre gönderilen toplam eser sayısı </a:t>
                      </a:r>
                      <a:r>
                        <a:rPr lang="tr-TR" sz="1200" b="1" baseline="0" dirty="0" smtClean="0">
                          <a:solidFill>
                            <a:srgbClr val="C00000"/>
                          </a:solidFill>
                          <a:latin typeface="Calibri" panose="020F0502020204030204" pitchFamily="34" charset="0"/>
                          <a:ea typeface="Times New Roman"/>
                          <a:cs typeface="Arial" pitchFamily="34" charset="0"/>
                        </a:rPr>
                        <a:t>77.443</a:t>
                      </a:r>
                      <a:r>
                        <a:rPr lang="tr-TR" sz="1200" b="0" baseline="0" dirty="0" smtClean="0">
                          <a:solidFill>
                            <a:srgbClr val="C00000"/>
                          </a:solidFill>
                          <a:latin typeface="Calibri" panose="020F0502020204030204" pitchFamily="34" charset="0"/>
                          <a:ea typeface="Times New Roman"/>
                          <a:cs typeface="Arial" pitchFamily="34" charset="0"/>
                        </a:rPr>
                        <a:t> </a:t>
                      </a:r>
                      <a:r>
                        <a:rPr lang="tr-TR" sz="1200" b="0" baseline="0" dirty="0" smtClean="0">
                          <a:solidFill>
                            <a:schemeClr val="tx1"/>
                          </a:solidFill>
                          <a:latin typeface="Calibri" panose="020F0502020204030204" pitchFamily="34" charset="0"/>
                          <a:ea typeface="Times New Roman"/>
                          <a:cs typeface="Arial" pitchFamily="34" charset="0"/>
                        </a:rPr>
                        <a:t>adettir. (İl Basın ve Halkla İlişkiler Müdürlüğü verileridir.)</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00962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4 Tablo"/>
          <p:cNvGraphicFramePr>
            <a:graphicFrameLocks noGrp="1"/>
          </p:cNvGraphicFramePr>
          <p:nvPr>
            <p:extLst>
              <p:ext uri="{D42A27DB-BD31-4B8C-83A1-F6EECF244321}">
                <p14:modId xmlns:p14="http://schemas.microsoft.com/office/powerpoint/2010/main" val="1929616070"/>
              </p:ext>
            </p:extLst>
          </p:nvPr>
        </p:nvGraphicFramePr>
        <p:xfrm>
          <a:off x="224564" y="855302"/>
          <a:ext cx="6481035" cy="7384523"/>
        </p:xfrm>
        <a:graphic>
          <a:graphicData uri="http://schemas.openxmlformats.org/drawingml/2006/table">
            <a:tbl>
              <a:tblPr>
                <a:effectLst>
                  <a:outerShdw blurRad="50800" dist="38100" dir="5400000" algn="t" rotWithShape="0">
                    <a:prstClr val="black">
                      <a:alpha val="40000"/>
                    </a:prstClr>
                  </a:outerShdw>
                </a:effectLst>
              </a:tblPr>
              <a:tblGrid>
                <a:gridCol w="3293909">
                  <a:extLst>
                    <a:ext uri="{9D8B030D-6E8A-4147-A177-3AD203B41FA5}">
                      <a16:colId xmlns:a16="http://schemas.microsoft.com/office/drawing/2014/main" val="20000"/>
                    </a:ext>
                  </a:extLst>
                </a:gridCol>
                <a:gridCol w="1608050">
                  <a:extLst>
                    <a:ext uri="{9D8B030D-6E8A-4147-A177-3AD203B41FA5}">
                      <a16:colId xmlns:a16="http://schemas.microsoft.com/office/drawing/2014/main" val="20001"/>
                    </a:ext>
                  </a:extLst>
                </a:gridCol>
                <a:gridCol w="1579076">
                  <a:extLst>
                    <a:ext uri="{9D8B030D-6E8A-4147-A177-3AD203B41FA5}">
                      <a16:colId xmlns:a16="http://schemas.microsoft.com/office/drawing/2014/main" val="917661381"/>
                    </a:ext>
                  </a:extLst>
                </a:gridCol>
              </a:tblGrid>
              <a:tr h="48141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KÜLTÜR TURİZM </a:t>
                      </a: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BAKANLIĞINA BAĞLI MÜZELER</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3592351111"/>
                  </a:ext>
                </a:extLst>
              </a:tr>
              <a:tr h="37189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MÜZENİN ADI</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2020</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2021</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0"/>
                  </a:ext>
                </a:extLst>
              </a:tr>
              <a:tr h="371899">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ARKEOLOJİ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127.301</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213.971</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1"/>
                  </a:ext>
                </a:extLst>
              </a:tr>
              <a:tr h="440355">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AYASOFYA MÜZESİ*</a:t>
                      </a:r>
                    </a:p>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(Ayasofya-i Kebir Camii)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471.868</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algn="ctr"/>
                      <a:r>
                        <a:rPr lang="tr-TR" sz="1400" b="1" dirty="0" smtClean="0">
                          <a:solidFill>
                            <a:schemeClr val="bg1"/>
                          </a:solidFill>
                        </a:rPr>
                        <a:t>-</a:t>
                      </a:r>
                      <a:endParaRPr lang="tr-TR" sz="1400" b="1" dirty="0">
                        <a:solidFill>
                          <a:schemeClr val="bg1"/>
                        </a:solidFill>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2"/>
                  </a:ext>
                </a:extLst>
              </a:tr>
              <a:tr h="371899">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KARİYE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45.097</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algn="ctr"/>
                      <a:r>
                        <a:rPr lang="tr-TR" sz="1400" b="1" dirty="0" smtClean="0">
                          <a:solidFill>
                            <a:schemeClr val="bg1"/>
                          </a:solidFill>
                        </a:rPr>
                        <a:t>-</a:t>
                      </a:r>
                      <a:endParaRPr lang="tr-TR" sz="1400" b="1" dirty="0">
                        <a:solidFill>
                          <a:schemeClr val="bg1"/>
                        </a:solidFill>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3"/>
                  </a:ext>
                </a:extLst>
              </a:tr>
              <a:tr h="371899">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AYA İRİNİ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2787501299"/>
                  </a:ext>
                </a:extLst>
              </a:tr>
              <a:tr h="371899">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İSLAM BİLİM VE TEKNOLOJİ </a:t>
                      </a:r>
                      <a:r>
                        <a:rPr lang="tr-TR" sz="1400" b="1" kern="1200" dirty="0" smtClean="0">
                          <a:solidFill>
                            <a:schemeClr val="bg1"/>
                          </a:solidFill>
                          <a:latin typeface="+mn-lt"/>
                          <a:ea typeface="Times New Roman"/>
                          <a:cs typeface="Arial" pitchFamily="34" charset="0"/>
                        </a:rPr>
                        <a:t>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29.023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54.148</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4"/>
                  </a:ext>
                </a:extLst>
              </a:tr>
              <a:tr h="371899">
                <a:tc>
                  <a:txBody>
                    <a:bodyPr/>
                    <a:lstStyle/>
                    <a:p>
                      <a:pPr marL="0" algn="l" defTabSz="914400" rtl="0" eaLnBrk="1" latinLnBrk="0" hangingPunct="1">
                        <a:spcAft>
                          <a:spcPts val="0"/>
                        </a:spcAft>
                      </a:pPr>
                      <a:r>
                        <a:rPr lang="tr-TR" sz="1400" b="1" kern="1200" dirty="0" smtClean="0">
                          <a:solidFill>
                            <a:schemeClr val="bg1"/>
                          </a:solidFill>
                          <a:latin typeface="+mn-lt"/>
                          <a:ea typeface="Times New Roman"/>
                          <a:cs typeface="Arial" pitchFamily="34" charset="0"/>
                        </a:rPr>
                        <a:t>BÜYÜK SARAY MOZAİKLERİ 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18.220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35.392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5"/>
                  </a:ext>
                </a:extLst>
              </a:tr>
              <a:tr h="371899">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FETHİYE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gridSpan="2">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Restorasyonda</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hMerge="1">
                  <a:txBody>
                    <a:bodyPr/>
                    <a:lstStyle/>
                    <a:p>
                      <a:endParaRPr lang="tr-TR"/>
                    </a:p>
                  </a:txBody>
                  <a:tcPr/>
                </a:tc>
                <a:extLst>
                  <a:ext uri="{0D108BD9-81ED-4DB2-BD59-A6C34878D82A}">
                    <a16:rowId xmlns:a16="http://schemas.microsoft.com/office/drawing/2014/main" val="10006"/>
                  </a:ext>
                </a:extLst>
              </a:tr>
              <a:tr h="371899">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GALATA MEVLEVİHANESİ </a:t>
                      </a:r>
                      <a:r>
                        <a:rPr lang="tr-TR" sz="1400" b="1" kern="1200" dirty="0" smtClean="0">
                          <a:solidFill>
                            <a:schemeClr val="bg1"/>
                          </a:solidFill>
                          <a:latin typeface="+mn-lt"/>
                          <a:ea typeface="Times New Roman"/>
                          <a:cs typeface="Arial" pitchFamily="34" charset="0"/>
                        </a:rPr>
                        <a:t>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18.759</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algn="ctr" defTabSz="914400" rtl="0" eaLnBrk="1" latinLnBrk="0" hangingPunct="1">
                        <a:spcAft>
                          <a:spcPts val="0"/>
                        </a:spcAft>
                      </a:pPr>
                      <a:r>
                        <a:rPr lang="tr-TR" sz="1400" b="1" kern="1200" dirty="0" smtClean="0">
                          <a:solidFill>
                            <a:schemeClr val="bg1"/>
                          </a:solidFill>
                          <a:latin typeface="+mn-lt"/>
                          <a:ea typeface="Times New Roman"/>
                          <a:cs typeface="Arial" pitchFamily="34" charset="0"/>
                        </a:rPr>
                        <a:t>50.475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8"/>
                  </a:ext>
                </a:extLst>
              </a:tr>
              <a:tr h="371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bg1"/>
                          </a:solidFill>
                          <a:latin typeface="+mn-lt"/>
                          <a:ea typeface="Times New Roman"/>
                          <a:cs typeface="Arial" pitchFamily="34" charset="0"/>
                        </a:rPr>
                        <a:t>TÜRK VE İSLAM ESERLERİ </a:t>
                      </a:r>
                      <a:r>
                        <a:rPr lang="tr-TR" sz="1400" b="1" kern="1200" dirty="0" smtClean="0">
                          <a:solidFill>
                            <a:schemeClr val="bg1"/>
                          </a:solidFill>
                          <a:latin typeface="+mn-lt"/>
                          <a:ea typeface="Times New Roman"/>
                          <a:cs typeface="Arial" pitchFamily="34" charset="0"/>
                        </a:rPr>
                        <a:t>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47.546</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99.890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9"/>
                  </a:ext>
                </a:extLst>
              </a:tr>
              <a:tr h="440355">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HİSARLAR MÜZESİ </a:t>
                      </a:r>
                    </a:p>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(Rumeli Hisarı)</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algn="ctr" defTabSz="914400" rtl="0" eaLnBrk="1" latinLnBrk="0" hangingPunct="1">
                        <a:spcAft>
                          <a:spcPts val="0"/>
                        </a:spcAft>
                      </a:pPr>
                      <a:r>
                        <a:rPr lang="tr-TR" sz="1400" b="1" kern="1200" dirty="0">
                          <a:solidFill>
                            <a:schemeClr val="bg1"/>
                          </a:solidFill>
                          <a:latin typeface="+mn-lt"/>
                          <a:ea typeface="Times New Roman"/>
                          <a:cs typeface="Arial" pitchFamily="34" charset="0"/>
                        </a:rPr>
                        <a:t>36.543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algn="ctr" defTabSz="914400" rtl="0" eaLnBrk="1" latinLnBrk="0" hangingPunct="1">
                        <a:spcAft>
                          <a:spcPts val="0"/>
                        </a:spcAft>
                      </a:pPr>
                      <a:r>
                        <a:rPr lang="tr-TR" sz="1400" b="1" kern="1200" dirty="0" smtClean="0">
                          <a:solidFill>
                            <a:schemeClr val="bg1"/>
                          </a:solidFill>
                          <a:latin typeface="+mn-lt"/>
                          <a:ea typeface="Times New Roman"/>
                          <a:cs typeface="Arial" pitchFamily="34" charset="0"/>
                        </a:rPr>
                        <a:t>41.920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10"/>
                  </a:ext>
                </a:extLst>
              </a:tr>
              <a:tr h="371899">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ADAM MİCKİEWİCZ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1.944</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1.719</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11"/>
                  </a:ext>
                </a:extLst>
              </a:tr>
              <a:tr h="371899">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İSTANBUL HAVAALANI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1.264</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5.237</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15"/>
                  </a:ext>
                </a:extLst>
              </a:tr>
              <a:tr h="362093">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GALATA KULESİ 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751.793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198593006"/>
                  </a:ext>
                </a:extLst>
              </a:tr>
              <a:tr h="372907">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MEHMET AKİF ERSOY HATIRA EVİ****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12.150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947921994"/>
                  </a:ext>
                </a:extLst>
              </a:tr>
              <a:tr h="824610">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HAFIZA 15 TEMMUZ MÜZESİ </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200" b="1" kern="1200" dirty="0" smtClean="0">
                          <a:solidFill>
                            <a:schemeClr val="bg1"/>
                          </a:solidFill>
                          <a:latin typeface="+mn-lt"/>
                          <a:ea typeface="Times New Roman"/>
                          <a:cs typeface="Arial" pitchFamily="34" charset="0"/>
                        </a:rPr>
                        <a:t>Giriş ücretsiz olduğundan ziyaretçi sayısı  belirlenememektedir.</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algn="ctr"/>
                      <a:r>
                        <a:rPr lang="tr-TR" sz="1400" b="1" dirty="0" smtClean="0">
                          <a:solidFill>
                            <a:schemeClr val="bg1"/>
                          </a:solidFill>
                        </a:rPr>
                        <a:t>3.952</a:t>
                      </a:r>
                    </a:p>
                    <a:p>
                      <a:pPr algn="ctr"/>
                      <a:endParaRPr lang="tr-TR" dirty="0"/>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531748024"/>
                  </a:ext>
                </a:extLst>
              </a:tr>
              <a:tr h="37189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797.565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1.270.647</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13"/>
                  </a:ext>
                </a:extLst>
              </a:tr>
            </a:tbl>
          </a:graphicData>
        </a:graphic>
      </p:graphicFrame>
      <p:sp>
        <p:nvSpPr>
          <p:cNvPr id="7" name="Dikdörtgen 6"/>
          <p:cNvSpPr/>
          <p:nvPr/>
        </p:nvSpPr>
        <p:spPr>
          <a:xfrm>
            <a:off x="171555" y="8212867"/>
            <a:ext cx="6428027" cy="1492716"/>
          </a:xfrm>
          <a:prstGeom prst="rect">
            <a:avLst/>
          </a:prstGeom>
          <a:solidFill>
            <a:schemeClr val="bg1">
              <a:alpha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tr-TR" sz="1100" i="0" u="none" strike="noStrike" kern="1200" cap="none" spc="0" normalizeH="0" baseline="0" noProof="0" dirty="0">
                <a:ln>
                  <a:noFill/>
                </a:ln>
                <a:effectLst/>
                <a:uLnTx/>
                <a:uFillTx/>
                <a:latin typeface="Calibri" panose="020F0502020204030204"/>
                <a:ea typeface="+mn-ea"/>
                <a:cs typeface="+mn-cs"/>
              </a:rPr>
              <a:t>Ayasofya Müzesi Müdürlüğü, Ayasofya-i Kebir Camii olarak 10 Temmuz 2020 tarihinde ve Kariye Müzesi 28.10.2020 tarihinde Diyanet İşleri Başkanlığına devredilmiştir</a:t>
            </a:r>
            <a:r>
              <a:rPr kumimoji="0" lang="tr-TR" sz="1100" i="0" u="none" strike="noStrike" kern="1200" cap="none" spc="0" normalizeH="0" baseline="0" noProof="0" dirty="0" smtClean="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i="0" u="none" strike="noStrike" kern="1200" cap="none" spc="0" normalizeH="0" baseline="0" noProof="0" dirty="0">
                <a:ln>
                  <a:noFill/>
                </a:ln>
                <a:effectLst/>
                <a:uLnTx/>
                <a:uFillTx/>
                <a:latin typeface="Calibri" panose="020F0502020204030204"/>
                <a:ea typeface="+mn-ea"/>
                <a:cs typeface="+mn-cs"/>
              </a:rPr>
              <a:t>**Aya İrini Müzesi, Milli Saraylara devredildiğinden 31.08.2019 tarihine kadarki ziyaretçi sayılarını kapsamaktadır</a:t>
            </a:r>
            <a:r>
              <a:rPr kumimoji="0" lang="tr-TR" sz="1100" i="0" u="none" strike="noStrike" kern="1200" cap="none" spc="0" normalizeH="0" baseline="0" noProof="0" dirty="0" smtClean="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i="0" u="none" strike="noStrike" kern="1200" cap="none" spc="0" normalizeH="0" baseline="0" noProof="0" dirty="0" smtClean="0">
                <a:ln>
                  <a:noFill/>
                </a:ln>
                <a:effectLst/>
                <a:uLnTx/>
                <a:uFillTx/>
                <a:latin typeface="Calibri" panose="020F0502020204030204"/>
                <a:ea typeface="+mn-ea"/>
                <a:cs typeface="+mn-cs"/>
              </a:rPr>
              <a:t>***06.10.2020 </a:t>
            </a:r>
            <a:r>
              <a:rPr kumimoji="0" lang="tr-TR" sz="1100" i="0" u="none" strike="noStrike" kern="1200" cap="none" spc="0" normalizeH="0" baseline="0" noProof="0" dirty="0">
                <a:ln>
                  <a:noFill/>
                </a:ln>
                <a:effectLst/>
                <a:uLnTx/>
                <a:uFillTx/>
                <a:latin typeface="Calibri" panose="020F0502020204030204"/>
                <a:ea typeface="+mn-ea"/>
                <a:cs typeface="+mn-cs"/>
              </a:rPr>
              <a:t>tarihinde ziyarete açılmıştır ve Galata Mevlevihane Müze Müdürlüğü’nün bağlı birimi olarak </a:t>
            </a:r>
            <a:r>
              <a:rPr kumimoji="0" lang="tr-TR" sz="1100" i="0" u="none" strike="noStrike" kern="1200" cap="none" spc="0" normalizeH="0" baseline="0" noProof="0" dirty="0" err="1">
                <a:ln>
                  <a:noFill/>
                </a:ln>
                <a:effectLst/>
                <a:uLnTx/>
                <a:uFillTx/>
                <a:latin typeface="Calibri" panose="020F0502020204030204"/>
                <a:ea typeface="+mn-ea"/>
                <a:cs typeface="+mn-cs"/>
              </a:rPr>
              <a:t>işlevlendirilmiştir</a:t>
            </a:r>
            <a:r>
              <a:rPr kumimoji="0" lang="tr-TR" sz="1100" i="0" u="none" strike="noStrike" kern="1200" cap="none" spc="0" normalizeH="0" baseline="0" noProof="0" dirty="0" smtClean="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i="0" u="none" strike="noStrike" kern="1200" cap="none" spc="0" normalizeH="0" baseline="0" noProof="0" dirty="0">
                <a:ln>
                  <a:noFill/>
                </a:ln>
                <a:effectLst/>
                <a:uLnTx/>
                <a:uFillTx/>
                <a:latin typeface="Calibri" panose="020F0502020204030204"/>
                <a:ea typeface="+mn-ea"/>
                <a:cs typeface="+mn-cs"/>
              </a:rPr>
              <a:t>****12.03.2021 tarihinde ziyarete açılmıştır ve Galata Mevlevihane Müze Müdürlüğü'nün bağlı birimi olarak </a:t>
            </a:r>
            <a:r>
              <a:rPr kumimoji="0" lang="tr-TR" sz="1100" i="0" u="none" strike="noStrike" kern="1200" cap="none" spc="0" normalizeH="0" baseline="0" noProof="0" dirty="0" err="1">
                <a:ln>
                  <a:noFill/>
                </a:ln>
                <a:effectLst/>
                <a:uLnTx/>
                <a:uFillTx/>
                <a:latin typeface="Calibri" panose="020F0502020204030204"/>
                <a:ea typeface="+mn-ea"/>
                <a:cs typeface="+mn-cs"/>
              </a:rPr>
              <a:t>işlevlendirilmiştir</a:t>
            </a:r>
            <a:r>
              <a:rPr kumimoji="0" lang="tr-TR" sz="1100" i="0" u="none" strike="noStrike" kern="1200" cap="none" spc="0" normalizeH="0" baseline="0" noProof="0" dirty="0">
                <a:ln>
                  <a:noFill/>
                </a:ln>
                <a:effectLst/>
                <a:uLnTx/>
                <a:uFillTx/>
                <a:latin typeface="Calibri" panose="020F0502020204030204"/>
                <a:ea typeface="+mn-ea"/>
                <a:cs typeface="+mn-cs"/>
              </a:rPr>
              <a:t>.</a:t>
            </a:r>
          </a:p>
        </p:txBody>
      </p:sp>
    </p:spTree>
    <p:extLst>
      <p:ext uri="{BB962C8B-B14F-4D97-AF65-F5344CB8AC3E}">
        <p14:creationId xmlns:p14="http://schemas.microsoft.com/office/powerpoint/2010/main" val="3362917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1305131663"/>
              </p:ext>
            </p:extLst>
          </p:nvPr>
        </p:nvGraphicFramePr>
        <p:xfrm>
          <a:off x="304799" y="1036368"/>
          <a:ext cx="6321287" cy="6133065"/>
        </p:xfrm>
        <a:graphic>
          <a:graphicData uri="http://schemas.openxmlformats.org/drawingml/2006/table">
            <a:tbl>
              <a:tblPr>
                <a:effectLst/>
              </a:tblPr>
              <a:tblGrid>
                <a:gridCol w="3911669">
                  <a:extLst>
                    <a:ext uri="{9D8B030D-6E8A-4147-A177-3AD203B41FA5}">
                      <a16:colId xmlns:a16="http://schemas.microsoft.com/office/drawing/2014/main" val="20000"/>
                    </a:ext>
                  </a:extLst>
                </a:gridCol>
                <a:gridCol w="2409618">
                  <a:extLst>
                    <a:ext uri="{9D8B030D-6E8A-4147-A177-3AD203B41FA5}">
                      <a16:colId xmlns:a16="http://schemas.microsoft.com/office/drawing/2014/main" val="20001"/>
                    </a:ext>
                  </a:extLst>
                </a:gridCol>
              </a:tblGrid>
              <a:tr h="37500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MİLLİ SARAYLAR İDARESİ BAŞKANLIĞI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5080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MÜZE-SARAY-KÖŞK-KASIR ADI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2021 </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75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tx1"/>
                          </a:solidFill>
                          <a:latin typeface="Calibri" panose="020F0502020204030204" pitchFamily="34" charset="0"/>
                          <a:ea typeface="Times New Roman"/>
                          <a:cs typeface="Arial" pitchFamily="34" charset="0"/>
                        </a:rPr>
                        <a:t>TOPKAPI SARAYI </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chemeClr val="tx1"/>
                          </a:solidFill>
                          <a:latin typeface="Calibri" panose="020F0502020204030204" pitchFamily="34" charset="0"/>
                          <a:ea typeface="Times New Roman"/>
                          <a:cs typeface="Arial" pitchFamily="34" charset="0"/>
                        </a:rPr>
                        <a:t>1.165.440</a:t>
                      </a:r>
                      <a:endParaRPr lang="tr-TR" sz="14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5004">
                <a:tc>
                  <a:txBody>
                    <a:bodyPr/>
                    <a:lstStyle/>
                    <a:p>
                      <a:r>
                        <a:rPr lang="tr-TR" sz="1400" b="1" dirty="0">
                          <a:solidFill>
                            <a:schemeClr val="tx1"/>
                          </a:solidFill>
                          <a:latin typeface="Calibri" panose="020F0502020204030204" pitchFamily="34" charset="0"/>
                        </a:rPr>
                        <a:t>DOLMABAHÇE</a:t>
                      </a:r>
                      <a:r>
                        <a:rPr lang="tr-TR" sz="1400" b="1" baseline="0" dirty="0">
                          <a:solidFill>
                            <a:schemeClr val="tx1"/>
                          </a:solidFill>
                          <a:latin typeface="Calibri" panose="020F0502020204030204" pitchFamily="34" charset="0"/>
                        </a:rPr>
                        <a:t> SARAYI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693.772</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5004">
                <a:tc>
                  <a:txBody>
                    <a:bodyPr/>
                    <a:lstStyle/>
                    <a:p>
                      <a:r>
                        <a:rPr lang="tr-TR" sz="1400" b="1" dirty="0">
                          <a:solidFill>
                            <a:schemeClr val="tx1"/>
                          </a:solidFill>
                          <a:latin typeface="Calibri" panose="020F0502020204030204" pitchFamily="34" charset="0"/>
                        </a:rPr>
                        <a:t>BEYLERBEYİ SARAYI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134.031</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5004">
                <a:tc>
                  <a:txBody>
                    <a:bodyPr/>
                    <a:lstStyle/>
                    <a:p>
                      <a:r>
                        <a:rPr lang="tr-TR" sz="1400" b="1" dirty="0">
                          <a:solidFill>
                            <a:schemeClr val="tx1"/>
                          </a:solidFill>
                          <a:latin typeface="Calibri" panose="020F0502020204030204" pitchFamily="34" charset="0"/>
                        </a:rPr>
                        <a:t>IHLAMUR</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128.164</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7501299"/>
                  </a:ext>
                </a:extLst>
              </a:tr>
              <a:tr h="375004">
                <a:tc>
                  <a:txBody>
                    <a:bodyPr/>
                    <a:lstStyle/>
                    <a:p>
                      <a:r>
                        <a:rPr lang="tr-TR" sz="1400" b="1" dirty="0">
                          <a:solidFill>
                            <a:schemeClr val="tx1"/>
                          </a:solidFill>
                          <a:latin typeface="Calibri" panose="020F0502020204030204" pitchFamily="34" charset="0"/>
                        </a:rPr>
                        <a:t>YILDIZ ŞALE</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a:solidFill>
                            <a:schemeClr val="tx1"/>
                          </a:solidFill>
                          <a:latin typeface="Calibri" panose="020F0502020204030204" pitchFamily="34" charset="0"/>
                        </a:rPr>
                        <a:t>Restorasyonda</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5004">
                <a:tc>
                  <a:txBody>
                    <a:bodyPr/>
                    <a:lstStyle/>
                    <a:p>
                      <a:r>
                        <a:rPr lang="tr-TR" sz="1400" b="1" dirty="0">
                          <a:solidFill>
                            <a:schemeClr val="tx1"/>
                          </a:solidFill>
                          <a:latin typeface="Calibri" panose="020F0502020204030204" pitchFamily="34" charset="0"/>
                        </a:rPr>
                        <a:t>KÜÇÜKSU</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79.294</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5004">
                <a:tc>
                  <a:txBody>
                    <a:bodyPr/>
                    <a:lstStyle/>
                    <a:p>
                      <a:r>
                        <a:rPr lang="tr-TR" sz="1400" b="1" dirty="0">
                          <a:solidFill>
                            <a:schemeClr val="tx1"/>
                          </a:solidFill>
                          <a:latin typeface="Calibri" panose="020F0502020204030204" pitchFamily="34" charset="0"/>
                        </a:rPr>
                        <a:t>SARAY KOLEKSİYONLARI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11.267</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5004">
                <a:tc>
                  <a:txBody>
                    <a:bodyPr/>
                    <a:lstStyle/>
                    <a:p>
                      <a:r>
                        <a:rPr lang="tr-TR" sz="1400" b="1" dirty="0">
                          <a:solidFill>
                            <a:schemeClr val="tx1"/>
                          </a:solidFill>
                          <a:latin typeface="Calibri" panose="020F0502020204030204" pitchFamily="34" charset="0"/>
                        </a:rPr>
                        <a:t>RESİM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93.922</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5004">
                <a:tc>
                  <a:txBody>
                    <a:bodyPr/>
                    <a:lstStyle/>
                    <a:p>
                      <a:r>
                        <a:rPr lang="tr-TR" sz="1400" b="1" dirty="0">
                          <a:solidFill>
                            <a:schemeClr val="tx1"/>
                          </a:solidFill>
                          <a:latin typeface="Calibri" panose="020F0502020204030204" pitchFamily="34" charset="0"/>
                        </a:rPr>
                        <a:t>AYNALIKAVAK KASRI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15.980</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5004">
                <a:tc>
                  <a:txBody>
                    <a:bodyPr/>
                    <a:lstStyle/>
                    <a:p>
                      <a:r>
                        <a:rPr lang="tr-TR" sz="1400" b="1" dirty="0">
                          <a:solidFill>
                            <a:schemeClr val="tx1"/>
                          </a:solidFill>
                          <a:latin typeface="Calibri" panose="020F0502020204030204" pitchFamily="34" charset="0"/>
                        </a:rPr>
                        <a:t>MASLAK KASRI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12.109</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5004">
                <a:tc>
                  <a:txBody>
                    <a:bodyPr/>
                    <a:lstStyle/>
                    <a:p>
                      <a:r>
                        <a:rPr lang="tr-TR" sz="1400" b="1" dirty="0">
                          <a:solidFill>
                            <a:schemeClr val="tx1"/>
                          </a:solidFill>
                          <a:latin typeface="Calibri" panose="020F0502020204030204" pitchFamily="34" charset="0"/>
                        </a:rPr>
                        <a:t>BEYKOZ MECİDİYE</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31.876</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75004">
                <a:tc>
                  <a:txBody>
                    <a:bodyPr/>
                    <a:lstStyle/>
                    <a:p>
                      <a:r>
                        <a:rPr lang="tr-TR" sz="1400" b="1" dirty="0" smtClean="0">
                          <a:solidFill>
                            <a:schemeClr val="tx1"/>
                          </a:solidFill>
                          <a:latin typeface="Calibri" panose="020F0502020204030204" pitchFamily="34" charset="0"/>
                        </a:rPr>
                        <a:t>BEYKOZ </a:t>
                      </a:r>
                      <a:r>
                        <a:rPr lang="tr-TR" sz="1400" b="1" baseline="0" dirty="0" smtClean="0">
                          <a:solidFill>
                            <a:schemeClr val="tx1"/>
                          </a:solidFill>
                          <a:latin typeface="Calibri" panose="020F0502020204030204" pitchFamily="34" charset="0"/>
                        </a:rPr>
                        <a:t> CAM VE BİLLUR MÜZESİ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90.485</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856567"/>
                  </a:ext>
                </a:extLst>
              </a:tr>
              <a:tr h="375004">
                <a:tc>
                  <a:txBody>
                    <a:bodyPr/>
                    <a:lstStyle/>
                    <a:p>
                      <a:r>
                        <a:rPr lang="tr-TR" sz="1400" b="1" dirty="0">
                          <a:solidFill>
                            <a:schemeClr val="tx1"/>
                          </a:solidFill>
                          <a:latin typeface="Calibri" panose="020F0502020204030204" pitchFamily="34" charset="0"/>
                        </a:rPr>
                        <a:t>FLORYA ATATÜRK DENİZ KÖŞKÜ</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a:solidFill>
                            <a:schemeClr val="tx1"/>
                          </a:solidFill>
                          <a:latin typeface="Calibri" panose="020F0502020204030204" pitchFamily="34" charset="0"/>
                        </a:rPr>
                        <a:t>-</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609915"/>
                  </a:ext>
                </a:extLst>
              </a:tr>
              <a:tr h="3750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2.456.340</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13"/>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4206888205"/>
              </p:ext>
            </p:extLst>
          </p:nvPr>
        </p:nvGraphicFramePr>
        <p:xfrm>
          <a:off x="278296" y="7328452"/>
          <a:ext cx="6414051" cy="1964631"/>
        </p:xfrm>
        <a:graphic>
          <a:graphicData uri="http://schemas.openxmlformats.org/drawingml/2006/table">
            <a:tbl>
              <a:tblPr>
                <a:effectLst>
                  <a:outerShdw blurRad="50800" dist="38100" dir="5400000" algn="t" rotWithShape="0">
                    <a:prstClr val="black">
                      <a:alpha val="40000"/>
                    </a:prstClr>
                  </a:outerShdw>
                </a:effectLst>
              </a:tblPr>
              <a:tblGrid>
                <a:gridCol w="3969072">
                  <a:extLst>
                    <a:ext uri="{9D8B030D-6E8A-4147-A177-3AD203B41FA5}">
                      <a16:colId xmlns:a16="http://schemas.microsoft.com/office/drawing/2014/main" val="20000"/>
                    </a:ext>
                  </a:extLst>
                </a:gridCol>
                <a:gridCol w="2444979">
                  <a:extLst>
                    <a:ext uri="{9D8B030D-6E8A-4147-A177-3AD203B41FA5}">
                      <a16:colId xmlns:a16="http://schemas.microsoft.com/office/drawing/2014/main" val="20001"/>
                    </a:ext>
                  </a:extLst>
                </a:gridCol>
              </a:tblGrid>
              <a:tr h="4184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TOPLAM MÜZE ZİYARETÇİ SAYISI</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3865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BAĞLI OLDUĞU KURUM</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2021 </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86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panose="020F0502020204030204" pitchFamily="34" charset="0"/>
                          <a:ea typeface="Times New Roman"/>
                          <a:cs typeface="Arial" pitchFamily="34" charset="0"/>
                        </a:rPr>
                        <a:t>KÜLTÜR</a:t>
                      </a:r>
                      <a:r>
                        <a:rPr lang="tr-TR" sz="1600" b="1" kern="1200" baseline="0" dirty="0" smtClean="0">
                          <a:solidFill>
                            <a:schemeClr val="tx1"/>
                          </a:solidFill>
                          <a:latin typeface="Calibri" panose="020F0502020204030204" pitchFamily="34" charset="0"/>
                          <a:ea typeface="Times New Roman"/>
                          <a:cs typeface="Arial" pitchFamily="34" charset="0"/>
                        </a:rPr>
                        <a:t> VE TURİZM BAKANLIĞI</a:t>
                      </a:r>
                      <a:endParaRPr lang="tr-TR" sz="16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panose="020F0502020204030204" pitchFamily="34" charset="0"/>
                          <a:ea typeface="Times New Roman"/>
                          <a:cs typeface="Arial" pitchFamily="34" charset="0"/>
                        </a:rPr>
                        <a:t>1.270.647</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6540">
                <a:tc>
                  <a:txBody>
                    <a:bodyPr/>
                    <a:lstStyle/>
                    <a:p>
                      <a:r>
                        <a:rPr lang="tr-TR" sz="1600" b="1" dirty="0" smtClean="0">
                          <a:solidFill>
                            <a:schemeClr val="tx1"/>
                          </a:solidFill>
                          <a:latin typeface="Calibri" panose="020F0502020204030204" pitchFamily="34" charset="0"/>
                        </a:rPr>
                        <a:t>MİLLİ SARAYLA</a:t>
                      </a:r>
                      <a:r>
                        <a:rPr lang="tr-TR" sz="1600" b="1" baseline="0" dirty="0" smtClean="0">
                          <a:solidFill>
                            <a:schemeClr val="tx1"/>
                          </a:solidFill>
                          <a:latin typeface="Calibri" panose="020F0502020204030204" pitchFamily="34" charset="0"/>
                        </a:rPr>
                        <a:t>R İDARESİ BAŞKANLIĞI</a:t>
                      </a:r>
                      <a:endParaRPr lang="tr-TR" sz="1600" b="1" dirty="0">
                        <a:solidFill>
                          <a:schemeClr val="tx1"/>
                        </a:solidFill>
                        <a:latin typeface="Calibri" panose="020F0502020204030204"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algn="ctr"/>
                      <a:r>
                        <a:rPr lang="tr-TR" sz="1600" b="1" dirty="0" smtClean="0">
                          <a:solidFill>
                            <a:schemeClr val="tx1"/>
                          </a:solidFill>
                          <a:latin typeface="Calibri" panose="020F0502020204030204" pitchFamily="34" charset="0"/>
                        </a:rPr>
                        <a:t>2.456.340</a:t>
                      </a:r>
                      <a:endParaRPr lang="tr-TR" sz="1600" b="1" dirty="0">
                        <a:solidFill>
                          <a:schemeClr val="tx1"/>
                        </a:solidFill>
                        <a:latin typeface="Calibri" panose="020F0502020204030204"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65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3.726.987</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13"/>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0122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57914"/>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YABANCI ZİYARETÇİ İSTATİSTİKLERİ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4 Tablo"/>
          <p:cNvGraphicFramePr>
            <a:graphicFrameLocks noGrp="1"/>
          </p:cNvGraphicFramePr>
          <p:nvPr>
            <p:extLst>
              <p:ext uri="{D42A27DB-BD31-4B8C-83A1-F6EECF244321}">
                <p14:modId xmlns:p14="http://schemas.microsoft.com/office/powerpoint/2010/main" val="280322313"/>
              </p:ext>
            </p:extLst>
          </p:nvPr>
        </p:nvGraphicFramePr>
        <p:xfrm>
          <a:off x="159026" y="828811"/>
          <a:ext cx="6541966" cy="3398630"/>
        </p:xfrm>
        <a:graphic>
          <a:graphicData uri="http://schemas.openxmlformats.org/drawingml/2006/table">
            <a:tbl>
              <a:tblPr>
                <a:effectLst>
                  <a:outerShdw blurRad="50800" dist="38100" dir="5400000" algn="t" rotWithShape="0">
                    <a:prstClr val="black">
                      <a:alpha val="40000"/>
                    </a:prstClr>
                  </a:outerShdw>
                </a:effectLst>
              </a:tblPr>
              <a:tblGrid>
                <a:gridCol w="1617443">
                  <a:extLst>
                    <a:ext uri="{9D8B030D-6E8A-4147-A177-3AD203B41FA5}">
                      <a16:colId xmlns:a16="http://schemas.microsoft.com/office/drawing/2014/main" val="20000"/>
                    </a:ext>
                  </a:extLst>
                </a:gridCol>
                <a:gridCol w="1729597">
                  <a:extLst>
                    <a:ext uri="{9D8B030D-6E8A-4147-A177-3AD203B41FA5}">
                      <a16:colId xmlns:a16="http://schemas.microsoft.com/office/drawing/2014/main" val="20001"/>
                    </a:ext>
                  </a:extLst>
                </a:gridCol>
                <a:gridCol w="1783093">
                  <a:extLst>
                    <a:ext uri="{9D8B030D-6E8A-4147-A177-3AD203B41FA5}">
                      <a16:colId xmlns:a16="http://schemas.microsoft.com/office/drawing/2014/main" val="20002"/>
                    </a:ext>
                  </a:extLst>
                </a:gridCol>
                <a:gridCol w="1411833">
                  <a:extLst>
                    <a:ext uri="{9D8B030D-6E8A-4147-A177-3AD203B41FA5}">
                      <a16:colId xmlns:a16="http://schemas.microsoft.com/office/drawing/2014/main" val="20003"/>
                    </a:ext>
                  </a:extLst>
                </a:gridCol>
              </a:tblGrid>
              <a:tr h="33986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Calibri" panose="020F0502020204030204" pitchFamily="34" charset="0"/>
                          <a:cs typeface="Arial" pitchFamily="34" charset="0"/>
                        </a:rPr>
                        <a:t>GELEN</a:t>
                      </a:r>
                      <a:r>
                        <a:rPr lang="tr-TR" sz="1600" b="1" baseline="0" dirty="0">
                          <a:solidFill>
                            <a:schemeClr val="bg1"/>
                          </a:solidFill>
                          <a:latin typeface="Calibri" panose="020F0502020204030204" pitchFamily="34" charset="0"/>
                          <a:cs typeface="Arial" pitchFamily="34" charset="0"/>
                        </a:rPr>
                        <a:t> YABANCI ZİYARETÇİ SAYISI</a:t>
                      </a:r>
                      <a:r>
                        <a:rPr lang="tr-TR" sz="1600" b="1" dirty="0">
                          <a:solidFill>
                            <a:schemeClr val="bg1"/>
                          </a:solidFill>
                          <a:latin typeface="Calibri" panose="020F0502020204030204" pitchFamily="34" charset="0"/>
                          <a:cs typeface="Arial" pitchFamily="34" charset="0"/>
                        </a:rPr>
                        <a:t> </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extLst>
                  <a:ext uri="{0D108BD9-81ED-4DB2-BD59-A6C34878D82A}">
                    <a16:rowId xmlns:a16="http://schemas.microsoft.com/office/drawing/2014/main" val="10007"/>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YILLAR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2014</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36.837.900</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11.820.697</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32</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5358" marR="5358" marT="5358"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2015</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36.244.632</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1" kern="1200" dirty="0">
                          <a:solidFill>
                            <a:schemeClr val="tx1"/>
                          </a:solidFill>
                          <a:effectLst/>
                          <a:latin typeface="Calibri" panose="020F0502020204030204" pitchFamily="34" charset="0"/>
                          <a:ea typeface="+mn-ea"/>
                          <a:cs typeface="+mn-cs"/>
                        </a:rPr>
                        <a:t>12.428.733</a:t>
                      </a:r>
                      <a:endParaRPr lang="tr-TR" sz="1200" b="1" kern="1200" dirty="0">
                        <a:solidFill>
                          <a:schemeClr val="tx1"/>
                        </a:solidFill>
                        <a:latin typeface="Calibri" panose="020F0502020204030204" pitchFamily="34" charset="0"/>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34</a:t>
                      </a:r>
                      <a:endParaRPr lang="tr-TR" sz="1200" b="1" kern="1200" dirty="0">
                        <a:solidFill>
                          <a:schemeClr val="tx1"/>
                        </a:solidFill>
                        <a:effectLst/>
                        <a:latin typeface="Calibri" panose="020F0502020204030204" pitchFamily="34" charset="0"/>
                        <a:ea typeface="+mn-ea"/>
                        <a:cs typeface="+mn-cs"/>
                      </a:endParaRPr>
                    </a:p>
                  </a:txBody>
                  <a:tcPr marL="5358" marR="5358" marT="5358"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2016</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25.352.213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1" kern="1200" dirty="0">
                          <a:solidFill>
                            <a:schemeClr val="tx1"/>
                          </a:solidFill>
                          <a:effectLst/>
                          <a:latin typeface="Calibri" panose="020F0502020204030204" pitchFamily="34" charset="0"/>
                          <a:ea typeface="+mn-ea"/>
                          <a:cs typeface="+mn-cs"/>
                        </a:rPr>
                        <a:t>9.217.644</a:t>
                      </a:r>
                      <a:endParaRPr lang="tr-TR" sz="1200" b="1" kern="1200" dirty="0">
                        <a:solidFill>
                          <a:schemeClr val="tx1"/>
                        </a:solidFill>
                        <a:latin typeface="Calibri" panose="020F0502020204030204" pitchFamily="34" charset="0"/>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36</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2017</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32.410.034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10.730.510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33</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2018</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39.488.401</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13.432.990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34</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2019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smtClean="0">
                          <a:solidFill>
                            <a:schemeClr val="tx1"/>
                          </a:solidFill>
                          <a:effectLst/>
                          <a:latin typeface="Calibri" panose="020F0502020204030204" pitchFamily="34" charset="0"/>
                          <a:ea typeface="+mn-ea"/>
                          <a:cs typeface="+mn-cs"/>
                        </a:rPr>
                        <a:t>45.058.286</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14.906.663</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33</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2020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12.734.213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5.001.981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39</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76429174"/>
                  </a:ext>
                </a:extLst>
              </a:tr>
              <a:tr h="339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2021 </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smtClean="0">
                          <a:solidFill>
                            <a:schemeClr val="tx1"/>
                          </a:solidFill>
                          <a:effectLst/>
                          <a:latin typeface="Calibri" panose="020F0502020204030204" pitchFamily="34" charset="0"/>
                          <a:ea typeface="+mn-ea"/>
                          <a:cs typeface="+mn-cs"/>
                        </a:rPr>
                        <a:t>24.712.266</a:t>
                      </a:r>
                      <a:endParaRPr lang="tr-TR" sz="1200" b="1"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smtClean="0">
                          <a:solidFill>
                            <a:schemeClr val="tx1"/>
                          </a:solidFill>
                          <a:effectLst/>
                          <a:latin typeface="Calibri" panose="020F0502020204030204" pitchFamily="34" charset="0"/>
                          <a:ea typeface="+mn-ea"/>
                          <a:cs typeface="+mn-cs"/>
                        </a:rPr>
                        <a:t>9.025.004</a:t>
                      </a:r>
                      <a:endParaRPr lang="tr-TR" sz="1200" b="1"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36,5</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67384733"/>
                  </a:ext>
                </a:extLst>
              </a:tr>
            </a:tbl>
          </a:graphicData>
        </a:graphic>
      </p:graphicFrame>
      <p:graphicFrame>
        <p:nvGraphicFramePr>
          <p:cNvPr id="7" name="6 Tablo"/>
          <p:cNvGraphicFramePr>
            <a:graphicFrameLocks noGrp="1"/>
          </p:cNvGraphicFramePr>
          <p:nvPr>
            <p:extLst>
              <p:ext uri="{D42A27DB-BD31-4B8C-83A1-F6EECF244321}">
                <p14:modId xmlns:p14="http://schemas.microsoft.com/office/powerpoint/2010/main" val="1060777327"/>
              </p:ext>
            </p:extLst>
          </p:nvPr>
        </p:nvGraphicFramePr>
        <p:xfrm>
          <a:off x="115888" y="4328283"/>
          <a:ext cx="6647983" cy="5067507"/>
        </p:xfrm>
        <a:graphic>
          <a:graphicData uri="http://schemas.openxmlformats.org/drawingml/2006/table">
            <a:tbl>
              <a:tblPr>
                <a:effectLst>
                  <a:outerShdw blurRad="50800" dist="38100" dir="5400000" algn="t" rotWithShape="0">
                    <a:prstClr val="black">
                      <a:alpha val="40000"/>
                    </a:prstClr>
                  </a:outerShdw>
                </a:effectLst>
              </a:tblPr>
              <a:tblGrid>
                <a:gridCol w="5277747">
                  <a:extLst>
                    <a:ext uri="{9D8B030D-6E8A-4147-A177-3AD203B41FA5}">
                      <a16:colId xmlns:a16="http://schemas.microsoft.com/office/drawing/2014/main" val="20000"/>
                    </a:ext>
                  </a:extLst>
                </a:gridCol>
                <a:gridCol w="1370236">
                  <a:extLst>
                    <a:ext uri="{9D8B030D-6E8A-4147-A177-3AD203B41FA5}">
                      <a16:colId xmlns:a16="http://schemas.microsoft.com/office/drawing/2014/main" val="20001"/>
                    </a:ext>
                  </a:extLst>
                </a:gridCol>
              </a:tblGrid>
              <a:tr h="479896">
                <a:tc>
                  <a:txBody>
                    <a:bodyPr/>
                    <a:lstStyle/>
                    <a:p>
                      <a:pPr algn="ctr" fontAlgn="b"/>
                      <a:r>
                        <a:rPr lang="tr-TR" sz="1400" b="1" i="0" u="none" strike="noStrike" baseline="0" dirty="0">
                          <a:solidFill>
                            <a:schemeClr val="bg1"/>
                          </a:solidFill>
                          <a:latin typeface="Calibri" panose="020F0502020204030204" pitchFamily="34" charset="0"/>
                          <a:cs typeface="Arial" pitchFamily="34" charset="0"/>
                        </a:rPr>
                        <a:t> </a:t>
                      </a:r>
                      <a:r>
                        <a:rPr lang="tr-TR" sz="1400" b="1" i="0" u="none" strike="noStrike" dirty="0">
                          <a:solidFill>
                            <a:schemeClr val="bg1"/>
                          </a:solidFill>
                          <a:latin typeface="Calibri" panose="020F0502020204030204" pitchFamily="34" charset="0"/>
                          <a:cs typeface="Arial" pitchFamily="34" charset="0"/>
                        </a:rPr>
                        <a:t>MİLLİYETLERİNE GÖRE  GELEN</a:t>
                      </a:r>
                      <a:r>
                        <a:rPr lang="tr-TR" sz="1400" b="1" i="0" u="none" strike="noStrike" baseline="0" dirty="0">
                          <a:solidFill>
                            <a:schemeClr val="bg1"/>
                          </a:solidFill>
                          <a:latin typeface="Calibri" panose="020F0502020204030204" pitchFamily="34" charset="0"/>
                          <a:cs typeface="Arial" pitchFamily="34" charset="0"/>
                        </a:rPr>
                        <a:t> YABANCI ZİYARETÇİLER</a:t>
                      </a:r>
                      <a:r>
                        <a:rPr lang="tr-TR" sz="1400" b="1" i="0" u="none" strike="noStrike" dirty="0">
                          <a:solidFill>
                            <a:schemeClr val="bg1"/>
                          </a:solidFill>
                          <a:latin typeface="Calibri" panose="020F0502020204030204" pitchFamily="34" charset="0"/>
                          <a:cs typeface="Arial" pitchFamily="34" charset="0"/>
                        </a:rPr>
                        <a:t>  (</a:t>
                      </a:r>
                      <a:r>
                        <a:rPr lang="tr-TR" sz="1400" b="1" i="0" u="none" strike="noStrike" dirty="0" smtClean="0">
                          <a:solidFill>
                            <a:schemeClr val="bg1"/>
                          </a:solidFill>
                          <a:latin typeface="Calibri" panose="020F0502020204030204" pitchFamily="34" charset="0"/>
                          <a:cs typeface="Arial" pitchFamily="34" charset="0"/>
                        </a:rPr>
                        <a:t>2021</a:t>
                      </a:r>
                      <a:r>
                        <a:rPr lang="tr-TR" sz="1400" b="1" i="0" u="none" strike="noStrike" baseline="0" dirty="0" smtClean="0">
                          <a:solidFill>
                            <a:schemeClr val="bg1"/>
                          </a:solidFill>
                          <a:latin typeface="Calibri" panose="020F0502020204030204" pitchFamily="34" charset="0"/>
                          <a:cs typeface="Arial" pitchFamily="34" charset="0"/>
                        </a:rPr>
                        <a:t> YILI)</a:t>
                      </a:r>
                      <a:endParaRPr lang="tr-TR" sz="1400" b="1" i="0" u="none" strike="noStrike" dirty="0">
                        <a:solidFill>
                          <a:schemeClr val="bg1"/>
                        </a:solidFill>
                        <a:latin typeface="Calibri" panose="020F0502020204030204" pitchFamily="34" charset="0"/>
                        <a:cs typeface="Arial" pitchFamily="34" charset="0"/>
                      </a:endParaRP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ZİYARETÇİ SAYISI</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267368">
                <a:tc>
                  <a:txBody>
                    <a:bodyPr/>
                    <a:lstStyle/>
                    <a:p>
                      <a:pPr algn="l" rtl="0" fontAlgn="ctr"/>
                      <a:r>
                        <a:rPr lang="tr-TR" sz="1200" b="1" i="0" u="none" strike="noStrike" dirty="0">
                          <a:solidFill>
                            <a:srgbClr val="000000"/>
                          </a:solidFill>
                          <a:effectLst/>
                          <a:latin typeface="+mn-lt"/>
                        </a:rPr>
                        <a:t>ALMANYA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832.915</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368">
                <a:tc>
                  <a:txBody>
                    <a:bodyPr/>
                    <a:lstStyle/>
                    <a:p>
                      <a:pPr algn="l" rtl="0" fontAlgn="ctr"/>
                      <a:r>
                        <a:rPr lang="tr-TR" sz="1200" b="1" i="0" u="none" strike="noStrike" dirty="0">
                          <a:solidFill>
                            <a:srgbClr val="000000"/>
                          </a:solidFill>
                          <a:effectLst/>
                          <a:latin typeface="+mn-lt"/>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769.127</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7368">
                <a:tc>
                  <a:txBody>
                    <a:bodyPr/>
                    <a:lstStyle/>
                    <a:p>
                      <a:pPr algn="l" rtl="0" fontAlgn="ctr"/>
                      <a:r>
                        <a:rPr lang="tr-TR" sz="1200" b="1" i="0" u="none" strike="noStrike" dirty="0">
                          <a:solidFill>
                            <a:srgbClr val="000000"/>
                          </a:solidFill>
                          <a:effectLst/>
                          <a:latin typeface="+mn-lt"/>
                        </a:rPr>
                        <a:t>RUSYA FED.</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747.285</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7368">
                <a:tc>
                  <a:txBody>
                    <a:bodyPr/>
                    <a:lstStyle/>
                    <a:p>
                      <a:pPr algn="l" rtl="0" fontAlgn="ctr"/>
                      <a:r>
                        <a:rPr lang="tr-TR" sz="1200" b="1" i="0" u="none" strike="noStrike" dirty="0">
                          <a:solidFill>
                            <a:srgbClr val="000000"/>
                          </a:solidFill>
                          <a:effectLst/>
                          <a:latin typeface="+mn-lt"/>
                        </a:rPr>
                        <a:t>FRANSA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379.572</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7368">
                <a:tc>
                  <a:txBody>
                    <a:bodyPr/>
                    <a:lstStyle/>
                    <a:p>
                      <a:pPr algn="l" rtl="0" fontAlgn="ctr"/>
                      <a:r>
                        <a:rPr lang="tr-TR" sz="1200" b="1" i="0" u="none" strike="noStrike" dirty="0">
                          <a:solidFill>
                            <a:srgbClr val="000000"/>
                          </a:solidFill>
                          <a:effectLst/>
                          <a:latin typeface="+mn-lt"/>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340.323</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7368">
                <a:tc>
                  <a:txBody>
                    <a:bodyPr/>
                    <a:lstStyle/>
                    <a:p>
                      <a:pPr algn="l" rtl="0" fontAlgn="ctr"/>
                      <a:r>
                        <a:rPr lang="tr-TR" sz="1200" b="1" i="0" u="none" strike="noStrike" dirty="0">
                          <a:solidFill>
                            <a:srgbClr val="000000"/>
                          </a:solidFill>
                          <a:effectLst/>
                          <a:latin typeface="+mn-lt"/>
                        </a:rPr>
                        <a:t>UKRAYNA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335.620</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7368">
                <a:tc>
                  <a:txBody>
                    <a:bodyPr/>
                    <a:lstStyle/>
                    <a:p>
                      <a:pPr algn="l" rtl="0" fontAlgn="ctr"/>
                      <a:r>
                        <a:rPr lang="tr-TR" sz="1200" b="1" i="0" u="none" strike="noStrike" dirty="0">
                          <a:solidFill>
                            <a:srgbClr val="000000"/>
                          </a:solidFill>
                          <a:effectLst/>
                          <a:latin typeface="+mn-lt"/>
                        </a:rPr>
                        <a:t>AMERİKA BİRLEŞİK DEVLETLERİ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324.032</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7368">
                <a:tc>
                  <a:txBody>
                    <a:bodyPr/>
                    <a:lstStyle/>
                    <a:p>
                      <a:pPr algn="l" rtl="0" fontAlgn="ctr"/>
                      <a:r>
                        <a:rPr lang="tr-TR" sz="1200" b="1" i="0" u="none" strike="noStrike">
                          <a:solidFill>
                            <a:srgbClr val="000000"/>
                          </a:solidFill>
                          <a:effectLst/>
                          <a:latin typeface="+mn-lt"/>
                        </a:rPr>
                        <a:t>HOLLANDA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259.774</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7368">
                <a:tc>
                  <a:txBody>
                    <a:bodyPr/>
                    <a:lstStyle/>
                    <a:p>
                      <a:pPr algn="l" rtl="0" fontAlgn="ctr"/>
                      <a:r>
                        <a:rPr lang="tr-TR" sz="1200" b="1" i="0" u="none" strike="noStrike" dirty="0" smtClean="0">
                          <a:solidFill>
                            <a:srgbClr val="000000"/>
                          </a:solidFill>
                          <a:effectLst/>
                          <a:latin typeface="+mn-lt"/>
                        </a:rPr>
                        <a:t>ÖZBEKİSTAN</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232.859</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7368">
                <a:tc>
                  <a:txBody>
                    <a:bodyPr/>
                    <a:lstStyle/>
                    <a:p>
                      <a:pPr algn="l" rtl="0" fontAlgn="ctr"/>
                      <a:r>
                        <a:rPr lang="tr-TR" sz="1200" b="1" i="0" u="none" strike="noStrike" dirty="0">
                          <a:solidFill>
                            <a:srgbClr val="000000"/>
                          </a:solidFill>
                          <a:effectLst/>
                          <a:latin typeface="+mn-lt"/>
                        </a:rPr>
                        <a:t>İNGİLTERE (BİRLEŞİK KRALLIK)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229.876</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67368">
                <a:tc>
                  <a:txBody>
                    <a:bodyPr/>
                    <a:lstStyle/>
                    <a:p>
                      <a:pPr algn="l" rtl="0" fontAlgn="ctr"/>
                      <a:r>
                        <a:rPr lang="tr-TR" sz="1200" b="1" i="0" u="none" strike="noStrike" dirty="0" smtClean="0">
                          <a:solidFill>
                            <a:srgbClr val="000000"/>
                          </a:solidFill>
                          <a:effectLst/>
                          <a:latin typeface="+mn-lt"/>
                        </a:rPr>
                        <a:t>ÜRDÜN</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217.936</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7368">
                <a:tc>
                  <a:txBody>
                    <a:bodyPr/>
                    <a:lstStyle/>
                    <a:p>
                      <a:pPr algn="l" rtl="0" fontAlgn="ctr"/>
                      <a:r>
                        <a:rPr lang="tr-TR" sz="1200" b="1" i="0" u="none" strike="noStrike" dirty="0" smtClean="0">
                          <a:solidFill>
                            <a:srgbClr val="000000"/>
                          </a:solidFill>
                          <a:effectLst/>
                          <a:latin typeface="+mn-lt"/>
                        </a:rPr>
                        <a:t>KUVEYT</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207.314</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67368">
                <a:tc>
                  <a:txBody>
                    <a:bodyPr/>
                    <a:lstStyle/>
                    <a:p>
                      <a:pPr algn="l" rtl="0" fontAlgn="ctr"/>
                      <a:r>
                        <a:rPr lang="tr-TR" sz="1200" b="1" i="0" u="none" strike="noStrike" dirty="0" smtClean="0">
                          <a:solidFill>
                            <a:srgbClr val="000000"/>
                          </a:solidFill>
                          <a:effectLst/>
                          <a:latin typeface="+mn-lt"/>
                        </a:rPr>
                        <a:t>LİBYA</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191.177</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67368">
                <a:tc>
                  <a:txBody>
                    <a:bodyPr/>
                    <a:lstStyle/>
                    <a:p>
                      <a:pPr algn="l" rtl="0" fontAlgn="ctr"/>
                      <a:r>
                        <a:rPr lang="tr-TR" sz="1200" b="1" i="0" u="none" strike="noStrike" dirty="0" smtClean="0">
                          <a:solidFill>
                            <a:srgbClr val="000000"/>
                          </a:solidFill>
                          <a:effectLst/>
                          <a:latin typeface="+mn-lt"/>
                        </a:rPr>
                        <a:t>AZERBAYCAN</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188.765</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67368">
                <a:tc>
                  <a:txBody>
                    <a:bodyPr/>
                    <a:lstStyle/>
                    <a:p>
                      <a:pPr algn="l" rtl="0" fontAlgn="ctr"/>
                      <a:r>
                        <a:rPr lang="tr-TR" sz="1200" b="1" i="0" u="none" strike="noStrike" dirty="0" smtClean="0">
                          <a:solidFill>
                            <a:srgbClr val="000000"/>
                          </a:solidFill>
                          <a:effectLst/>
                          <a:latin typeface="+mn-lt"/>
                        </a:rPr>
                        <a:t>İSRAİL</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t>174.837</a:t>
                      </a:r>
                      <a:endParaRPr lang="tr-TR" sz="1200" b="1"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67368">
                <a:tc>
                  <a:txBody>
                    <a:bodyPr/>
                    <a:lstStyle/>
                    <a:p>
                      <a:pPr algn="l" rtl="0" fontAlgn="ctr"/>
                      <a:r>
                        <a:rPr lang="tr-TR" sz="1200" b="1" i="0" u="none" strike="noStrike" dirty="0">
                          <a:solidFill>
                            <a:srgbClr val="000000"/>
                          </a:solidFill>
                          <a:effectLst/>
                          <a:latin typeface="+mn-lt"/>
                        </a:rPr>
                        <a:t>DİĞER ÜLKELER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3.593.592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09723">
                <a:tc>
                  <a:txBody>
                    <a:bodyPr/>
                    <a:lstStyle/>
                    <a:p>
                      <a:pPr algn="l" fontAlgn="b"/>
                      <a:r>
                        <a:rPr lang="tr-TR" sz="1400" b="1" i="0" u="none" strike="noStrike" kern="1200" dirty="0">
                          <a:solidFill>
                            <a:srgbClr val="2D3142"/>
                          </a:solidFill>
                          <a:latin typeface="+mn-lt"/>
                          <a:ea typeface="+mn-ea"/>
                          <a:cs typeface="Arial" pitchFamily="34" charset="0"/>
                        </a:rPr>
                        <a:t>TOPLAM</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kern="1200" dirty="0" smtClean="0">
                          <a:solidFill>
                            <a:schemeClr val="tx1"/>
                          </a:solidFill>
                          <a:effectLst/>
                          <a:latin typeface="Calibri" panose="020F0502020204030204" pitchFamily="34" charset="0"/>
                          <a:ea typeface="+mn-ea"/>
                          <a:cs typeface="+mn-cs"/>
                        </a:rPr>
                        <a:t>9.025.004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862639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3252" y="0"/>
            <a:ext cx="5353878" cy="830997"/>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KONAKLAMA </a:t>
            </a: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TESİSLERİ</a:t>
            </a:r>
            <a:r>
              <a:rPr kumimoji="0" lang="tr-TR" sz="2400" b="1" i="1"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ve SEYAHAT ACENTELERİ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Group 3"/>
          <p:cNvGraphicFramePr>
            <a:graphicFrameLocks/>
          </p:cNvGraphicFramePr>
          <p:nvPr>
            <p:extLst>
              <p:ext uri="{D42A27DB-BD31-4B8C-83A1-F6EECF244321}">
                <p14:modId xmlns:p14="http://schemas.microsoft.com/office/powerpoint/2010/main" val="2052492216"/>
              </p:ext>
            </p:extLst>
          </p:nvPr>
        </p:nvGraphicFramePr>
        <p:xfrm>
          <a:off x="128778" y="3423036"/>
          <a:ext cx="6603326" cy="1930841"/>
        </p:xfrm>
        <a:graphic>
          <a:graphicData uri="http://schemas.openxmlformats.org/drawingml/2006/table">
            <a:tbl>
              <a:tblPr>
                <a:effectLst>
                  <a:outerShdw blurRad="50800" dist="38100" dir="5400000" algn="t" rotWithShape="0">
                    <a:prstClr val="black">
                      <a:alpha val="40000"/>
                    </a:prstClr>
                  </a:outerShdw>
                </a:effectLst>
              </a:tblPr>
              <a:tblGrid>
                <a:gridCol w="3875758">
                  <a:extLst>
                    <a:ext uri="{9D8B030D-6E8A-4147-A177-3AD203B41FA5}">
                      <a16:colId xmlns:a16="http://schemas.microsoft.com/office/drawing/2014/main" val="20000"/>
                    </a:ext>
                  </a:extLst>
                </a:gridCol>
                <a:gridCol w="1276734">
                  <a:extLst>
                    <a:ext uri="{9D8B030D-6E8A-4147-A177-3AD203B41FA5}">
                      <a16:colId xmlns:a16="http://schemas.microsoft.com/office/drawing/2014/main" val="20001"/>
                    </a:ext>
                  </a:extLst>
                </a:gridCol>
                <a:gridCol w="1450834">
                  <a:extLst>
                    <a:ext uri="{9D8B030D-6E8A-4147-A177-3AD203B41FA5}">
                      <a16:colId xmlns:a16="http://schemas.microsoft.com/office/drawing/2014/main" val="20002"/>
                    </a:ext>
                  </a:extLst>
                </a:gridCol>
              </a:tblGrid>
              <a:tr h="435206">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mn-cs"/>
                        </a:rPr>
                        <a:t>DİĞER TESİSLER</a:t>
                      </a:r>
                    </a:p>
                  </a:txBody>
                  <a:tcPr marL="51435" marR="51435" marT="25718" marB="25718"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382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 TESİS TÜRÜ</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SAYI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KAPASİTE</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28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TURİZM İŞLETME  BELGELİ YEME-İÇME VE EĞLENCE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mn-lt"/>
                        </a:rPr>
                        <a:t>895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mn-lt"/>
                        </a:rPr>
                        <a:t>195.524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287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TURİZM YATIRIM BELGELİ YEME-İÇME VE EĞLENCE TESİSİ   (*)</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8</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400" b="1" i="0" u="none" strike="noStrike" kern="1200" dirty="0" smtClean="0">
                          <a:solidFill>
                            <a:schemeClr val="tx1"/>
                          </a:solidFill>
                          <a:latin typeface="Calibri" panose="020F0502020204030204" pitchFamily="34" charset="0"/>
                          <a:ea typeface="+mn-ea"/>
                          <a:cs typeface="+mn-cs"/>
                        </a:rPr>
                        <a:t>9.376</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2650441"/>
                  </a:ext>
                </a:extLst>
              </a:tr>
            </a:tbl>
          </a:graphicData>
        </a:graphic>
      </p:graphicFrame>
      <p:graphicFrame>
        <p:nvGraphicFramePr>
          <p:cNvPr id="12" name="4 Tablo"/>
          <p:cNvGraphicFramePr>
            <a:graphicFrameLocks noGrp="1"/>
          </p:cNvGraphicFramePr>
          <p:nvPr>
            <p:extLst>
              <p:ext uri="{D42A27DB-BD31-4B8C-83A1-F6EECF244321}">
                <p14:modId xmlns:p14="http://schemas.microsoft.com/office/powerpoint/2010/main" val="2176036211"/>
              </p:ext>
            </p:extLst>
          </p:nvPr>
        </p:nvGraphicFramePr>
        <p:xfrm>
          <a:off x="124985" y="5466794"/>
          <a:ext cx="6634536" cy="2206216"/>
        </p:xfrm>
        <a:graphic>
          <a:graphicData uri="http://schemas.openxmlformats.org/drawingml/2006/table">
            <a:tbl>
              <a:tblPr>
                <a:effectLst>
                  <a:outerShdw blurRad="50800" dist="38100" dir="5400000" algn="t" rotWithShape="0">
                    <a:prstClr val="black">
                      <a:alpha val="40000"/>
                    </a:prstClr>
                  </a:outerShdw>
                </a:effectLst>
              </a:tblPr>
              <a:tblGrid>
                <a:gridCol w="2829636">
                  <a:extLst>
                    <a:ext uri="{9D8B030D-6E8A-4147-A177-3AD203B41FA5}">
                      <a16:colId xmlns:a16="http://schemas.microsoft.com/office/drawing/2014/main" val="20000"/>
                    </a:ext>
                  </a:extLst>
                </a:gridCol>
                <a:gridCol w="3804900">
                  <a:extLst>
                    <a:ext uri="{9D8B030D-6E8A-4147-A177-3AD203B41FA5}">
                      <a16:colId xmlns:a16="http://schemas.microsoft.com/office/drawing/2014/main" val="20001"/>
                    </a:ext>
                  </a:extLst>
                </a:gridCol>
              </a:tblGrid>
              <a:tr h="41208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mn-lt"/>
                          <a:cs typeface="Arial" pitchFamily="34" charset="0"/>
                        </a:rPr>
                        <a:t>TURİZM İŞLETME BELGELİ </a:t>
                      </a:r>
                      <a:r>
                        <a:rPr lang="tr-TR" sz="1600" b="1" dirty="0" smtClean="0">
                          <a:solidFill>
                            <a:schemeClr val="bg1"/>
                          </a:solidFill>
                          <a:latin typeface="+mn-lt"/>
                          <a:cs typeface="Arial" pitchFamily="34" charset="0"/>
                        </a:rPr>
                        <a:t>SEYAHAT</a:t>
                      </a:r>
                      <a:r>
                        <a:rPr lang="tr-TR" sz="1600" b="1" baseline="0" dirty="0" smtClean="0">
                          <a:solidFill>
                            <a:schemeClr val="bg1"/>
                          </a:solidFill>
                          <a:latin typeface="+mn-lt"/>
                          <a:cs typeface="Arial" pitchFamily="34" charset="0"/>
                        </a:rPr>
                        <a:t> </a:t>
                      </a:r>
                      <a:r>
                        <a:rPr lang="tr-TR" sz="1600" b="1" dirty="0" smtClean="0">
                          <a:solidFill>
                            <a:schemeClr val="bg1"/>
                          </a:solidFill>
                          <a:latin typeface="+mn-lt"/>
                          <a:cs typeface="Arial" pitchFamily="34" charset="0"/>
                        </a:rPr>
                        <a:t>ACENTELERİ</a:t>
                      </a:r>
                      <a:endParaRPr kumimoji="0" lang="tr-TR" sz="1600" b="1" i="0" u="none" strike="noStrike" cap="none" normalizeH="0" baseline="0" dirty="0">
                        <a:ln>
                          <a:noFill/>
                        </a:ln>
                        <a:solidFill>
                          <a:schemeClr val="bg1"/>
                        </a:solidFill>
                        <a:effectLst/>
                        <a:latin typeface="+mn-lt"/>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58827">
                <a:tc>
                  <a:txBody>
                    <a:bodyPr/>
                    <a:lstStyle/>
                    <a:p>
                      <a:pPr algn="ctr">
                        <a:lnSpc>
                          <a:spcPct val="130000"/>
                        </a:lnSpc>
                        <a:spcAft>
                          <a:spcPts val="0"/>
                        </a:spcAft>
                      </a:pPr>
                      <a:r>
                        <a:rPr lang="tr-TR" sz="1600" b="1" dirty="0">
                          <a:solidFill>
                            <a:schemeClr val="bg1"/>
                          </a:solidFill>
                          <a:latin typeface="+mn-lt"/>
                          <a:ea typeface="Times New Roman"/>
                        </a:rPr>
                        <a:t>ACENTA</a:t>
                      </a:r>
                      <a:r>
                        <a:rPr lang="tr-TR" sz="1600" b="1" baseline="0" dirty="0">
                          <a:solidFill>
                            <a:schemeClr val="bg1"/>
                          </a:solidFill>
                          <a:latin typeface="+mn-lt"/>
                          <a:ea typeface="Times New Roman"/>
                        </a:rPr>
                        <a:t> GRUBU</a:t>
                      </a:r>
                      <a:endParaRPr lang="tr-TR" sz="1600" b="1" dirty="0">
                        <a:solidFill>
                          <a:schemeClr val="bg1"/>
                        </a:solidFill>
                        <a:latin typeface="+mn-lt"/>
                        <a:ea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tc>
                  <a:txBody>
                    <a:bodyPr/>
                    <a:lstStyle/>
                    <a:p>
                      <a:pPr algn="ctr">
                        <a:lnSpc>
                          <a:spcPct val="130000"/>
                        </a:lnSpc>
                        <a:spcAft>
                          <a:spcPts val="0"/>
                        </a:spcAft>
                      </a:pPr>
                      <a:r>
                        <a:rPr lang="tr-TR" sz="1600" b="1" dirty="0">
                          <a:solidFill>
                            <a:schemeClr val="bg1"/>
                          </a:solidFill>
                          <a:latin typeface="+mn-lt"/>
                          <a:ea typeface="Times New Roman"/>
                        </a:rPr>
                        <a:t>SAYI</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1"/>
                  </a:ext>
                </a:extLst>
              </a:tr>
              <a:tr h="358827">
                <a:tc>
                  <a:txBody>
                    <a:bodyPr/>
                    <a:lstStyle/>
                    <a:p>
                      <a:pPr algn="ctr">
                        <a:lnSpc>
                          <a:spcPct val="130000"/>
                        </a:lnSpc>
                        <a:spcAft>
                          <a:spcPts val="0"/>
                        </a:spcAft>
                      </a:pPr>
                      <a:r>
                        <a:rPr lang="tr-TR" sz="1400" b="1" dirty="0">
                          <a:solidFill>
                            <a:schemeClr val="tx1"/>
                          </a:solidFill>
                          <a:latin typeface="+mn-lt"/>
                          <a:ea typeface="Times New Roman"/>
                          <a:cs typeface="Arial"/>
                        </a:rPr>
                        <a:t>A Grubu</a:t>
                      </a:r>
                      <a:endParaRPr lang="tr-TR" sz="1400" b="1" dirty="0">
                        <a:solidFill>
                          <a:schemeClr val="tx1"/>
                        </a:solidFill>
                        <a:latin typeface="+mn-lt"/>
                        <a:ea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chemeClr val="tx1"/>
                          </a:solidFill>
                          <a:effectLst/>
                          <a:latin typeface="+mn-lt"/>
                        </a:rPr>
                        <a:t>4.404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827">
                <a:tc>
                  <a:txBody>
                    <a:bodyPr/>
                    <a:lstStyle/>
                    <a:p>
                      <a:pPr algn="ctr">
                        <a:lnSpc>
                          <a:spcPct val="130000"/>
                        </a:lnSpc>
                        <a:spcAft>
                          <a:spcPts val="0"/>
                        </a:spcAft>
                      </a:pPr>
                      <a:r>
                        <a:rPr lang="tr-TR" sz="1400" b="1" dirty="0">
                          <a:solidFill>
                            <a:schemeClr val="tx1"/>
                          </a:solidFill>
                          <a:latin typeface="+mn-lt"/>
                          <a:ea typeface="Times New Roman"/>
                          <a:cs typeface="Arial"/>
                        </a:rPr>
                        <a:t>B Grubu</a:t>
                      </a:r>
                      <a:endParaRPr lang="tr-TR" sz="1400" b="1" dirty="0">
                        <a:solidFill>
                          <a:schemeClr val="tx1"/>
                        </a:solidFill>
                        <a:latin typeface="+mn-lt"/>
                        <a:ea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chemeClr val="tx1"/>
                          </a:solidFill>
                          <a:effectLst/>
                          <a:latin typeface="+mn-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8827">
                <a:tc>
                  <a:txBody>
                    <a:bodyPr/>
                    <a:lstStyle/>
                    <a:p>
                      <a:pPr algn="ctr">
                        <a:lnSpc>
                          <a:spcPct val="130000"/>
                        </a:lnSpc>
                        <a:spcAft>
                          <a:spcPts val="0"/>
                        </a:spcAft>
                      </a:pPr>
                      <a:r>
                        <a:rPr lang="tr-TR" sz="1400" b="1" dirty="0">
                          <a:solidFill>
                            <a:schemeClr val="tx1"/>
                          </a:solidFill>
                          <a:latin typeface="+mn-lt"/>
                          <a:ea typeface="Times New Roman"/>
                          <a:cs typeface="Arial"/>
                        </a:rPr>
                        <a:t>C Grubu</a:t>
                      </a:r>
                      <a:endParaRPr lang="tr-TR" sz="1400" b="1" dirty="0">
                        <a:solidFill>
                          <a:schemeClr val="tx1"/>
                        </a:solidFill>
                        <a:latin typeface="+mn-lt"/>
                        <a:ea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chemeClr val="tx1"/>
                          </a:solidFill>
                          <a:effectLst/>
                          <a:latin typeface="+mn-lt"/>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8827">
                <a:tc>
                  <a:txBody>
                    <a:bodyPr/>
                    <a:lstStyle/>
                    <a:p>
                      <a:pPr algn="ctr">
                        <a:lnSpc>
                          <a:spcPct val="130000"/>
                        </a:lnSpc>
                        <a:spcAft>
                          <a:spcPts val="0"/>
                        </a:spcAft>
                      </a:pPr>
                      <a:r>
                        <a:rPr lang="tr-TR" sz="1400" b="1" dirty="0">
                          <a:solidFill>
                            <a:schemeClr val="tx1"/>
                          </a:solidFill>
                          <a:latin typeface="+mn-lt"/>
                          <a:ea typeface="Times New Roman"/>
                        </a:rPr>
                        <a:t>TOPLAM</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chemeClr val="tx1"/>
                          </a:solidFill>
                          <a:effectLst/>
                          <a:latin typeface="+mn-lt"/>
                        </a:rPr>
                        <a:t>4.466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3" name="8 Tablo"/>
          <p:cNvGraphicFramePr>
            <a:graphicFrameLocks noGrp="1"/>
          </p:cNvGraphicFramePr>
          <p:nvPr>
            <p:extLst>
              <p:ext uri="{D42A27DB-BD31-4B8C-83A1-F6EECF244321}">
                <p14:modId xmlns:p14="http://schemas.microsoft.com/office/powerpoint/2010/main" val="3642361096"/>
              </p:ext>
            </p:extLst>
          </p:nvPr>
        </p:nvGraphicFramePr>
        <p:xfrm>
          <a:off x="123825" y="7776413"/>
          <a:ext cx="6621531" cy="1617380"/>
        </p:xfrm>
        <a:graphic>
          <a:graphicData uri="http://schemas.openxmlformats.org/drawingml/2006/table">
            <a:tbl>
              <a:tblPr>
                <a:effectLst>
                  <a:outerShdw blurRad="50800" dist="38100" dir="5400000" algn="t" rotWithShape="0">
                    <a:prstClr val="black">
                      <a:alpha val="40000"/>
                    </a:prstClr>
                  </a:outerShdw>
                </a:effectLst>
              </a:tblPr>
              <a:tblGrid>
                <a:gridCol w="1418664">
                  <a:extLst>
                    <a:ext uri="{9D8B030D-6E8A-4147-A177-3AD203B41FA5}">
                      <a16:colId xmlns:a16="http://schemas.microsoft.com/office/drawing/2014/main" val="20000"/>
                    </a:ext>
                  </a:extLst>
                </a:gridCol>
                <a:gridCol w="1263841">
                  <a:extLst>
                    <a:ext uri="{9D8B030D-6E8A-4147-A177-3AD203B41FA5}">
                      <a16:colId xmlns:a16="http://schemas.microsoft.com/office/drawing/2014/main" val="484139667"/>
                    </a:ext>
                  </a:extLst>
                </a:gridCol>
                <a:gridCol w="1346014">
                  <a:extLst>
                    <a:ext uri="{9D8B030D-6E8A-4147-A177-3AD203B41FA5}">
                      <a16:colId xmlns:a16="http://schemas.microsoft.com/office/drawing/2014/main" val="20002"/>
                    </a:ext>
                  </a:extLst>
                </a:gridCol>
                <a:gridCol w="1346014">
                  <a:extLst>
                    <a:ext uri="{9D8B030D-6E8A-4147-A177-3AD203B41FA5}">
                      <a16:colId xmlns:a16="http://schemas.microsoft.com/office/drawing/2014/main" val="20003"/>
                    </a:ext>
                  </a:extLst>
                </a:gridCol>
                <a:gridCol w="1246998">
                  <a:extLst>
                    <a:ext uri="{9D8B030D-6E8A-4147-A177-3AD203B41FA5}">
                      <a16:colId xmlns:a16="http://schemas.microsoft.com/office/drawing/2014/main" val="2452567800"/>
                    </a:ext>
                  </a:extLst>
                </a:gridCol>
              </a:tblGrid>
              <a:tr h="442969">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Calibri" panose="020F0502020204030204" pitchFamily="34" charset="0"/>
                          <a:cs typeface="Arial" pitchFamily="34" charset="0"/>
                        </a:rPr>
                        <a:t> </a:t>
                      </a:r>
                      <a:r>
                        <a:rPr kumimoji="0" lang="tr-TR" sz="1600" b="1" i="0" u="none" strike="noStrike" cap="none" normalizeH="0" baseline="0" dirty="0" smtClean="0">
                          <a:ln>
                            <a:noFill/>
                          </a:ln>
                          <a:solidFill>
                            <a:schemeClr val="bg1"/>
                          </a:solidFill>
                          <a:effectLst/>
                          <a:latin typeface="Calibri" panose="020F0502020204030204" pitchFamily="34" charset="0"/>
                          <a:cs typeface="Arial" pitchFamily="34" charset="0"/>
                        </a:rPr>
                        <a:t>KRUVAZİYER GEMİ VE YOLCU İSTATİSTİKLERİ (2021 YILI)*</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0"/>
                  </a:ext>
                </a:extLst>
              </a:tr>
              <a:tr h="534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Calibri" panose="020F0502020204030204" pitchFamily="34" charset="0"/>
                          <a:cs typeface="Arial" pitchFamily="34" charset="0"/>
                        </a:rPr>
                        <a:t>Kruvaziyer</a:t>
                      </a: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 Yolcu Gemisi</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Gelen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Calibri" panose="020F0502020204030204" pitchFamily="34" charset="0"/>
                          <a:cs typeface="Arial" pitchFamily="34" charset="0"/>
                        </a:rPr>
                        <a:t>Kruvaziyer</a:t>
                      </a: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 Yolcu</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tc>
                  <a:txBody>
                    <a:bodyPr/>
                    <a:lstStyle/>
                    <a:p>
                      <a:pPr algn="ctr"/>
                      <a:r>
                        <a:rPr lang="tr-TR" sz="1400" b="1" dirty="0" smtClean="0">
                          <a:solidFill>
                            <a:schemeClr val="tx1"/>
                          </a:solidFill>
                        </a:rPr>
                        <a:t>Giden </a:t>
                      </a:r>
                    </a:p>
                    <a:p>
                      <a:pPr algn="ctr"/>
                      <a:r>
                        <a:rPr lang="tr-TR" sz="1400" b="1" dirty="0" err="1" smtClean="0">
                          <a:solidFill>
                            <a:schemeClr val="tx1"/>
                          </a:solidFill>
                        </a:rPr>
                        <a:t>Kruvaziyer</a:t>
                      </a:r>
                      <a:r>
                        <a:rPr lang="tr-TR" sz="1400" b="1" dirty="0" smtClean="0">
                          <a:solidFill>
                            <a:schemeClr val="tx1"/>
                          </a:solidFill>
                        </a:rPr>
                        <a:t> Yolcu</a:t>
                      </a:r>
                      <a:endParaRPr lang="tr-TR" sz="1400" b="1" dirty="0">
                        <a:solidFill>
                          <a:schemeClr val="tx1"/>
                        </a:solidFill>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tc>
                  <a:txBody>
                    <a:bodyPr/>
                    <a:lstStyle/>
                    <a:p>
                      <a:pPr algn="ctr"/>
                      <a:r>
                        <a:rPr lang="tr-TR" sz="1400" b="1" dirty="0" smtClean="0">
                          <a:solidFill>
                            <a:schemeClr val="tx1"/>
                          </a:solidFill>
                        </a:rPr>
                        <a:t>Transit</a:t>
                      </a:r>
                    </a:p>
                    <a:p>
                      <a:pPr algn="ctr"/>
                      <a:r>
                        <a:rPr lang="tr-TR" sz="1400" b="1" dirty="0" err="1" smtClean="0">
                          <a:solidFill>
                            <a:schemeClr val="tx1"/>
                          </a:solidFill>
                        </a:rPr>
                        <a:t>Kruvaziyer</a:t>
                      </a:r>
                      <a:r>
                        <a:rPr lang="tr-TR" sz="1400" b="1" dirty="0" smtClean="0">
                          <a:solidFill>
                            <a:schemeClr val="tx1"/>
                          </a:solidFill>
                        </a:rPr>
                        <a:t> Yolcu</a:t>
                      </a:r>
                      <a:endParaRPr lang="tr-TR" sz="1400" b="1" dirty="0">
                        <a:solidFill>
                          <a:schemeClr val="tx1"/>
                        </a:solidFill>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tc>
                  <a:txBody>
                    <a:bodyPr/>
                    <a:lstStyle/>
                    <a:p>
                      <a:pPr algn="ctr"/>
                      <a:r>
                        <a:rPr lang="tr-TR" sz="1400" b="1" dirty="0" smtClean="0">
                          <a:solidFill>
                            <a:schemeClr val="tx1"/>
                          </a:solidFill>
                        </a:rPr>
                        <a:t>Toplam </a:t>
                      </a:r>
                      <a:r>
                        <a:rPr lang="tr-TR" sz="1400" b="1" dirty="0" err="1" smtClean="0">
                          <a:solidFill>
                            <a:schemeClr val="tx1"/>
                          </a:solidFill>
                        </a:rPr>
                        <a:t>Kruvaziyer</a:t>
                      </a:r>
                      <a:r>
                        <a:rPr lang="tr-TR" sz="1400" b="1" dirty="0" smtClean="0">
                          <a:solidFill>
                            <a:schemeClr val="tx1"/>
                          </a:solidFill>
                        </a:rPr>
                        <a:t> Yolcu</a:t>
                      </a:r>
                      <a:endParaRPr lang="tr-TR" sz="1400" b="1" dirty="0">
                        <a:solidFill>
                          <a:schemeClr val="tx1"/>
                        </a:solidFill>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34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cs typeface="Arial" pitchFamily="34" charset="0"/>
                        </a:rPr>
                        <a:t>9</a:t>
                      </a:r>
                      <a:endParaRPr kumimoji="0" lang="tr-TR" sz="1600" b="1" i="0" u="none" strike="noStrike" cap="none" normalizeH="0" baseline="0" dirty="0">
                        <a:ln>
                          <a:noFill/>
                        </a:ln>
                        <a:solidFill>
                          <a:schemeClr val="tx1"/>
                        </a:solidFill>
                        <a:effectLst/>
                        <a:latin typeface="+mn-lt"/>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cs typeface="Arial" pitchFamily="34" charset="0"/>
                        </a:rPr>
                        <a:t>1.170</a:t>
                      </a:r>
                      <a:endParaRPr kumimoji="0" lang="tr-TR" sz="1600" b="1" i="0" u="none" strike="noStrike" cap="none" normalizeH="0" baseline="0" dirty="0">
                        <a:ln>
                          <a:noFill/>
                        </a:ln>
                        <a:solidFill>
                          <a:schemeClr val="tx1"/>
                        </a:solidFill>
                        <a:effectLst/>
                        <a:latin typeface="+mn-lt"/>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600" b="1" dirty="0" smtClean="0">
                          <a:solidFill>
                            <a:schemeClr val="tx1"/>
                          </a:solidFill>
                          <a:latin typeface="+mn-lt"/>
                        </a:rPr>
                        <a:t>1.046</a:t>
                      </a:r>
                      <a:endParaRPr lang="tr-TR" sz="1600" b="1" dirty="0">
                        <a:solidFill>
                          <a:schemeClr val="tx1"/>
                        </a:solidFill>
                        <a:latin typeface="+mn-lt"/>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600" b="1" dirty="0" smtClean="0">
                          <a:solidFill>
                            <a:schemeClr val="tx1"/>
                          </a:solidFill>
                          <a:latin typeface="+mn-lt"/>
                        </a:rPr>
                        <a:t>1.698</a:t>
                      </a:r>
                      <a:endParaRPr lang="tr-TR" sz="1600" b="1" dirty="0">
                        <a:solidFill>
                          <a:schemeClr val="tx1"/>
                        </a:solidFill>
                        <a:latin typeface="+mn-lt"/>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600" b="1" dirty="0" smtClean="0">
                          <a:solidFill>
                            <a:schemeClr val="tx1"/>
                          </a:solidFill>
                          <a:latin typeface="+mn-lt"/>
                        </a:rPr>
                        <a:t>3.914</a:t>
                      </a:r>
                      <a:endParaRPr lang="tr-TR" sz="1600" b="1" dirty="0">
                        <a:solidFill>
                          <a:schemeClr val="tx1"/>
                        </a:solidFill>
                        <a:latin typeface="+mn-lt"/>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4 Tablo"/>
          <p:cNvGraphicFramePr>
            <a:graphicFrameLocks noGrp="1"/>
          </p:cNvGraphicFramePr>
          <p:nvPr>
            <p:extLst>
              <p:ext uri="{D42A27DB-BD31-4B8C-83A1-F6EECF244321}">
                <p14:modId xmlns:p14="http://schemas.microsoft.com/office/powerpoint/2010/main" val="2916735782"/>
              </p:ext>
            </p:extLst>
          </p:nvPr>
        </p:nvGraphicFramePr>
        <p:xfrm>
          <a:off x="142030" y="780774"/>
          <a:ext cx="6494421" cy="2564622"/>
        </p:xfrm>
        <a:graphic>
          <a:graphicData uri="http://schemas.openxmlformats.org/drawingml/2006/table">
            <a:tbl>
              <a:tblPr>
                <a:effectLst>
                  <a:outerShdw blurRad="50800" dist="38100" dir="5400000" algn="t" rotWithShape="0">
                    <a:prstClr val="black">
                      <a:alpha val="40000"/>
                    </a:prstClr>
                  </a:outerShdw>
                </a:effectLst>
              </a:tblPr>
              <a:tblGrid>
                <a:gridCol w="4174313">
                  <a:extLst>
                    <a:ext uri="{9D8B030D-6E8A-4147-A177-3AD203B41FA5}">
                      <a16:colId xmlns:a16="http://schemas.microsoft.com/office/drawing/2014/main" val="20000"/>
                    </a:ext>
                  </a:extLst>
                </a:gridCol>
                <a:gridCol w="2320108">
                  <a:extLst>
                    <a:ext uri="{9D8B030D-6E8A-4147-A177-3AD203B41FA5}">
                      <a16:colId xmlns:a16="http://schemas.microsoft.com/office/drawing/2014/main" val="20001"/>
                    </a:ext>
                  </a:extLst>
                </a:gridCol>
              </a:tblGrid>
              <a:tr h="404622">
                <a:tc>
                  <a:txBody>
                    <a:bodyPr/>
                    <a:lstStyle/>
                    <a:p>
                      <a:pPr algn="ctr" fontAlgn="b"/>
                      <a:r>
                        <a:rPr lang="tr-TR" sz="2000" b="1" i="0" u="none" strike="noStrike" dirty="0">
                          <a:solidFill>
                            <a:schemeClr val="bg1"/>
                          </a:solidFill>
                          <a:latin typeface="Calibri" panose="020F0502020204030204" pitchFamily="34" charset="0"/>
                          <a:cs typeface="Arial" pitchFamily="34" charset="0"/>
                        </a:rPr>
                        <a:t>   TURİZM</a:t>
                      </a: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2000" b="1" i="0" u="none" strike="noStrike" kern="1200" dirty="0" smtClean="0">
                          <a:solidFill>
                            <a:schemeClr val="bg1"/>
                          </a:solidFill>
                          <a:latin typeface="Calibri" panose="020F0502020204030204" pitchFamily="34" charset="0"/>
                          <a:ea typeface="+mn-ea"/>
                          <a:cs typeface="Arial" pitchFamily="34" charset="0"/>
                        </a:rPr>
                        <a:t>202</a:t>
                      </a:r>
                      <a:r>
                        <a:rPr lang="tr-TR" sz="2000" b="1" i="0" u="none" strike="noStrike" kern="1200" baseline="0" dirty="0" smtClean="0">
                          <a:solidFill>
                            <a:schemeClr val="bg1"/>
                          </a:solidFill>
                          <a:latin typeface="Calibri" panose="020F0502020204030204" pitchFamily="34" charset="0"/>
                          <a:ea typeface="+mn-ea"/>
                          <a:cs typeface="Arial" pitchFamily="34" charset="0"/>
                        </a:rPr>
                        <a:t>1 YILI</a:t>
                      </a:r>
                      <a:endParaRPr lang="tr-TR" sz="2000" b="1" i="0" u="none" strike="noStrike" kern="1200" baseline="0" dirty="0">
                        <a:solidFill>
                          <a:schemeClr val="bg1"/>
                        </a:solidFill>
                        <a:latin typeface="Calibri" panose="020F0502020204030204" pitchFamily="34" charset="0"/>
                        <a:ea typeface="+mn-ea"/>
                        <a:cs typeface="Arial" pitchFamily="34" charset="0"/>
                      </a:endParaRP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40000">
                <a:tc>
                  <a:txBody>
                    <a:bodyPr/>
                    <a:lstStyle/>
                    <a:p>
                      <a:pPr algn="l" fontAlgn="b"/>
                      <a:r>
                        <a:rPr lang="tr-TR" sz="1400" b="1" i="0" u="none" strike="noStrike" dirty="0">
                          <a:solidFill>
                            <a:srgbClr val="14213D"/>
                          </a:solidFill>
                          <a:latin typeface="Calibri" panose="020F0502020204030204" pitchFamily="34" charset="0"/>
                          <a:cs typeface="Arial" pitchFamily="34" charset="0"/>
                        </a:rPr>
                        <a:t>TURİZM İŞLETME BELGELİ KONAKLAMA 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lang="tr-TR" sz="1400" b="1" i="0" u="none" strike="noStrike" kern="1200" dirty="0" smtClean="0">
                          <a:solidFill>
                            <a:schemeClr val="tx1"/>
                          </a:solidFill>
                          <a:latin typeface="Calibri" panose="020F0502020204030204" pitchFamily="34" charset="0"/>
                          <a:ea typeface="+mn-ea"/>
                          <a:cs typeface="+mn-cs"/>
                        </a:rPr>
                        <a:t>131.048</a:t>
                      </a:r>
                    </a:p>
                  </a:txBody>
                  <a:tcPr marL="38576" marR="3857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BELEDİYE BELGELİ KONAKLAMA TESİSİ YATAK SAYISI</a:t>
                      </a:r>
                      <a:endParaRPr lang="tr-TR" sz="1400" b="1" i="0" u="none" strike="noStrike" dirty="0">
                        <a:solidFill>
                          <a:srgbClr val="14213D"/>
                        </a:solidFill>
                        <a:latin typeface="Calibri" panose="020F0502020204030204" pitchFamily="34" charset="0"/>
                        <a:cs typeface="Arial" pitchFamily="34" charset="0"/>
                      </a:endParaRP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chemeClr val="tx1"/>
                          </a:solidFill>
                          <a:latin typeface="Calibri" panose="020F0502020204030204" pitchFamily="34" charset="0"/>
                          <a:ea typeface="+mn-ea"/>
                          <a:cs typeface="+mn-cs"/>
                        </a:rPr>
                        <a:t>96.398</a:t>
                      </a:r>
                      <a:endParaRPr lang="tr-TR" sz="1400" b="1" i="0" u="none" strike="noStrike" kern="1200" dirty="0">
                        <a:solidFill>
                          <a:schemeClr val="tx1"/>
                        </a:solidFill>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0000">
                <a:tc>
                  <a:txBody>
                    <a:bodyPr/>
                    <a:lstStyle/>
                    <a:p>
                      <a:pPr algn="l" fontAlgn="b"/>
                      <a:r>
                        <a:rPr lang="tr-TR" sz="1400" b="1" i="0" u="none" strike="noStrike" dirty="0">
                          <a:solidFill>
                            <a:srgbClr val="14213D"/>
                          </a:solidFill>
                          <a:latin typeface="Calibri" panose="020F0502020204030204" pitchFamily="34" charset="0"/>
                          <a:cs typeface="Arial" pitchFamily="34" charset="0"/>
                        </a:rPr>
                        <a:t>TURİZM YATIRIMI BELGELİ KONAKLAMA 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400" b="1" i="0" u="none" strike="noStrike" kern="1200" dirty="0" smtClean="0">
                          <a:solidFill>
                            <a:schemeClr val="tx1"/>
                          </a:solidFill>
                          <a:latin typeface="Calibri" panose="020F0502020204030204" pitchFamily="34" charset="0"/>
                          <a:ea typeface="+mn-ea"/>
                          <a:cs typeface="+mn-cs"/>
                        </a:rPr>
                        <a:t>15.984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0000">
                <a:tc>
                  <a:txBody>
                    <a:bodyPr/>
                    <a:lstStyle/>
                    <a:p>
                      <a:pPr algn="l" fontAlgn="b"/>
                      <a:r>
                        <a:rPr lang="tr-TR" sz="1400" b="1" i="0" u="none" strike="noStrike" dirty="0">
                          <a:solidFill>
                            <a:srgbClr val="14213D"/>
                          </a:solidFill>
                          <a:latin typeface="Calibri" panose="020F0502020204030204" pitchFamily="34" charset="0"/>
                          <a:cs typeface="Arial" pitchFamily="34" charset="0"/>
                        </a:rPr>
                        <a:t> GELEN YABANCI ZİYARETÇİ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indent="0" algn="ctr" defTabSz="914400" rtl="0" eaLnBrk="1" latinLnBrk="0" hangingPunct="1">
                        <a:spcAft>
                          <a:spcPts val="0"/>
                        </a:spcAft>
                        <a:tabLst/>
                      </a:pPr>
                      <a:r>
                        <a:rPr lang="tr-TR" sz="1400" b="1" kern="1200" dirty="0" smtClean="0">
                          <a:solidFill>
                            <a:schemeClr val="tx1"/>
                          </a:solidFill>
                          <a:effectLst/>
                          <a:latin typeface="Calibri" panose="020F0502020204030204" pitchFamily="34" charset="0"/>
                          <a:ea typeface="Times New Roman" panose="02020603050405020304" pitchFamily="18" charset="0"/>
                          <a:cs typeface="+mn-cs"/>
                        </a:rPr>
                        <a:t>9.025.004</a:t>
                      </a:r>
                    </a:p>
                  </a:txBody>
                  <a:tcPr marL="38576" marR="3857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3093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SPOR İLE İLGİLİ GÖSTERGELER</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8 Tablo"/>
          <p:cNvGraphicFramePr>
            <a:graphicFrameLocks noGrp="1"/>
          </p:cNvGraphicFramePr>
          <p:nvPr>
            <p:extLst/>
          </p:nvPr>
        </p:nvGraphicFramePr>
        <p:xfrm>
          <a:off x="189046" y="865988"/>
          <a:ext cx="6516000" cy="1584000"/>
        </p:xfrm>
        <a:graphic>
          <a:graphicData uri="http://schemas.openxmlformats.org/drawingml/2006/table">
            <a:tbl>
              <a:tblPr>
                <a:effectLst>
                  <a:outerShdw blurRad="50800" dist="38100" dir="5400000" algn="t" rotWithShape="0">
                    <a:prstClr val="black">
                      <a:alpha val="40000"/>
                    </a:prstClr>
                  </a:outerShdw>
                </a:effectLst>
              </a:tblPr>
              <a:tblGrid>
                <a:gridCol w="3600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tblGrid>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SPOR</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2019 </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2020  </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rgbClr val="14213D"/>
                          </a:solidFill>
                          <a:effectLst/>
                          <a:latin typeface="+mn-lt"/>
                          <a:ea typeface="+mn-ea"/>
                          <a:cs typeface="Arial" pitchFamily="34" charset="0"/>
                        </a:rPr>
                        <a:t>2021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0000"/>
                  </a:ext>
                </a:extLst>
              </a:tr>
              <a:tr h="396000">
                <a:tc>
                  <a:txBody>
                    <a:bodyPr/>
                    <a:lstStyle/>
                    <a:p>
                      <a:pPr algn="just" fontAlgn="b"/>
                      <a:r>
                        <a:rPr lang="tr-TR" sz="1200" b="1" i="0" u="none" strike="noStrike" dirty="0">
                          <a:solidFill>
                            <a:srgbClr val="14213D"/>
                          </a:solidFill>
                          <a:effectLst/>
                          <a:latin typeface="+mn-lt"/>
                          <a:cs typeface="Arial" pitchFamily="34" charset="0"/>
                        </a:rPr>
                        <a:t>LİSANSLI SPORCU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743.510</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726.241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791.895</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6000">
                <a:tc>
                  <a:txBody>
                    <a:bodyPr/>
                    <a:lstStyle/>
                    <a:p>
                      <a:pPr algn="just" fontAlgn="b"/>
                      <a:r>
                        <a:rPr lang="tr-TR" sz="1200" b="1" i="0" u="none" strike="noStrike" dirty="0">
                          <a:solidFill>
                            <a:srgbClr val="14213D"/>
                          </a:solidFill>
                          <a:effectLst/>
                          <a:latin typeface="+mn-lt"/>
                          <a:cs typeface="Arial" pitchFamily="34" charset="0"/>
                        </a:rPr>
                        <a:t>GENÇLİK MERKEZİ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7</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10</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6000">
                <a:tc>
                  <a:txBody>
                    <a:bodyPr/>
                    <a:lstStyle/>
                    <a:p>
                      <a:pPr algn="just" fontAlgn="b"/>
                      <a:r>
                        <a:rPr lang="tr-TR" sz="1200" b="1" i="0" u="none" strike="noStrike" dirty="0">
                          <a:solidFill>
                            <a:srgbClr val="14213D"/>
                          </a:solidFill>
                          <a:effectLst/>
                          <a:latin typeface="+mn-lt"/>
                          <a:cs typeface="Arial" pitchFamily="34" charset="0"/>
                        </a:rPr>
                        <a:t>GENÇLİK MERKEZİ LİDER/ NOKTA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26</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35</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43</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4 Tablo"/>
          <p:cNvGraphicFramePr>
            <a:graphicFrameLocks noGrp="1"/>
          </p:cNvGraphicFramePr>
          <p:nvPr>
            <p:extLst/>
          </p:nvPr>
        </p:nvGraphicFramePr>
        <p:xfrm>
          <a:off x="189046" y="2632980"/>
          <a:ext cx="6516001" cy="1188000"/>
        </p:xfrm>
        <a:graphic>
          <a:graphicData uri="http://schemas.openxmlformats.org/drawingml/2006/table">
            <a:tbl>
              <a:tblPr>
                <a:effectLst>
                  <a:outerShdw blurRad="50800" dist="38100" dir="5400000" algn="t" rotWithShape="0">
                    <a:prstClr val="black">
                      <a:alpha val="40000"/>
                    </a:prstClr>
                  </a:outerShdw>
                </a:effectLst>
              </a:tblPr>
              <a:tblGrid>
                <a:gridCol w="2380846">
                  <a:extLst>
                    <a:ext uri="{9D8B030D-6E8A-4147-A177-3AD203B41FA5}">
                      <a16:colId xmlns:a16="http://schemas.microsoft.com/office/drawing/2014/main" val="20000"/>
                    </a:ext>
                  </a:extLst>
                </a:gridCol>
                <a:gridCol w="1378385">
                  <a:extLst>
                    <a:ext uri="{9D8B030D-6E8A-4147-A177-3AD203B41FA5}">
                      <a16:colId xmlns:a16="http://schemas.microsoft.com/office/drawing/2014/main" val="20001"/>
                    </a:ext>
                  </a:extLst>
                </a:gridCol>
                <a:gridCol w="1378385">
                  <a:extLst>
                    <a:ext uri="{9D8B030D-6E8A-4147-A177-3AD203B41FA5}">
                      <a16:colId xmlns:a16="http://schemas.microsoft.com/office/drawing/2014/main" val="20002"/>
                    </a:ext>
                  </a:extLst>
                </a:gridCol>
                <a:gridCol w="1378385">
                  <a:extLst>
                    <a:ext uri="{9D8B030D-6E8A-4147-A177-3AD203B41FA5}">
                      <a16:colId xmlns:a16="http://schemas.microsoft.com/office/drawing/2014/main" val="2697603688"/>
                    </a:ext>
                  </a:extLst>
                </a:gridCol>
              </a:tblGrid>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2021 </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39600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LİSANSLI SPORCU SAYISI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5.841.236</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791.895</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a:t>
                      </a:r>
                      <a:r>
                        <a:rPr lang="tr-TR" sz="1200" b="0" i="0" u="none" strike="noStrike" dirty="0" smtClean="0">
                          <a:effectLst/>
                          <a:latin typeface="+mn-lt"/>
                        </a:rPr>
                        <a:t>13,6</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S</a:t>
                      </a:r>
                      <a:r>
                        <a:rPr kumimoji="0" lang="en-US" sz="1200" b="1" i="0" u="none" strike="noStrike" cap="none" normalizeH="0" baseline="0" dirty="0">
                          <a:ln>
                            <a:noFill/>
                          </a:ln>
                          <a:solidFill>
                            <a:srgbClr val="14213D"/>
                          </a:solidFill>
                          <a:effectLst/>
                          <a:latin typeface="Calibri" panose="020F0502020204030204" pitchFamily="34" charset="0"/>
                          <a:cs typeface="Arial" pitchFamily="34" charset="0"/>
                        </a:rPr>
                        <a:t>PORCU SAYISI</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517.536</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91.270</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%17,6</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6" name="5 Tablo"/>
          <p:cNvGraphicFramePr>
            <a:graphicFrameLocks noGrp="1"/>
          </p:cNvGraphicFramePr>
          <p:nvPr>
            <p:extLst/>
          </p:nvPr>
        </p:nvGraphicFramePr>
        <p:xfrm>
          <a:off x="189046" y="4010919"/>
          <a:ext cx="6516000" cy="2772000"/>
        </p:xfrm>
        <a:graphic>
          <a:graphicData uri="http://schemas.openxmlformats.org/drawingml/2006/table">
            <a:tbl>
              <a:tblPr>
                <a:effectLst>
                  <a:outerShdw blurRad="50800" dist="38100" dir="5400000" algn="t" rotWithShape="0">
                    <a:prstClr val="black">
                      <a:alpha val="40000"/>
                    </a:prstClr>
                  </a:outerShdw>
                </a:effectLst>
              </a:tblPr>
              <a:tblGrid>
                <a:gridCol w="3801000">
                  <a:extLst>
                    <a:ext uri="{9D8B030D-6E8A-4147-A177-3AD203B41FA5}">
                      <a16:colId xmlns:a16="http://schemas.microsoft.com/office/drawing/2014/main" val="20000"/>
                    </a:ext>
                  </a:extLst>
                </a:gridCol>
                <a:gridCol w="2715000">
                  <a:extLst>
                    <a:ext uri="{9D8B030D-6E8A-4147-A177-3AD203B41FA5}">
                      <a16:colId xmlns:a16="http://schemas.microsoft.com/office/drawing/2014/main" val="20001"/>
                    </a:ext>
                  </a:extLst>
                </a:gridCol>
              </a:tblGrid>
              <a:tr h="39600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LİG TÜRÜ</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TOTO SÜPER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6</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PTT 1.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4</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2.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2</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60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3.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BAL (Bölgesel Amatör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28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48</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graphicFrame>
        <p:nvGraphicFramePr>
          <p:cNvPr id="7" name="6 Tablo"/>
          <p:cNvGraphicFramePr>
            <a:graphicFrameLocks noGrp="1"/>
          </p:cNvGraphicFramePr>
          <p:nvPr>
            <p:extLst/>
          </p:nvPr>
        </p:nvGraphicFramePr>
        <p:xfrm>
          <a:off x="189046" y="6926399"/>
          <a:ext cx="6516000" cy="2376000"/>
        </p:xfrm>
        <a:graphic>
          <a:graphicData uri="http://schemas.openxmlformats.org/drawingml/2006/table">
            <a:tbl>
              <a:tblPr>
                <a:effectLst>
                  <a:outerShdw blurRad="50800" dist="38100" dir="5400000" algn="t" rotWithShape="0">
                    <a:prstClr val="black">
                      <a:alpha val="40000"/>
                    </a:prstClr>
                  </a:outerShdw>
                </a:effectLst>
              </a:tblPr>
              <a:tblGrid>
                <a:gridCol w="3801000">
                  <a:extLst>
                    <a:ext uri="{9D8B030D-6E8A-4147-A177-3AD203B41FA5}">
                      <a16:colId xmlns:a16="http://schemas.microsoft.com/office/drawing/2014/main" val="20000"/>
                    </a:ext>
                  </a:extLst>
                </a:gridCol>
                <a:gridCol w="2715000">
                  <a:extLst>
                    <a:ext uri="{9D8B030D-6E8A-4147-A177-3AD203B41FA5}">
                      <a16:colId xmlns:a16="http://schemas.microsoft.com/office/drawing/2014/main" val="20001"/>
                    </a:ext>
                  </a:extLst>
                </a:gridCol>
              </a:tblGrid>
              <a:tr h="39600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KULÜP TÜRÜ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İSTANBUL</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2.104</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İHTİSAS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56</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MÜESSESE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39</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DİĞER (OKUL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117</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TOPLAM</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2.316</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72933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0" y="178971"/>
            <a:ext cx="6858001" cy="461665"/>
          </a:xfrm>
          <a:prstGeom prst="rect">
            <a:avLst/>
          </a:prstGeom>
        </p:spPr>
        <p:txBody>
          <a:bodyPr wrap="square" anchor="t">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İLDEKİ SPOR TESİSLERİ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2 Tablo"/>
          <p:cNvGraphicFramePr>
            <a:graphicFrameLocks noGrp="1"/>
          </p:cNvGraphicFramePr>
          <p:nvPr>
            <p:extLst>
              <p:ext uri="{D42A27DB-BD31-4B8C-83A1-F6EECF244321}">
                <p14:modId xmlns:p14="http://schemas.microsoft.com/office/powerpoint/2010/main" val="243807926"/>
              </p:ext>
            </p:extLst>
          </p:nvPr>
        </p:nvGraphicFramePr>
        <p:xfrm>
          <a:off x="114300" y="839761"/>
          <a:ext cx="6648580" cy="8489762"/>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342695">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612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gridCol w="576000">
                  <a:extLst>
                    <a:ext uri="{9D8B030D-6E8A-4147-A177-3AD203B41FA5}">
                      <a16:colId xmlns:a16="http://schemas.microsoft.com/office/drawing/2014/main" val="20008"/>
                    </a:ext>
                  </a:extLst>
                </a:gridCol>
                <a:gridCol w="481885">
                  <a:extLst>
                    <a:ext uri="{9D8B030D-6E8A-4147-A177-3AD203B41FA5}">
                      <a16:colId xmlns:a16="http://schemas.microsoft.com/office/drawing/2014/main" val="20009"/>
                    </a:ext>
                  </a:extLst>
                </a:gridCol>
                <a:gridCol w="720000">
                  <a:extLst>
                    <a:ext uri="{9D8B030D-6E8A-4147-A177-3AD203B41FA5}">
                      <a16:colId xmlns:a16="http://schemas.microsoft.com/office/drawing/2014/main" val="20010"/>
                    </a:ext>
                  </a:extLst>
                </a:gridCol>
              </a:tblGrid>
              <a:tr h="331044">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a:solidFill>
                          <a:schemeClr val="bg1"/>
                        </a:solidFill>
                        <a:latin typeface="Calibri" panose="020F0502020204030204"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solidFill>
                            <a:schemeClr val="bg1"/>
                          </a:solidFill>
                          <a:latin typeface="Calibri" panose="020F0502020204030204" pitchFamily="34" charset="0"/>
                          <a:cs typeface="Arial" pitchFamily="34" charset="0"/>
                        </a:rPr>
                        <a:t>TESİS TÜRÜ</a:t>
                      </a:r>
                    </a:p>
                  </a:txBody>
                  <a:tcPr marL="68580" marR="68580" marT="34290" marB="34290" anchor="ctr">
                    <a:lnL w="3175" cap="flat" cmpd="sng" algn="ctr">
                      <a:solidFill>
                        <a:srgbClr val="14213D"/>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8">
                  <a:txBody>
                    <a:bodyPr/>
                    <a:lstStyle/>
                    <a:p>
                      <a:pPr algn="ctr"/>
                      <a:r>
                        <a:rPr lang="tr-TR" sz="1200" b="1" dirty="0">
                          <a:solidFill>
                            <a:schemeClr val="bg1"/>
                          </a:solidFill>
                          <a:latin typeface="Calibri" panose="020F0502020204030204" pitchFamily="34" charset="0"/>
                          <a:cs typeface="Arial" pitchFamily="34" charset="0"/>
                        </a:rPr>
                        <a:t>MÜLKİYET DURUMU</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r>
                        <a:rPr lang="tr-TR" sz="1200" b="1" dirty="0">
                          <a:solidFill>
                            <a:schemeClr val="bg1"/>
                          </a:solidFill>
                          <a:latin typeface="Calibri" panose="020F0502020204030204" pitchFamily="34" charset="0"/>
                          <a:cs typeface="Arial" pitchFamily="34" charset="0"/>
                        </a:rPr>
                        <a:t>TOPLAM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802">
                <a:tc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GHSM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BELEDİYELER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DİĞER</a:t>
                      </a:r>
                      <a:r>
                        <a:rPr lang="tr-TR" sz="1200" b="1" baseline="0" dirty="0">
                          <a:solidFill>
                            <a:schemeClr val="bg1"/>
                          </a:solidFill>
                          <a:latin typeface="Calibri" panose="020F0502020204030204" pitchFamily="34" charset="0"/>
                          <a:cs typeface="Arial" pitchFamily="34" charset="0"/>
                        </a:rPr>
                        <a:t> KAMU KURUMLARI</a:t>
                      </a:r>
                      <a:endParaRPr lang="tr-TR" sz="1200" b="1" dirty="0">
                        <a:solidFill>
                          <a:schemeClr val="bg1"/>
                        </a:solidFill>
                        <a:latin typeface="Calibri" panose="020F0502020204030204" pitchFamily="34" charset="0"/>
                        <a:cs typeface="Arial"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ÖZEL</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46198">
                <a:tc vMerge="1">
                  <a:txBody>
                    <a:bodyPr/>
                    <a:lstStyle/>
                    <a:p>
                      <a:endParaRPr lang="tr-TR" sz="800" b="0" dirty="0">
                        <a:solidFill>
                          <a:schemeClr val="tx1"/>
                        </a:solidFill>
                        <a:latin typeface="Bookman Old Style" pitchFamily="18" charset="0"/>
                        <a:cs typeface="Times New Roman" pitchFamily="18"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r>
                        <a:rPr lang="tr-TR" sz="1200" b="1" kern="1200" dirty="0">
                          <a:solidFill>
                            <a:srgbClr val="14213D"/>
                          </a:solidFill>
                          <a:latin typeface="Calibri" panose="020F0502020204030204" pitchFamily="34" charset="0"/>
                          <a:ea typeface="+mn-ea"/>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3"/>
                  </a:ext>
                </a:extLst>
              </a:tr>
              <a:tr h="319589">
                <a:tc>
                  <a:txBody>
                    <a:bodyPr/>
                    <a:lstStyle/>
                    <a:p>
                      <a:pPr algn="l" fontAlgn="ctr"/>
                      <a:r>
                        <a:rPr lang="tr-TR" sz="1100" b="1" i="0" u="none" strike="noStrike" dirty="0">
                          <a:effectLst/>
                          <a:latin typeface="+mn-lt"/>
                        </a:rPr>
                        <a:t>ÇİM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6</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17.744</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4.491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15.388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14</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37.623</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9589">
                <a:tc>
                  <a:txBody>
                    <a:bodyPr/>
                    <a:lstStyle/>
                    <a:p>
                      <a:pPr algn="l" fontAlgn="ctr"/>
                      <a:r>
                        <a:rPr lang="tr-TR" sz="1100" b="1" i="0" u="none" strike="noStrike" dirty="0">
                          <a:effectLst/>
                          <a:latin typeface="+mn-lt"/>
                        </a:rPr>
                        <a:t>STADYUM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111.057</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17.156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132.229 </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260.442</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9589">
                <a:tc>
                  <a:txBody>
                    <a:bodyPr/>
                    <a:lstStyle/>
                    <a:p>
                      <a:pPr algn="l" fontAlgn="ctr"/>
                      <a:r>
                        <a:rPr lang="tr-TR" sz="1100" b="1" i="0" u="none" strike="noStrike" dirty="0">
                          <a:effectLst/>
                          <a:latin typeface="+mn-lt"/>
                        </a:rPr>
                        <a:t>TOPRAK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9589">
                <a:tc>
                  <a:txBody>
                    <a:bodyPr/>
                    <a:lstStyle/>
                    <a:p>
                      <a:pPr algn="l" fontAlgn="ctr"/>
                      <a:r>
                        <a:rPr lang="tr-TR" sz="1100" b="1" i="0" u="none" strike="noStrike" dirty="0">
                          <a:effectLst/>
                          <a:latin typeface="+mn-lt"/>
                        </a:rPr>
                        <a:t>SEMT SAHASI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5</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94058">
                <a:tc>
                  <a:txBody>
                    <a:bodyPr/>
                    <a:lstStyle/>
                    <a:p>
                      <a:pPr algn="l" fontAlgn="ctr"/>
                      <a:r>
                        <a:rPr lang="tr-TR" sz="1100" b="1" i="0" u="none" strike="noStrike" dirty="0">
                          <a:effectLst/>
                          <a:latin typeface="+mn-lt"/>
                        </a:rPr>
                        <a:t>SENTETİK ÇİM YÜZEYLİ SAHA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708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3.400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20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6.850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27</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10.950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9589">
                <a:tc>
                  <a:txBody>
                    <a:bodyPr/>
                    <a:lstStyle/>
                    <a:p>
                      <a:pPr algn="l" fontAlgn="ctr"/>
                      <a:r>
                        <a:rPr lang="tr-TR" sz="1100" b="1" i="0" u="none" strike="noStrike" dirty="0">
                          <a:effectLst/>
                          <a:latin typeface="+mn-lt"/>
                        </a:rPr>
                        <a:t>SPOR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14</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37.912</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14.243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15</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12.804</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1.236</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1.278</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64.959</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9589">
                <a:tc>
                  <a:txBody>
                    <a:bodyPr/>
                    <a:lstStyle/>
                    <a:p>
                      <a:pPr algn="l" fontAlgn="ctr"/>
                      <a:r>
                        <a:rPr lang="tr-TR" sz="1100" b="1" i="0" u="none" strike="noStrike">
                          <a:effectLst/>
                          <a:latin typeface="+mn-lt"/>
                        </a:rPr>
                        <a:t>YÜZME HAVUZU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3.779</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2.670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19</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1.528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76</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102</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7.968</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94058">
                <a:tc>
                  <a:txBody>
                    <a:bodyPr/>
                    <a:lstStyle/>
                    <a:p>
                      <a:pPr algn="l" fontAlgn="ctr"/>
                      <a:r>
                        <a:rPr lang="tr-TR" sz="1100" b="1" i="0" u="none" strike="noStrike">
                          <a:effectLst/>
                          <a:latin typeface="+mn-lt"/>
                        </a:rPr>
                        <a:t>KAMP EĞİTİM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186</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120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2</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81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387</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19589">
                <a:tc>
                  <a:txBody>
                    <a:bodyPr/>
                    <a:lstStyle/>
                    <a:p>
                      <a:pPr algn="l" fontAlgn="ctr"/>
                      <a:r>
                        <a:rPr lang="tr-TR" sz="1100" b="1" i="0" u="none" strike="noStrike">
                          <a:effectLst/>
                          <a:latin typeface="+mn-lt"/>
                        </a:rPr>
                        <a:t>ATLETİZM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13.400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78.090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91.490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19589">
                <a:tc>
                  <a:txBody>
                    <a:bodyPr/>
                    <a:lstStyle/>
                    <a:p>
                      <a:pPr algn="l" fontAlgn="ctr"/>
                      <a:r>
                        <a:rPr lang="tr-TR" sz="1100" b="1" i="0" u="none" strike="noStrike" dirty="0">
                          <a:effectLst/>
                          <a:latin typeface="+mn-lt"/>
                        </a:rPr>
                        <a:t>GENÇLİK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11</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19589">
                <a:tc>
                  <a:txBody>
                    <a:bodyPr/>
                    <a:lstStyle/>
                    <a:p>
                      <a:pPr algn="l" fontAlgn="ctr"/>
                      <a:r>
                        <a:rPr lang="tr-TR" sz="1100" b="1" i="0" u="none" strike="noStrike" dirty="0" smtClean="0">
                          <a:effectLst/>
                          <a:latin typeface="+mn-lt"/>
                        </a:rPr>
                        <a:t>GENÇLİK KAMPI</a:t>
                      </a:r>
                      <a:endParaRPr lang="tr-TR" sz="11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endParaRPr lang="tr-TR" sz="1100" b="0" i="0" u="none" strike="noStrike">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endParaRPr lang="tr-TR" sz="1100" b="0" i="0" u="none" strike="noStrike">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endParaRPr lang="tr-TR" sz="1100" b="0" i="0" u="none" strike="noStrike">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3</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1945435"/>
                  </a:ext>
                </a:extLst>
              </a:tr>
              <a:tr h="319589">
                <a:tc>
                  <a:txBody>
                    <a:bodyPr/>
                    <a:lstStyle/>
                    <a:p>
                      <a:pPr algn="l" fontAlgn="ctr"/>
                      <a:r>
                        <a:rPr lang="tr-TR" sz="1100" b="1" i="0" u="none" strike="noStrike">
                          <a:effectLst/>
                          <a:latin typeface="+mn-lt"/>
                        </a:rPr>
                        <a:t>BUZ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6</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19589">
                <a:tc>
                  <a:txBody>
                    <a:bodyPr/>
                    <a:lstStyle/>
                    <a:p>
                      <a:pPr algn="l" fontAlgn="ctr"/>
                      <a:r>
                        <a:rPr lang="tr-TR" sz="1100" b="1" i="0" u="none" strike="noStrike">
                          <a:effectLst/>
                          <a:latin typeface="+mn-lt"/>
                        </a:rPr>
                        <a:t>ATIŞ  POLİGONU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200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200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19589">
                <a:tc>
                  <a:txBody>
                    <a:bodyPr/>
                    <a:lstStyle/>
                    <a:p>
                      <a:pPr algn="l" fontAlgn="ctr"/>
                      <a:r>
                        <a:rPr lang="tr-TR" sz="1100" b="1" i="0" u="none" strike="noStrike">
                          <a:effectLst/>
                          <a:latin typeface="+mn-lt"/>
                        </a:rPr>
                        <a:t>BİNİCİLİK  TESİSLERİ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14</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19589">
                <a:tc>
                  <a:txBody>
                    <a:bodyPr/>
                    <a:lstStyle/>
                    <a:p>
                      <a:pPr algn="l" fontAlgn="ctr"/>
                      <a:r>
                        <a:rPr lang="tr-TR" sz="1100" b="1" i="0" u="none" strike="noStrike">
                          <a:effectLst/>
                          <a:latin typeface="+mn-lt"/>
                        </a:rPr>
                        <a:t>TENİS TESİSLERİ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2.671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2.500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29</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35</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5.171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19589">
                <a:tc>
                  <a:txBody>
                    <a:bodyPr/>
                    <a:lstStyle/>
                    <a:p>
                      <a:pPr algn="l" fontAlgn="ctr"/>
                      <a:r>
                        <a:rPr lang="tr-TR" sz="1100" b="1" i="0" u="none" strike="noStrike">
                          <a:effectLst/>
                          <a:latin typeface="+mn-lt"/>
                        </a:rPr>
                        <a:t>GOLF SAHASI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19589">
                <a:tc>
                  <a:txBody>
                    <a:bodyPr/>
                    <a:lstStyle/>
                    <a:p>
                      <a:pPr algn="l" fontAlgn="ctr"/>
                      <a:r>
                        <a:rPr lang="tr-TR" sz="1100" b="1" i="0" u="none" strike="noStrike" dirty="0">
                          <a:effectLst/>
                          <a:latin typeface="+mn-lt"/>
                        </a:rPr>
                        <a:t>LOKAL BİNALARI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19589">
                <a:tc>
                  <a:txBody>
                    <a:bodyPr/>
                    <a:lstStyle/>
                    <a:p>
                      <a:pPr algn="l" fontAlgn="ctr"/>
                      <a:r>
                        <a:rPr lang="tr-TR" sz="1100" b="1" i="0" u="none" strike="noStrike">
                          <a:effectLst/>
                          <a:latin typeface="+mn-lt"/>
                        </a:rPr>
                        <a:t>BOWLİNG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19589">
                <a:tc>
                  <a:txBody>
                    <a:bodyPr/>
                    <a:lstStyle/>
                    <a:p>
                      <a:pPr algn="l" fontAlgn="ctr"/>
                      <a:r>
                        <a:rPr lang="tr-TR" sz="1100" b="1" i="0" u="none" strike="noStrike" dirty="0">
                          <a:effectLst/>
                          <a:latin typeface="+mn-lt"/>
                        </a:rPr>
                        <a:t>BİLARDO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86</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86</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19589">
                <a:tc>
                  <a:txBody>
                    <a:bodyPr/>
                    <a:lstStyle/>
                    <a:p>
                      <a:pPr algn="l" fontAlgn="ctr"/>
                      <a:r>
                        <a:rPr lang="tr-TR" sz="1100" b="1" i="0" u="none" strike="noStrike" dirty="0">
                          <a:effectLst/>
                          <a:latin typeface="+mn-lt"/>
                        </a:rPr>
                        <a:t>HOBİ KARTİNG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13</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816016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Group 3"/>
          <p:cNvGraphicFramePr>
            <a:graphicFrameLocks noGrp="1"/>
          </p:cNvGraphicFramePr>
          <p:nvPr>
            <p:extLst>
              <p:ext uri="{D42A27DB-BD31-4B8C-83A1-F6EECF244321}">
                <p14:modId xmlns:p14="http://schemas.microsoft.com/office/powerpoint/2010/main" val="3819509138"/>
              </p:ext>
            </p:extLst>
          </p:nvPr>
        </p:nvGraphicFramePr>
        <p:xfrm>
          <a:off x="49959" y="922759"/>
          <a:ext cx="6767699" cy="1402362"/>
        </p:xfrm>
        <a:graphic>
          <a:graphicData uri="http://schemas.openxmlformats.org/drawingml/2006/table">
            <a:tbl>
              <a:tblPr>
                <a:effectLst>
                  <a:outerShdw blurRad="50800" dist="38100" dir="5400000" algn="t" rotWithShape="0">
                    <a:prstClr val="black">
                      <a:alpha val="40000"/>
                    </a:prstClr>
                  </a:outerShdw>
                </a:effectLst>
              </a:tblPr>
              <a:tblGrid>
                <a:gridCol w="3412899">
                  <a:extLst>
                    <a:ext uri="{9D8B030D-6E8A-4147-A177-3AD203B41FA5}">
                      <a16:colId xmlns:a16="http://schemas.microsoft.com/office/drawing/2014/main" val="20000"/>
                    </a:ext>
                  </a:extLst>
                </a:gridCol>
                <a:gridCol w="1822204">
                  <a:extLst>
                    <a:ext uri="{9D8B030D-6E8A-4147-A177-3AD203B41FA5}">
                      <a16:colId xmlns:a16="http://schemas.microsoft.com/office/drawing/2014/main" val="20001"/>
                    </a:ext>
                  </a:extLst>
                </a:gridCol>
                <a:gridCol w="1532596">
                  <a:extLst>
                    <a:ext uri="{9D8B030D-6E8A-4147-A177-3AD203B41FA5}">
                      <a16:colId xmlns:a16="http://schemas.microsoft.com/office/drawing/2014/main" val="20002"/>
                    </a:ext>
                  </a:extLst>
                </a:gridCol>
              </a:tblGrid>
              <a:tr h="360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İMALAT  SANAYİSİNDE </a:t>
                      </a: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ÇALIŞANLAR (2021)</a:t>
                      </a:r>
                      <a:endParaRPr kumimoji="0" lang="tr-TR" sz="14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SANAYİ KURULUŞU</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FİRMA SAYISI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İSO Üyesi  Sanayi Kuruluşu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dirty="0" smtClean="0">
                          <a:solidFill>
                            <a:schemeClr val="tx1"/>
                          </a:solidFill>
                          <a:latin typeface="Calibri" panose="020F0502020204030204" pitchFamily="34" charset="0"/>
                        </a:rPr>
                        <a:t>21.663</a:t>
                      </a:r>
                      <a:endParaRPr lang="tr-TR" sz="1200" b="0" dirty="0">
                        <a:solidFill>
                          <a:schemeClr val="tx1"/>
                        </a:solidFill>
                        <a:latin typeface="Calibri" panose="020F0502020204030204"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1.058.093</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Organize Sanayi Bölgesi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30.025</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325.174</a:t>
                      </a:r>
                      <a:endParaRPr lang="tr-TR" sz="1200" b="0" i="0" u="none" strike="noStrike" dirty="0">
                        <a:solidFill>
                          <a:schemeClr val="tx1"/>
                        </a:solidFill>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Küçük Sanayi Sitesi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6.359</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41.532</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84"/>
          <p:cNvGraphicFramePr>
            <a:graphicFrameLocks/>
          </p:cNvGraphicFramePr>
          <p:nvPr>
            <p:extLst>
              <p:ext uri="{D42A27DB-BD31-4B8C-83A1-F6EECF244321}">
                <p14:modId xmlns:p14="http://schemas.microsoft.com/office/powerpoint/2010/main" val="430360799"/>
              </p:ext>
            </p:extLst>
          </p:nvPr>
        </p:nvGraphicFramePr>
        <p:xfrm>
          <a:off x="0" y="2517646"/>
          <a:ext cx="6857999" cy="3244022"/>
        </p:xfrm>
        <a:graphic>
          <a:graphicData uri="http://schemas.openxmlformats.org/drawingml/2006/table">
            <a:tbl>
              <a:tblPr>
                <a:effectLst>
                  <a:outerShdw blurRad="50800" dist="38100" dir="5400000" algn="t" rotWithShape="0">
                    <a:prstClr val="black">
                      <a:alpha val="40000"/>
                    </a:prstClr>
                  </a:outerShdw>
                </a:effectLst>
              </a:tblPr>
              <a:tblGrid>
                <a:gridCol w="442452">
                  <a:extLst>
                    <a:ext uri="{9D8B030D-6E8A-4147-A177-3AD203B41FA5}">
                      <a16:colId xmlns:a16="http://schemas.microsoft.com/office/drawing/2014/main" val="20000"/>
                    </a:ext>
                  </a:extLst>
                </a:gridCol>
                <a:gridCol w="1511709">
                  <a:extLst>
                    <a:ext uri="{9D8B030D-6E8A-4147-A177-3AD203B41FA5}">
                      <a16:colId xmlns:a16="http://schemas.microsoft.com/office/drawing/2014/main" val="20001"/>
                    </a:ext>
                  </a:extLst>
                </a:gridCol>
                <a:gridCol w="1179871">
                  <a:extLst>
                    <a:ext uri="{9D8B030D-6E8A-4147-A177-3AD203B41FA5}">
                      <a16:colId xmlns:a16="http://schemas.microsoft.com/office/drawing/2014/main" val="20002"/>
                    </a:ext>
                  </a:extLst>
                </a:gridCol>
                <a:gridCol w="774290">
                  <a:extLst>
                    <a:ext uri="{9D8B030D-6E8A-4147-A177-3AD203B41FA5}">
                      <a16:colId xmlns:a16="http://schemas.microsoft.com/office/drawing/2014/main" val="20003"/>
                    </a:ext>
                  </a:extLst>
                </a:gridCol>
                <a:gridCol w="958645">
                  <a:extLst>
                    <a:ext uri="{9D8B030D-6E8A-4147-A177-3AD203B41FA5}">
                      <a16:colId xmlns:a16="http://schemas.microsoft.com/office/drawing/2014/main" val="20004"/>
                    </a:ext>
                  </a:extLst>
                </a:gridCol>
                <a:gridCol w="995516">
                  <a:extLst>
                    <a:ext uri="{9D8B030D-6E8A-4147-A177-3AD203B41FA5}">
                      <a16:colId xmlns:a16="http://schemas.microsoft.com/office/drawing/2014/main" val="20005"/>
                    </a:ext>
                  </a:extLst>
                </a:gridCol>
                <a:gridCol w="995516">
                  <a:extLst>
                    <a:ext uri="{9D8B030D-6E8A-4147-A177-3AD203B41FA5}">
                      <a16:colId xmlns:a16="http://schemas.microsoft.com/office/drawing/2014/main" val="20006"/>
                    </a:ext>
                  </a:extLst>
                </a:gridCol>
              </a:tblGrid>
              <a:tr h="360000">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 ORGANİZE SANAYİ  BÖLGELERİ </a:t>
                      </a: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(2021)</a:t>
                      </a:r>
                      <a:endParaRPr kumimoji="0" lang="tr-TR" sz="14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2400" b="1" i="0" u="none" strike="noStrike" cap="none" normalizeH="0" baseline="0" dirty="0">
                        <a:ln>
                          <a:noFill/>
                        </a:ln>
                        <a:solidFill>
                          <a:srgbClr val="FF0000"/>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3200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9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(M²)</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2817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Dudullu</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Ümraniye</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2.650.000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000" b="0" i="0" u="none" strike="noStrike">
                          <a:effectLst/>
                          <a:latin typeface="Arial Tur" panose="020B0604020202020204" pitchFamily="34" charset="0"/>
                        </a:rPr>
                        <a:t>2.459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b"/>
                      <a:r>
                        <a:rPr lang="tr-TR" sz="1200" b="0" i="0" u="none" strike="noStrike" dirty="0" smtClean="0">
                          <a:solidFill>
                            <a:schemeClr val="tx1"/>
                          </a:solidFill>
                          <a:latin typeface="Calibri" panose="020F0502020204030204" pitchFamily="34" charset="0"/>
                          <a:cs typeface="Arial" pitchFamily="34" charset="0"/>
                        </a:rPr>
                        <a:t>32.638</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7517">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İkitelli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K.Çekmece</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Başakşehir</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7.000.000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000" b="0" i="0" u="none" strike="noStrike" dirty="0">
                          <a:effectLst/>
                          <a:latin typeface="Arial Tur" panose="020B0604020202020204" pitchFamily="34" charset="0"/>
                        </a:rPr>
                        <a:t>25.197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240.000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2817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Tuzla Org. San.</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610.517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000" b="0" i="0" u="none" strike="noStrike">
                          <a:effectLst/>
                          <a:latin typeface="Arial Tur" panose="020B0604020202020204" pitchFamily="34" charset="0"/>
                        </a:rPr>
                        <a:t>138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b"/>
                      <a:r>
                        <a:rPr lang="tr-TR" sz="1200" b="0" i="0" u="none" strike="noStrike" dirty="0">
                          <a:solidFill>
                            <a:schemeClr val="tx1"/>
                          </a:solidFill>
                          <a:latin typeface="Calibri" panose="020F0502020204030204" pitchFamily="34" charset="0"/>
                          <a:cs typeface="Arial" pitchFamily="34" charset="0"/>
                        </a:rPr>
                        <a:t>7.500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2817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İST. Birlik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511.750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000" b="0" i="0" u="none" strike="noStrike">
                          <a:effectLst/>
                          <a:latin typeface="Arial Tur" panose="020B0604020202020204" pitchFamily="34" charset="0"/>
                        </a:rPr>
                        <a:t>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b"/>
                      <a:r>
                        <a:rPr lang="tr-TR" sz="1200" b="0" i="0" u="none" strike="noStrike" dirty="0" smtClean="0">
                          <a:solidFill>
                            <a:schemeClr val="tx1"/>
                          </a:solidFill>
                          <a:latin typeface="Calibri" panose="020F0502020204030204" pitchFamily="34" charset="0"/>
                          <a:cs typeface="Arial" pitchFamily="34" charset="0"/>
                        </a:rPr>
                        <a:t>4.158</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28176">
                <a:tc>
                  <a:txBody>
                    <a:bodyPr/>
                    <a:lstStyle/>
                    <a:p>
                      <a:pPr algn="ctr"/>
                      <a:r>
                        <a:rPr lang="tr-TR" sz="1100" b="1" dirty="0">
                          <a:solidFill>
                            <a:schemeClr val="tx1"/>
                          </a:solidFill>
                          <a:latin typeface="Calibri" panose="020F0502020204030204" pitchFamily="34" charset="0"/>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l"/>
                      <a:r>
                        <a:rPr lang="tr-TR" sz="1200" b="1" dirty="0">
                          <a:solidFill>
                            <a:schemeClr val="tx1"/>
                          </a:solidFill>
                          <a:latin typeface="Calibri" panose="020F0502020204030204" pitchFamily="34" charset="0"/>
                          <a:cs typeface="Arial" pitchFamily="34" charset="0"/>
                        </a:rPr>
                        <a:t>Anadolu</a:t>
                      </a:r>
                      <a:r>
                        <a:rPr lang="tr-TR" sz="1200" b="1" baseline="0" dirty="0">
                          <a:solidFill>
                            <a:schemeClr val="tx1"/>
                          </a:solidFill>
                          <a:latin typeface="Calibri" panose="020F0502020204030204" pitchFamily="34" charset="0"/>
                          <a:cs typeface="Arial" pitchFamily="34" charset="0"/>
                        </a:rPr>
                        <a:t> Yakası</a:t>
                      </a:r>
                      <a:endParaRPr lang="tr-TR" sz="1200" b="1" dirty="0">
                        <a:solidFill>
                          <a:schemeClr val="tx1"/>
                        </a:solidFill>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790.451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000" b="0" i="0" u="none" strike="noStrike">
                          <a:effectLst/>
                          <a:latin typeface="Arial Tur" panose="020B0604020202020204" pitchFamily="34" charset="0"/>
                        </a:rPr>
                        <a:t>153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b"/>
                      <a:r>
                        <a:rPr lang="tr-TR" sz="1200" b="0" i="0" u="none" strike="noStrike" dirty="0" smtClean="0">
                          <a:solidFill>
                            <a:schemeClr val="tx1"/>
                          </a:solidFill>
                          <a:latin typeface="Calibri" panose="020F0502020204030204" pitchFamily="34" charset="0"/>
                          <a:cs typeface="Arial" pitchFamily="34" charset="0"/>
                        </a:rPr>
                        <a:t>8.548</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2817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Kimya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742.208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000" b="0" i="0" u="none" strike="noStrike">
                          <a:effectLst/>
                          <a:latin typeface="Arial Tur" panose="020B0604020202020204" pitchFamily="34" charset="0"/>
                        </a:rPr>
                        <a:t>162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b"/>
                      <a:r>
                        <a:rPr lang="tr-TR" sz="1200" b="0" i="0" u="none" strike="noStrike" dirty="0" smtClean="0">
                          <a:solidFill>
                            <a:schemeClr val="tx1"/>
                          </a:solidFill>
                          <a:latin typeface="Calibri" panose="020F0502020204030204" pitchFamily="34" charset="0"/>
                          <a:cs typeface="Arial" pitchFamily="34" charset="0"/>
                        </a:rPr>
                        <a:t>6.150</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2817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Deri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7.422.276</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000" b="0" i="0" u="none" strike="noStrike">
                          <a:effectLst/>
                          <a:latin typeface="Arial Tur" panose="020B0604020202020204" pitchFamily="34" charset="0"/>
                        </a:rPr>
                        <a:t>950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b"/>
                      <a:r>
                        <a:rPr lang="tr-TR" sz="1200" b="0" i="0" u="none" strike="noStrike" dirty="0">
                          <a:solidFill>
                            <a:schemeClr val="tx1"/>
                          </a:solidFill>
                          <a:latin typeface="Calibri" panose="020F0502020204030204" pitchFamily="34" charset="0"/>
                          <a:cs typeface="Arial" pitchFamily="34" charset="0"/>
                        </a:rPr>
                        <a:t>40.000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2817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Beylikdüzü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Beylikdüzü</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1.509.307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000" b="0" i="0" u="none" strike="noStrike" dirty="0">
                          <a:effectLst/>
                          <a:latin typeface="Arial Tur" panose="020B0604020202020204" pitchFamily="34" charset="0"/>
                        </a:rPr>
                        <a:t>883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fontAlgn="b"/>
                      <a:r>
                        <a:rPr lang="tr-TR" sz="1200" b="0" i="0" u="none" strike="noStrike" dirty="0" smtClean="0">
                          <a:solidFill>
                            <a:schemeClr val="tx1"/>
                          </a:solidFill>
                          <a:latin typeface="Calibri" panose="020F0502020204030204" pitchFamily="34" charset="0"/>
                          <a:cs typeface="Arial" pitchFamily="34" charset="0"/>
                        </a:rPr>
                        <a:t>22.180</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8480">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30.025</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325.174</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0"/>
                  </a:ext>
                </a:extLst>
              </a:tr>
            </a:tbl>
          </a:graphicData>
        </a:graphic>
      </p:graphicFrame>
      <p:graphicFrame>
        <p:nvGraphicFramePr>
          <p:cNvPr id="5" name="Group 92"/>
          <p:cNvGraphicFramePr>
            <a:graphicFrameLocks/>
          </p:cNvGraphicFramePr>
          <p:nvPr>
            <p:extLst>
              <p:ext uri="{D42A27DB-BD31-4B8C-83A1-F6EECF244321}">
                <p14:modId xmlns:p14="http://schemas.microsoft.com/office/powerpoint/2010/main" val="2500757740"/>
              </p:ext>
            </p:extLst>
          </p:nvPr>
        </p:nvGraphicFramePr>
        <p:xfrm>
          <a:off x="49960" y="5910484"/>
          <a:ext cx="6696000" cy="3390002"/>
        </p:xfrm>
        <a:graphic>
          <a:graphicData uri="http://schemas.openxmlformats.org/drawingml/2006/table">
            <a:tbl>
              <a:tblPr>
                <a:effectLst>
                  <a:outerShdw blurRad="50800" dist="38100" dir="5400000" algn="t" rotWithShape="0">
                    <a:prstClr val="black">
                      <a:alpha val="40000"/>
                    </a:prstClr>
                  </a:outerShdw>
                </a:effectLst>
              </a:tblPr>
              <a:tblGrid>
                <a:gridCol w="432000">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tblGrid>
              <a:tr h="360000">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defRPr/>
                      </a:pPr>
                      <a:r>
                        <a:rPr lang="tr-TR" sz="1200" b="1" dirty="0">
                          <a:solidFill>
                            <a:schemeClr val="bg1"/>
                          </a:solidFill>
                          <a:latin typeface="Calibri" panose="020F0502020204030204" pitchFamily="34" charset="0"/>
                          <a:cs typeface="Arial" pitchFamily="34" charset="0"/>
                        </a:rPr>
                        <a:t> </a:t>
                      </a:r>
                      <a:r>
                        <a:rPr lang="tr-TR" sz="1400" b="1" dirty="0">
                          <a:solidFill>
                            <a:schemeClr val="bg1"/>
                          </a:solidFill>
                          <a:latin typeface="Calibri" panose="020F0502020204030204" pitchFamily="34" charset="0"/>
                          <a:cs typeface="Arial" pitchFamily="34" charset="0"/>
                        </a:rPr>
                        <a:t>KÜÇÜK  SANAYİ  SİTELERİ </a:t>
                      </a:r>
                      <a:r>
                        <a:rPr lang="tr-TR" sz="1400" b="1" dirty="0" smtClean="0">
                          <a:solidFill>
                            <a:schemeClr val="bg1"/>
                          </a:solidFill>
                          <a:latin typeface="Calibri" panose="020F0502020204030204" pitchFamily="34" charset="0"/>
                          <a:cs typeface="Arial" pitchFamily="34" charset="0"/>
                        </a:rPr>
                        <a:t>(2021)</a:t>
                      </a:r>
                      <a:endParaRPr kumimoji="0" lang="tr-TR" sz="14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3200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(M²)</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İmes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1971</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650.000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1.046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7.400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Modoko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1969</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150.000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265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1.721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Kadosan Oto San.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150.000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680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2.658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Oto Tamircileri Ve Benzerleri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İkitelli</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1967</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360.000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2.770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11.080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Birlik KSS.</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err="1" smtClean="0">
                          <a:ln>
                            <a:noFill/>
                          </a:ln>
                          <a:solidFill>
                            <a:schemeClr val="tx1"/>
                          </a:solidFill>
                          <a:effectLst/>
                          <a:latin typeface="Calibri" panose="020F0502020204030204" pitchFamily="34" charset="0"/>
                          <a:ea typeface="+mn-ea"/>
                          <a:cs typeface="Arial" pitchFamily="34" charset="0"/>
                        </a:rPr>
                        <a:t>Beylikdüzü</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234.400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570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2.809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Doğu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Bahçelievler</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106.000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300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10.000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Evren Oto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Esenyurt</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1973</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194.000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518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5.180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1984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65.000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142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568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33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1989</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a:t>
                      </a: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0.000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68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r" rtl="0" fontAlgn="ctr"/>
                      <a:r>
                        <a:rPr lang="tr-TR" sz="1200" b="0" i="0" u="none" strike="noStrike" dirty="0">
                          <a:solidFill>
                            <a:schemeClr val="tx1"/>
                          </a:solidFill>
                          <a:effectLst/>
                          <a:latin typeface="Calibri" panose="020F0502020204030204" pitchFamily="34" charset="0"/>
                        </a:rPr>
                        <a:t>116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43352">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6.359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41.532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1"/>
                  </a:ext>
                </a:extLst>
              </a:tr>
            </a:tbl>
          </a:graphicData>
        </a:graphic>
      </p:graphicFrame>
      <p:sp>
        <p:nvSpPr>
          <p:cNvPr id="6" name="Dikdörtgen 5"/>
          <p:cNvSpPr/>
          <p:nvPr/>
        </p:nvSpPr>
        <p:spPr>
          <a:xfrm>
            <a:off x="-80999" y="161907"/>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SANAYİ KURULUŞLARI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1567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651113942"/>
              </p:ext>
            </p:extLst>
          </p:nvPr>
        </p:nvGraphicFramePr>
        <p:xfrm>
          <a:off x="117520" y="795116"/>
          <a:ext cx="6588079" cy="830912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53605">
                  <a:extLst>
                    <a:ext uri="{9D8B030D-6E8A-4147-A177-3AD203B41FA5}">
                      <a16:colId xmlns:a16="http://schemas.microsoft.com/office/drawing/2014/main" val="2601106219"/>
                    </a:ext>
                  </a:extLst>
                </a:gridCol>
                <a:gridCol w="1694927">
                  <a:extLst>
                    <a:ext uri="{9D8B030D-6E8A-4147-A177-3AD203B41FA5}">
                      <a16:colId xmlns:a16="http://schemas.microsoft.com/office/drawing/2014/main" val="1650796824"/>
                    </a:ext>
                  </a:extLst>
                </a:gridCol>
                <a:gridCol w="1828800">
                  <a:extLst>
                    <a:ext uri="{9D8B030D-6E8A-4147-A177-3AD203B41FA5}">
                      <a16:colId xmlns:a16="http://schemas.microsoft.com/office/drawing/2014/main" val="1702824231"/>
                    </a:ext>
                  </a:extLst>
                </a:gridCol>
                <a:gridCol w="1510747">
                  <a:extLst>
                    <a:ext uri="{9D8B030D-6E8A-4147-A177-3AD203B41FA5}">
                      <a16:colId xmlns:a16="http://schemas.microsoft.com/office/drawing/2014/main" val="3099657515"/>
                    </a:ext>
                  </a:extLst>
                </a:gridCol>
              </a:tblGrid>
              <a:tr h="460056">
                <a:tc gridSpan="4">
                  <a:txBody>
                    <a:bodyPr/>
                    <a:lstStyle/>
                    <a:p>
                      <a:pPr algn="ctr"/>
                      <a:r>
                        <a:rPr lang="tr-TR" sz="1400" dirty="0">
                          <a:solidFill>
                            <a:schemeClr val="bg1"/>
                          </a:solidFill>
                          <a:latin typeface="Calibri" panose="020F0502020204030204" pitchFamily="34" charset="0"/>
                          <a:cs typeface="Calibri" panose="020F0502020204030204" pitchFamily="34" charset="0"/>
                        </a:rPr>
                        <a:t>CUMHURİYET</a:t>
                      </a:r>
                      <a:r>
                        <a:rPr lang="tr-TR" sz="1400" baseline="0" dirty="0">
                          <a:solidFill>
                            <a:schemeClr val="bg1"/>
                          </a:solidFill>
                          <a:latin typeface="Calibri" panose="020F0502020204030204" pitchFamily="34" charset="0"/>
                          <a:cs typeface="Calibri" panose="020F0502020204030204" pitchFamily="34" charset="0"/>
                        </a:rPr>
                        <a:t> DÖNEMİ İSTANBUL NÜFUSU</a:t>
                      </a:r>
                      <a:endParaRPr lang="tr-TR" sz="1400" dirty="0">
                        <a:solidFill>
                          <a:schemeClr val="bg1"/>
                        </a:solidFill>
                        <a:latin typeface="Calibri" panose="020F0502020204030204" pitchFamily="34" charset="0"/>
                        <a:cs typeface="Calibri" panose="020F0502020204030204" pitchFamily="34" charset="0"/>
                      </a:endParaRPr>
                    </a:p>
                  </a:txBody>
                  <a:tcPr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endParaRPr lang="tr-TR" dirty="0"/>
                    </a:p>
                  </a:txBody>
                  <a:tcPr/>
                </a:tc>
                <a:tc hMerge="1">
                  <a:txBody>
                    <a:bodyPr/>
                    <a:lstStyle/>
                    <a:p>
                      <a:endParaRPr lang="tr-TR" dirty="0"/>
                    </a:p>
                  </a:txBody>
                  <a:tcPr/>
                </a:tc>
                <a:tc hMerge="1">
                  <a:txBody>
                    <a:bodyPr/>
                    <a:lstStyle/>
                    <a:p>
                      <a:pPr algn="ctr"/>
                      <a:endParaRPr lang="tr-TR" dirty="0">
                        <a:solidFill>
                          <a:srgbClr val="2B364A"/>
                        </a:solidFill>
                        <a:latin typeface="Calibri" panose="020F0502020204030204" pitchFamily="34" charset="0"/>
                      </a:endParaRPr>
                    </a:p>
                  </a:txBody>
                  <a:tcPr>
                    <a:solidFill>
                      <a:srgbClr val="F9D222"/>
                    </a:solidFill>
                  </a:tcPr>
                </a:tc>
                <a:extLst>
                  <a:ext uri="{0D108BD9-81ED-4DB2-BD59-A6C34878D82A}">
                    <a16:rowId xmlns:a16="http://schemas.microsoft.com/office/drawing/2014/main" val="441535077"/>
                  </a:ext>
                </a:extLst>
              </a:tr>
              <a:tr h="409508">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TÜRKİYE</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ORAN</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2491790493"/>
                  </a:ext>
                </a:extLst>
              </a:tr>
              <a:tr h="286137">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806.863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13.648.270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883.599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16.158.018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991.237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17.820.950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1.078.399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18.790.174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286137">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1.166.477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20.947.188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1.533.822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24.064.763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1.882.092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27.754.820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2.293.823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31.391.421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64183901"/>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3.019.032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35.605.176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42875248"/>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3.904.588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40.347.719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26541030"/>
                  </a:ext>
                </a:extLst>
              </a:tr>
              <a:tr h="286137">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1980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4.741.890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44.736.957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28339762"/>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5.842.985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50.664.458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14305491"/>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7.309.190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56.473.035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495278411"/>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9.198.809</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62.865.574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21831006"/>
                  </a:ext>
                </a:extLst>
              </a:tr>
              <a:tr h="286137">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2000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10.018.735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67.803.927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14,78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961729910"/>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13.255.685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73.722.988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17,98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72372931"/>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13.624.240</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74.724.269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367363951"/>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13.854.740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75.627.384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77362414"/>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14.377.018</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77.695.904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88944626"/>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14.657.434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78.741.053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98242575"/>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14.804.116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79.814.871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21759639"/>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15.029.231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80.810.525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09212225"/>
                  </a:ext>
                </a:extLst>
              </a:tr>
              <a:tr h="286137">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15.067.724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82.003.882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54265622"/>
                  </a:ext>
                </a:extLst>
              </a:tr>
              <a:tr h="286137">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15.519.267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83.154.997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18,66</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57856444"/>
                  </a:ext>
                </a:extLst>
              </a:tr>
              <a:tr h="286137">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2020</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15.462.452</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83.614.362</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18,49</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64632677"/>
                  </a:ext>
                </a:extLst>
              </a:tr>
              <a:tr h="286137">
                <a:tc>
                  <a:txBody>
                    <a:bodyPr/>
                    <a:lstStyle/>
                    <a:p>
                      <a:pPr algn="ctr">
                        <a:lnSpc>
                          <a:spcPct val="107000"/>
                        </a:lnSpc>
                        <a:spcAft>
                          <a:spcPts val="0"/>
                        </a:spcAft>
                      </a:pPr>
                      <a:r>
                        <a:rPr lang="tr-TR" sz="12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2021</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15.840.900</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84.680.273</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18.7</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074853647"/>
                  </a:ext>
                </a:extLst>
              </a:tr>
            </a:tbl>
          </a:graphicData>
        </a:graphic>
      </p:graphicFrame>
      <p:sp>
        <p:nvSpPr>
          <p:cNvPr id="8" name="Dikdörtgen 7"/>
          <p:cNvSpPr/>
          <p:nvPr/>
        </p:nvSpPr>
        <p:spPr>
          <a:xfrm>
            <a:off x="92765" y="9172654"/>
            <a:ext cx="6586330"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Kaynak: Karpat, Kemal (2003) Osmanlı Nüfusu (1830-1914) İstanbul: Tarih Vakfı Yurt Yayınları; Karpat, Kemal (2006) Osmanlı’da Değişim, Modernleşme ve Uluslaşma, Çev. Dilek Özdemir, Ankara: İmge Kitapevi</a:t>
            </a:r>
          </a:p>
        </p:txBody>
      </p:sp>
      <p:sp>
        <p:nvSpPr>
          <p:cNvPr id="9" name="Dikdörtgen 8"/>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YILLARA GÖRE İSTANBUL NÜFUSU</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78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ARAŞTIRMA ve GELİŞTİRME (AR-GE)</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Group 3"/>
          <p:cNvGraphicFramePr>
            <a:graphicFrameLocks noGrp="1"/>
          </p:cNvGraphicFramePr>
          <p:nvPr>
            <p:extLst>
              <p:ext uri="{D42A27DB-BD31-4B8C-83A1-F6EECF244321}">
                <p14:modId xmlns:p14="http://schemas.microsoft.com/office/powerpoint/2010/main" val="473296297"/>
              </p:ext>
            </p:extLst>
          </p:nvPr>
        </p:nvGraphicFramePr>
        <p:xfrm>
          <a:off x="99392" y="876327"/>
          <a:ext cx="6660449" cy="3939997"/>
        </p:xfrm>
        <a:graphic>
          <a:graphicData uri="http://schemas.openxmlformats.org/drawingml/2006/table">
            <a:tbl>
              <a:tblPr>
                <a:effectLst>
                  <a:outerShdw blurRad="50800" dist="38100" dir="5400000" algn="t" rotWithShape="0">
                    <a:prstClr val="black">
                      <a:alpha val="40000"/>
                    </a:prstClr>
                  </a:outerShdw>
                </a:effectLst>
              </a:tblPr>
              <a:tblGrid>
                <a:gridCol w="2551043">
                  <a:extLst>
                    <a:ext uri="{9D8B030D-6E8A-4147-A177-3AD203B41FA5}">
                      <a16:colId xmlns:a16="http://schemas.microsoft.com/office/drawing/2014/main" val="20000"/>
                    </a:ext>
                  </a:extLst>
                </a:gridCol>
                <a:gridCol w="1524000">
                  <a:extLst>
                    <a:ext uri="{9D8B030D-6E8A-4147-A177-3AD203B41FA5}">
                      <a16:colId xmlns:a16="http://schemas.microsoft.com/office/drawing/2014/main" val="2441410640"/>
                    </a:ext>
                  </a:extLst>
                </a:gridCol>
                <a:gridCol w="1355597">
                  <a:extLst>
                    <a:ext uri="{9D8B030D-6E8A-4147-A177-3AD203B41FA5}">
                      <a16:colId xmlns:a16="http://schemas.microsoft.com/office/drawing/2014/main" val="1208842127"/>
                    </a:ext>
                  </a:extLst>
                </a:gridCol>
                <a:gridCol w="1229809">
                  <a:extLst>
                    <a:ext uri="{9D8B030D-6E8A-4147-A177-3AD203B41FA5}">
                      <a16:colId xmlns:a16="http://schemas.microsoft.com/office/drawing/2014/main" val="677430606"/>
                    </a:ext>
                  </a:extLst>
                </a:gridCol>
              </a:tblGrid>
              <a:tr h="5401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cs typeface="Arial" pitchFamily="34" charset="0"/>
                        </a:rPr>
                        <a:t>2010 YILI</a:t>
                      </a: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10000"/>
                  </a:ext>
                </a:extLst>
              </a:tr>
              <a:tr h="407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İSTANBUL</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TÜRKİYE</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İST. PAYI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494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AR-GE HARCAMASI (1000 TL)</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b="1" dirty="0" smtClean="0">
                          <a:solidFill>
                            <a:schemeClr val="tx1"/>
                          </a:solidFill>
                          <a:latin typeface="Calibri" panose="020F0502020204030204" pitchFamily="34" charset="0"/>
                        </a:rPr>
                        <a:t>1.657.431</a:t>
                      </a:r>
                      <a:endParaRPr lang="tr-TR" sz="1400" b="1" dirty="0">
                        <a:solidFill>
                          <a:schemeClr val="tx1"/>
                        </a:solidFill>
                        <a:latin typeface="Calibri" panose="020F0502020204030204"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9.267.590</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%17,88</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35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AR-GE İNSAN İŞGÜCÜ (Kişi)</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32.124</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smtClean="0">
                          <a:solidFill>
                            <a:schemeClr val="tx1"/>
                          </a:solidFill>
                          <a:latin typeface="Calibri" panose="020F0502020204030204" pitchFamily="34" charset="0"/>
                          <a:cs typeface="Arial" pitchFamily="34" charset="0"/>
                        </a:rPr>
                        <a:t>147.417</a:t>
                      </a:r>
                      <a:endParaRPr lang="tr-TR" sz="1400" b="1" i="0" u="none" strike="noStrike" dirty="0">
                        <a:solidFill>
                          <a:schemeClr val="tx1"/>
                        </a:solidFill>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smtClean="0">
                          <a:solidFill>
                            <a:schemeClr val="tx1"/>
                          </a:solidFill>
                          <a:latin typeface="Calibri" panose="020F0502020204030204" pitchFamily="34" charset="0"/>
                          <a:cs typeface="Arial" pitchFamily="34" charset="0"/>
                        </a:rPr>
                        <a:t>%21,79</a:t>
                      </a:r>
                      <a:endParaRPr lang="tr-TR" sz="1400" b="1" i="0" u="none" strike="noStrike" dirty="0">
                        <a:solidFill>
                          <a:schemeClr val="tx1"/>
                        </a:solidFill>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1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cs typeface="Arial" pitchFamily="34" charset="0"/>
                        </a:rPr>
                        <a:t>2020 YILI</a:t>
                      </a: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tc>
                <a:tc hMerge="1">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tc>
                <a:tc hMerge="1">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E9ECEF"/>
                    </a:solidFill>
                  </a:tcPr>
                </a:tc>
                <a:extLst>
                  <a:ext uri="{0D108BD9-81ED-4DB2-BD59-A6C34878D82A}">
                    <a16:rowId xmlns:a16="http://schemas.microsoft.com/office/drawing/2014/main" val="10004"/>
                  </a:ext>
                </a:extLst>
              </a:tr>
              <a:tr h="407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İSTANBUL</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TÜRKİYE</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İST. PAYI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792235548"/>
                  </a:ext>
                </a:extLst>
              </a:tr>
              <a:tr h="555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AR-GE HARCAMASI *</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14.073.218.447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54.956.827.217</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%25,6</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9040035"/>
                  </a:ext>
                </a:extLst>
              </a:tr>
              <a:tr h="490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AR-GE İNSAN İŞGÜCÜ (Kişi)*</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93.185</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321.392</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%28,9</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2197827"/>
                  </a:ext>
                </a:extLst>
              </a:tr>
            </a:tbl>
          </a:graphicData>
        </a:graphic>
      </p:graphicFrame>
      <p:sp>
        <p:nvSpPr>
          <p:cNvPr id="8" name="Slayt Numarası Yer Tutucusu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9" name="Group 3"/>
          <p:cNvGraphicFramePr>
            <a:graphicFrameLocks noGrp="1"/>
          </p:cNvGraphicFramePr>
          <p:nvPr>
            <p:extLst>
              <p:ext uri="{D42A27DB-BD31-4B8C-83A1-F6EECF244321}">
                <p14:modId xmlns:p14="http://schemas.microsoft.com/office/powerpoint/2010/main" val="1716829414"/>
              </p:ext>
            </p:extLst>
          </p:nvPr>
        </p:nvGraphicFramePr>
        <p:xfrm>
          <a:off x="119269" y="4976209"/>
          <a:ext cx="6612836" cy="4088279"/>
        </p:xfrm>
        <a:graphic>
          <a:graphicData uri="http://schemas.openxmlformats.org/drawingml/2006/table">
            <a:tbl>
              <a:tblPr>
                <a:effectLst>
                  <a:outerShdw blurRad="50800" dist="38100" dir="5400000" algn="t" rotWithShape="0">
                    <a:prstClr val="black">
                      <a:alpha val="40000"/>
                    </a:prstClr>
                  </a:outerShdw>
                </a:effectLst>
              </a:tblPr>
              <a:tblGrid>
                <a:gridCol w="5109450">
                  <a:extLst>
                    <a:ext uri="{9D8B030D-6E8A-4147-A177-3AD203B41FA5}">
                      <a16:colId xmlns:a16="http://schemas.microsoft.com/office/drawing/2014/main" val="20000"/>
                    </a:ext>
                  </a:extLst>
                </a:gridCol>
                <a:gridCol w="1503386">
                  <a:extLst>
                    <a:ext uri="{9D8B030D-6E8A-4147-A177-3AD203B41FA5}">
                      <a16:colId xmlns:a16="http://schemas.microsoft.com/office/drawing/2014/main" val="20001"/>
                    </a:ext>
                  </a:extLst>
                </a:gridCol>
              </a:tblGrid>
              <a:tr h="79139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cs typeface="Arial" pitchFamily="34" charset="0"/>
                        </a:rPr>
                        <a:t>İSTANBUL (2021 YILI)</a:t>
                      </a: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extLst>
                  <a:ext uri="{0D108BD9-81ED-4DB2-BD59-A6C34878D82A}">
                    <a16:rowId xmlns:a16="http://schemas.microsoft.com/office/drawing/2014/main" val="10000"/>
                  </a:ext>
                </a:extLst>
              </a:tr>
              <a:tr h="549481">
                <a:tc>
                  <a:txBody>
                    <a:bodyPr/>
                    <a:lstStyle/>
                    <a:p>
                      <a:pPr marL="0" algn="l" defTabSz="914400" rtl="0" eaLnBrk="1" latinLnBrk="0" hangingPunct="1">
                        <a:lnSpc>
                          <a:spcPct val="107000"/>
                        </a:lnSpc>
                        <a:spcAft>
                          <a:spcPts val="800"/>
                        </a:spcAf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 Geliştirme Bölgesi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11</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49481">
                <a:tc>
                  <a:txBody>
                    <a:bodyPr/>
                    <a:lstStyle/>
                    <a:p>
                      <a:pPr>
                        <a:lnSpc>
                          <a:spcPct val="107000"/>
                        </a:lnSpc>
                        <a:spcAft>
                          <a:spcPts val="800"/>
                        </a:spcAf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Ar-Ge Merkezi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417</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9481">
                <a:tc>
                  <a:txBody>
                    <a:bodyPr/>
                    <a:lstStyle/>
                    <a:p>
                      <a:pPr marL="0" algn="l" defTabSz="914400" rtl="0" eaLnBrk="1" latinLnBrk="0" hangingPunct="1">
                        <a:lnSpc>
                          <a:spcPct val="107000"/>
                        </a:lnSpc>
                        <a:spcAft>
                          <a:spcPts val="800"/>
                        </a:spcAf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Tasarım Merkezi Sayısı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152</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58194629"/>
                  </a:ext>
                </a:extLst>
              </a:tr>
              <a:tr h="549481">
                <a:tc>
                  <a:txBody>
                    <a:bodyPr/>
                    <a:lstStyle/>
                    <a:p>
                      <a:pPr marL="0" algn="l" defTabSz="914400" rtl="0" eaLnBrk="1" latinLnBrk="0" hangingPunct="1">
                        <a:lnSpc>
                          <a:spcPct val="107000"/>
                        </a:lnSpc>
                        <a:spcAft>
                          <a:spcPts val="800"/>
                        </a:spcAf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 Transfer Ofisi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ct val="107000"/>
                        </a:lnSpc>
                        <a:spcAft>
                          <a:spcPts val="800"/>
                        </a:spcAf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14</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23538756"/>
                  </a:ext>
                </a:extLst>
              </a:tr>
              <a:tr h="549481">
                <a:tc>
                  <a:txBody>
                    <a:bodyPr/>
                    <a:lstStyle/>
                    <a:p>
                      <a:pPr marL="0" algn="l" defTabSz="914400" rtl="0" eaLnBrk="1" latinLnBrk="0" hangingPunct="1">
                        <a:lnSpc>
                          <a:spcPct val="107000"/>
                        </a:lnSpc>
                        <a:spcAft>
                          <a:spcPts val="800"/>
                        </a:spcAf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Teknolojik Ürün Yatırım Destek Programı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65</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17037710"/>
                  </a:ext>
                </a:extLst>
              </a:tr>
              <a:tr h="549481">
                <a:tc>
                  <a:txBody>
                    <a:bodyPr/>
                    <a:lstStyle/>
                    <a:p>
                      <a:pPr>
                        <a:lnSpc>
                          <a:spcPct val="107000"/>
                        </a:lnSpc>
                        <a:spcAft>
                          <a:spcPts val="800"/>
                        </a:spcAf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Teknolojik Ürün Deneyim Belgesi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192</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57204910"/>
                  </a:ext>
                </a:extLst>
              </a:tr>
            </a:tbl>
          </a:graphicData>
        </a:graphic>
      </p:graphicFrame>
      <p:sp>
        <p:nvSpPr>
          <p:cNvPr id="10" name="Metin kutusu 9"/>
          <p:cNvSpPr txBox="1"/>
          <p:nvPr/>
        </p:nvSpPr>
        <p:spPr>
          <a:xfrm>
            <a:off x="119269" y="9223748"/>
            <a:ext cx="6628738" cy="230832"/>
          </a:xfrm>
          <a:prstGeom prst="rect">
            <a:avLst/>
          </a:prstGeom>
          <a:noFill/>
        </p:spPr>
        <p:txBody>
          <a:bodyPr wrap="none" rtlCol="0">
            <a:spAutoFit/>
          </a:bodyPr>
          <a:lstStyle/>
          <a:p>
            <a:r>
              <a:rPr lang="tr-TR" sz="900" b="1" dirty="0" smtClean="0"/>
              <a:t>Veriler TUİK «Araştırma-Geliştirme </a:t>
            </a:r>
            <a:r>
              <a:rPr lang="tr-TR" sz="900" b="1" dirty="0"/>
              <a:t>Faaliyetleri Araştırması, </a:t>
            </a:r>
            <a:r>
              <a:rPr lang="tr-TR" sz="900" b="1" dirty="0" smtClean="0"/>
              <a:t>2020»  den alınmıştır. 2021 yılına ait veriler Ekim 2022’de yayımlanacaktır.</a:t>
            </a:r>
            <a:endParaRPr lang="tr-TR" sz="900" dirty="0"/>
          </a:p>
        </p:txBody>
      </p:sp>
    </p:spTree>
    <p:extLst>
      <p:ext uri="{BB962C8B-B14F-4D97-AF65-F5344CB8AC3E}">
        <p14:creationId xmlns:p14="http://schemas.microsoft.com/office/powerpoint/2010/main" val="2289752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7 Metin kutusu"/>
          <p:cNvSpPr txBox="1"/>
          <p:nvPr/>
        </p:nvSpPr>
        <p:spPr>
          <a:xfrm>
            <a:off x="86518" y="9231640"/>
            <a:ext cx="63694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tr-TR" sz="1000" b="1" i="0" u="none" strike="noStrike" kern="1200" cap="none" spc="0" normalizeH="0" baseline="0" noProof="0" dirty="0">
                <a:ln>
                  <a:noFill/>
                </a:ln>
                <a:solidFill>
                  <a:prstClr val="white"/>
                </a:solidFill>
                <a:effectLst/>
                <a:uLnTx/>
                <a:uFillTx/>
                <a:latin typeface="Calibri" panose="020F0502020204030204" pitchFamily="34" charset="0"/>
                <a:ea typeface="+mn-ea"/>
              </a:rPr>
              <a:t>Tarım alanı; ekimi yapılan, yapılmayan ve tarım alanı vasfında olup kullanılmayan alanlar toplamıdır.</a:t>
            </a:r>
            <a:endParaRPr kumimoji="0" lang="tr-TR"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tr-TR" sz="2400" b="1" i="1" dirty="0" smtClean="0">
                <a:solidFill>
                  <a:prstClr val="white"/>
                </a:solidFill>
                <a:latin typeface="Calibri" panose="020F0502020204030204" pitchFamily="34" charset="0"/>
              </a:rPr>
              <a:t>TARIM</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Group 3"/>
          <p:cNvGraphicFramePr>
            <a:graphicFrameLocks/>
          </p:cNvGraphicFramePr>
          <p:nvPr>
            <p:extLst>
              <p:ext uri="{D42A27DB-BD31-4B8C-83A1-F6EECF244321}">
                <p14:modId xmlns:p14="http://schemas.microsoft.com/office/powerpoint/2010/main" val="674658112"/>
              </p:ext>
            </p:extLst>
          </p:nvPr>
        </p:nvGraphicFramePr>
        <p:xfrm>
          <a:off x="132522" y="880510"/>
          <a:ext cx="6626087" cy="2750583"/>
        </p:xfrm>
        <a:graphic>
          <a:graphicData uri="http://schemas.openxmlformats.org/drawingml/2006/table">
            <a:tbl>
              <a:tblPr>
                <a:effectLst>
                  <a:outerShdw blurRad="50800" dist="38100" dir="5400000" algn="t" rotWithShape="0">
                    <a:prstClr val="black">
                      <a:alpha val="40000"/>
                    </a:prstClr>
                  </a:outerShdw>
                </a:effectLst>
              </a:tblPr>
              <a:tblGrid>
                <a:gridCol w="2686251">
                  <a:extLst>
                    <a:ext uri="{9D8B030D-6E8A-4147-A177-3AD203B41FA5}">
                      <a16:colId xmlns:a16="http://schemas.microsoft.com/office/drawing/2014/main" val="20000"/>
                    </a:ext>
                  </a:extLst>
                </a:gridCol>
                <a:gridCol w="1969918">
                  <a:extLst>
                    <a:ext uri="{9D8B030D-6E8A-4147-A177-3AD203B41FA5}">
                      <a16:colId xmlns:a16="http://schemas.microsoft.com/office/drawing/2014/main" val="20001"/>
                    </a:ext>
                  </a:extLst>
                </a:gridCol>
                <a:gridCol w="1969918">
                  <a:extLst>
                    <a:ext uri="{9D8B030D-6E8A-4147-A177-3AD203B41FA5}">
                      <a16:colId xmlns:a16="http://schemas.microsoft.com/office/drawing/2014/main" val="20002"/>
                    </a:ext>
                  </a:extLst>
                </a:gridCol>
              </a:tblGrid>
              <a:tr h="41354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      </a:t>
                      </a:r>
                      <a:r>
                        <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İL ARAZİSİNİN DAĞILIMI (Ha)</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   %</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extLst>
                  <a:ext uri="{0D108BD9-81ED-4DB2-BD59-A6C34878D82A}">
                    <a16:rowId xmlns:a16="http://schemas.microsoft.com/office/drawing/2014/main" val="10000"/>
                  </a:ext>
                </a:extLst>
              </a:tr>
              <a:tr h="205006">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İL YÜZÖLÇÜMÜ</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smtClean="0">
                          <a:solidFill>
                            <a:schemeClr val="bg1"/>
                          </a:solidFill>
                          <a:latin typeface="Calibri" panose="020F0502020204030204" pitchFamily="34" charset="0"/>
                          <a:ea typeface="+mn-ea"/>
                          <a:cs typeface="+mn-cs"/>
                        </a:rPr>
                        <a:t>546.178 ha</a:t>
                      </a:r>
                      <a:r>
                        <a:rPr lang="tr-TR" sz="1200" b="1" kern="1200" baseline="0" dirty="0" smtClean="0">
                          <a:solidFill>
                            <a:schemeClr val="bg1"/>
                          </a:solidFill>
                          <a:latin typeface="Calibri" panose="020F0502020204030204" pitchFamily="34" charset="0"/>
                          <a:ea typeface="+mn-ea"/>
                          <a:cs typeface="+mn-cs"/>
                        </a:rPr>
                        <a:t> </a:t>
                      </a:r>
                      <a:endParaRPr lang="tr-TR" sz="1200" b="1" kern="1200" dirty="0">
                        <a:solidFill>
                          <a:schemeClr val="bg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2C3A">
                        <a:alpha val="19000"/>
                      </a:srgbClr>
                    </a:solidFill>
                  </a:tcPr>
                </a:tc>
                <a:tc rowSpan="3">
                  <a:txBody>
                    <a:bodyPr/>
                    <a:lstStyle/>
                    <a:p>
                      <a:pPr marL="0" algn="ctr" defTabSz="457200" rtl="0" eaLnBrk="1" fontAlgn="b" latinLnBrk="0" hangingPunct="1"/>
                      <a:r>
                        <a:rPr lang="tr-TR" sz="1400" b="1" kern="1200" dirty="0" smtClean="0">
                          <a:solidFill>
                            <a:schemeClr val="tx1"/>
                          </a:solidFill>
                          <a:latin typeface="Calibri" panose="020F0502020204030204" pitchFamily="34" charset="0"/>
                          <a:ea typeface="+mn-ea"/>
                          <a:cs typeface="+mn-cs"/>
                        </a:rPr>
                        <a:t>100</a:t>
                      </a:r>
                      <a:endParaRPr lang="tr-TR" sz="14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5743187"/>
                  </a:ext>
                </a:extLst>
              </a:tr>
              <a:tr h="20500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algn="ctr" defTabSz="457200" rtl="0" eaLnBrk="1" fontAlgn="b" latinLnBrk="0" hangingPunct="1"/>
                      <a:r>
                        <a:rPr lang="tr-TR" sz="1200" b="1" kern="1200" dirty="0" smtClean="0">
                          <a:solidFill>
                            <a:schemeClr val="tx1"/>
                          </a:solidFill>
                          <a:latin typeface="Calibri" panose="020F0502020204030204" pitchFamily="34" charset="0"/>
                          <a:ea typeface="+mn-ea"/>
                          <a:cs typeface="+mn-cs"/>
                        </a:rPr>
                        <a:t>5.461 km² (Gerçek</a:t>
                      </a:r>
                      <a:r>
                        <a:rPr lang="tr-TR" sz="1200" b="1" kern="1200" baseline="0" dirty="0" smtClean="0">
                          <a:solidFill>
                            <a:schemeClr val="tx1"/>
                          </a:solidFill>
                          <a:latin typeface="Calibri" panose="020F0502020204030204" pitchFamily="34" charset="0"/>
                          <a:ea typeface="+mn-ea"/>
                          <a:cs typeface="+mn-cs"/>
                        </a:rPr>
                        <a:t> Alan)</a:t>
                      </a:r>
                      <a:endParaRPr lang="tr-TR" sz="12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algn="ctr" defTabSz="457200" rtl="0" eaLnBrk="1" fontAlgn="b" latinLnBrk="0" hangingPunct="1"/>
                      <a:endParaRPr lang="tr-TR" sz="1200" b="1" kern="1200" dirty="0">
                        <a:solidFill>
                          <a:schemeClr val="tx1"/>
                        </a:solidFill>
                        <a:latin typeface="Calibri" panose="020F0502020204030204" pitchFamily="34"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13147452"/>
                  </a:ext>
                </a:extLst>
              </a:tr>
              <a:tr h="27286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5.196 km²  (</a:t>
                      </a:r>
                      <a:r>
                        <a:rPr kumimoji="0" lang="tr-TR" sz="1200" b="1" i="0" u="none" strike="noStrike" kern="1200" cap="none" normalizeH="0" baseline="0" dirty="0" err="1" smtClean="0">
                          <a:ln>
                            <a:noFill/>
                          </a:ln>
                          <a:solidFill>
                            <a:schemeClr val="tx1"/>
                          </a:solidFill>
                          <a:effectLst/>
                          <a:latin typeface="Calibri" panose="020F0502020204030204" pitchFamily="34" charset="0"/>
                          <a:ea typeface="+mn-ea"/>
                          <a:cs typeface="Arial" pitchFamily="34" charset="0"/>
                        </a:rPr>
                        <a:t>İzdüşüm</a:t>
                      </a: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 Alan)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algn="ctr" defTabSz="457200" rtl="0" eaLnBrk="1" fontAlgn="b" latinLnBrk="0" hangingPunct="1"/>
                      <a:endParaRPr lang="tr-TR" sz="1200" b="1" kern="1200" dirty="0">
                        <a:solidFill>
                          <a:schemeClr val="tx1"/>
                        </a:solidFill>
                        <a:latin typeface="Calibri" panose="020F0502020204030204" pitchFamily="34"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5467733"/>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TARIM ALANI*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smtClean="0">
                          <a:solidFill>
                            <a:schemeClr val="tx1"/>
                          </a:solidFill>
                          <a:latin typeface="Calibri" panose="020F0502020204030204" pitchFamily="34" charset="0"/>
                          <a:ea typeface="+mn-ea"/>
                          <a:cs typeface="+mn-cs"/>
                        </a:rPr>
                        <a:t>88.771</a:t>
                      </a:r>
                      <a:endParaRPr lang="tr-TR" sz="14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smtClean="0">
                          <a:solidFill>
                            <a:schemeClr val="tx1"/>
                          </a:solidFill>
                          <a:latin typeface="Calibri" panose="020F0502020204030204" pitchFamily="34" charset="0"/>
                          <a:ea typeface="+mn-ea"/>
                          <a:cs typeface="+mn-cs"/>
                        </a:rPr>
                        <a:t>16,25</a:t>
                      </a:r>
                      <a:endParaRPr lang="tr-TR" sz="14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ÇAYIR-MERA ALANI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a:solidFill>
                            <a:schemeClr val="tx1"/>
                          </a:solidFill>
                          <a:latin typeface="Calibri" panose="020F0502020204030204" pitchFamily="34" charset="0"/>
                          <a:ea typeface="+mn-ea"/>
                          <a:cs typeface="+mn-cs"/>
                        </a:rPr>
                        <a:t>6.200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a:solidFill>
                            <a:schemeClr val="tx1"/>
                          </a:solidFill>
                          <a:latin typeface="Calibri" panose="020F0502020204030204" pitchFamily="34" charset="0"/>
                          <a:ea typeface="+mn-ea"/>
                          <a:cs typeface="+mn-cs"/>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ORMAN VE FUNDALIK ALAN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smtClean="0">
                          <a:solidFill>
                            <a:schemeClr val="tx1"/>
                          </a:solidFill>
                          <a:latin typeface="Calibri" panose="020F0502020204030204" pitchFamily="34" charset="0"/>
                          <a:ea typeface="+mn-ea"/>
                          <a:cs typeface="+mn-cs"/>
                        </a:rPr>
                        <a:t>238.030</a:t>
                      </a:r>
                      <a:endParaRPr lang="tr-TR" sz="14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smtClean="0">
                          <a:solidFill>
                            <a:schemeClr val="tx1"/>
                          </a:solidFill>
                          <a:latin typeface="Calibri" panose="020F0502020204030204" pitchFamily="34" charset="0"/>
                          <a:ea typeface="+mn-ea"/>
                          <a:cs typeface="+mn-cs"/>
                        </a:rPr>
                        <a:t>43,58</a:t>
                      </a:r>
                      <a:endParaRPr lang="tr-TR" sz="14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SANAYİ VE YERLEŞİM ALANI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smtClean="0">
                          <a:solidFill>
                            <a:schemeClr val="tx1"/>
                          </a:solidFill>
                          <a:latin typeface="Calibri" panose="020F0502020204030204" pitchFamily="34" charset="0"/>
                          <a:ea typeface="+mn-ea"/>
                          <a:cs typeface="+mn-cs"/>
                        </a:rPr>
                        <a:t>201.739</a:t>
                      </a:r>
                      <a:endParaRPr lang="tr-TR" sz="14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smtClean="0">
                          <a:solidFill>
                            <a:schemeClr val="tx1"/>
                          </a:solidFill>
                          <a:latin typeface="Calibri" panose="020F0502020204030204" pitchFamily="34" charset="0"/>
                          <a:ea typeface="+mn-ea"/>
                          <a:cs typeface="+mn-cs"/>
                        </a:rPr>
                        <a:t>36,94</a:t>
                      </a:r>
                      <a:endParaRPr lang="tr-TR" sz="14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GÖL VE BARAJ ALANI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a:solidFill>
                            <a:schemeClr val="tx1"/>
                          </a:solidFill>
                          <a:latin typeface="Calibri" panose="020F0502020204030204" pitchFamily="34" charset="0"/>
                          <a:ea typeface="+mn-ea"/>
                          <a:cs typeface="+mn-cs"/>
                        </a:rPr>
                        <a:t>11.738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400" b="1" kern="1200" dirty="0">
                          <a:solidFill>
                            <a:schemeClr val="tx1"/>
                          </a:solidFill>
                          <a:latin typeface="Calibri" panose="020F0502020204030204" pitchFamily="34" charset="0"/>
                          <a:ea typeface="+mn-ea"/>
                          <a:cs typeface="+mn-cs"/>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8" name="4 Tablo"/>
          <p:cNvGraphicFramePr>
            <a:graphicFrameLocks noGrp="1"/>
          </p:cNvGraphicFramePr>
          <p:nvPr>
            <p:extLst>
              <p:ext uri="{D42A27DB-BD31-4B8C-83A1-F6EECF244321}">
                <p14:modId xmlns:p14="http://schemas.microsoft.com/office/powerpoint/2010/main" val="135918939"/>
              </p:ext>
            </p:extLst>
          </p:nvPr>
        </p:nvGraphicFramePr>
        <p:xfrm>
          <a:off x="130700" y="3736853"/>
          <a:ext cx="6627908" cy="1603772"/>
        </p:xfrm>
        <a:graphic>
          <a:graphicData uri="http://schemas.openxmlformats.org/drawingml/2006/table">
            <a:tbl>
              <a:tblPr/>
              <a:tblGrid>
                <a:gridCol w="4718052">
                  <a:extLst>
                    <a:ext uri="{9D8B030D-6E8A-4147-A177-3AD203B41FA5}">
                      <a16:colId xmlns:a16="http://schemas.microsoft.com/office/drawing/2014/main" val="20000"/>
                    </a:ext>
                  </a:extLst>
                </a:gridCol>
                <a:gridCol w="1909856">
                  <a:extLst>
                    <a:ext uri="{9D8B030D-6E8A-4147-A177-3AD203B41FA5}">
                      <a16:colId xmlns:a16="http://schemas.microsoft.com/office/drawing/2014/main" val="20001"/>
                    </a:ext>
                  </a:extLst>
                </a:gridCol>
              </a:tblGrid>
              <a:tr h="430280">
                <a:tc gridSpan="2">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TARLA BİTKİLERİ ÜRETİM ALANI VE MİKTARI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alpha val="90000"/>
                      </a:srgbClr>
                    </a:solidFill>
                  </a:tcPr>
                </a:tc>
                <a:tc hMerge="1">
                  <a:txBody>
                    <a:bodyPr/>
                    <a:lstStyle/>
                    <a:p>
                      <a:pPr algn="ctr" fontAlgn="b"/>
                      <a:endParaRPr lang="tr-TR" sz="1800" b="1" i="0" u="none" strike="noStrike" baseline="0"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911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tx1"/>
                          </a:solidFill>
                          <a:latin typeface="Calibri" panose="020F0502020204030204" pitchFamily="34" charset="0"/>
                          <a:ea typeface="+mn-ea"/>
                          <a:cs typeface="Arial" pitchFamily="34" charset="0"/>
                        </a:rPr>
                        <a:t>ALAN VE MİKTAR</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i="0" u="none" strike="noStrike" dirty="0" smtClean="0">
                          <a:solidFill>
                            <a:schemeClr val="tx1"/>
                          </a:solidFill>
                          <a:latin typeface="Calibri" panose="020F0502020204030204" pitchFamily="34" charset="0"/>
                          <a:cs typeface="Arial" pitchFamily="34" charset="0"/>
                        </a:rPr>
                        <a:t>2021</a:t>
                      </a:r>
                      <a:endParaRPr lang="tr-TR" sz="1400" b="1" i="0" u="none" strike="noStrike" dirty="0">
                        <a:solidFill>
                          <a:schemeClr val="tx1"/>
                        </a:solidFill>
                        <a:latin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1164">
                <a:tc>
                  <a:txBody>
                    <a:bodyPr/>
                    <a:lstStyle/>
                    <a:p>
                      <a:pPr algn="just" fontAlgn="b"/>
                      <a:r>
                        <a:rPr lang="tr-TR" sz="1400" b="1" i="0" u="none" strike="noStrike" dirty="0">
                          <a:solidFill>
                            <a:schemeClr val="tx1"/>
                          </a:solidFill>
                          <a:latin typeface="Calibri" panose="020F0502020204030204" pitchFamily="34" charset="0"/>
                          <a:cs typeface="Arial" pitchFamily="34" charset="0"/>
                        </a:rPr>
                        <a:t>TARLA BİTKİLERİ ÜRETİM ALANI (Ha)</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spcAft>
                          <a:spcPts val="0"/>
                        </a:spcAft>
                      </a:pPr>
                      <a:r>
                        <a:rPr lang="tr-TR" sz="1400" b="1" kern="1200" dirty="0" smtClean="0">
                          <a:solidFill>
                            <a:schemeClr val="tx1"/>
                          </a:solidFill>
                          <a:latin typeface="Calibri" panose="020F0502020204030204" pitchFamily="34" charset="0"/>
                          <a:ea typeface="Times New Roman"/>
                          <a:cs typeface="Arial" pitchFamily="34" charset="0"/>
                        </a:rPr>
                        <a:t>68.352</a:t>
                      </a:r>
                      <a:endParaRPr lang="tr-TR" sz="1400" b="1" kern="1200" dirty="0">
                        <a:solidFill>
                          <a:schemeClr val="tx1"/>
                        </a:solidFill>
                        <a:latin typeface="Calibri" panose="020F0502020204030204" pitchFamily="34" charset="0"/>
                        <a:ea typeface="Times New Roman"/>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1164">
                <a:tc>
                  <a:txBody>
                    <a:bodyPr/>
                    <a:lstStyle/>
                    <a:p>
                      <a:pPr algn="l" fontAlgn="b"/>
                      <a:r>
                        <a:rPr lang="tr-TR" sz="1400" b="1" i="0" u="none" strike="noStrike" dirty="0">
                          <a:solidFill>
                            <a:schemeClr val="tx1"/>
                          </a:solidFill>
                          <a:latin typeface="Calibri" panose="020F0502020204030204" pitchFamily="34" charset="0"/>
                          <a:cs typeface="Arial" pitchFamily="34" charset="0"/>
                        </a:rPr>
                        <a:t>TARLA</a:t>
                      </a:r>
                      <a:r>
                        <a:rPr lang="tr-TR" sz="1400" b="1" i="0" u="none" strike="noStrike" baseline="0" dirty="0">
                          <a:solidFill>
                            <a:schemeClr val="tx1"/>
                          </a:solidFill>
                          <a:latin typeface="Calibri" panose="020F0502020204030204" pitchFamily="34" charset="0"/>
                          <a:cs typeface="Arial" pitchFamily="34" charset="0"/>
                        </a:rPr>
                        <a:t> BİTKİLERİ ÜRETİMİ (Ton)</a:t>
                      </a:r>
                      <a:endParaRPr lang="tr-TR" sz="1400" b="1" i="0" u="none" strike="noStrike" dirty="0">
                        <a:solidFill>
                          <a:schemeClr val="tx1"/>
                        </a:solidFill>
                        <a:latin typeface="Calibri" panose="020F0502020204030204" pitchFamily="34" charset="0"/>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spcAft>
                          <a:spcPts val="0"/>
                        </a:spcAft>
                      </a:pPr>
                      <a:r>
                        <a:rPr lang="tr-TR" sz="1400" b="1" kern="1200" dirty="0" smtClean="0">
                          <a:solidFill>
                            <a:schemeClr val="tx1"/>
                          </a:solidFill>
                          <a:latin typeface="Calibri" panose="020F0502020204030204" pitchFamily="34" charset="0"/>
                          <a:ea typeface="Times New Roman"/>
                          <a:cs typeface="Arial" pitchFamily="34" charset="0"/>
                        </a:rPr>
                        <a:t>359.018</a:t>
                      </a:r>
                      <a:endParaRPr lang="tr-TR" sz="1400" b="1" kern="1200" dirty="0">
                        <a:solidFill>
                          <a:schemeClr val="tx1"/>
                        </a:solidFill>
                        <a:latin typeface="Calibri" panose="020F0502020204030204" pitchFamily="34" charset="0"/>
                        <a:ea typeface="Times New Roman"/>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9" name="4 Tablo"/>
          <p:cNvGraphicFramePr>
            <a:graphicFrameLocks noGrp="1"/>
          </p:cNvGraphicFramePr>
          <p:nvPr>
            <p:extLst>
              <p:ext uri="{D42A27DB-BD31-4B8C-83A1-F6EECF244321}">
                <p14:modId xmlns:p14="http://schemas.microsoft.com/office/powerpoint/2010/main" val="3455290607"/>
              </p:ext>
            </p:extLst>
          </p:nvPr>
        </p:nvGraphicFramePr>
        <p:xfrm>
          <a:off x="143950" y="5432149"/>
          <a:ext cx="6614657" cy="2386632"/>
        </p:xfrm>
        <a:graphic>
          <a:graphicData uri="http://schemas.openxmlformats.org/drawingml/2006/table">
            <a:tbl>
              <a:tblPr/>
              <a:tblGrid>
                <a:gridCol w="4668813">
                  <a:extLst>
                    <a:ext uri="{9D8B030D-6E8A-4147-A177-3AD203B41FA5}">
                      <a16:colId xmlns:a16="http://schemas.microsoft.com/office/drawing/2014/main" val="20000"/>
                    </a:ext>
                  </a:extLst>
                </a:gridCol>
                <a:gridCol w="1945844">
                  <a:extLst>
                    <a:ext uri="{9D8B030D-6E8A-4147-A177-3AD203B41FA5}">
                      <a16:colId xmlns:a16="http://schemas.microsoft.com/office/drawing/2014/main" val="20001"/>
                    </a:ext>
                  </a:extLst>
                </a:gridCol>
              </a:tblGrid>
              <a:tr h="430377">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MEYVECİLİK ÜRETİMİ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alpha val="90000"/>
                      </a:srgbClr>
                    </a:solidFill>
                  </a:tcPr>
                </a:tc>
                <a:tc hMerge="1">
                  <a:txBody>
                    <a:bodyPr/>
                    <a:lstStyle/>
                    <a:p>
                      <a:endParaRPr lang="tr-TR"/>
                    </a:p>
                  </a:txBody>
                  <a:tcPr/>
                </a:tc>
                <a:extLst>
                  <a:ext uri="{0D108BD9-81ED-4DB2-BD59-A6C34878D82A}">
                    <a16:rowId xmlns:a16="http://schemas.microsoft.com/office/drawing/2014/main" val="10000"/>
                  </a:ext>
                </a:extLst>
              </a:tr>
              <a:tr h="391251">
                <a:tc>
                  <a:txBody>
                    <a:bodyPr/>
                    <a:lstStyle/>
                    <a:p>
                      <a:pPr marL="0" algn="l" defTabSz="9144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Arial" pitchFamily="34" charset="0"/>
                        </a:rPr>
                        <a:t>MEYVECİLİK</a:t>
                      </a:r>
                      <a:r>
                        <a:rPr lang="tr-TR" sz="1400" b="1" i="0" u="none" strike="noStrike" kern="1200" baseline="0" dirty="0">
                          <a:solidFill>
                            <a:schemeClr val="tx1"/>
                          </a:solidFill>
                          <a:latin typeface="Calibri" panose="020F0502020204030204" pitchFamily="34" charset="0"/>
                          <a:ea typeface="+mn-ea"/>
                          <a:cs typeface="Arial" pitchFamily="34" charset="0"/>
                        </a:rPr>
                        <a:t> ÜRETİMİ</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1"/>
                          </a:solidFill>
                          <a:latin typeface="Calibri" panose="020F0502020204030204" pitchFamily="34" charset="0"/>
                          <a:cs typeface="Arial" pitchFamily="34" charset="0"/>
                        </a:rPr>
                        <a:t>2021</a:t>
                      </a:r>
                      <a:endParaRPr lang="tr-TR" sz="1400" b="1" i="0" u="none" strike="noStrike" dirty="0">
                        <a:solidFill>
                          <a:schemeClr val="tx1"/>
                        </a:solidFill>
                        <a:latin typeface="Calibri" panose="020F0502020204030204" pitchFamily="34" charset="0"/>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1251">
                <a:tc>
                  <a:txBody>
                    <a:bodyPr/>
                    <a:lstStyle/>
                    <a:p>
                      <a:pPr algn="just" fontAlgn="b"/>
                      <a:r>
                        <a:rPr lang="tr-TR" sz="1400" b="1" i="0" u="none" strike="noStrike" baseline="0" dirty="0">
                          <a:solidFill>
                            <a:schemeClr val="tx1"/>
                          </a:solidFill>
                          <a:latin typeface="Calibri" panose="020F0502020204030204" pitchFamily="34" charset="0"/>
                          <a:cs typeface="Arial" pitchFamily="34" charset="0"/>
                        </a:rPr>
                        <a:t>MEYVECİLİK ALANI (ha)</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spcAft>
                          <a:spcPts val="0"/>
                        </a:spcAft>
                      </a:pPr>
                      <a:r>
                        <a:rPr lang="tr-TR" sz="1400" b="1" kern="1200" dirty="0" smtClean="0">
                          <a:solidFill>
                            <a:schemeClr val="tx1"/>
                          </a:solidFill>
                          <a:latin typeface="Calibri" panose="020F0502020204030204" pitchFamily="34" charset="0"/>
                          <a:ea typeface="Times New Roman"/>
                          <a:cs typeface="Arial" pitchFamily="34" charset="0"/>
                        </a:rPr>
                        <a:t>2.760</a:t>
                      </a:r>
                      <a:endParaRPr lang="tr-TR" sz="1400" b="1" kern="1200" dirty="0">
                        <a:solidFill>
                          <a:schemeClr val="tx1"/>
                        </a:solidFill>
                        <a:latin typeface="Calibri" panose="020F0502020204030204" pitchFamily="34" charset="0"/>
                        <a:ea typeface="Times New Roman"/>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234518"/>
                  </a:ext>
                </a:extLst>
              </a:tr>
              <a:tr h="391251">
                <a:tc>
                  <a:txBody>
                    <a:bodyPr/>
                    <a:lstStyle/>
                    <a:p>
                      <a:pPr algn="just" fontAlgn="b"/>
                      <a:r>
                        <a:rPr lang="tr-TR" sz="1400" b="1" i="0" u="none" strike="noStrike" dirty="0">
                          <a:solidFill>
                            <a:schemeClr val="tx1"/>
                          </a:solidFill>
                          <a:latin typeface="Calibri" panose="020F0502020204030204" pitchFamily="34" charset="0"/>
                          <a:cs typeface="Arial" pitchFamily="34" charset="0"/>
                        </a:rPr>
                        <a:t>MEYVE</a:t>
                      </a:r>
                      <a:r>
                        <a:rPr lang="tr-TR" sz="1400" b="1" i="0" u="none" strike="noStrike" baseline="0" dirty="0">
                          <a:solidFill>
                            <a:schemeClr val="tx1"/>
                          </a:solidFill>
                          <a:latin typeface="Calibri" panose="020F0502020204030204" pitchFamily="34" charset="0"/>
                          <a:cs typeface="Arial" pitchFamily="34" charset="0"/>
                        </a:rPr>
                        <a:t> VEREN AĞAÇ SAYISI</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spcAft>
                          <a:spcPts val="0"/>
                        </a:spcAft>
                      </a:pPr>
                      <a:r>
                        <a:rPr lang="tr-TR" sz="1400" b="1" kern="1200" dirty="0" smtClean="0">
                          <a:solidFill>
                            <a:schemeClr val="tx1"/>
                          </a:solidFill>
                          <a:latin typeface="Calibri" panose="020F0502020204030204" pitchFamily="34" charset="0"/>
                          <a:ea typeface="Times New Roman"/>
                          <a:cs typeface="Arial" pitchFamily="34" charset="0"/>
                        </a:rPr>
                        <a:t>1.668.560</a:t>
                      </a:r>
                      <a:endParaRPr lang="tr-TR" sz="1400" b="1" kern="1200" dirty="0">
                        <a:solidFill>
                          <a:schemeClr val="tx1"/>
                        </a:solidFill>
                        <a:latin typeface="Calibri" panose="020F0502020204030204" pitchFamily="34" charset="0"/>
                        <a:ea typeface="Times New Roman"/>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1251">
                <a:tc>
                  <a:txBody>
                    <a:bodyPr/>
                    <a:lstStyle/>
                    <a:p>
                      <a:pPr algn="l" fontAlgn="b"/>
                      <a:r>
                        <a:rPr lang="tr-TR" sz="1400" b="1" i="0" u="none" strike="noStrike" dirty="0">
                          <a:solidFill>
                            <a:schemeClr val="tx1"/>
                          </a:solidFill>
                          <a:latin typeface="Calibri" panose="020F0502020204030204" pitchFamily="34" charset="0"/>
                          <a:cs typeface="Arial" pitchFamily="34" charset="0"/>
                        </a:rPr>
                        <a:t>MEYVE VERMEYEN AĞAÇ SAYISI</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spcAft>
                          <a:spcPts val="0"/>
                        </a:spcAft>
                      </a:pPr>
                      <a:r>
                        <a:rPr lang="tr-TR" sz="1400" b="1" kern="1200" dirty="0" smtClean="0">
                          <a:solidFill>
                            <a:schemeClr val="tx1"/>
                          </a:solidFill>
                          <a:latin typeface="Calibri" panose="020F0502020204030204" pitchFamily="34" charset="0"/>
                          <a:ea typeface="Times New Roman"/>
                          <a:cs typeface="Arial" pitchFamily="34" charset="0"/>
                        </a:rPr>
                        <a:t>58.824</a:t>
                      </a:r>
                      <a:endParaRPr lang="tr-TR" sz="1400" b="1" kern="1200" dirty="0">
                        <a:solidFill>
                          <a:schemeClr val="tx1"/>
                        </a:solidFill>
                        <a:latin typeface="Calibri" panose="020F0502020204030204" pitchFamily="34" charset="0"/>
                        <a:ea typeface="Times New Roman"/>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1251">
                <a:tc>
                  <a:txBody>
                    <a:bodyPr/>
                    <a:lstStyle/>
                    <a:p>
                      <a:pPr algn="l" fontAlgn="b"/>
                      <a:r>
                        <a:rPr lang="tr-TR" sz="1400" b="1" i="0" u="none" strike="noStrike" dirty="0">
                          <a:solidFill>
                            <a:schemeClr val="tx1"/>
                          </a:solidFill>
                          <a:latin typeface="Calibri" panose="020F0502020204030204" pitchFamily="34" charset="0"/>
                          <a:cs typeface="Arial" pitchFamily="34" charset="0"/>
                        </a:rPr>
                        <a:t>TOPLAM MEYVE ÜRETİMİ ( Ton)</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spcAft>
                          <a:spcPts val="0"/>
                        </a:spcAft>
                      </a:pPr>
                      <a:r>
                        <a:rPr lang="tr-TR" sz="1400" b="1" kern="1200" dirty="0" smtClean="0">
                          <a:solidFill>
                            <a:schemeClr val="tx1"/>
                          </a:solidFill>
                          <a:latin typeface="Calibri" panose="020F0502020204030204" pitchFamily="34" charset="0"/>
                          <a:ea typeface="Times New Roman"/>
                          <a:cs typeface="Arial" pitchFamily="34" charset="0"/>
                        </a:rPr>
                        <a:t>8.817</a:t>
                      </a:r>
                      <a:endParaRPr lang="tr-TR" sz="1400" b="1" kern="1200" dirty="0">
                        <a:solidFill>
                          <a:schemeClr val="tx1"/>
                        </a:solidFill>
                        <a:latin typeface="Calibri" panose="020F0502020204030204" pitchFamily="34" charset="0"/>
                        <a:ea typeface="Times New Roman"/>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0" name="4 Tablo"/>
          <p:cNvGraphicFramePr>
            <a:graphicFrameLocks noGrp="1"/>
          </p:cNvGraphicFramePr>
          <p:nvPr>
            <p:extLst>
              <p:ext uri="{D42A27DB-BD31-4B8C-83A1-F6EECF244321}">
                <p14:modId xmlns:p14="http://schemas.microsoft.com/office/powerpoint/2010/main" val="1291211692"/>
              </p:ext>
            </p:extLst>
          </p:nvPr>
        </p:nvGraphicFramePr>
        <p:xfrm>
          <a:off x="143952" y="7913704"/>
          <a:ext cx="6588152" cy="1476000"/>
        </p:xfrm>
        <a:graphic>
          <a:graphicData uri="http://schemas.openxmlformats.org/drawingml/2006/table">
            <a:tbl>
              <a:tblPr/>
              <a:tblGrid>
                <a:gridCol w="4650460">
                  <a:extLst>
                    <a:ext uri="{9D8B030D-6E8A-4147-A177-3AD203B41FA5}">
                      <a16:colId xmlns:a16="http://schemas.microsoft.com/office/drawing/2014/main" val="20000"/>
                    </a:ext>
                  </a:extLst>
                </a:gridCol>
                <a:gridCol w="1937692">
                  <a:extLst>
                    <a:ext uri="{9D8B030D-6E8A-4147-A177-3AD203B41FA5}">
                      <a16:colId xmlns:a16="http://schemas.microsoft.com/office/drawing/2014/main" val="20001"/>
                    </a:ext>
                  </a:extLst>
                </a:gridCol>
              </a:tblGrid>
              <a:tr h="396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SEBZECİLİK ÜRETİMİ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alpha val="90000"/>
                      </a:srgbClr>
                    </a:solidFill>
                  </a:tcPr>
                </a:tc>
                <a:tc hMerge="1">
                  <a:txBody>
                    <a:bodyPr/>
                    <a:lstStyle/>
                    <a:p>
                      <a:endParaRPr lang="tr-TR"/>
                    </a:p>
                  </a:txBody>
                  <a:tcPr/>
                </a:tc>
                <a:extLst>
                  <a:ext uri="{0D108BD9-81ED-4DB2-BD59-A6C34878D82A}">
                    <a16:rowId xmlns:a16="http://schemas.microsoft.com/office/drawing/2014/main" val="10000"/>
                  </a:ext>
                </a:extLst>
              </a:tr>
              <a:tr h="360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tx1"/>
                          </a:solidFill>
                          <a:latin typeface="Calibri" panose="020F0502020204030204" pitchFamily="34" charset="0"/>
                          <a:ea typeface="+mn-ea"/>
                          <a:cs typeface="Arial" pitchFamily="34" charset="0"/>
                        </a:rPr>
                        <a:t>SEBZECİLİK</a:t>
                      </a:r>
                      <a:r>
                        <a:rPr lang="tr-TR" sz="1400" b="1" i="0" u="none" strike="noStrike" kern="1200" baseline="0" dirty="0">
                          <a:solidFill>
                            <a:schemeClr val="tx1"/>
                          </a:solidFill>
                          <a:latin typeface="Calibri" panose="020F0502020204030204" pitchFamily="34" charset="0"/>
                          <a:ea typeface="+mn-ea"/>
                          <a:cs typeface="Arial" pitchFamily="34" charset="0"/>
                        </a:rPr>
                        <a:t> ÜRETİMİ</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i="0" u="none" strike="noStrike" baseline="0" dirty="0" smtClean="0">
                          <a:solidFill>
                            <a:schemeClr val="tx1"/>
                          </a:solidFill>
                          <a:latin typeface="Calibri" panose="020F0502020204030204" pitchFamily="34" charset="0"/>
                          <a:cs typeface="Arial" pitchFamily="34" charset="0"/>
                        </a:rPr>
                        <a:t>2021</a:t>
                      </a:r>
                      <a:endParaRPr lang="tr-TR" sz="1400" b="1" i="0" u="none" strike="noStrike" dirty="0">
                        <a:solidFill>
                          <a:schemeClr val="tx1"/>
                        </a:solidFill>
                        <a:latin typeface="Calibri" panose="020F0502020204030204" pitchFamily="34" charset="0"/>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00">
                <a:tc>
                  <a:txBody>
                    <a:bodyPr/>
                    <a:lstStyle/>
                    <a:p>
                      <a:pPr algn="just" fontAlgn="b"/>
                      <a:r>
                        <a:rPr lang="tr-TR" sz="1400" b="1" i="0" u="none" strike="noStrike" dirty="0">
                          <a:solidFill>
                            <a:schemeClr val="tx1"/>
                          </a:solidFill>
                          <a:latin typeface="Calibri" panose="020F0502020204030204" pitchFamily="34" charset="0"/>
                          <a:cs typeface="Arial" pitchFamily="34" charset="0"/>
                        </a:rPr>
                        <a:t>SEBZE ALANI (Ha)</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spcAft>
                          <a:spcPts val="0"/>
                        </a:spcAft>
                      </a:pPr>
                      <a:r>
                        <a:rPr lang="tr-TR" sz="1400" b="1" kern="1200" dirty="0" smtClean="0">
                          <a:solidFill>
                            <a:schemeClr val="tx1"/>
                          </a:solidFill>
                          <a:latin typeface="Calibri" panose="020F0502020204030204" pitchFamily="34" charset="0"/>
                          <a:ea typeface="Times New Roman"/>
                          <a:cs typeface="Arial" pitchFamily="34" charset="0"/>
                        </a:rPr>
                        <a:t>2.859</a:t>
                      </a:r>
                      <a:endParaRPr lang="tr-TR" sz="1400" b="1" kern="1200" dirty="0">
                        <a:solidFill>
                          <a:schemeClr val="tx1"/>
                        </a:solidFill>
                        <a:latin typeface="Calibri" panose="020F0502020204030204" pitchFamily="34" charset="0"/>
                        <a:ea typeface="Times New Roman"/>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00">
                <a:tc>
                  <a:txBody>
                    <a:bodyPr/>
                    <a:lstStyle/>
                    <a:p>
                      <a:pPr algn="l" fontAlgn="b"/>
                      <a:r>
                        <a:rPr lang="tr-TR" sz="1400" b="1" i="0" u="none" strike="noStrike" dirty="0">
                          <a:solidFill>
                            <a:schemeClr val="tx1"/>
                          </a:solidFill>
                          <a:latin typeface="Calibri" panose="020F0502020204030204" pitchFamily="34" charset="0"/>
                          <a:cs typeface="Arial" pitchFamily="34" charset="0"/>
                        </a:rPr>
                        <a:t>SEBZE</a:t>
                      </a:r>
                      <a:r>
                        <a:rPr lang="tr-TR" sz="1400" b="1" i="0" u="none" strike="noStrike" baseline="0" dirty="0">
                          <a:solidFill>
                            <a:schemeClr val="tx1"/>
                          </a:solidFill>
                          <a:latin typeface="Calibri" panose="020F0502020204030204" pitchFamily="34" charset="0"/>
                          <a:cs typeface="Arial" pitchFamily="34" charset="0"/>
                        </a:rPr>
                        <a:t> ÜRETİMİ (Ton)</a:t>
                      </a:r>
                      <a:endParaRPr lang="tr-TR" sz="1400" b="1" i="0" u="none" strike="noStrike" dirty="0">
                        <a:solidFill>
                          <a:schemeClr val="tx1"/>
                        </a:solidFill>
                        <a:latin typeface="Calibri" panose="020F0502020204030204" pitchFamily="34" charset="0"/>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spcAft>
                          <a:spcPts val="0"/>
                        </a:spcAft>
                      </a:pPr>
                      <a:r>
                        <a:rPr lang="tr-TR" sz="1400" b="1" kern="1200" dirty="0" smtClean="0">
                          <a:solidFill>
                            <a:schemeClr val="tx1"/>
                          </a:solidFill>
                          <a:latin typeface="Calibri" panose="020F0502020204030204" pitchFamily="34" charset="0"/>
                          <a:ea typeface="Times New Roman"/>
                          <a:cs typeface="Arial" pitchFamily="34" charset="0"/>
                        </a:rPr>
                        <a:t>75.907</a:t>
                      </a:r>
                      <a:endParaRPr lang="tr-TR" sz="1400" b="1" kern="1200" dirty="0">
                        <a:solidFill>
                          <a:schemeClr val="tx1"/>
                        </a:solidFill>
                        <a:latin typeface="Calibri" panose="020F0502020204030204" pitchFamily="34" charset="0"/>
                        <a:ea typeface="Times New Roman"/>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514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4 Tablo"/>
          <p:cNvGraphicFramePr>
            <a:graphicFrameLocks noGrp="1"/>
          </p:cNvGraphicFramePr>
          <p:nvPr>
            <p:extLst>
              <p:ext uri="{D42A27DB-BD31-4B8C-83A1-F6EECF244321}">
                <p14:modId xmlns:p14="http://schemas.microsoft.com/office/powerpoint/2010/main" val="1002369477"/>
              </p:ext>
            </p:extLst>
          </p:nvPr>
        </p:nvGraphicFramePr>
        <p:xfrm>
          <a:off x="133396" y="2279597"/>
          <a:ext cx="6611960" cy="1722561"/>
        </p:xfrm>
        <a:graphic>
          <a:graphicData uri="http://schemas.openxmlformats.org/drawingml/2006/table">
            <a:tbl>
              <a:tblPr>
                <a:effectLst>
                  <a:outerShdw blurRad="50800" dist="38100" dir="5400000" algn="t" rotWithShape="0">
                    <a:prstClr val="black">
                      <a:alpha val="40000"/>
                    </a:prstClr>
                  </a:outerShdw>
                </a:effectLst>
              </a:tblPr>
              <a:tblGrid>
                <a:gridCol w="1482780">
                  <a:extLst>
                    <a:ext uri="{9D8B030D-6E8A-4147-A177-3AD203B41FA5}">
                      <a16:colId xmlns:a16="http://schemas.microsoft.com/office/drawing/2014/main" val="20000"/>
                    </a:ext>
                  </a:extLst>
                </a:gridCol>
                <a:gridCol w="3165725">
                  <a:extLst>
                    <a:ext uri="{9D8B030D-6E8A-4147-A177-3AD203B41FA5}">
                      <a16:colId xmlns:a16="http://schemas.microsoft.com/office/drawing/2014/main" val="20001"/>
                    </a:ext>
                  </a:extLst>
                </a:gridCol>
                <a:gridCol w="1963455">
                  <a:extLst>
                    <a:ext uri="{9D8B030D-6E8A-4147-A177-3AD203B41FA5}">
                      <a16:colId xmlns:a16="http://schemas.microsoft.com/office/drawing/2014/main" val="20002"/>
                    </a:ext>
                  </a:extLst>
                </a:gridCol>
              </a:tblGrid>
              <a:tr h="323807">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BÜYÜKBAŞ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65424">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rgbClr val="283845"/>
                          </a:solidFill>
                          <a:latin typeface="Calibri" panose="020F0502020204030204" pitchFamily="34" charset="0"/>
                          <a:cs typeface="Arial" pitchFamily="34" charset="0"/>
                        </a:rPr>
                        <a:t>2021</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6666">
                <a:tc rowSpan="3">
                  <a:txBody>
                    <a:bodyPr/>
                    <a:lstStyle/>
                    <a:p>
                      <a:pPr algn="just" fontAlgn="b"/>
                      <a:r>
                        <a:rPr lang="tr-TR" sz="1400" b="1" i="0" u="none" strike="noStrike" dirty="0" smtClean="0">
                          <a:solidFill>
                            <a:srgbClr val="283845"/>
                          </a:solidFill>
                          <a:latin typeface="Calibri" panose="020F0502020204030204" pitchFamily="34" charset="0"/>
                          <a:cs typeface="Arial" pitchFamily="34" charset="0"/>
                        </a:rPr>
                        <a:t>SIĞIR</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SAF KÜLTÜR IRKI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40.245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6666">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KÜLTÜR MELEZİ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52.532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6666">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IRK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3.880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6666">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MANDA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15.525</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6666">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111.701</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2928276984"/>
              </p:ext>
            </p:extLst>
          </p:nvPr>
        </p:nvGraphicFramePr>
        <p:xfrm>
          <a:off x="139730" y="4066937"/>
          <a:ext cx="6605628" cy="1565239"/>
        </p:xfrm>
        <a:graphic>
          <a:graphicData uri="http://schemas.openxmlformats.org/drawingml/2006/table">
            <a:tbl>
              <a:tblPr>
                <a:effectLst>
                  <a:outerShdw blurRad="50800" dist="38100" dir="5400000" algn="t" rotWithShape="0">
                    <a:prstClr val="black">
                      <a:alpha val="40000"/>
                    </a:prstClr>
                  </a:outerShdw>
                </a:effectLst>
              </a:tblPr>
              <a:tblGrid>
                <a:gridCol w="1453239">
                  <a:extLst>
                    <a:ext uri="{9D8B030D-6E8A-4147-A177-3AD203B41FA5}">
                      <a16:colId xmlns:a16="http://schemas.microsoft.com/office/drawing/2014/main" val="20000"/>
                    </a:ext>
                  </a:extLst>
                </a:gridCol>
                <a:gridCol w="3194434">
                  <a:extLst>
                    <a:ext uri="{9D8B030D-6E8A-4147-A177-3AD203B41FA5}">
                      <a16:colId xmlns:a16="http://schemas.microsoft.com/office/drawing/2014/main" val="20001"/>
                    </a:ext>
                  </a:extLst>
                </a:gridCol>
                <a:gridCol w="1957955">
                  <a:extLst>
                    <a:ext uri="{9D8B030D-6E8A-4147-A177-3AD203B41FA5}">
                      <a16:colId xmlns:a16="http://schemas.microsoft.com/office/drawing/2014/main" val="20002"/>
                    </a:ext>
                  </a:extLst>
                </a:gridCol>
              </a:tblGrid>
              <a:tr h="324562">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KÜÇÜKBAŞ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24562">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rgbClr val="283845"/>
                          </a:solidFill>
                          <a:latin typeface="Calibri" panose="020F0502020204030204" pitchFamily="34" charset="0"/>
                          <a:cs typeface="Arial" pitchFamily="34" charset="0"/>
                        </a:rPr>
                        <a:t>2021</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7194">
                <a:tc row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KOYUN</a:t>
                      </a:r>
                    </a:p>
                  </a:txBody>
                  <a:tcPr marL="8965" marR="8965" marT="8965" marB="0" anchor="ctr">
                    <a:lnL w="9525" cap="flat" cmpd="sng" algn="ctr">
                      <a:solidFill>
                        <a:srgbClr val="283845"/>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MERİNOS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fontAlgn="ctr"/>
                      <a:r>
                        <a:rPr lang="tr-TR" sz="1400" b="1" i="0" u="none" strike="noStrike" dirty="0" smtClean="0">
                          <a:solidFill>
                            <a:srgbClr val="283845"/>
                          </a:solidFill>
                          <a:effectLst/>
                          <a:latin typeface="Calibri" panose="020F0502020204030204" pitchFamily="34" charset="0"/>
                        </a:rPr>
                        <a:t>6.812</a:t>
                      </a:r>
                      <a:endParaRPr lang="tr-TR" sz="1400" b="1" i="0" u="none" strike="noStrike" dirty="0">
                        <a:solidFill>
                          <a:srgbClr val="283845"/>
                        </a:solidFill>
                        <a:effectLst/>
                        <a:latin typeface="Calibri" panose="020F0502020204030204"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227194">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fontAlgn="ctr"/>
                      <a:r>
                        <a:rPr lang="tr-TR" sz="1400" b="1" i="0" u="none" strike="noStrike" dirty="0" smtClean="0">
                          <a:solidFill>
                            <a:srgbClr val="283845"/>
                          </a:solidFill>
                          <a:effectLst/>
                          <a:latin typeface="Calibri" panose="020F0502020204030204" pitchFamily="34" charset="0"/>
                        </a:rPr>
                        <a:t>142.858</a:t>
                      </a:r>
                      <a:endParaRPr lang="tr-TR" sz="1400" b="1" i="0" u="none" strike="noStrike" dirty="0">
                        <a:solidFill>
                          <a:srgbClr val="283845"/>
                        </a:solidFill>
                        <a:effectLst/>
                        <a:latin typeface="Calibri" panose="020F0502020204030204"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234533">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KIL VE TİFTİK KEÇİSİ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22.735</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4"/>
                  </a:ext>
                </a:extLst>
              </a:tr>
              <a:tr h="227194">
                <a:tc gridSpan="2">
                  <a:txBody>
                    <a:bodyPr/>
                    <a:lstStyle/>
                    <a:p>
                      <a:pPr marL="0" algn="ctr" defTabSz="914400" rtl="0" eaLnBrk="1" fontAlgn="b"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400" b="1" kern="1200" dirty="0" smtClean="0">
                          <a:solidFill>
                            <a:srgbClr val="283845"/>
                          </a:solidFill>
                          <a:latin typeface="Calibri" panose="020F0502020204030204" pitchFamily="34" charset="0"/>
                          <a:ea typeface="Times New Roman"/>
                          <a:cs typeface="Arial" pitchFamily="34" charset="0"/>
                        </a:rPr>
                        <a:t>172.405</a:t>
                      </a:r>
                      <a:endParaRPr lang="tr-TR" sz="1400" b="1" kern="1200"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5"/>
                  </a:ext>
                </a:extLst>
              </a:tr>
            </a:tbl>
          </a:graphicData>
        </a:graphic>
      </p:graphicFrame>
      <p:sp>
        <p:nvSpPr>
          <p:cNvPr id="7" name="Dikdörtgen 6"/>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HAYVANCILIK</a:t>
            </a:r>
          </a:p>
        </p:txBody>
      </p:sp>
      <p:sp>
        <p:nvSpPr>
          <p:cNvPr id="13" name="Slayt Numarası Yer Tutucusu 1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4 Tablo"/>
          <p:cNvGraphicFramePr>
            <a:graphicFrameLocks noGrp="1"/>
          </p:cNvGraphicFramePr>
          <p:nvPr>
            <p:extLst>
              <p:ext uri="{D42A27DB-BD31-4B8C-83A1-F6EECF244321}">
                <p14:modId xmlns:p14="http://schemas.microsoft.com/office/powerpoint/2010/main" val="2398831539"/>
              </p:ext>
            </p:extLst>
          </p:nvPr>
        </p:nvGraphicFramePr>
        <p:xfrm>
          <a:off x="112841" y="5763438"/>
          <a:ext cx="6619264" cy="1525258"/>
        </p:xfrm>
        <a:graphic>
          <a:graphicData uri="http://schemas.openxmlformats.org/drawingml/2006/table">
            <a:tbl>
              <a:tblPr>
                <a:effectLst>
                  <a:outerShdw blurRad="50800" dist="38100" dir="5400000" algn="t" rotWithShape="0">
                    <a:prstClr val="black">
                      <a:alpha val="40000"/>
                    </a:prstClr>
                  </a:outerShdw>
                </a:effectLst>
              </a:tblPr>
              <a:tblGrid>
                <a:gridCol w="4603986">
                  <a:extLst>
                    <a:ext uri="{9D8B030D-6E8A-4147-A177-3AD203B41FA5}">
                      <a16:colId xmlns:a16="http://schemas.microsoft.com/office/drawing/2014/main" val="20000"/>
                    </a:ext>
                  </a:extLst>
                </a:gridCol>
                <a:gridCol w="2015278">
                  <a:extLst>
                    <a:ext uri="{9D8B030D-6E8A-4147-A177-3AD203B41FA5}">
                      <a16:colId xmlns:a16="http://schemas.microsoft.com/office/drawing/2014/main" val="20001"/>
                    </a:ext>
                  </a:extLst>
                </a:gridCol>
              </a:tblGrid>
              <a:tr h="360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BALIKÇILIK</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308936">
                <a:tc>
                  <a:txBody>
                    <a:bodyPr/>
                    <a:lstStyle/>
                    <a:p>
                      <a:pPr algn="l" fontAlgn="b"/>
                      <a:r>
                        <a:rPr lang="tr-TR" sz="1400" b="1" i="0" u="none" strike="noStrike" dirty="0">
                          <a:solidFill>
                            <a:srgbClr val="2F4858"/>
                          </a:solidFill>
                          <a:latin typeface="Calibri" panose="020F0502020204030204" pitchFamily="34" charset="0"/>
                          <a:cs typeface="Arial" pitchFamily="34" charset="0"/>
                        </a:rPr>
                        <a:t>BALIKÇI</a:t>
                      </a:r>
                      <a:r>
                        <a:rPr lang="tr-TR" sz="1400" b="1" i="0" u="none" strike="noStrike" baseline="0" dirty="0">
                          <a:solidFill>
                            <a:srgbClr val="2F4858"/>
                          </a:solidFill>
                          <a:latin typeface="Calibri" panose="020F0502020204030204" pitchFamily="34" charset="0"/>
                          <a:cs typeface="Arial" pitchFamily="34" charset="0"/>
                        </a:rPr>
                        <a:t> TEKNE SAYISI (Adet)</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400" b="1" i="0" u="none" strike="noStrike" kern="1200" baseline="0" dirty="0" smtClean="0">
                          <a:solidFill>
                            <a:srgbClr val="2F4858"/>
                          </a:solidFill>
                          <a:latin typeface="Calibri" panose="020F0502020204030204" pitchFamily="34" charset="0"/>
                          <a:ea typeface="+mn-ea"/>
                          <a:cs typeface="Arial" pitchFamily="34" charset="0"/>
                        </a:rPr>
                        <a:t>1.937</a:t>
                      </a:r>
                      <a:endParaRPr lang="tr-TR" sz="1400" b="1" i="0" u="none" strike="noStrike" kern="1200" baseline="0" dirty="0">
                        <a:solidFill>
                          <a:srgbClr val="2F4858"/>
                        </a:solidFill>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DENİZ</a:t>
                      </a:r>
                      <a:r>
                        <a:rPr lang="tr-TR" sz="1400" b="1" i="0" u="none" strike="noStrike" baseline="0" dirty="0">
                          <a:solidFill>
                            <a:srgbClr val="2F4858"/>
                          </a:solidFill>
                          <a:latin typeface="Calibri" panose="020F0502020204030204" pitchFamily="34" charset="0"/>
                          <a:cs typeface="Arial" pitchFamily="34" charset="0"/>
                        </a:rPr>
                        <a:t> BALIKLARI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400" b="1" i="0" u="none" strike="noStrike" kern="1200" baseline="0" dirty="0" smtClean="0">
                          <a:solidFill>
                            <a:srgbClr val="2F4858"/>
                          </a:solidFill>
                          <a:latin typeface="Calibri" panose="020F0502020204030204" pitchFamily="34" charset="0"/>
                          <a:ea typeface="+mn-ea"/>
                          <a:cs typeface="Arial" pitchFamily="34" charset="0"/>
                        </a:rPr>
                        <a:t>14.754</a:t>
                      </a:r>
                      <a:endParaRPr lang="tr-TR" sz="1400" b="1" i="0" u="none" strike="noStrike" kern="1200" baseline="0" dirty="0">
                        <a:solidFill>
                          <a:srgbClr val="2F4858"/>
                        </a:solidFill>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9522">
                <a:tc>
                  <a:txBody>
                    <a:bodyPr/>
                    <a:lstStyle/>
                    <a:p>
                      <a:pPr algn="l" fontAlgn="b"/>
                      <a:r>
                        <a:rPr lang="tr-TR" sz="1400" b="1" i="0" u="none" strike="noStrike" dirty="0">
                          <a:solidFill>
                            <a:srgbClr val="2F4858"/>
                          </a:solidFill>
                          <a:latin typeface="Calibri" panose="020F0502020204030204" pitchFamily="34" charset="0"/>
                          <a:cs typeface="Arial" pitchFamily="34" charset="0"/>
                        </a:rPr>
                        <a:t>TATLI</a:t>
                      </a:r>
                      <a:r>
                        <a:rPr lang="tr-TR" sz="1400" b="1" i="0" u="none" strike="noStrike" baseline="0" dirty="0">
                          <a:solidFill>
                            <a:srgbClr val="2F4858"/>
                          </a:solidFill>
                          <a:latin typeface="Calibri" panose="020F0502020204030204" pitchFamily="34" charset="0"/>
                          <a:cs typeface="Arial" pitchFamily="34" charset="0"/>
                        </a:rPr>
                        <a:t> SU BALIKLARI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400" b="1" i="0" u="none" strike="noStrike" kern="1200" baseline="0" dirty="0" smtClean="0">
                          <a:solidFill>
                            <a:srgbClr val="2F4858"/>
                          </a:solidFill>
                          <a:latin typeface="Calibri" panose="020F0502020204030204" pitchFamily="34" charset="0"/>
                          <a:ea typeface="+mn-ea"/>
                          <a:cs typeface="Arial" pitchFamily="34" charset="0"/>
                        </a:rPr>
                        <a:t>80</a:t>
                      </a:r>
                      <a:endParaRPr lang="tr-TR" sz="1400" b="1" i="0" u="none" strike="noStrike" kern="1200" baseline="0" dirty="0">
                        <a:solidFill>
                          <a:srgbClr val="2F4858"/>
                        </a:solidFill>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4800">
                <a:tc>
                  <a:txBody>
                    <a:bodyPr/>
                    <a:lstStyle/>
                    <a:p>
                      <a:pPr algn="l" fontAlgn="b"/>
                      <a:r>
                        <a:rPr lang="tr-TR" sz="1400" b="1" i="0" u="none" strike="noStrike" dirty="0">
                          <a:solidFill>
                            <a:srgbClr val="2F4858"/>
                          </a:solidFill>
                          <a:latin typeface="Calibri" panose="020F0502020204030204" pitchFamily="34" charset="0"/>
                          <a:cs typeface="Arial" pitchFamily="34" charset="0"/>
                        </a:rPr>
                        <a:t>DİĞER</a:t>
                      </a:r>
                      <a:r>
                        <a:rPr lang="tr-TR" sz="1400" b="1" i="0" u="none" strike="noStrike" baseline="0" dirty="0">
                          <a:solidFill>
                            <a:srgbClr val="2F4858"/>
                          </a:solidFill>
                          <a:latin typeface="Calibri" panose="020F0502020204030204" pitchFamily="34" charset="0"/>
                          <a:cs typeface="Arial" pitchFamily="34" charset="0"/>
                        </a:rPr>
                        <a:t> DENİZ ÜRÜNLERİ MİKTARI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400" b="1" i="0" u="none" strike="noStrike" kern="1200" baseline="0" dirty="0" smtClean="0">
                          <a:solidFill>
                            <a:srgbClr val="2F4858"/>
                          </a:solidFill>
                          <a:latin typeface="Calibri" panose="020F0502020204030204" pitchFamily="34" charset="0"/>
                          <a:ea typeface="+mn-ea"/>
                          <a:cs typeface="Arial" pitchFamily="34" charset="0"/>
                        </a:rPr>
                        <a:t>1.890</a:t>
                      </a:r>
                      <a:endParaRPr lang="tr-TR" sz="1400" b="1" i="0" u="none" strike="noStrike" kern="1200" baseline="0" dirty="0">
                        <a:solidFill>
                          <a:srgbClr val="2F4858"/>
                        </a:solidFill>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103443476"/>
                  </a:ext>
                </a:extLst>
              </a:tr>
            </a:tbl>
          </a:graphicData>
        </a:graphic>
      </p:graphicFrame>
      <p:graphicFrame>
        <p:nvGraphicFramePr>
          <p:cNvPr id="11" name="4 Tablo"/>
          <p:cNvGraphicFramePr>
            <a:graphicFrameLocks noGrp="1"/>
          </p:cNvGraphicFramePr>
          <p:nvPr>
            <p:extLst>
              <p:ext uri="{D42A27DB-BD31-4B8C-83A1-F6EECF244321}">
                <p14:modId xmlns:p14="http://schemas.microsoft.com/office/powerpoint/2010/main" val="1828149802"/>
              </p:ext>
            </p:extLst>
          </p:nvPr>
        </p:nvGraphicFramePr>
        <p:xfrm>
          <a:off x="99388" y="7368210"/>
          <a:ext cx="6758612" cy="2076778"/>
        </p:xfrm>
        <a:graphic>
          <a:graphicData uri="http://schemas.openxmlformats.org/drawingml/2006/table">
            <a:tbl>
              <a:tblPr>
                <a:effectLst>
                  <a:outerShdw blurRad="50800" dist="38100" dir="5400000" algn="t" rotWithShape="0">
                    <a:prstClr val="black">
                      <a:alpha val="40000"/>
                    </a:prstClr>
                  </a:outerShdw>
                </a:effectLst>
              </a:tblPr>
              <a:tblGrid>
                <a:gridCol w="1587613">
                  <a:extLst>
                    <a:ext uri="{9D8B030D-6E8A-4147-A177-3AD203B41FA5}">
                      <a16:colId xmlns:a16="http://schemas.microsoft.com/office/drawing/2014/main" val="20000"/>
                    </a:ext>
                  </a:extLst>
                </a:gridCol>
                <a:gridCol w="2686233">
                  <a:extLst>
                    <a:ext uri="{9D8B030D-6E8A-4147-A177-3AD203B41FA5}">
                      <a16:colId xmlns:a16="http://schemas.microsoft.com/office/drawing/2014/main" val="20001"/>
                    </a:ext>
                  </a:extLst>
                </a:gridCol>
                <a:gridCol w="2484766">
                  <a:extLst>
                    <a:ext uri="{9D8B030D-6E8A-4147-A177-3AD203B41FA5}">
                      <a16:colId xmlns:a16="http://schemas.microsoft.com/office/drawing/2014/main" val="20002"/>
                    </a:ext>
                  </a:extLst>
                </a:gridCol>
              </a:tblGrid>
              <a:tr h="296498">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KÜMES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93865">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rgbClr val="283845"/>
                          </a:solidFill>
                          <a:latin typeface="Calibri" panose="020F0502020204030204" pitchFamily="34" charset="0"/>
                          <a:cs typeface="Arial" pitchFamily="34" charset="0"/>
                        </a:rPr>
                        <a:t>2021</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196931">
                <a:tc rowSpan="3">
                  <a:txBody>
                    <a:bodyPr/>
                    <a:lstStyle/>
                    <a:p>
                      <a:pPr algn="ctr" fontAlgn="b"/>
                      <a:r>
                        <a:rPr lang="tr-TR" sz="1400" b="1" i="0" u="none" strike="noStrike" dirty="0">
                          <a:solidFill>
                            <a:srgbClr val="283845"/>
                          </a:solidFill>
                          <a:latin typeface="Calibri" panose="020F0502020204030204" pitchFamily="34" charset="0"/>
                          <a:cs typeface="Arial" pitchFamily="34" charset="0"/>
                        </a:rPr>
                        <a:t>TAVUK</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YUMURTACI TAVUK</a:t>
                      </a:r>
                      <a:r>
                        <a:rPr lang="tr-TR" sz="1400" b="1" i="0" u="none" strike="noStrike" baseline="0" dirty="0">
                          <a:solidFill>
                            <a:srgbClr val="283845"/>
                          </a:solidFill>
                          <a:latin typeface="Calibri" panose="020F0502020204030204" pitchFamily="34" charset="0"/>
                          <a:cs typeface="Arial" pitchFamily="34" charset="0"/>
                        </a:rPr>
                        <a:t>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400" b="1" kern="1200" dirty="0" smtClean="0">
                          <a:solidFill>
                            <a:srgbClr val="283845"/>
                          </a:solidFill>
                          <a:latin typeface="Calibri" panose="020F0502020204030204" pitchFamily="34" charset="0"/>
                          <a:ea typeface="Times New Roman"/>
                          <a:cs typeface="Arial" pitchFamily="34" charset="0"/>
                        </a:rPr>
                        <a:t>745.029</a:t>
                      </a:r>
                      <a:endParaRPr lang="tr-TR" sz="1400" b="1" kern="1200" dirty="0">
                        <a:solidFill>
                          <a:srgbClr val="283845"/>
                        </a:solidFill>
                        <a:latin typeface="Calibri" panose="020F0502020204030204" pitchFamily="34" charset="0"/>
                        <a:ea typeface="Times New Roman"/>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6931">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ETLİK </a:t>
                      </a:r>
                      <a:r>
                        <a:rPr lang="tr-TR" sz="1400" b="1" i="0" u="none" strike="noStrike" baseline="0" dirty="0">
                          <a:solidFill>
                            <a:srgbClr val="283845"/>
                          </a:solidFill>
                          <a:latin typeface="Calibri" panose="020F0502020204030204" pitchFamily="34" charset="0"/>
                          <a:cs typeface="Arial" pitchFamily="34" charset="0"/>
                        </a:rPr>
                        <a:t> TAVUK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400" b="1" kern="1200" dirty="0" smtClean="0">
                          <a:solidFill>
                            <a:srgbClr val="283845"/>
                          </a:solidFill>
                          <a:latin typeface="Calibri" panose="020F0502020204030204" pitchFamily="34" charset="0"/>
                          <a:ea typeface="Times New Roman"/>
                          <a:cs typeface="Arial" pitchFamily="34" charset="0"/>
                        </a:rPr>
                        <a:t>675.000</a:t>
                      </a:r>
                      <a:endParaRPr lang="tr-TR" sz="1400" b="1" kern="1200" dirty="0">
                        <a:solidFill>
                          <a:srgbClr val="283845"/>
                        </a:solidFill>
                        <a:latin typeface="Calibri" panose="020F0502020204030204" pitchFamily="34" charset="0"/>
                        <a:ea typeface="Times New Roman"/>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6931">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400" b="1" kern="1200" dirty="0" smtClean="0">
                          <a:solidFill>
                            <a:srgbClr val="283845"/>
                          </a:solidFill>
                          <a:latin typeface="Calibri" panose="020F0502020204030204" pitchFamily="34" charset="0"/>
                          <a:ea typeface="Times New Roman"/>
                          <a:cs typeface="Arial" pitchFamily="34" charset="0"/>
                        </a:rPr>
                        <a:t>1.420.029</a:t>
                      </a:r>
                      <a:endParaRPr lang="tr-TR" sz="1400" b="1" kern="1200" dirty="0">
                        <a:solidFill>
                          <a:srgbClr val="283845"/>
                        </a:solidFill>
                        <a:latin typeface="Calibri" panose="020F0502020204030204" pitchFamily="34" charset="0"/>
                        <a:ea typeface="Times New Roman"/>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6931">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HİNDİ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25.043</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6931">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ÖRDEK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8.294</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6931">
                <a:tc gridSpan="2">
                  <a:txBody>
                    <a:bodyPr/>
                    <a:lstStyle/>
                    <a:p>
                      <a:pPr algn="l" fontAlgn="b"/>
                      <a:r>
                        <a:rPr lang="tr-TR" sz="1400" b="1" i="0" u="none" strike="noStrike" dirty="0">
                          <a:solidFill>
                            <a:srgbClr val="283845"/>
                          </a:solidFill>
                          <a:latin typeface="Calibri" panose="020F0502020204030204" pitchFamily="34" charset="0"/>
                          <a:cs typeface="Arial" pitchFamily="34" charset="0"/>
                        </a:rPr>
                        <a:t>KAZ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8.584</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9856">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1.461.950</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4" name="4 Tablo"/>
          <p:cNvGraphicFramePr>
            <a:graphicFrameLocks noGrp="1"/>
          </p:cNvGraphicFramePr>
          <p:nvPr>
            <p:extLst>
              <p:ext uri="{D42A27DB-BD31-4B8C-83A1-F6EECF244321}">
                <p14:modId xmlns:p14="http://schemas.microsoft.com/office/powerpoint/2010/main" val="1922690774"/>
              </p:ext>
            </p:extLst>
          </p:nvPr>
        </p:nvGraphicFramePr>
        <p:xfrm>
          <a:off x="166235" y="853942"/>
          <a:ext cx="6592374" cy="1332666"/>
        </p:xfrm>
        <a:graphic>
          <a:graphicData uri="http://schemas.openxmlformats.org/drawingml/2006/table">
            <a:tbl>
              <a:tblPr>
                <a:effectLst>
                  <a:outerShdw blurRad="50800" dist="38100" dir="5400000" algn="t" rotWithShape="0">
                    <a:prstClr val="black">
                      <a:alpha val="40000"/>
                    </a:prstClr>
                  </a:outerShdw>
                </a:effectLst>
              </a:tblPr>
              <a:tblGrid>
                <a:gridCol w="4638345">
                  <a:extLst>
                    <a:ext uri="{9D8B030D-6E8A-4147-A177-3AD203B41FA5}">
                      <a16:colId xmlns:a16="http://schemas.microsoft.com/office/drawing/2014/main" val="20000"/>
                    </a:ext>
                  </a:extLst>
                </a:gridCol>
                <a:gridCol w="1954029">
                  <a:extLst>
                    <a:ext uri="{9D8B030D-6E8A-4147-A177-3AD203B41FA5}">
                      <a16:colId xmlns:a16="http://schemas.microsoft.com/office/drawing/2014/main" val="20001"/>
                    </a:ext>
                  </a:extLst>
                </a:gridCol>
              </a:tblGrid>
              <a:tr h="350702">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ARICILIK ÜRETİMİ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245491">
                <a:tc>
                  <a:txBody>
                    <a:bodyPr/>
                    <a:lstStyle/>
                    <a:p>
                      <a:pPr algn="ctr" fontAlgn="b"/>
                      <a:r>
                        <a:rPr lang="tr-TR" sz="1400" b="1" i="0" u="none" strike="noStrike" dirty="0">
                          <a:solidFill>
                            <a:srgbClr val="283845"/>
                          </a:solidFill>
                          <a:latin typeface="Calibri" panose="020F0502020204030204" pitchFamily="34" charset="0"/>
                          <a:cs typeface="Arial" pitchFamily="34" charset="0"/>
                        </a:rPr>
                        <a:t>TÜRÜ</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rgbClr val="283845"/>
                          </a:solidFill>
                          <a:latin typeface="Calibri" panose="020F0502020204030204" pitchFamily="34" charset="0"/>
                          <a:cs typeface="Arial" pitchFamily="34" charset="0"/>
                        </a:rPr>
                        <a:t>2021</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45491">
                <a:tc>
                  <a:txBody>
                    <a:bodyPr/>
                    <a:lstStyle/>
                    <a:p>
                      <a:pPr algn="just" fontAlgn="b"/>
                      <a:r>
                        <a:rPr lang="tr-TR" sz="1400" b="1" i="0" u="none" strike="noStrike" dirty="0">
                          <a:solidFill>
                            <a:srgbClr val="283845"/>
                          </a:solidFill>
                          <a:latin typeface="Calibri" panose="020F0502020204030204" pitchFamily="34" charset="0"/>
                          <a:cs typeface="Arial" pitchFamily="34" charset="0"/>
                        </a:rPr>
                        <a:t>ESKİ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275</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5491">
                <a:tc>
                  <a:txBody>
                    <a:bodyPr/>
                    <a:lstStyle/>
                    <a:p>
                      <a:pPr algn="l" fontAlgn="b"/>
                      <a:r>
                        <a:rPr lang="tr-TR" sz="1400" b="1" i="0" u="none" strike="noStrike" dirty="0">
                          <a:solidFill>
                            <a:srgbClr val="283845"/>
                          </a:solidFill>
                          <a:latin typeface="Calibri" panose="020F0502020204030204" pitchFamily="34" charset="0"/>
                          <a:cs typeface="Arial" pitchFamily="34" charset="0"/>
                        </a:rPr>
                        <a:t>YENİ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70.599</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5491">
                <a:tc>
                  <a:txBody>
                    <a:bodyPr/>
                    <a:lstStyle/>
                    <a:p>
                      <a:pPr algn="l"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70.874</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633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BARAJLAR ve ALTYAPI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4 Tablo"/>
          <p:cNvGraphicFramePr>
            <a:graphicFrameLocks noGrp="1"/>
          </p:cNvGraphicFramePr>
          <p:nvPr>
            <p:extLst>
              <p:ext uri="{D42A27DB-BD31-4B8C-83A1-F6EECF244321}">
                <p14:modId xmlns:p14="http://schemas.microsoft.com/office/powerpoint/2010/main" val="2789189438"/>
              </p:ext>
            </p:extLst>
          </p:nvPr>
        </p:nvGraphicFramePr>
        <p:xfrm>
          <a:off x="209663" y="874922"/>
          <a:ext cx="6434596" cy="5327100"/>
        </p:xfrm>
        <a:graphic>
          <a:graphicData uri="http://schemas.openxmlformats.org/drawingml/2006/table">
            <a:tbl>
              <a:tblPr>
                <a:effectLst>
                  <a:outerShdw blurRad="50800" dist="38100" dir="5400000" algn="t" rotWithShape="0">
                    <a:prstClr val="black">
                      <a:alpha val="40000"/>
                    </a:prstClr>
                  </a:outerShdw>
                </a:effectLst>
              </a:tblPr>
              <a:tblGrid>
                <a:gridCol w="3434416">
                  <a:extLst>
                    <a:ext uri="{9D8B030D-6E8A-4147-A177-3AD203B41FA5}">
                      <a16:colId xmlns:a16="http://schemas.microsoft.com/office/drawing/2014/main" val="20000"/>
                    </a:ext>
                  </a:extLst>
                </a:gridCol>
                <a:gridCol w="1500090">
                  <a:extLst>
                    <a:ext uri="{9D8B030D-6E8A-4147-A177-3AD203B41FA5}">
                      <a16:colId xmlns:a16="http://schemas.microsoft.com/office/drawing/2014/main" val="20001"/>
                    </a:ext>
                  </a:extLst>
                </a:gridCol>
                <a:gridCol w="1500090">
                  <a:extLst>
                    <a:ext uri="{9D8B030D-6E8A-4147-A177-3AD203B41FA5}">
                      <a16:colId xmlns:a16="http://schemas.microsoft.com/office/drawing/2014/main" val="20002"/>
                    </a:ext>
                  </a:extLst>
                </a:gridCol>
              </a:tblGrid>
              <a:tr h="578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TESİSİN ADI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HİZMETE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GİRİŞ YILI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VERİM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(MİLYON M³/YIL</a:t>
                      </a:r>
                      <a:r>
                        <a:rPr kumimoji="0" lang="tr-TR" sz="1200" b="1" i="0" u="none" strike="noStrike" cap="none" normalizeH="0" baseline="0" dirty="0" smtClean="0">
                          <a:ln>
                            <a:noFill/>
                          </a:ln>
                          <a:solidFill>
                            <a:schemeClr val="bg1"/>
                          </a:solidFill>
                          <a:effectLst/>
                          <a:latin typeface="+mn-lt"/>
                          <a:cs typeface="Arial" pitchFamily="34" charset="0"/>
                        </a:rPr>
                        <a:t>)</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0"/>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ELMALI I VE II</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1893 – 1950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1"/>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TERKOS</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1883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142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2"/>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ALİBEYKÖY</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36</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3"/>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ÖMERLİ</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220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4"/>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DARLIK</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5"/>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BÜYÜKÇEKMECE</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6"/>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YEŞİLVADİ REGÜLATÖRÜ</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7"/>
                  </a:ext>
                </a:extLst>
              </a:tr>
              <a:tr h="713730">
                <a:tc>
                  <a:txBody>
                    <a:bodyPr/>
                    <a:lstStyle/>
                    <a:p>
                      <a:pPr algn="l">
                        <a:spcAft>
                          <a:spcPts val="0"/>
                        </a:spcAft>
                      </a:pPr>
                      <a:r>
                        <a:rPr lang="tr-TR" sz="1400" b="1" dirty="0" smtClean="0">
                          <a:solidFill>
                            <a:schemeClr val="bg1"/>
                          </a:solidFill>
                          <a:effectLst/>
                          <a:latin typeface="+mn-lt"/>
                        </a:rPr>
                        <a:t>ISTRANCALAR (DÜZDERE, KUZULUDERE, BÜYÜKDERE, SULTANBAHÇEDERE, ELMALIDERE)</a:t>
                      </a:r>
                      <a:endParaRPr lang="tr-TR" sz="1400" b="1" dirty="0">
                        <a:solidFill>
                          <a:schemeClr val="bg1"/>
                        </a:solidFill>
                        <a:effectLst/>
                        <a:latin typeface="+mn-lt"/>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1995-1997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75,2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8"/>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KUYULAR</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1996</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25,7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9"/>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KAZANDERE</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0"/>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SAZLIDERE</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a:solidFill>
                            <a:schemeClr val="bg1"/>
                          </a:solidFill>
                          <a:effectLst/>
                          <a:latin typeface="+mn-lt"/>
                          <a:ea typeface="Times New Roman" panose="02020603050405020304" pitchFamily="18" charset="0"/>
                        </a:rPr>
                        <a:t>1998</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55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1"/>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PABUÇDERE</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60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2"/>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YEŞİLÇAY REGÜLATÖRÜ</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145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3"/>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MELEN REGÜLATÖRÜ I</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268</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4"/>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MELEN REGÜLATÖRÜ II</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2014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307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5"/>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BENTLER</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1620-1839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6"/>
                  </a:ext>
                </a:extLst>
              </a:tr>
              <a:tr h="252154">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GENEL TOPLAM</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just">
                        <a:spcAft>
                          <a:spcPts val="0"/>
                        </a:spcAft>
                      </a:pPr>
                      <a:r>
                        <a:rPr lang="tr-TR" sz="1400" b="1" dirty="0">
                          <a:solidFill>
                            <a:schemeClr val="bg1"/>
                          </a:solidFill>
                          <a:effectLst/>
                          <a:latin typeface="+mn-lt"/>
                          <a:ea typeface="Times New Roman" panose="02020603050405020304" pitchFamily="18" charset="0"/>
                        </a:rPr>
                        <a:t> </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1.653,4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187557020"/>
                  </a:ext>
                </a:extLst>
              </a:tr>
            </a:tbl>
          </a:graphicData>
        </a:graphic>
      </p:graphicFrame>
      <p:sp>
        <p:nvSpPr>
          <p:cNvPr id="11" name="Dikdörtgen 10"/>
          <p:cNvSpPr/>
          <p:nvPr/>
        </p:nvSpPr>
        <p:spPr>
          <a:xfrm>
            <a:off x="141195" y="6446235"/>
            <a:ext cx="6463308"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smtClean="0">
                <a:ln>
                  <a:noFill/>
                </a:ln>
                <a:effectLst/>
                <a:uLnTx/>
                <a:uFillTx/>
                <a:latin typeface="Calibri" panose="020F0502020204030204" pitchFamily="34" charset="0"/>
                <a:ea typeface="+mn-ea"/>
                <a:cs typeface="Arial" pitchFamily="34" charset="0"/>
              </a:rPr>
              <a:t>İÇMESUYU VE BARAJLAR</a:t>
            </a:r>
            <a:endPar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endParaRP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Su şebekesi 19.804 km. ve su isale hattı ise 3.052 km’dir. </a:t>
            </a:r>
          </a:p>
          <a:p>
            <a:pPr marL="214304" lvl="0" indent="-214304" algn="just">
              <a:buFont typeface="Arial" panose="020B0604020202020204" pitchFamily="34" charset="0"/>
              <a:buChar char="•"/>
              <a:defRPr/>
            </a:pP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Su kaynaklarının kapasitesi 1 milyar 653 milyon m</a:t>
            </a:r>
            <a:r>
              <a:rPr kumimoji="0" lang="en-US"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³</a:t>
            </a: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/yıl, şehre verilen ortalama günlük su </a:t>
            </a:r>
            <a:r>
              <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rPr>
              <a:t>miktarı </a:t>
            </a:r>
            <a:r>
              <a:rPr lang="tr-TR" sz="1400" b="1" dirty="0">
                <a:latin typeface="Calibri" panose="020F0502020204030204" pitchFamily="34" charset="0"/>
                <a:cs typeface="Arial" pitchFamily="34" charset="0"/>
              </a:rPr>
              <a:t>2.941.959 m3/gün’ </a:t>
            </a: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dür.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rPr>
              <a:t>6.723.824  </a:t>
            </a: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adet su kullanan abone bulunmaktadır. Kişi başına düşen günlük su miktarı 182 litredir.</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İlde 21 adet içme suyu arıtma tesisi bulunmaktadır. </a:t>
            </a:r>
            <a:endPar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endParaRPr>
          </a:p>
        </p:txBody>
      </p:sp>
      <p:sp>
        <p:nvSpPr>
          <p:cNvPr id="12" name="Dikdörtgen 11"/>
          <p:cNvSpPr/>
          <p:nvPr/>
        </p:nvSpPr>
        <p:spPr>
          <a:xfrm>
            <a:off x="228016" y="8034518"/>
            <a:ext cx="6481482" cy="1406539"/>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tr-TR" sz="1400" b="1" i="0" u="sng" strike="noStrike" kern="1200" cap="none" spc="0" normalizeH="0" baseline="0" noProof="0" dirty="0" smtClean="0">
                <a:ln>
                  <a:noFill/>
                </a:ln>
                <a:effectLst/>
                <a:uLnTx/>
                <a:uFillTx/>
                <a:latin typeface="Calibri" panose="020F0502020204030204" pitchFamily="34" charset="0"/>
                <a:ea typeface="+mn-ea"/>
                <a:cs typeface="Arial" pitchFamily="34" charset="0"/>
              </a:rPr>
              <a:t>KANALİZASYON</a:t>
            </a:r>
            <a:endPar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endParaRP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rPr>
              <a:t>İstanbul İlinin mevcut kanalizasyon kanal şebeke uzunluğu </a:t>
            </a: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16.746 </a:t>
            </a:r>
            <a:r>
              <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rPr>
              <a:t>km’dir. </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rPr>
              <a:t>İlde </a:t>
            </a: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89 </a:t>
            </a:r>
            <a:r>
              <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rPr>
              <a:t>adet Atıksu Arıtma Tesisi bulunmaktadır. Arıtılan atık su miktarı 1.498.276.404  m³/yıl’ </a:t>
            </a:r>
            <a:r>
              <a:rPr kumimoji="0" lang="tr-TR" sz="1400" b="1" i="0" u="none" strike="noStrike" kern="1200" cap="none" spc="0" normalizeH="0" baseline="0" noProof="0" dirty="0" err="1">
                <a:ln>
                  <a:noFill/>
                </a:ln>
                <a:effectLst/>
                <a:uLnTx/>
                <a:uFillTx/>
                <a:latin typeface="Calibri" panose="020F0502020204030204" pitchFamily="34" charset="0"/>
                <a:ea typeface="+mn-ea"/>
                <a:cs typeface="Arial" pitchFamily="34" charset="0"/>
              </a:rPr>
              <a:t>dır</a:t>
            </a: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a:t>
            </a:r>
            <a:endPar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endParaRP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rPr>
              <a:t>İSKİ Genel Müdürlüğü’nün baraj havzaları ve su kaynakları bakımından mesul olduğu alan ise 5.461 km</a:t>
            </a:r>
            <a:r>
              <a:rPr kumimoji="0" lang="en-US" sz="1400" b="1" i="0" u="none" strike="noStrike" kern="1200" cap="none" spc="0" normalizeH="0" baseline="0" noProof="0" dirty="0">
                <a:ln>
                  <a:noFill/>
                </a:ln>
                <a:effectLst/>
                <a:uLnTx/>
                <a:uFillTx/>
                <a:latin typeface="Calibri" panose="020F0502020204030204" pitchFamily="34" charset="0"/>
                <a:ea typeface="+mn-ea"/>
                <a:cs typeface="Arial" pitchFamily="34" charset="0"/>
              </a:rPr>
              <a:t>²</a:t>
            </a:r>
            <a:r>
              <a:rPr kumimoji="0" lang="tr-TR" sz="1400" b="1" i="0" u="none" strike="noStrike" kern="1200" cap="none" spc="0" normalizeH="0" baseline="0" noProof="0" dirty="0" smtClean="0">
                <a:ln>
                  <a:noFill/>
                </a:ln>
                <a:effectLst/>
                <a:uLnTx/>
                <a:uFillTx/>
                <a:latin typeface="Calibri" panose="020F0502020204030204" pitchFamily="34" charset="0"/>
                <a:ea typeface="+mn-ea"/>
                <a:cs typeface="Arial" pitchFamily="34" charset="0"/>
              </a:rPr>
              <a:t>’</a:t>
            </a:r>
            <a:r>
              <a:rPr kumimoji="0" lang="tr-TR" sz="1400" b="1" i="0" u="none" strike="noStrike" kern="1200" cap="none" spc="0" normalizeH="0" baseline="0" noProof="0" dirty="0" err="1" smtClean="0">
                <a:ln>
                  <a:noFill/>
                </a:ln>
                <a:effectLst/>
                <a:uLnTx/>
                <a:uFillTx/>
                <a:latin typeface="Calibri" panose="020F0502020204030204" pitchFamily="34" charset="0"/>
                <a:ea typeface="+mn-ea"/>
                <a:cs typeface="Arial" pitchFamily="34" charset="0"/>
              </a:rPr>
              <a:t>Bdir</a:t>
            </a:r>
            <a:r>
              <a:rPr kumimoji="0" lang="tr-TR" sz="1400" b="1" i="0" u="none" strike="noStrike" kern="1200" cap="none" spc="0" normalizeH="0" baseline="0" noProof="0" dirty="0">
                <a:ln>
                  <a:noFill/>
                </a:ln>
                <a:effectLst/>
                <a:uLnTx/>
                <a:uFillTx/>
                <a:latin typeface="Calibri" panose="020F0502020204030204" pitchFamily="34" charset="0"/>
                <a:ea typeface="+mn-ea"/>
                <a:cs typeface="Arial" pitchFamily="34" charset="0"/>
              </a:rPr>
              <a:t>.</a:t>
            </a:r>
          </a:p>
        </p:txBody>
      </p:sp>
    </p:spTree>
    <p:extLst>
      <p:ext uri="{BB962C8B-B14F-4D97-AF65-F5344CB8AC3E}">
        <p14:creationId xmlns:p14="http://schemas.microsoft.com/office/powerpoint/2010/main" val="2462016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98255"/>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İLETİŞİM-HABERLEŞME ve ENERJİ  </a:t>
            </a:r>
            <a:r>
              <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(2023 </a:t>
            </a:r>
            <a:r>
              <a:rPr kumimoji="0" lang="tr-TR" sz="1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Slayt Numarası Yer Tutucusu 9"/>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4 Tablo"/>
          <p:cNvGraphicFramePr>
            <a:graphicFrameLocks noGrp="1"/>
          </p:cNvGraphicFramePr>
          <p:nvPr>
            <p:extLst>
              <p:ext uri="{D42A27DB-BD31-4B8C-83A1-F6EECF244321}">
                <p14:modId xmlns:p14="http://schemas.microsoft.com/office/powerpoint/2010/main" val="2264110234"/>
              </p:ext>
            </p:extLst>
          </p:nvPr>
        </p:nvGraphicFramePr>
        <p:xfrm>
          <a:off x="93839" y="5936830"/>
          <a:ext cx="6764161" cy="3466088"/>
        </p:xfrm>
        <a:graphic>
          <a:graphicData uri="http://schemas.openxmlformats.org/drawingml/2006/table">
            <a:tbl>
              <a:tblPr>
                <a:effectLst>
                  <a:outerShdw blurRad="50800" dist="38100" dir="5400000" algn="t" rotWithShape="0">
                    <a:prstClr val="black">
                      <a:alpha val="40000"/>
                    </a:prstClr>
                  </a:outerShdw>
                </a:effectLst>
              </a:tblPr>
              <a:tblGrid>
                <a:gridCol w="1483184">
                  <a:extLst>
                    <a:ext uri="{9D8B030D-6E8A-4147-A177-3AD203B41FA5}">
                      <a16:colId xmlns:a16="http://schemas.microsoft.com/office/drawing/2014/main" val="20000"/>
                    </a:ext>
                  </a:extLst>
                </a:gridCol>
                <a:gridCol w="1476137">
                  <a:extLst>
                    <a:ext uri="{9D8B030D-6E8A-4147-A177-3AD203B41FA5}">
                      <a16:colId xmlns:a16="http://schemas.microsoft.com/office/drawing/2014/main" val="20001"/>
                    </a:ext>
                  </a:extLst>
                </a:gridCol>
                <a:gridCol w="1483183">
                  <a:extLst>
                    <a:ext uri="{9D8B030D-6E8A-4147-A177-3AD203B41FA5}">
                      <a16:colId xmlns:a16="http://schemas.microsoft.com/office/drawing/2014/main" val="20002"/>
                    </a:ext>
                  </a:extLst>
                </a:gridCol>
                <a:gridCol w="2321657">
                  <a:extLst>
                    <a:ext uri="{9D8B030D-6E8A-4147-A177-3AD203B41FA5}">
                      <a16:colId xmlns:a16="http://schemas.microsoft.com/office/drawing/2014/main" val="20003"/>
                    </a:ext>
                  </a:extLst>
                </a:gridCol>
              </a:tblGrid>
              <a:tr h="46396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İLDEKİ DOĞALGAZ ABONMAN DURUMU</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516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ABONE SAYISI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GAZ KULLANICI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TÜKETİM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MİKTARI (m</a:t>
                      </a:r>
                      <a:r>
                        <a:rPr kumimoji="0" lang="tr-TR" sz="1400" b="1" i="0" u="none" strike="noStrike" cap="none" normalizeH="0" baseline="30000" dirty="0">
                          <a:ln>
                            <a:noFill/>
                          </a:ln>
                          <a:solidFill>
                            <a:schemeClr val="bg1"/>
                          </a:solidFill>
                          <a:effectLst/>
                          <a:latin typeface="Calibri" panose="020F0502020204030204" pitchFamily="34" charset="0"/>
                          <a:cs typeface="Arial" pitchFamily="34" charset="0"/>
                        </a:rPr>
                        <a:t>3</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2906911194"/>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2016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6.191.095</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5.888.063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5.247.929.338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6.304.133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6.007.659</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6.117.308.188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6.466.567</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6.151.390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6.395.111.688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70429530"/>
                  </a:ext>
                </a:extLst>
              </a:tr>
              <a:tr h="39656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2019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6.649.518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6.359.342</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5.916.051.890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13992198"/>
                  </a:ext>
                </a:extLst>
              </a:tr>
              <a:tr h="431343">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6.775.510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6.486.361</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6.207.725.000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8525612"/>
                  </a:ext>
                </a:extLst>
              </a:tr>
              <a:tr h="431343">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2021</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6.884.674</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6.598.235</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      6.988.167.271 	</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2210516"/>
                  </a:ext>
                </a:extLst>
              </a:tr>
            </a:tbl>
          </a:graphicData>
        </a:graphic>
      </p:graphicFrame>
      <p:graphicFrame>
        <p:nvGraphicFramePr>
          <p:cNvPr id="8" name="4 Tablo"/>
          <p:cNvGraphicFramePr>
            <a:graphicFrameLocks noGrp="1"/>
          </p:cNvGraphicFramePr>
          <p:nvPr>
            <p:extLst>
              <p:ext uri="{D42A27DB-BD31-4B8C-83A1-F6EECF244321}">
                <p14:modId xmlns:p14="http://schemas.microsoft.com/office/powerpoint/2010/main" val="2814588648"/>
              </p:ext>
            </p:extLst>
          </p:nvPr>
        </p:nvGraphicFramePr>
        <p:xfrm>
          <a:off x="117000" y="803781"/>
          <a:ext cx="6624000" cy="1833403"/>
        </p:xfrm>
        <a:graphic>
          <a:graphicData uri="http://schemas.openxmlformats.org/drawingml/2006/table">
            <a:tbl>
              <a:tblPr>
                <a:effectLst>
                  <a:outerShdw blurRad="50800" dist="38100" dir="5400000" algn="t" rotWithShape="0">
                    <a:prstClr val="black">
                      <a:alpha val="40000"/>
                    </a:prstClr>
                  </a:outerShdw>
                </a:effectLst>
              </a:tblPr>
              <a:tblGrid>
                <a:gridCol w="1728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1188000">
                  <a:extLst>
                    <a:ext uri="{9D8B030D-6E8A-4147-A177-3AD203B41FA5}">
                      <a16:colId xmlns:a16="http://schemas.microsoft.com/office/drawing/2014/main" val="20004"/>
                    </a:ext>
                  </a:extLst>
                </a:gridCol>
              </a:tblGrid>
              <a:tr h="611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43029" marR="43029" marT="0" marB="0" anchor="b"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TELEFON SANTRAL KAPASİTESİ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ABONE SAYISI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BEKLEYEN ABONE</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ANKESÖRLÜ TELEFON</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407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AVRUPA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0" i="0" u="none" strike="noStrike" dirty="0">
                          <a:solidFill>
                            <a:srgbClr val="000000"/>
                          </a:solidFill>
                          <a:effectLst/>
                          <a:latin typeface="+mn-lt"/>
                        </a:rPr>
                        <a:t>2.928.040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0" i="0" u="none" strike="noStrike" dirty="0">
                          <a:solidFill>
                            <a:srgbClr val="000000"/>
                          </a:solidFill>
                          <a:effectLst/>
                          <a:latin typeface="+mn-lt"/>
                        </a:rPr>
                        <a:t>1.507.575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0" i="0" u="none" strike="noStrike">
                          <a:solidFill>
                            <a:srgbClr val="1F497D"/>
                          </a:solidFill>
                          <a:effectLst/>
                          <a:latin typeface="+mn-lt"/>
                        </a:rPr>
                        <a:t>453</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0" i="0" u="none" strike="noStrike">
                          <a:solidFill>
                            <a:srgbClr val="000000"/>
                          </a:solidFill>
                          <a:effectLst/>
                          <a:latin typeface="+mn-lt"/>
                        </a:rPr>
                        <a:t>4.338</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7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ANADOLU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0" i="0" u="none" strike="noStrike">
                          <a:solidFill>
                            <a:srgbClr val="000000"/>
                          </a:solidFill>
                          <a:effectLst/>
                          <a:latin typeface="+mn-lt"/>
                        </a:rPr>
                        <a:t>1.892.520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0" i="0" u="none" strike="noStrike" dirty="0">
                          <a:solidFill>
                            <a:srgbClr val="000000"/>
                          </a:solidFill>
                          <a:effectLst/>
                          <a:latin typeface="+mn-lt"/>
                        </a:rPr>
                        <a:t>906.238</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0" i="0" u="none" strike="noStrike" dirty="0">
                          <a:solidFill>
                            <a:srgbClr val="1F497D"/>
                          </a:solidFill>
                          <a:effectLst/>
                          <a:latin typeface="+mn-lt"/>
                        </a:rPr>
                        <a:t>206</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0" i="0" u="none" strike="noStrike" dirty="0">
                          <a:solidFill>
                            <a:srgbClr val="000000"/>
                          </a:solidFill>
                          <a:effectLst/>
                          <a:latin typeface="+mn-lt"/>
                        </a:rPr>
                        <a:t>2.914</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7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TOPLAM</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4.820.560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2.413.813</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659</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7.252</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1" name="6 Tablo"/>
          <p:cNvGraphicFramePr>
            <a:graphicFrameLocks noGrp="1"/>
          </p:cNvGraphicFramePr>
          <p:nvPr>
            <p:extLst>
              <p:ext uri="{D42A27DB-BD31-4B8C-83A1-F6EECF244321}">
                <p14:modId xmlns:p14="http://schemas.microsoft.com/office/powerpoint/2010/main" val="1999340594"/>
              </p:ext>
            </p:extLst>
          </p:nvPr>
        </p:nvGraphicFramePr>
        <p:xfrm>
          <a:off x="135446" y="2743199"/>
          <a:ext cx="6656293" cy="3087757"/>
        </p:xfrm>
        <a:graphic>
          <a:graphicData uri="http://schemas.openxmlformats.org/drawingml/2006/table">
            <a:tbl>
              <a:tblPr>
                <a:effectLst>
                  <a:outerShdw blurRad="50800" dist="38100" dir="5400000" algn="t" rotWithShape="0">
                    <a:prstClr val="black">
                      <a:alpha val="40000"/>
                    </a:prstClr>
                  </a:outerShdw>
                </a:effectLst>
              </a:tblPr>
              <a:tblGrid>
                <a:gridCol w="3134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1299593">
                  <a:extLst>
                    <a:ext uri="{9D8B030D-6E8A-4147-A177-3AD203B41FA5}">
                      <a16:colId xmlns:a16="http://schemas.microsoft.com/office/drawing/2014/main" val="20003"/>
                    </a:ext>
                  </a:extLst>
                </a:gridCol>
              </a:tblGrid>
              <a:tr h="543571">
                <a:tc>
                  <a:txBody>
                    <a:bodyPr/>
                    <a:lstStyle/>
                    <a:p>
                      <a:pPr algn="just"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                         ENERJİ</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2019</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2020</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2021</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424031">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35.536.623.323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34.371.876.813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36.337.317.343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24031">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2.364</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2.574,78</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2.293,89</a:t>
                      </a:r>
                      <a:endParaRPr lang="tr-TR" sz="1200" dirty="0"/>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24031">
                <a:tc>
                  <a:txBody>
                    <a:bodyPr/>
                    <a:lstStyle/>
                    <a:p>
                      <a:pPr algn="l" fontAlgn="b"/>
                      <a:r>
                        <a:rPr lang="tr-TR" sz="1200" b="1" i="0" u="none" strike="noStrike" dirty="0">
                          <a:solidFill>
                            <a:srgbClr val="2D3142"/>
                          </a:solidFill>
                          <a:latin typeface="Calibri" panose="020F0502020204030204" pitchFamily="34" charset="0"/>
                          <a:cs typeface="Arial" pitchFamily="34" charset="0"/>
                        </a:rPr>
                        <a:t>KAYIP KAÇAK ORANI </a:t>
                      </a:r>
                      <a:r>
                        <a:rPr lang="tr-TR" sz="1200" b="1" i="0" u="none" strike="noStrike" dirty="0" smtClean="0">
                          <a:solidFill>
                            <a:srgbClr val="2D3142"/>
                          </a:solidFill>
                          <a:latin typeface="Calibri" panose="020F0502020204030204" pitchFamily="34" charset="0"/>
                          <a:cs typeface="Arial" pitchFamily="34" charset="0"/>
                        </a:rPr>
                        <a:t>(</a:t>
                      </a:r>
                      <a:r>
                        <a:rPr lang="tr-TR" sz="1200" b="1" i="0" u="none" strike="noStrike" baseline="0" dirty="0" smtClean="0">
                          <a:solidFill>
                            <a:srgbClr val="2D3142"/>
                          </a:solidFill>
                          <a:latin typeface="Calibri" panose="020F0502020204030204" pitchFamily="34" charset="0"/>
                          <a:cs typeface="Arial" pitchFamily="34" charset="0"/>
                        </a:rPr>
                        <a:t>AVRUPA </a:t>
                      </a:r>
                      <a:r>
                        <a:rPr lang="tr-TR" sz="1200" b="1" i="0" u="none" strike="noStrike" dirty="0" smtClean="0">
                          <a:solidFill>
                            <a:srgbClr val="2D3142"/>
                          </a:solidFill>
                          <a:latin typeface="Calibri" panose="020F0502020204030204" pitchFamily="34" charset="0"/>
                          <a:cs typeface="Arial" pitchFamily="34" charset="0"/>
                        </a:rPr>
                        <a:t> YAKASI)          </a:t>
                      </a:r>
                      <a:endParaRPr lang="tr-TR" sz="1200" b="1" i="0" u="none" strike="noStrike" dirty="0">
                        <a:solidFill>
                          <a:srgbClr val="2D3142"/>
                        </a:solidFill>
                        <a:latin typeface="Calibri" panose="020F0502020204030204" pitchFamily="34" charset="0"/>
                        <a:cs typeface="Arial" pitchFamily="34" charset="0"/>
                      </a:endParaRP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%8,01</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%7,64</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%7,23</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240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2D3142"/>
                          </a:solidFill>
                          <a:latin typeface="Calibri" panose="020F0502020204030204" pitchFamily="34" charset="0"/>
                          <a:cs typeface="Arial" pitchFamily="34" charset="0"/>
                        </a:rPr>
                        <a:t>KAYIP KAÇAK ORANI (ANADOLU</a:t>
                      </a:r>
                      <a:r>
                        <a:rPr lang="tr-TR" sz="1200" b="1" i="0" u="none" strike="noStrike" baseline="0" dirty="0">
                          <a:solidFill>
                            <a:srgbClr val="2D3142"/>
                          </a:solidFill>
                          <a:latin typeface="Calibri" panose="020F0502020204030204" pitchFamily="34" charset="0"/>
                          <a:cs typeface="Arial" pitchFamily="34" charset="0"/>
                        </a:rPr>
                        <a:t> </a:t>
                      </a:r>
                      <a:r>
                        <a:rPr lang="tr-TR" sz="1200" b="1" i="0" u="none" strike="noStrike" dirty="0">
                          <a:solidFill>
                            <a:srgbClr val="2D3142"/>
                          </a:solidFill>
                          <a:latin typeface="Calibri" panose="020F0502020204030204" pitchFamily="34" charset="0"/>
                          <a:cs typeface="Arial" pitchFamily="34" charset="0"/>
                        </a:rPr>
                        <a:t>YAKASI)</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%4,34</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%5,25</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%5,28</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24031">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DOĞALGAZ TÜKETİMİ (m³)</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5.916.051.890</a:t>
                      </a:r>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6.207.725.000</a:t>
                      </a:r>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dirty="0" smtClean="0"/>
                        <a:t> 6.988.167.271 </a:t>
                      </a:r>
                      <a:endParaRPr lang="tr-TR" sz="1200" dirty="0"/>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24031">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YILLIK DOĞALGAZ TÜKETİMİ (m³</a:t>
                      </a:r>
                      <a:r>
                        <a:rPr lang="tr-TR" sz="1200" b="1" i="0" u="none" strike="noStrike" dirty="0" smtClean="0">
                          <a:solidFill>
                            <a:srgbClr val="2D3142"/>
                          </a:solidFill>
                          <a:latin typeface="Calibri" panose="020F0502020204030204" pitchFamily="34" charset="0"/>
                          <a:cs typeface="Arial" pitchFamily="34" charset="0"/>
                        </a:rPr>
                        <a:t>)*</a:t>
                      </a:r>
                      <a:endParaRPr lang="tr-TR" sz="1200" b="1" i="0" u="none" strike="noStrike" dirty="0">
                        <a:solidFill>
                          <a:srgbClr val="2D3142"/>
                        </a:solidFill>
                        <a:latin typeface="Calibri" panose="020F0502020204030204" pitchFamily="34" charset="0"/>
                        <a:cs typeface="Arial" pitchFamily="34" charset="0"/>
                      </a:endParaRP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381</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916</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441,1</a:t>
                      </a:r>
                      <a:endParaRPr lang="tr-TR" sz="1200" dirty="0"/>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973634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KENTSEL DÖNÜŞÜM</a:t>
            </a:r>
          </a:p>
        </p:txBody>
      </p:sp>
      <p:sp>
        <p:nvSpPr>
          <p:cNvPr id="7" name="Parallelogram 15">
            <a:extLst>
              <a:ext uri="{FF2B5EF4-FFF2-40B4-BE49-F238E27FC236}">
                <a16:creationId xmlns:a16="http://schemas.microsoft.com/office/drawing/2014/main" id="{CA8A8A80-E6C9-4063-A021-CEB2C3FE3A06}"/>
              </a:ext>
            </a:extLst>
          </p:cNvPr>
          <p:cNvSpPr/>
          <p:nvPr/>
        </p:nvSpPr>
        <p:spPr>
          <a:xfrm>
            <a:off x="107576" y="861895"/>
            <a:ext cx="5760000" cy="360000"/>
          </a:xfrm>
          <a:prstGeom prst="parallelogram">
            <a:avLst/>
          </a:prstGeom>
          <a:solidFill>
            <a:srgbClr val="FF6000">
              <a:alpha val="9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a:ln>
                  <a:noFill/>
                </a:ln>
                <a:solidFill>
                  <a:prstClr val="white"/>
                </a:solidFill>
                <a:effectLst/>
                <a:uLnTx/>
                <a:uFillTx/>
                <a:latin typeface="Calibri" panose="020F0502020204030204"/>
                <a:ea typeface="+mn-ea"/>
                <a:cs typeface="+mn-cs"/>
              </a:rPr>
              <a:t>KENTSEL DÖNÜŞÜM İHTİYACI</a:t>
            </a:r>
            <a:endParaRPr kumimoji="0" lang="en-ID" sz="16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Metin kutusu 8"/>
          <p:cNvSpPr txBox="1"/>
          <p:nvPr/>
        </p:nvSpPr>
        <p:spPr>
          <a:xfrm>
            <a:off x="215153" y="9459440"/>
            <a:ext cx="664284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İstanbul Altyapı ve Kentsel Dönüşüm Müdürlüğü verisidir.</a:t>
            </a:r>
            <a:endPar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o 3"/>
          <p:cNvGraphicFramePr>
            <a:graphicFrameLocks noGrp="1"/>
          </p:cNvGraphicFramePr>
          <p:nvPr>
            <p:extLst/>
          </p:nvPr>
        </p:nvGraphicFramePr>
        <p:xfrm>
          <a:off x="202792" y="1282694"/>
          <a:ext cx="6401207" cy="8115302"/>
        </p:xfrm>
        <a:graphic>
          <a:graphicData uri="http://schemas.openxmlformats.org/drawingml/2006/table">
            <a:tbl>
              <a:tblPr/>
              <a:tblGrid>
                <a:gridCol w="1500227">
                  <a:extLst>
                    <a:ext uri="{9D8B030D-6E8A-4147-A177-3AD203B41FA5}">
                      <a16:colId xmlns:a16="http://schemas.microsoft.com/office/drawing/2014/main" val="2859230789"/>
                    </a:ext>
                  </a:extLst>
                </a:gridCol>
                <a:gridCol w="1633660">
                  <a:extLst>
                    <a:ext uri="{9D8B030D-6E8A-4147-A177-3AD203B41FA5}">
                      <a16:colId xmlns:a16="http://schemas.microsoft.com/office/drawing/2014/main" val="2164707435"/>
                    </a:ext>
                  </a:extLst>
                </a:gridCol>
                <a:gridCol w="1705221">
                  <a:extLst>
                    <a:ext uri="{9D8B030D-6E8A-4147-A177-3AD203B41FA5}">
                      <a16:colId xmlns:a16="http://schemas.microsoft.com/office/drawing/2014/main" val="2693291888"/>
                    </a:ext>
                  </a:extLst>
                </a:gridCol>
                <a:gridCol w="1562099">
                  <a:extLst>
                    <a:ext uri="{9D8B030D-6E8A-4147-A177-3AD203B41FA5}">
                      <a16:colId xmlns:a16="http://schemas.microsoft.com/office/drawing/2014/main" val="3482426448"/>
                    </a:ext>
                  </a:extLst>
                </a:gridCol>
              </a:tblGrid>
              <a:tr h="463936">
                <a:tc>
                  <a:txBody>
                    <a:bodyPr/>
                    <a:lstStyle/>
                    <a:p>
                      <a:pPr algn="ctr" rtl="0" fontAlgn="ctr"/>
                      <a:r>
                        <a:rPr lang="tr-TR" sz="1200" b="1" i="0" u="none" strike="noStrike" dirty="0">
                          <a:solidFill>
                            <a:srgbClr val="FFFFFF"/>
                          </a:solidFill>
                          <a:effectLst/>
                          <a:latin typeface="Calibri" panose="020F0502020204030204" pitchFamily="34" charset="0"/>
                        </a:rPr>
                        <a:t>İLÇE ADI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dirty="0">
                          <a:solidFill>
                            <a:srgbClr val="FFFFFF"/>
                          </a:solidFill>
                          <a:effectLst/>
                          <a:latin typeface="Calibri" panose="020F0502020204030204" pitchFamily="34" charset="0"/>
                        </a:rPr>
                        <a:t>BİNA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dirty="0">
                          <a:solidFill>
                            <a:srgbClr val="FFFFFF"/>
                          </a:solidFill>
                          <a:effectLst/>
                          <a:latin typeface="Calibri" panose="020F0502020204030204" pitchFamily="34" charset="0"/>
                        </a:rPr>
                        <a:t>BAĞIMSIZ BÖLÜM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a:solidFill>
                            <a:srgbClr val="FFFFFF"/>
                          </a:solidFill>
                          <a:effectLst/>
                          <a:latin typeface="Calibri" panose="020F0502020204030204" pitchFamily="34" charset="0"/>
                        </a:rPr>
                        <a:t>BAŞVURU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3798511429"/>
                  </a:ext>
                </a:extLst>
              </a:tr>
              <a:tr h="322174">
                <a:tc>
                  <a:txBody>
                    <a:bodyPr/>
                    <a:lstStyle/>
                    <a:p>
                      <a:pPr algn="l" rtl="0" fontAlgn="ctr"/>
                      <a:r>
                        <a:rPr lang="tr-TR" sz="1200" b="1" i="0" u="none" strike="noStrike" dirty="0">
                          <a:solidFill>
                            <a:srgbClr val="000000"/>
                          </a:solidFill>
                          <a:effectLst/>
                          <a:latin typeface="Calibri" panose="020F0502020204030204" pitchFamily="34" charset="0"/>
                        </a:rPr>
                        <a:t>İSTANBUL GENELİ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90.061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1.019.471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269.670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330535184"/>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Bahçelievler</a:t>
                      </a:r>
                    </a:p>
                  </a:txBody>
                  <a:tcPr marL="7183" marR="7183" marT="7183" marB="0" anchor="ctr">
                    <a:lnL>
                      <a:noFill/>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6.740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94.413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26.852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84507451"/>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Bağcılar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9.014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80.036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25.933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178073717"/>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Güngören</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4.463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67.717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20.403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911748865"/>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Üsküdar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5.856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58.919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18.577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791147101"/>
                  </a:ext>
                </a:extLst>
              </a:tr>
              <a:tr h="187928">
                <a:tc>
                  <a:txBody>
                    <a:bodyPr/>
                    <a:lstStyle/>
                    <a:p>
                      <a:pPr algn="l" rtl="0" fontAlgn="ctr"/>
                      <a:r>
                        <a:rPr lang="tr-TR" sz="1100" b="0" i="0" u="none" strike="noStrike">
                          <a:solidFill>
                            <a:srgbClr val="000000"/>
                          </a:solidFill>
                          <a:effectLst/>
                          <a:latin typeface="Calibri" panose="020F0502020204030204" pitchFamily="34" charset="0"/>
                        </a:rPr>
                        <a:t>Fatih</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5.963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60.160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15.608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602687512"/>
                  </a:ext>
                </a:extLst>
              </a:tr>
              <a:tr h="187928">
                <a:tc>
                  <a:txBody>
                    <a:bodyPr/>
                    <a:lstStyle/>
                    <a:p>
                      <a:pPr algn="l" rtl="0" fontAlgn="ctr"/>
                      <a:r>
                        <a:rPr lang="tr-TR" sz="1100" b="0" i="0" u="none" strike="noStrike">
                          <a:solidFill>
                            <a:srgbClr val="000000"/>
                          </a:solidFill>
                          <a:effectLst/>
                          <a:latin typeface="Calibri" panose="020F0502020204030204" pitchFamily="34" charset="0"/>
                        </a:rPr>
                        <a:t>Avcılar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3.369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45.014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13.517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63333429"/>
                  </a:ext>
                </a:extLst>
              </a:tr>
              <a:tr h="187928">
                <a:tc>
                  <a:txBody>
                    <a:bodyPr/>
                    <a:lstStyle/>
                    <a:p>
                      <a:pPr algn="l" rtl="0" fontAlgn="ctr"/>
                      <a:r>
                        <a:rPr lang="tr-TR" sz="1100" b="0" i="0" u="none" strike="noStrike">
                          <a:solidFill>
                            <a:srgbClr val="000000"/>
                          </a:solidFill>
                          <a:effectLst/>
                          <a:latin typeface="Calibri" panose="020F0502020204030204" pitchFamily="34" charset="0"/>
                        </a:rPr>
                        <a:t>Küçükçekmece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4.465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53.329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13.344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866420570"/>
                  </a:ext>
                </a:extLst>
              </a:tr>
              <a:tr h="187928">
                <a:tc>
                  <a:txBody>
                    <a:bodyPr/>
                    <a:lstStyle/>
                    <a:p>
                      <a:pPr algn="l" rtl="0" fontAlgn="ctr"/>
                      <a:r>
                        <a:rPr lang="tr-TR" sz="1100" b="0" i="0" u="none" strike="noStrike">
                          <a:solidFill>
                            <a:srgbClr val="000000"/>
                          </a:solidFill>
                          <a:effectLst/>
                          <a:latin typeface="Calibri" panose="020F0502020204030204" pitchFamily="34" charset="0"/>
                        </a:rPr>
                        <a:t>Kartal</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3.257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42.515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12.211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17292614"/>
                  </a:ext>
                </a:extLst>
              </a:tr>
              <a:tr h="187928">
                <a:tc>
                  <a:txBody>
                    <a:bodyPr/>
                    <a:lstStyle/>
                    <a:p>
                      <a:pPr algn="l" rtl="0" fontAlgn="ctr"/>
                      <a:r>
                        <a:rPr lang="tr-TR" sz="1100" b="0" i="0" u="none" strike="noStrike">
                          <a:solidFill>
                            <a:srgbClr val="000000"/>
                          </a:solidFill>
                          <a:effectLst/>
                          <a:latin typeface="Calibri" panose="020F0502020204030204" pitchFamily="34" charset="0"/>
                        </a:rPr>
                        <a:t>Esenler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4.242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37.328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10.433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27637242"/>
                  </a:ext>
                </a:extLst>
              </a:tr>
              <a:tr h="187928">
                <a:tc>
                  <a:txBody>
                    <a:bodyPr/>
                    <a:lstStyle/>
                    <a:p>
                      <a:pPr algn="l" rtl="0" fontAlgn="ctr"/>
                      <a:r>
                        <a:rPr lang="tr-TR" sz="1100" b="0" i="0" u="none" strike="noStrike">
                          <a:solidFill>
                            <a:srgbClr val="000000"/>
                          </a:solidFill>
                          <a:effectLst/>
                          <a:latin typeface="Calibri" panose="020F0502020204030204" pitchFamily="34" charset="0"/>
                        </a:rPr>
                        <a:t>Maltepe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2.999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45.850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10.162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119213263"/>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Ümraniye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3.199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32.766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10.016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8198960"/>
                  </a:ext>
                </a:extLst>
              </a:tr>
              <a:tr h="187928">
                <a:tc>
                  <a:txBody>
                    <a:bodyPr/>
                    <a:lstStyle/>
                    <a:p>
                      <a:pPr algn="l" rtl="0" fontAlgn="ctr"/>
                      <a:r>
                        <a:rPr lang="tr-TR" sz="1100" b="0" i="0" u="none" strike="noStrike">
                          <a:solidFill>
                            <a:srgbClr val="000000"/>
                          </a:solidFill>
                          <a:effectLst/>
                          <a:latin typeface="Calibri" panose="020F0502020204030204" pitchFamily="34" charset="0"/>
                        </a:rPr>
                        <a:t>Kadıköy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2.817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49.691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9.695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188347038"/>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Pendik</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3.277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35.031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9.059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037295110"/>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Zeytinburnu</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2.658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31.538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6.978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335019777"/>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Bakırköy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1.885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27.957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6.739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700290070"/>
                  </a:ext>
                </a:extLst>
              </a:tr>
              <a:tr h="187928">
                <a:tc>
                  <a:txBody>
                    <a:bodyPr/>
                    <a:lstStyle/>
                    <a:p>
                      <a:pPr algn="l" rtl="0" fontAlgn="ctr"/>
                      <a:r>
                        <a:rPr lang="tr-TR" sz="1100" b="0" i="0" u="none" strike="noStrike">
                          <a:solidFill>
                            <a:srgbClr val="000000"/>
                          </a:solidFill>
                          <a:effectLst/>
                          <a:latin typeface="Calibri" panose="020F0502020204030204" pitchFamily="34" charset="0"/>
                        </a:rPr>
                        <a:t>Gaziosmanpaşa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25.742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6.382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857303281"/>
                  </a:ext>
                </a:extLst>
              </a:tr>
              <a:tr h="187928">
                <a:tc>
                  <a:txBody>
                    <a:bodyPr/>
                    <a:lstStyle/>
                    <a:p>
                      <a:pPr algn="l" rtl="0" fontAlgn="ctr"/>
                      <a:r>
                        <a:rPr lang="tr-TR" sz="1100" b="0" i="0" u="none" strike="noStrike">
                          <a:solidFill>
                            <a:srgbClr val="000000"/>
                          </a:solidFill>
                          <a:effectLst/>
                          <a:latin typeface="Calibri" panose="020F0502020204030204" pitchFamily="34" charset="0"/>
                        </a:rPr>
                        <a:t>Kağıthane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2.140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21.996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5.692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929246947"/>
                  </a:ext>
                </a:extLst>
              </a:tr>
              <a:tr h="187928">
                <a:tc>
                  <a:txBody>
                    <a:bodyPr/>
                    <a:lstStyle/>
                    <a:p>
                      <a:pPr algn="l" rtl="0" fontAlgn="ctr"/>
                      <a:r>
                        <a:rPr lang="tr-TR" sz="1100" b="0" i="0" u="none" strike="noStrike">
                          <a:solidFill>
                            <a:srgbClr val="000000"/>
                          </a:solidFill>
                          <a:effectLst/>
                          <a:latin typeface="Calibri" panose="020F0502020204030204" pitchFamily="34" charset="0"/>
                        </a:rPr>
                        <a:t>Sultangazi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2.302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19.789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5.678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286561005"/>
                  </a:ext>
                </a:extLst>
              </a:tr>
              <a:tr h="187928">
                <a:tc>
                  <a:txBody>
                    <a:bodyPr/>
                    <a:lstStyle/>
                    <a:p>
                      <a:pPr algn="l" rtl="0" fontAlgn="ctr"/>
                      <a:r>
                        <a:rPr lang="tr-TR" sz="1100" b="0" i="0" u="none" strike="noStrike">
                          <a:solidFill>
                            <a:srgbClr val="000000"/>
                          </a:solidFill>
                          <a:effectLst/>
                          <a:latin typeface="Calibri" panose="020F0502020204030204" pitchFamily="34" charset="0"/>
                        </a:rPr>
                        <a:t>Bayrampaşa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2.333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49531818"/>
                  </a:ext>
                </a:extLst>
              </a:tr>
              <a:tr h="187928">
                <a:tc>
                  <a:txBody>
                    <a:bodyPr/>
                    <a:lstStyle/>
                    <a:p>
                      <a:pPr algn="l" rtl="0" fontAlgn="ctr"/>
                      <a:r>
                        <a:rPr lang="tr-TR" sz="1100" b="0" i="0" u="none" strike="noStrike">
                          <a:solidFill>
                            <a:srgbClr val="000000"/>
                          </a:solidFill>
                          <a:effectLst/>
                          <a:latin typeface="Calibri" panose="020F0502020204030204" pitchFamily="34" charset="0"/>
                        </a:rPr>
                        <a:t>Eyüpsultan</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16.439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4.214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51782687"/>
                  </a:ext>
                </a:extLst>
              </a:tr>
              <a:tr h="187928">
                <a:tc>
                  <a:txBody>
                    <a:bodyPr/>
                    <a:lstStyle/>
                    <a:p>
                      <a:pPr algn="l" rtl="0" fontAlgn="ctr"/>
                      <a:r>
                        <a:rPr lang="tr-TR" sz="1100" b="0" i="0" u="none" strike="noStrike">
                          <a:solidFill>
                            <a:srgbClr val="000000"/>
                          </a:solidFill>
                          <a:effectLst/>
                          <a:latin typeface="Calibri" panose="020F0502020204030204" pitchFamily="34" charset="0"/>
                        </a:rPr>
                        <a:t>Ataşehir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1.473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20.103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4.017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910158103"/>
                  </a:ext>
                </a:extLst>
              </a:tr>
              <a:tr h="187928">
                <a:tc>
                  <a:txBody>
                    <a:bodyPr/>
                    <a:lstStyle/>
                    <a:p>
                      <a:pPr algn="l" rtl="0" fontAlgn="ctr"/>
                      <a:r>
                        <a:rPr lang="tr-TR" sz="1100" b="0" i="0" u="none" strike="noStrike">
                          <a:solidFill>
                            <a:srgbClr val="000000"/>
                          </a:solidFill>
                          <a:effectLst/>
                          <a:latin typeface="Calibri" panose="020F0502020204030204" pitchFamily="34" charset="0"/>
                        </a:rPr>
                        <a:t>Sultanbeyli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2.062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9.374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3.595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862957317"/>
                  </a:ext>
                </a:extLst>
              </a:tr>
              <a:tr h="187928">
                <a:tc>
                  <a:txBody>
                    <a:bodyPr/>
                    <a:lstStyle/>
                    <a:p>
                      <a:pPr algn="l" rtl="0" fontAlgn="ctr"/>
                      <a:r>
                        <a:rPr lang="tr-TR" sz="1100" b="0" i="0" u="none" strike="noStrike">
                          <a:solidFill>
                            <a:srgbClr val="000000"/>
                          </a:solidFill>
                          <a:effectLst/>
                          <a:latin typeface="Calibri" panose="020F0502020204030204" pitchFamily="34" charset="0"/>
                        </a:rPr>
                        <a:t>Şişli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1.299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18.997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3.112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14119150"/>
                  </a:ext>
                </a:extLst>
              </a:tr>
              <a:tr h="187928">
                <a:tc>
                  <a:txBody>
                    <a:bodyPr/>
                    <a:lstStyle/>
                    <a:p>
                      <a:pPr algn="l" rtl="0" fontAlgn="ctr"/>
                      <a:r>
                        <a:rPr lang="tr-TR" sz="1100" b="0" i="0" u="none" strike="noStrike">
                          <a:solidFill>
                            <a:srgbClr val="000000"/>
                          </a:solidFill>
                          <a:effectLst/>
                          <a:latin typeface="Calibri" panose="020F0502020204030204" pitchFamily="34" charset="0"/>
                        </a:rPr>
                        <a:t>Sancaktepe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1.530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8.136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2.955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045181839"/>
                  </a:ext>
                </a:extLst>
              </a:tr>
              <a:tr h="187928">
                <a:tc>
                  <a:txBody>
                    <a:bodyPr/>
                    <a:lstStyle/>
                    <a:p>
                      <a:pPr algn="l" rtl="0" fontAlgn="ctr"/>
                      <a:r>
                        <a:rPr lang="tr-TR" sz="1100" b="0" i="0" u="none" strike="noStrike">
                          <a:solidFill>
                            <a:srgbClr val="000000"/>
                          </a:solidFill>
                          <a:effectLst/>
                          <a:latin typeface="Calibri" panose="020F0502020204030204" pitchFamily="34" charset="0"/>
                        </a:rPr>
                        <a:t>Esenyurt</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1.334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19.440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2.863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687905118"/>
                  </a:ext>
                </a:extLst>
              </a:tr>
              <a:tr h="187928">
                <a:tc>
                  <a:txBody>
                    <a:bodyPr/>
                    <a:lstStyle/>
                    <a:p>
                      <a:pPr algn="l" rtl="0" fontAlgn="ctr"/>
                      <a:r>
                        <a:rPr lang="tr-TR" sz="1100" b="0" i="0" u="none" strike="noStrike">
                          <a:solidFill>
                            <a:srgbClr val="000000"/>
                          </a:solidFill>
                          <a:effectLst/>
                          <a:latin typeface="Calibri" panose="020F0502020204030204" pitchFamily="34" charset="0"/>
                        </a:rPr>
                        <a:t>Beşiktaş</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13.411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2.605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88465487"/>
                  </a:ext>
                </a:extLst>
              </a:tr>
              <a:tr h="187928">
                <a:tc>
                  <a:txBody>
                    <a:bodyPr/>
                    <a:lstStyle/>
                    <a:p>
                      <a:pPr algn="l" rtl="0" fontAlgn="ctr"/>
                      <a:r>
                        <a:rPr lang="tr-TR" sz="1100" b="0" i="0" u="none" strike="noStrike">
                          <a:solidFill>
                            <a:srgbClr val="000000"/>
                          </a:solidFill>
                          <a:effectLst/>
                          <a:latin typeface="Calibri" panose="020F0502020204030204" pitchFamily="34" charset="0"/>
                        </a:rPr>
                        <a:t>Büyükçekmece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13.767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2.580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773549077"/>
                  </a:ext>
                </a:extLst>
              </a:tr>
              <a:tr h="187928">
                <a:tc>
                  <a:txBody>
                    <a:bodyPr/>
                    <a:lstStyle/>
                    <a:p>
                      <a:pPr algn="l" rtl="0" fontAlgn="ctr"/>
                      <a:r>
                        <a:rPr lang="tr-TR" sz="1100" b="0" i="0" u="none" strike="noStrike">
                          <a:solidFill>
                            <a:srgbClr val="000000"/>
                          </a:solidFill>
                          <a:effectLst/>
                          <a:latin typeface="Calibri" panose="020F0502020204030204" pitchFamily="34" charset="0"/>
                        </a:rPr>
                        <a:t>Beyoğlu</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1.021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10.552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2.567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264949069"/>
                  </a:ext>
                </a:extLst>
              </a:tr>
              <a:tr h="187928">
                <a:tc>
                  <a:txBody>
                    <a:bodyPr/>
                    <a:lstStyle/>
                    <a:p>
                      <a:pPr algn="l" rtl="0" fontAlgn="ctr"/>
                      <a:r>
                        <a:rPr lang="tr-TR" sz="1100" b="0" i="0" u="none" strike="noStrike">
                          <a:solidFill>
                            <a:srgbClr val="000000"/>
                          </a:solidFill>
                          <a:effectLst/>
                          <a:latin typeface="Calibri" panose="020F0502020204030204" pitchFamily="34" charset="0"/>
                        </a:rPr>
                        <a:t>Çekmeköy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692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6.693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1.954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831793113"/>
                  </a:ext>
                </a:extLst>
              </a:tr>
              <a:tr h="187928">
                <a:tc>
                  <a:txBody>
                    <a:bodyPr/>
                    <a:lstStyle/>
                    <a:p>
                      <a:pPr algn="l" rtl="0" fontAlgn="ctr"/>
                      <a:r>
                        <a:rPr lang="tr-TR" sz="1100" b="0" i="0" u="none" strike="noStrike">
                          <a:solidFill>
                            <a:srgbClr val="000000"/>
                          </a:solidFill>
                          <a:effectLst/>
                          <a:latin typeface="Calibri" panose="020F0502020204030204" pitchFamily="34" charset="0"/>
                        </a:rPr>
                        <a:t>Tuzla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738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5.057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1.414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65954013"/>
                  </a:ext>
                </a:extLst>
              </a:tr>
              <a:tr h="187928">
                <a:tc>
                  <a:txBody>
                    <a:bodyPr/>
                    <a:lstStyle/>
                    <a:p>
                      <a:pPr algn="l" rtl="0" fontAlgn="ctr"/>
                      <a:r>
                        <a:rPr lang="tr-TR" sz="1100" b="0" i="0" u="none" strike="noStrike">
                          <a:solidFill>
                            <a:srgbClr val="000000"/>
                          </a:solidFill>
                          <a:effectLst/>
                          <a:latin typeface="Calibri" panose="020F0502020204030204" pitchFamily="34" charset="0"/>
                        </a:rPr>
                        <a:t>Beylikdüzü</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11.802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1.269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740909907"/>
                  </a:ext>
                </a:extLst>
              </a:tr>
              <a:tr h="187928">
                <a:tc>
                  <a:txBody>
                    <a:bodyPr/>
                    <a:lstStyle/>
                    <a:p>
                      <a:pPr algn="l" rtl="0" fontAlgn="ctr"/>
                      <a:r>
                        <a:rPr lang="tr-TR" sz="1100" b="0" i="0" u="none" strike="noStrike">
                          <a:solidFill>
                            <a:srgbClr val="000000"/>
                          </a:solidFill>
                          <a:effectLst/>
                          <a:latin typeface="Calibri" panose="020F0502020204030204" pitchFamily="34" charset="0"/>
                        </a:rPr>
                        <a:t>Silivri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554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5.234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1.240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603697718"/>
                  </a:ext>
                </a:extLst>
              </a:tr>
              <a:tr h="187928">
                <a:tc>
                  <a:txBody>
                    <a:bodyPr/>
                    <a:lstStyle/>
                    <a:p>
                      <a:pPr algn="l" rtl="0" fontAlgn="ctr"/>
                      <a:r>
                        <a:rPr lang="tr-TR" sz="1100" b="0" i="0" u="none" strike="noStrike">
                          <a:solidFill>
                            <a:srgbClr val="000000"/>
                          </a:solidFill>
                          <a:effectLst/>
                          <a:latin typeface="Calibri" panose="020F0502020204030204" pitchFamily="34" charset="0"/>
                        </a:rPr>
                        <a:t>Arnavutköy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553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2.256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785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42321414"/>
                  </a:ext>
                </a:extLst>
              </a:tr>
              <a:tr h="187928">
                <a:tc>
                  <a:txBody>
                    <a:bodyPr/>
                    <a:lstStyle/>
                    <a:p>
                      <a:pPr algn="l" rtl="0" fontAlgn="ctr"/>
                      <a:r>
                        <a:rPr lang="tr-TR" sz="1100" b="0" i="0" u="none" strike="noStrike">
                          <a:solidFill>
                            <a:srgbClr val="000000"/>
                          </a:solidFill>
                          <a:effectLst/>
                          <a:latin typeface="Calibri" panose="020F0502020204030204" pitchFamily="34" charset="0"/>
                        </a:rPr>
                        <a:t>Sarıyer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375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2.935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629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900460962"/>
                  </a:ext>
                </a:extLst>
              </a:tr>
              <a:tr h="187928">
                <a:tc>
                  <a:txBody>
                    <a:bodyPr/>
                    <a:lstStyle/>
                    <a:p>
                      <a:pPr algn="l" rtl="0" fontAlgn="ctr"/>
                      <a:r>
                        <a:rPr lang="tr-TR" sz="1100" b="0" i="0" u="none" strike="noStrike">
                          <a:solidFill>
                            <a:srgbClr val="000000"/>
                          </a:solidFill>
                          <a:effectLst/>
                          <a:latin typeface="Calibri" panose="020F0502020204030204" pitchFamily="34" charset="0"/>
                        </a:rPr>
                        <a:t>Beykoz</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1.617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362058032"/>
                  </a:ext>
                </a:extLst>
              </a:tr>
              <a:tr h="187928">
                <a:tc>
                  <a:txBody>
                    <a:bodyPr/>
                    <a:lstStyle/>
                    <a:p>
                      <a:pPr algn="l" rtl="0" fontAlgn="ctr"/>
                      <a:r>
                        <a:rPr lang="tr-TR" sz="1100" b="0" i="0" u="none" strike="noStrike">
                          <a:solidFill>
                            <a:srgbClr val="000000"/>
                          </a:solidFill>
                          <a:effectLst/>
                          <a:latin typeface="Calibri" panose="020F0502020204030204" pitchFamily="34" charset="0"/>
                        </a:rPr>
                        <a:t>Başakşehir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2.604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233020641"/>
                  </a:ext>
                </a:extLst>
              </a:tr>
              <a:tr h="187928">
                <a:tc>
                  <a:txBody>
                    <a:bodyPr/>
                    <a:lstStyle/>
                    <a:p>
                      <a:pPr algn="l" rtl="0" fontAlgn="ctr"/>
                      <a:r>
                        <a:rPr lang="tr-TR" sz="1100" b="0" i="0" u="none" strike="noStrike">
                          <a:solidFill>
                            <a:srgbClr val="000000"/>
                          </a:solidFill>
                          <a:effectLst/>
                          <a:latin typeface="Calibri" panose="020F0502020204030204" pitchFamily="34" charset="0"/>
                        </a:rPr>
                        <a:t>Çatalca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911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204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65585584"/>
                  </a:ext>
                </a:extLst>
              </a:tr>
              <a:tr h="187928">
                <a:tc>
                  <a:txBody>
                    <a:bodyPr/>
                    <a:lstStyle/>
                    <a:p>
                      <a:pPr algn="l" rtl="0" fontAlgn="ctr"/>
                      <a:r>
                        <a:rPr lang="tr-TR" sz="1100" b="0" i="0" u="none" strike="noStrike">
                          <a:solidFill>
                            <a:srgbClr val="000000"/>
                          </a:solidFill>
                          <a:effectLst/>
                          <a:latin typeface="Calibri" panose="020F0502020204030204" pitchFamily="34" charset="0"/>
                        </a:rPr>
                        <a:t>Şile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618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145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093373873"/>
                  </a:ext>
                </a:extLst>
              </a:tr>
              <a:tr h="187928">
                <a:tc>
                  <a:txBody>
                    <a:bodyPr/>
                    <a:lstStyle/>
                    <a:p>
                      <a:pPr algn="l" fontAlgn="b"/>
                      <a:r>
                        <a:rPr lang="tr-TR" sz="1100" b="0" i="0" u="none" strike="noStrike" dirty="0">
                          <a:solidFill>
                            <a:srgbClr val="000000"/>
                          </a:solidFill>
                          <a:effectLst/>
                          <a:latin typeface="Calibri" panose="020F0502020204030204" pitchFamily="34" charset="0"/>
                        </a:rPr>
                        <a:t>Adalar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241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84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216585638"/>
                  </a:ext>
                </a:extLst>
              </a:tr>
            </a:tbl>
          </a:graphicData>
        </a:graphic>
      </p:graphicFrame>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174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Tablo 2"/>
          <p:cNvGraphicFramePr>
            <a:graphicFrameLocks noGrp="1"/>
          </p:cNvGraphicFramePr>
          <p:nvPr>
            <p:extLst/>
          </p:nvPr>
        </p:nvGraphicFramePr>
        <p:xfrm>
          <a:off x="134469" y="3348427"/>
          <a:ext cx="6579726" cy="5507625"/>
        </p:xfrm>
        <a:graphic>
          <a:graphicData uri="http://schemas.openxmlformats.org/drawingml/2006/table">
            <a:tbl>
              <a:tblPr>
                <a:effectLst>
                  <a:outerShdw blurRad="50800" dist="38100" dir="5400000" algn="t" rotWithShape="0">
                    <a:prstClr val="black">
                      <a:alpha val="40000"/>
                    </a:prstClr>
                  </a:outerShdw>
                </a:effectLst>
              </a:tblPr>
              <a:tblGrid>
                <a:gridCol w="1510084">
                  <a:extLst>
                    <a:ext uri="{9D8B030D-6E8A-4147-A177-3AD203B41FA5}">
                      <a16:colId xmlns:a16="http://schemas.microsoft.com/office/drawing/2014/main" val="20000"/>
                    </a:ext>
                  </a:extLst>
                </a:gridCol>
                <a:gridCol w="1593977">
                  <a:extLst>
                    <a:ext uri="{9D8B030D-6E8A-4147-A177-3AD203B41FA5}">
                      <a16:colId xmlns:a16="http://schemas.microsoft.com/office/drawing/2014/main" val="20001"/>
                    </a:ext>
                  </a:extLst>
                </a:gridCol>
                <a:gridCol w="1510084">
                  <a:extLst>
                    <a:ext uri="{9D8B030D-6E8A-4147-A177-3AD203B41FA5}">
                      <a16:colId xmlns:a16="http://schemas.microsoft.com/office/drawing/2014/main" val="20002"/>
                    </a:ext>
                  </a:extLst>
                </a:gridCol>
                <a:gridCol w="1965581">
                  <a:extLst>
                    <a:ext uri="{9D8B030D-6E8A-4147-A177-3AD203B41FA5}">
                      <a16:colId xmlns:a16="http://schemas.microsoft.com/office/drawing/2014/main" val="20003"/>
                    </a:ext>
                  </a:extLst>
                </a:gridCol>
              </a:tblGrid>
              <a:tr h="560125">
                <a:tc>
                  <a:txBody>
                    <a:bodyPr/>
                    <a:lstStyle/>
                    <a:p>
                      <a:pPr algn="ctr" rtl="0" fontAlgn="ctr"/>
                      <a:r>
                        <a:rPr lang="tr-TR" sz="1400" b="1" i="0" u="none" strike="noStrike" dirty="0">
                          <a:solidFill>
                            <a:schemeClr val="bg1"/>
                          </a:solidFill>
                          <a:effectLst/>
                          <a:latin typeface="Calibri" panose="020F0502020204030204" pitchFamily="34" charset="0"/>
                        </a:rPr>
                        <a:t> YILLAR</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tc>
                  <a:txBody>
                    <a:bodyPr/>
                    <a:lstStyle/>
                    <a:p>
                      <a:pPr algn="ctr" rtl="0" fontAlgn="ctr"/>
                      <a:r>
                        <a:rPr lang="tr-TR" sz="1400" b="1" i="0" u="none" strike="noStrike" dirty="0">
                          <a:solidFill>
                            <a:schemeClr val="bg1"/>
                          </a:solidFill>
                          <a:effectLst/>
                          <a:latin typeface="Calibri" panose="020F0502020204030204" pitchFamily="34" charset="0"/>
                        </a:rPr>
                        <a:t>   PROGRAMA ALINAN PROJE </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tc>
                  <a:txBody>
                    <a:bodyPr/>
                    <a:lstStyle/>
                    <a:p>
                      <a:pPr algn="ctr" rtl="0" fontAlgn="ctr"/>
                      <a:r>
                        <a:rPr lang="tr-TR" sz="1400" b="1" i="0" u="none" strike="noStrike" dirty="0">
                          <a:solidFill>
                            <a:schemeClr val="bg1"/>
                          </a:solidFill>
                          <a:effectLst/>
                          <a:latin typeface="Calibri" panose="020F0502020204030204" pitchFamily="34" charset="0"/>
                        </a:rPr>
                        <a:t>BİTEN PROJE</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tc>
                  <a:txBody>
                    <a:bodyPr/>
                    <a:lstStyle/>
                    <a:p>
                      <a:pPr algn="ctr" rtl="0" fontAlgn="ctr"/>
                      <a:r>
                        <a:rPr lang="tr-TR" sz="1400" b="1" i="0" u="none" strike="noStrike" dirty="0">
                          <a:solidFill>
                            <a:schemeClr val="bg1"/>
                          </a:solidFill>
                          <a:effectLst/>
                          <a:latin typeface="Calibri" panose="020F0502020204030204" pitchFamily="34" charset="0"/>
                        </a:rPr>
                        <a:t>YILI HARCAMASI </a:t>
                      </a:r>
                      <a:r>
                        <a:rPr lang="fi-FI" sz="1400" b="1" i="0" u="none" strike="noStrike" dirty="0">
                          <a:solidFill>
                            <a:schemeClr val="bg1"/>
                          </a:solidFill>
                          <a:effectLst/>
                          <a:latin typeface="Calibri" panose="020F0502020204030204" pitchFamily="34" charset="0"/>
                        </a:rPr>
                        <a:t>(TL)</a:t>
                      </a:r>
                      <a:br>
                        <a:rPr lang="fi-FI" sz="1400" b="1" i="0" u="none" strike="noStrike" dirty="0">
                          <a:solidFill>
                            <a:schemeClr val="bg1"/>
                          </a:solidFill>
                          <a:effectLst/>
                          <a:latin typeface="Calibri" panose="020F0502020204030204" pitchFamily="34" charset="0"/>
                        </a:rPr>
                      </a:br>
                      <a:r>
                        <a:rPr lang="fi-FI" sz="1400" b="1" i="0" u="none" strike="noStrike" dirty="0">
                          <a:solidFill>
                            <a:schemeClr val="bg1"/>
                          </a:solidFill>
                          <a:effectLst/>
                          <a:latin typeface="Calibri" panose="020F0502020204030204" pitchFamily="34" charset="0"/>
                        </a:rPr>
                        <a:t>(DEVAM EDEN+BİTEN)</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extLst>
                  <a:ext uri="{0D108BD9-81ED-4DB2-BD59-A6C34878D82A}">
                    <a16:rowId xmlns:a16="http://schemas.microsoft.com/office/drawing/2014/main" val="10001"/>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2003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1.539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1.332.425.380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1.303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2.085.274.205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1.844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882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2.191.830.909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2006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3.206.362.974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2007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1.372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6.033.934.280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1099">
                <a:tc>
                  <a:txBody>
                    <a:bodyPr/>
                    <a:lstStyle/>
                    <a:p>
                      <a:pPr algn="ctr" rtl="0" fontAlgn="ctr"/>
                      <a:r>
                        <a:rPr lang="tr-TR" sz="1400" b="0" i="0" u="none" strike="noStrike" dirty="0">
                          <a:solidFill>
                            <a:srgbClr val="000000"/>
                          </a:solidFill>
                          <a:effectLst/>
                          <a:latin typeface="Calibri" panose="020F0502020204030204" pitchFamily="34" charset="0"/>
                        </a:rPr>
                        <a:t>2008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1.554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7.135.544.489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6.201.203.084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2010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1.333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6.620.725.758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2011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1.229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5.008.387.340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963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4.519.105.693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2013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332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6.606.963.068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2014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1.101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287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5.790.665.292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2015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6.511.687.769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27514">
                <a:tc>
                  <a:txBody>
                    <a:bodyPr/>
                    <a:lstStyle/>
                    <a:p>
                      <a:pPr algn="ctr" rtl="0" fontAlgn="ctr"/>
                      <a:r>
                        <a:rPr lang="tr-TR" sz="1400" b="0" i="0" u="none" strike="noStrike" dirty="0">
                          <a:solidFill>
                            <a:srgbClr val="000000"/>
                          </a:solidFill>
                          <a:effectLst/>
                          <a:latin typeface="Calibri" panose="020F0502020204030204" pitchFamily="34" charset="0"/>
                        </a:rPr>
                        <a:t>2016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7.549.809.336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1099">
                <a:tc>
                  <a:txBody>
                    <a:bodyPr/>
                    <a:lstStyle/>
                    <a:p>
                      <a:pPr algn="ctr" rtl="0" fontAlgn="ctr"/>
                      <a:r>
                        <a:rPr lang="tr-TR" sz="1400" b="0" i="0" u="none" strike="noStrike" dirty="0">
                          <a:solidFill>
                            <a:srgbClr val="000000"/>
                          </a:solidFill>
                          <a:effectLst/>
                          <a:latin typeface="Calibri" panose="020F0502020204030204" pitchFamily="34" charset="0"/>
                        </a:rPr>
                        <a:t>2017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9.706.827.695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358064"/>
                  </a:ext>
                </a:extLst>
              </a:tr>
              <a:tr h="251905">
                <a:tc>
                  <a:txBody>
                    <a:bodyPr/>
                    <a:lstStyle/>
                    <a:p>
                      <a:pPr algn="ctr" rtl="0" fontAlgn="ctr"/>
                      <a:r>
                        <a:rPr lang="tr-TR" sz="1400" b="0" i="0" u="none" strike="noStrike" dirty="0">
                          <a:solidFill>
                            <a:srgbClr val="000000"/>
                          </a:solidFill>
                          <a:effectLst/>
                          <a:latin typeface="Calibri" panose="020F0502020204030204" pitchFamily="34" charset="0"/>
                        </a:rPr>
                        <a:t>2018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1.342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357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14.098.308.727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501250"/>
                  </a:ext>
                </a:extLst>
              </a:tr>
              <a:tr h="251905">
                <a:tc>
                  <a:txBody>
                    <a:bodyPr/>
                    <a:lstStyle/>
                    <a:p>
                      <a:pPr algn="ctr" rtl="0" fontAlgn="ctr"/>
                      <a:r>
                        <a:rPr lang="tr-TR" sz="1400" b="0" i="0" u="none" strike="noStrike" dirty="0">
                          <a:solidFill>
                            <a:srgbClr val="000000"/>
                          </a:solidFill>
                          <a:effectLst/>
                          <a:latin typeface="Calibri" panose="020F0502020204030204" pitchFamily="34" charset="0"/>
                        </a:rPr>
                        <a:t>2019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14.270.182.484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869293"/>
                  </a:ext>
                </a:extLst>
              </a:tr>
              <a:tr h="251905">
                <a:tc>
                  <a:txBody>
                    <a:bodyPr/>
                    <a:lstStyle/>
                    <a:p>
                      <a:pPr algn="ctr" rtl="0" fontAlgn="ctr"/>
                      <a:r>
                        <a:rPr lang="tr-TR" sz="1400" b="0" i="0" u="none" strike="noStrike" dirty="0">
                          <a:solidFill>
                            <a:srgbClr val="000000"/>
                          </a:solidFill>
                          <a:effectLst/>
                          <a:latin typeface="Calibri" panose="020F0502020204030204" pitchFamily="34" charset="0"/>
                        </a:rPr>
                        <a:t>2020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263</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17.757.258.420</a:t>
                      </a:r>
                      <a:endParaRPr lang="tr-TR"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2592124"/>
                  </a:ext>
                </a:extLst>
              </a:tr>
              <a:tr h="251905">
                <a:tc>
                  <a:txBody>
                    <a:bodyPr/>
                    <a:lstStyle/>
                    <a:p>
                      <a:pPr algn="ctr" rtl="0" fontAlgn="ctr"/>
                      <a:r>
                        <a:rPr lang="tr-TR" sz="1400" b="0" i="0" u="none" strike="noStrike" dirty="0" smtClean="0">
                          <a:solidFill>
                            <a:srgbClr val="000000"/>
                          </a:solidFill>
                          <a:effectLst/>
                          <a:latin typeface="Calibri" panose="020F0502020204030204" pitchFamily="34" charset="0"/>
                        </a:rPr>
                        <a:t>2021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1.193</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328</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22.245.520.106</a:t>
                      </a:r>
                      <a:endParaRPr lang="tr-TR"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0048414"/>
                  </a:ext>
                </a:extLst>
              </a:tr>
              <a:tr h="540000">
                <a:tc>
                  <a:txBody>
                    <a:bodyPr/>
                    <a:lstStyle/>
                    <a:p>
                      <a:pPr algn="ctr" rtl="0" fontAlgn="ctr"/>
                      <a:r>
                        <a:rPr lang="tr-TR" sz="1800" b="1" i="0" u="none" strike="noStrike" dirty="0">
                          <a:solidFill>
                            <a:schemeClr val="bg1"/>
                          </a:solidFill>
                          <a:effectLst/>
                          <a:latin typeface="Calibri" panose="020F0502020204030204" pitchFamily="34" charset="0"/>
                        </a:rPr>
                        <a:t>TOPLAM</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tc>
                  <a:txBody>
                    <a:bodyPr/>
                    <a:lstStyle/>
                    <a:p>
                      <a:pPr marL="0" algn="ctr" defTabSz="457200" rtl="0" eaLnBrk="1" fontAlgn="ctr" latinLnBrk="0" hangingPunct="1"/>
                      <a:r>
                        <a:rPr lang="tr-TR" sz="1800" b="1" i="0" u="none" strike="noStrike" kern="1200" smtClean="0">
                          <a:solidFill>
                            <a:schemeClr val="bg1"/>
                          </a:solidFill>
                          <a:effectLst/>
                          <a:latin typeface="Calibri" panose="020F0502020204030204" pitchFamily="34" charset="0"/>
                          <a:ea typeface="+mn-ea"/>
                          <a:cs typeface="+mn-cs"/>
                        </a:rPr>
                        <a:t>24.180</a:t>
                      </a:r>
                      <a:endParaRPr lang="tr-T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tc>
                  <a:txBody>
                    <a:bodyPr/>
                    <a:lstStyle/>
                    <a:p>
                      <a:pPr marL="0" algn="ctr" defTabSz="457200" rtl="0" eaLnBrk="1" fontAlgn="ctr" latinLnBrk="0" hangingPunct="1"/>
                      <a:r>
                        <a:rPr lang="tr-TR" sz="1800" b="1" i="0" u="none" strike="noStrike" kern="1200" dirty="0" smtClean="0">
                          <a:solidFill>
                            <a:schemeClr val="bg1"/>
                          </a:solidFill>
                          <a:effectLst/>
                          <a:latin typeface="Calibri" panose="020F0502020204030204" pitchFamily="34" charset="0"/>
                          <a:ea typeface="+mn-ea"/>
                          <a:cs typeface="+mn-cs"/>
                        </a:rPr>
                        <a:t>6.709</a:t>
                      </a:r>
                      <a:endParaRPr lang="tr-T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tc>
                  <a:txBody>
                    <a:bodyPr/>
                    <a:lstStyle/>
                    <a:p>
                      <a:pPr marL="0" algn="ctr" defTabSz="457200" rtl="0" eaLnBrk="1" fontAlgn="ctr" latinLnBrk="0" hangingPunct="1"/>
                      <a:r>
                        <a:rPr lang="tr-TR" sz="1800" b="1" i="0" u="none" strike="noStrike" kern="1200" dirty="0" smtClean="0">
                          <a:solidFill>
                            <a:schemeClr val="bg1"/>
                          </a:solidFill>
                          <a:effectLst/>
                          <a:latin typeface="Calibri" panose="020F0502020204030204" pitchFamily="34" charset="0"/>
                          <a:ea typeface="+mn-ea"/>
                          <a:cs typeface="+mn-cs"/>
                        </a:rPr>
                        <a:t>148.872.017.009</a:t>
                      </a:r>
                      <a:endParaRPr lang="tr-T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extLst>
                  <a:ext uri="{0D108BD9-81ED-4DB2-BD59-A6C34878D82A}">
                    <a16:rowId xmlns:a16="http://schemas.microsoft.com/office/drawing/2014/main" val="10016"/>
                  </a:ext>
                </a:extLst>
              </a:tr>
            </a:tbl>
          </a:graphicData>
        </a:graphic>
      </p:graphicFrame>
      <p:sp>
        <p:nvSpPr>
          <p:cNvPr id="4" name="Dikdörtgen 3"/>
          <p:cNvSpPr/>
          <p:nvPr/>
        </p:nvSpPr>
        <p:spPr>
          <a:xfrm>
            <a:off x="-4668" y="104797"/>
            <a:ext cx="6858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YILLAR İTİBARİYLA YAPILAN GENEL BÜTÇE YATIRIMLARI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(MERKEZİ YÖNETİM KURULUŞLARI VE MAHALLİ İDARELER</a:t>
            </a:r>
            <a:r>
              <a:rPr kumimoji="0" lang="tr-TR"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Metin kutusu 5"/>
          <p:cNvSpPr txBox="1"/>
          <p:nvPr/>
        </p:nvSpPr>
        <p:spPr>
          <a:xfrm>
            <a:off x="174321" y="8954662"/>
            <a:ext cx="6340995" cy="461665"/>
          </a:xfrm>
          <a:prstGeom prst="rect">
            <a:avLst/>
          </a:prstGeom>
          <a:noFill/>
        </p:spPr>
        <p:txBody>
          <a:bodyPr wrap="square" rtlCol="0">
            <a:spAutoFit/>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Son </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19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yılda </a:t>
            </a:r>
            <a:r>
              <a:rPr kumimoji="0" lang="tr-TR"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itchFamily="34" charset="0"/>
              </a:rPr>
              <a:t>6.709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proje bitirilerek, 2003 yılından bu yana toplam </a:t>
            </a:r>
            <a:r>
              <a:rPr kumimoji="0" lang="tr-TR"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itchFamily="34" charset="0"/>
              </a:rPr>
              <a:t>  </a:t>
            </a:r>
            <a:r>
              <a:rPr kumimoji="0" lang="tr-TR"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itchFamily="34" charset="0"/>
              </a:rPr>
              <a:t>148.872.017.009  </a:t>
            </a:r>
            <a:r>
              <a:rPr kumimoji="0" lang="tr-TR"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itchFamily="34" charset="0"/>
              </a:rPr>
              <a:t>TL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harcama yapılmıştır. </a:t>
            </a:r>
          </a:p>
        </p:txBody>
      </p:sp>
      <p:sp>
        <p:nvSpPr>
          <p:cNvPr id="8" name="Parallelogram 15">
            <a:extLst>
              <a:ext uri="{FF2B5EF4-FFF2-40B4-BE49-F238E27FC236}">
                <a16:creationId xmlns:a16="http://schemas.microsoft.com/office/drawing/2014/main" id="{CA8A8A80-E6C9-4063-A021-CEB2C3FE3A06}"/>
              </a:ext>
            </a:extLst>
          </p:cNvPr>
          <p:cNvSpPr/>
          <p:nvPr/>
        </p:nvSpPr>
        <p:spPr>
          <a:xfrm>
            <a:off x="3002219" y="964843"/>
            <a:ext cx="3852000" cy="720000"/>
          </a:xfrm>
          <a:prstGeom prst="parallelogram">
            <a:avLst/>
          </a:prstGeom>
          <a:solidFill>
            <a:schemeClr val="bg1">
              <a:alpha val="9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1" u="none" strike="noStrike" kern="1200" cap="none" spc="0" normalizeH="0" baseline="0" noProof="0" dirty="0" smtClean="0">
                <a:ln>
                  <a:noFill/>
                </a:ln>
                <a:solidFill>
                  <a:srgbClr val="C00000"/>
                </a:solidFill>
                <a:effectLst/>
                <a:uLnTx/>
                <a:uFillTx/>
                <a:latin typeface="Calibri" panose="020F0502020204030204"/>
                <a:ea typeface="+mn-ea"/>
                <a:cs typeface="+mn-cs"/>
              </a:rPr>
              <a:t>Son 19 Yılda</a:t>
            </a:r>
            <a:endParaRPr kumimoji="0" lang="en-ID" sz="32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9" name="Parallelogram 15">
            <a:extLst>
              <a:ext uri="{FF2B5EF4-FFF2-40B4-BE49-F238E27FC236}">
                <a16:creationId xmlns:a16="http://schemas.microsoft.com/office/drawing/2014/main" id="{CA8A8A80-E6C9-4063-A021-CEB2C3FE3A06}"/>
              </a:ext>
            </a:extLst>
          </p:cNvPr>
          <p:cNvSpPr/>
          <p:nvPr/>
        </p:nvSpPr>
        <p:spPr>
          <a:xfrm>
            <a:off x="2808408" y="1689883"/>
            <a:ext cx="3852000" cy="720000"/>
          </a:xfrm>
          <a:prstGeom prst="parallelogram">
            <a:avLst/>
          </a:prstGeom>
          <a:solidFill>
            <a:srgbClr val="C00000">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1" u="none" strike="noStrike" kern="1200" cap="none" spc="0" normalizeH="0" baseline="0" noProof="0" dirty="0" smtClean="0">
                <a:ln>
                  <a:noFill/>
                </a:ln>
                <a:solidFill>
                  <a:prstClr val="white"/>
                </a:solidFill>
                <a:effectLst/>
                <a:uLnTx/>
                <a:uFillTx/>
                <a:latin typeface="Calibri" panose="020F0502020204030204"/>
                <a:ea typeface="+mn-ea"/>
                <a:cs typeface="+mn-cs"/>
              </a:rPr>
              <a:t>148.9 Milyar TL</a:t>
            </a:r>
            <a:endParaRPr kumimoji="0" lang="en-ID" sz="32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Parallelogram 15">
            <a:extLst>
              <a:ext uri="{FF2B5EF4-FFF2-40B4-BE49-F238E27FC236}">
                <a16:creationId xmlns:a16="http://schemas.microsoft.com/office/drawing/2014/main" id="{CA8A8A80-E6C9-4063-A021-CEB2C3FE3A06}"/>
              </a:ext>
            </a:extLst>
          </p:cNvPr>
          <p:cNvSpPr/>
          <p:nvPr/>
        </p:nvSpPr>
        <p:spPr>
          <a:xfrm>
            <a:off x="2623157" y="2414712"/>
            <a:ext cx="3852000" cy="720000"/>
          </a:xfrm>
          <a:prstGeom prst="parallelogram">
            <a:avLst/>
          </a:prstGeom>
          <a:solidFill>
            <a:schemeClr val="bg1">
              <a:alpha val="9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smtClean="0">
                <a:ln>
                  <a:noFill/>
                </a:ln>
                <a:solidFill>
                  <a:srgbClr val="C00000"/>
                </a:solidFill>
                <a:effectLst/>
                <a:uLnTx/>
                <a:uFillTx/>
                <a:latin typeface="Calibri" panose="020F0502020204030204"/>
                <a:ea typeface="+mn-ea"/>
                <a:cs typeface="+mn-cs"/>
              </a:rPr>
              <a:t>Yatırım yapılmıştır.</a:t>
            </a:r>
            <a:endParaRPr kumimoji="0" lang="en-ID" sz="28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1" name="Parallelogram 15">
            <a:extLst>
              <a:ext uri="{FF2B5EF4-FFF2-40B4-BE49-F238E27FC236}">
                <a16:creationId xmlns:a16="http://schemas.microsoft.com/office/drawing/2014/main" id="{CA8A8A80-E6C9-4063-A021-CEB2C3FE3A06}"/>
              </a:ext>
            </a:extLst>
          </p:cNvPr>
          <p:cNvSpPr/>
          <p:nvPr/>
        </p:nvSpPr>
        <p:spPr>
          <a:xfrm>
            <a:off x="40341" y="964843"/>
            <a:ext cx="3002691" cy="2183315"/>
          </a:xfrm>
          <a:prstGeom prst="parallelogram">
            <a:avLst/>
          </a:prstGeom>
          <a:solidFill>
            <a:srgbClr val="F2D492">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smtClean="0">
                <a:ln>
                  <a:noFill/>
                </a:ln>
                <a:solidFill>
                  <a:prstClr val="black"/>
                </a:solidFill>
                <a:effectLst/>
                <a:uLnTx/>
                <a:uFillTx/>
                <a:latin typeface="Calibri" panose="020F0502020204030204"/>
                <a:ea typeface="+mn-ea"/>
                <a:cs typeface="+mn-cs"/>
              </a:rPr>
              <a:t>İSTANBUL’A</a:t>
            </a:r>
            <a:endParaRPr kumimoji="0" lang="en-ID" sz="2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074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2 Tablo"/>
          <p:cNvGraphicFramePr>
            <a:graphicFrameLocks noGrp="1"/>
          </p:cNvGraphicFramePr>
          <p:nvPr>
            <p:extLst/>
          </p:nvPr>
        </p:nvGraphicFramePr>
        <p:xfrm>
          <a:off x="52250" y="883084"/>
          <a:ext cx="6704150" cy="8476815"/>
        </p:xfrm>
        <a:graphic>
          <a:graphicData uri="http://schemas.openxmlformats.org/drawingml/2006/table">
            <a:tbl>
              <a:tblPr>
                <a:effectLst>
                  <a:outerShdw blurRad="50800" dist="38100" dir="5400000" algn="t" rotWithShape="0">
                    <a:prstClr val="black">
                      <a:alpha val="40000"/>
                    </a:prstClr>
                  </a:outerShdw>
                </a:effectLst>
              </a:tblPr>
              <a:tblGrid>
                <a:gridCol w="831033">
                  <a:extLst>
                    <a:ext uri="{9D8B030D-6E8A-4147-A177-3AD203B41FA5}">
                      <a16:colId xmlns:a16="http://schemas.microsoft.com/office/drawing/2014/main" val="20000"/>
                    </a:ext>
                  </a:extLst>
                </a:gridCol>
                <a:gridCol w="671860">
                  <a:extLst>
                    <a:ext uri="{9D8B030D-6E8A-4147-A177-3AD203B41FA5}">
                      <a16:colId xmlns:a16="http://schemas.microsoft.com/office/drawing/2014/main" val="20001"/>
                    </a:ext>
                  </a:extLst>
                </a:gridCol>
                <a:gridCol w="678725">
                  <a:extLst>
                    <a:ext uri="{9D8B030D-6E8A-4147-A177-3AD203B41FA5}">
                      <a16:colId xmlns:a16="http://schemas.microsoft.com/office/drawing/2014/main" val="20002"/>
                    </a:ext>
                  </a:extLst>
                </a:gridCol>
                <a:gridCol w="775688">
                  <a:extLst>
                    <a:ext uri="{9D8B030D-6E8A-4147-A177-3AD203B41FA5}">
                      <a16:colId xmlns:a16="http://schemas.microsoft.com/office/drawing/2014/main" val="20003"/>
                    </a:ext>
                  </a:extLst>
                </a:gridCol>
                <a:gridCol w="678725">
                  <a:extLst>
                    <a:ext uri="{9D8B030D-6E8A-4147-A177-3AD203B41FA5}">
                      <a16:colId xmlns:a16="http://schemas.microsoft.com/office/drawing/2014/main" val="20004"/>
                    </a:ext>
                  </a:extLst>
                </a:gridCol>
                <a:gridCol w="727206">
                  <a:extLst>
                    <a:ext uri="{9D8B030D-6E8A-4147-A177-3AD203B41FA5}">
                      <a16:colId xmlns:a16="http://schemas.microsoft.com/office/drawing/2014/main" val="20005"/>
                    </a:ext>
                  </a:extLst>
                </a:gridCol>
                <a:gridCol w="664875">
                  <a:extLst>
                    <a:ext uri="{9D8B030D-6E8A-4147-A177-3AD203B41FA5}">
                      <a16:colId xmlns:a16="http://schemas.microsoft.com/office/drawing/2014/main" val="20006"/>
                    </a:ext>
                  </a:extLst>
                </a:gridCol>
                <a:gridCol w="838019">
                  <a:extLst>
                    <a:ext uri="{9D8B030D-6E8A-4147-A177-3AD203B41FA5}">
                      <a16:colId xmlns:a16="http://schemas.microsoft.com/office/drawing/2014/main" val="20007"/>
                    </a:ext>
                  </a:extLst>
                </a:gridCol>
                <a:gridCol w="838019">
                  <a:extLst>
                    <a:ext uri="{9D8B030D-6E8A-4147-A177-3AD203B41FA5}">
                      <a16:colId xmlns:a16="http://schemas.microsoft.com/office/drawing/2014/main" val="645329726"/>
                    </a:ext>
                  </a:extLst>
                </a:gridCol>
              </a:tblGrid>
              <a:tr h="3720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2000 GNS Nüfusu</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2016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2017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2018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2019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smtClean="0">
                          <a:ln>
                            <a:noFill/>
                          </a:ln>
                          <a:solidFill>
                            <a:schemeClr val="bg1"/>
                          </a:solidFill>
                          <a:effectLst/>
                          <a:latin typeface="+mj-lt"/>
                          <a:cs typeface="Arial" pitchFamily="34" charset="0"/>
                        </a:rPr>
                        <a:t>2021 ADNKS</a:t>
                      </a:r>
                      <a:endParaRPr kumimoji="0" lang="tr-TR" sz="900" b="1" i="0" u="none" strike="noStrike" cap="none" normalizeH="0" baseline="0" dirty="0">
                        <a:ln>
                          <a:noFill/>
                        </a:ln>
                        <a:solidFill>
                          <a:schemeClr val="bg1"/>
                        </a:solidFill>
                        <a:effectLst/>
                        <a:latin typeface="+mj-lt"/>
                        <a:cs typeface="Arial" pitchFamily="34" charset="0"/>
                      </a:endParaRP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Adalar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17.760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14.221</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14.478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14.907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16.119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15.238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16.033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smtClean="0">
                          <a:ln>
                            <a:noFill/>
                          </a:ln>
                          <a:solidFill>
                            <a:schemeClr val="tx1"/>
                          </a:solidFill>
                          <a:effectLst/>
                          <a:latin typeface="+mj-lt"/>
                          <a:ea typeface="+mn-ea"/>
                          <a:cs typeface="Arial" pitchFamily="34" charset="0"/>
                        </a:rPr>
                        <a:t>16.372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Avcılar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233.749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364.682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430.770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435.372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435.625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448.882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436 897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457.981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Bağcılar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556.519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738.809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751.510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748.483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734.369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745.125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737 206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744.351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Bahçelievler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478.623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590.063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598.097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598.454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594.053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611.059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592 371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605.300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Bakırköy</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208.398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219.145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222.437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222.370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222.668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229.239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226 229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mj-lt"/>
                          <a:ea typeface="+mn-ea"/>
                          <a:cs typeface="Arial" pitchFamily="34" charset="0"/>
                        </a:rPr>
                        <a:t>228.759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Bayrampaşa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246.006</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269.481</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273.148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274.179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271.073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274.735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269 950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274.884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Beşiktaş</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190.813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184.390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189.356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185.447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181.074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182.649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176 513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178.938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Beykoz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210.832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246.136</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250.410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251.087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246.700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kern="1200" cap="none" normalizeH="0" baseline="0" dirty="0">
                          <a:ln>
                            <a:noFill/>
                          </a:ln>
                          <a:solidFill>
                            <a:schemeClr val="tx1"/>
                          </a:solidFill>
                          <a:effectLst/>
                          <a:latin typeface="+mj-lt"/>
                          <a:ea typeface="+mn-ea"/>
                          <a:cs typeface="Arial" pitchFamily="34" charset="0"/>
                        </a:rPr>
                        <a:t>248.260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246 110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248.595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Beyoğlu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231.900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248.084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238.762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238.762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230.526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233.323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226 396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233.322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384.089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182.017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237.185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243.474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247.736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254.103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a:ln>
                            <a:noFill/>
                          </a:ln>
                          <a:solidFill>
                            <a:schemeClr val="tx1"/>
                          </a:solidFill>
                          <a:effectLst/>
                          <a:latin typeface="+mj-lt"/>
                          <a:ea typeface="+mn-ea"/>
                          <a:cs typeface="Arial" pitchFamily="34" charset="0"/>
                        </a:rPr>
                        <a:t> 257 362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269.160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Çatalca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81.589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62.001</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68.935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69.057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72.966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73.718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74 975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76.131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Eminönü(**)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mj-lt"/>
                          <a:ea typeface="+mn-ea"/>
                          <a:cs typeface="Arial" pitchFamily="34" charset="0"/>
                        </a:rPr>
                        <a:t>-</a:t>
                      </a:r>
                      <a:endParaRPr kumimoji="0" lang="tr-TR" sz="1000" b="0" i="0" u="none" strike="noStrike" kern="1200" cap="none" normalizeH="0" baseline="0" dirty="0">
                        <a:ln>
                          <a:noFill/>
                        </a:ln>
                        <a:solidFill>
                          <a:schemeClr val="tx1"/>
                        </a:solidFill>
                        <a:effectLst/>
                        <a:latin typeface="+mj-lt"/>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Esenler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380.709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461.072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457.231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454.569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444.561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450.344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446 276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447.116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Eyüp Sultan</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255.912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338.329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377.650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381.114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383.909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400.513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405 845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417.360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Fatih</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403.508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431.147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417.285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433.873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436.539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443.090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396 594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382.990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Gaziosmanpaşa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752.389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474.259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499.766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497.957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487.046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491.962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487 778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493.096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Güngören</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272.950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309.624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298.509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296.967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289.331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289.441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a:ln>
                            <a:noFill/>
                          </a:ln>
                          <a:solidFill>
                            <a:schemeClr val="tx1"/>
                          </a:solidFill>
                          <a:effectLst/>
                          <a:latin typeface="+mj-lt"/>
                          <a:ea typeface="+mn-ea"/>
                          <a:cs typeface="Arial" pitchFamily="34" charset="0"/>
                        </a:rPr>
                        <a:t> 280 299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283.083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Kadıköy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663.299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532.835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452.302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451.453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458.638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482.713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481 983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485.233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Kağıthane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345.239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416.515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439.685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442.694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437.026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448.025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442 415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454.550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Kartal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407.865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432.199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459.298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463.433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461.155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470.676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474 514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480.738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Küçükçekmece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594.524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695.988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766.609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770.393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770.317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792.821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789 633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805.930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Maltepe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355.384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438.257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490.151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497.586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497.034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513.316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515 021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525.566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Pendik</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389.657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585.196</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691.681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698.260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693.599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711.894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726 481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741.895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Sarıyer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242.543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280.802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342.753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344.876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342.503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347.214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335 298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349.968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Silivri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108.155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138.797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170.523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180.524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187.621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193.680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200 215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209.014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Sultanbeyli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175.700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291.063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324.709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329.985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327.798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336.021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343 318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349.485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Şile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32.447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28.119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34.241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35.131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36.516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37.692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37 904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41.627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Şişli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270.674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317.337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272.803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274.196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274.289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279.817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266 793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284.294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Tuzla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123.225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185.819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242.232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252.923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255.468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267.400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273 608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284.443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Ümraniye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605.855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603.431</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694.158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699.901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690.193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710.280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713 803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726.758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Üsküdar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495.118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526.947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535.537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533.570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529.145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531.825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520 771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525.395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Zeytinburnu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247.669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292.430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287.897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287.378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284.935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293.574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283 657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293.839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Arnavutköy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188.011</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247.507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261.655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270.549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282.488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296 709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mj-lt"/>
                          <a:ea typeface="+mn-ea"/>
                          <a:cs typeface="Arial" pitchFamily="34" charset="0"/>
                        </a:rPr>
                        <a:t>312.023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Ataşehir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375.208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422.513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423.372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416.318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425.094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422 594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mj-lt"/>
                          <a:ea typeface="+mn-ea"/>
                          <a:cs typeface="Arial" pitchFamily="34" charset="0"/>
                        </a:rPr>
                        <a:t>427.217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Başakşehir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248.467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369.810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396.729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427.835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460.259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469 924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mj-lt"/>
                          <a:ea typeface="+mn-ea"/>
                          <a:cs typeface="Arial" pitchFamily="34" charset="0"/>
                        </a:rPr>
                        <a:t>503.243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5"/>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Beylikdüzü(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204.873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297.420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314.670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331.525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352.412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365 572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398.122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Çekmeköy</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168.438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239.611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248.859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251.937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264.508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273 658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288.585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Esenyurt</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446.777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795.010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846.492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891.120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954.579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957 398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977.489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Sancaktepe</a:t>
                      </a: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256.442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377.047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402.391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414.143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436.733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456 861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474.668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r h="1972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Sultangazi</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468.274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525.090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528.514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523.765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534.565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537 488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543.380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40"/>
                  </a:ext>
                </a:extLst>
              </a:tr>
              <a:tr h="2154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j-lt"/>
                          <a:cs typeface="Arial" pitchFamily="34" charset="0"/>
                        </a:rPr>
                        <a:t>İSTANBUL</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50" b="1" i="0" u="none" strike="noStrike" cap="none" normalizeH="0" baseline="0" dirty="0">
                          <a:ln>
                            <a:noFill/>
                          </a:ln>
                          <a:solidFill>
                            <a:srgbClr val="283845"/>
                          </a:solidFill>
                          <a:effectLst/>
                          <a:latin typeface="+mj-lt"/>
                          <a:cs typeface="Arial" pitchFamily="34" charset="0"/>
                        </a:rPr>
                        <a:t>10.018.735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50" b="1" i="0" u="none" strike="noStrike" cap="none" normalizeH="0" baseline="0" dirty="0">
                          <a:ln>
                            <a:noFill/>
                          </a:ln>
                          <a:solidFill>
                            <a:srgbClr val="283845"/>
                          </a:solidFill>
                          <a:effectLst/>
                          <a:latin typeface="+mj-lt"/>
                          <a:cs typeface="Arial" pitchFamily="34" charset="0"/>
                        </a:rPr>
                        <a:t>13.255.685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50" b="1" i="0" u="none" strike="noStrike" kern="1200" cap="none" normalizeH="0" baseline="0" dirty="0">
                          <a:ln>
                            <a:noFill/>
                          </a:ln>
                          <a:solidFill>
                            <a:srgbClr val="283845"/>
                          </a:solidFill>
                          <a:effectLst/>
                          <a:latin typeface="+mj-lt"/>
                          <a:ea typeface="+mn-ea"/>
                          <a:cs typeface="Arial" pitchFamily="34" charset="0"/>
                        </a:rPr>
                        <a:t>14.804.116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50" b="1" i="0" u="none" strike="noStrike" kern="1200" cap="none" normalizeH="0" baseline="0" dirty="0">
                          <a:ln>
                            <a:noFill/>
                          </a:ln>
                          <a:solidFill>
                            <a:srgbClr val="283845"/>
                          </a:solidFill>
                          <a:effectLst/>
                          <a:latin typeface="+mj-lt"/>
                          <a:ea typeface="+mn-ea"/>
                          <a:cs typeface="Arial" pitchFamily="34" charset="0"/>
                        </a:rPr>
                        <a:t>15.029.231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50" b="1" i="0" u="none" strike="noStrike" kern="1200" cap="none" normalizeH="0" baseline="0" dirty="0">
                          <a:ln>
                            <a:noFill/>
                          </a:ln>
                          <a:solidFill>
                            <a:srgbClr val="283845"/>
                          </a:solidFill>
                          <a:effectLst/>
                          <a:latin typeface="+mj-lt"/>
                          <a:ea typeface="+mn-ea"/>
                          <a:cs typeface="Arial" pitchFamily="34" charset="0"/>
                        </a:rPr>
                        <a:t>15.067.724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50" b="1" i="0" u="none" strike="noStrike" kern="1200" cap="none" normalizeH="0" baseline="0" dirty="0">
                          <a:ln>
                            <a:noFill/>
                          </a:ln>
                          <a:solidFill>
                            <a:srgbClr val="283845"/>
                          </a:solidFill>
                          <a:effectLst/>
                          <a:latin typeface="+mj-lt"/>
                          <a:ea typeface="+mn-ea"/>
                          <a:cs typeface="Arial" pitchFamily="34" charset="0"/>
                        </a:rPr>
                        <a:t>15.519.267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b"/>
                      <a:r>
                        <a:rPr kumimoji="0" lang="tr-TR" sz="1200" b="1" i="0" u="none" strike="noStrike" kern="1200" cap="none" normalizeH="0" baseline="0" dirty="0" smtClean="0">
                          <a:ln>
                            <a:noFill/>
                          </a:ln>
                          <a:solidFill>
                            <a:srgbClr val="283845"/>
                          </a:solidFill>
                          <a:effectLst/>
                          <a:latin typeface="+mj-lt"/>
                          <a:ea typeface="+mn-ea"/>
                          <a:cs typeface="Arial" pitchFamily="34" charset="0"/>
                        </a:rPr>
                        <a:t>15.462.452</a:t>
                      </a:r>
                      <a:endParaRPr kumimoji="0" lang="tr-TR" sz="1200" b="1" i="0" u="none" strike="noStrike" kern="1200" cap="none" normalizeH="0" baseline="0" dirty="0">
                        <a:ln>
                          <a:noFill/>
                        </a:ln>
                        <a:solidFill>
                          <a:srgbClr val="283845"/>
                        </a:solidFill>
                        <a:effectLst/>
                        <a:latin typeface="+mj-lt"/>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b"/>
                      <a:r>
                        <a:rPr kumimoji="0" lang="tr-TR" sz="1200" b="1" i="0" u="none" strike="noStrike" kern="1200" cap="none" normalizeH="0" baseline="0" dirty="0" smtClean="0">
                          <a:ln>
                            <a:noFill/>
                          </a:ln>
                          <a:solidFill>
                            <a:srgbClr val="283845"/>
                          </a:solidFill>
                          <a:effectLst/>
                          <a:latin typeface="+mj-lt"/>
                          <a:ea typeface="+mn-ea"/>
                          <a:cs typeface="Arial" pitchFamily="34" charset="0"/>
                        </a:rPr>
                        <a:t>15.840.900</a:t>
                      </a:r>
                      <a:endParaRPr kumimoji="0" lang="tr-TR" sz="1200" b="1" i="0" u="none" strike="noStrike" kern="1200" cap="none" normalizeH="0" baseline="0" dirty="0">
                        <a:ln>
                          <a:noFill/>
                        </a:ln>
                        <a:solidFill>
                          <a:srgbClr val="283845"/>
                        </a:solidFill>
                        <a:effectLst/>
                        <a:latin typeface="+mj-lt"/>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41"/>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İLÇELERE GÖRE NÜFUS</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9069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2 Tablo"/>
          <p:cNvGraphicFramePr>
            <a:graphicFrameLocks noGrp="1"/>
          </p:cNvGraphicFramePr>
          <p:nvPr>
            <p:extLst>
              <p:ext uri="{D42A27DB-BD31-4B8C-83A1-F6EECF244321}">
                <p14:modId xmlns:p14="http://schemas.microsoft.com/office/powerpoint/2010/main" val="2910926284"/>
              </p:ext>
            </p:extLst>
          </p:nvPr>
        </p:nvGraphicFramePr>
        <p:xfrm>
          <a:off x="0" y="923435"/>
          <a:ext cx="6858000" cy="8339827"/>
        </p:xfrm>
        <a:graphic>
          <a:graphicData uri="http://schemas.openxmlformats.org/drawingml/2006/table">
            <a:tbl>
              <a:tblPr>
                <a:effectLst>
                  <a:outerShdw blurRad="50800" dist="38100" dir="5400000" algn="t" rotWithShape="0">
                    <a:prstClr val="black">
                      <a:alpha val="40000"/>
                    </a:prstClr>
                  </a:outerShdw>
                </a:effectLst>
              </a:tblPr>
              <a:tblGrid>
                <a:gridCol w="1707501">
                  <a:extLst>
                    <a:ext uri="{9D8B030D-6E8A-4147-A177-3AD203B41FA5}">
                      <a16:colId xmlns:a16="http://schemas.microsoft.com/office/drawing/2014/main" val="20000"/>
                    </a:ext>
                  </a:extLst>
                </a:gridCol>
                <a:gridCol w="1033199">
                  <a:extLst>
                    <a:ext uri="{9D8B030D-6E8A-4147-A177-3AD203B41FA5}">
                      <a16:colId xmlns:a16="http://schemas.microsoft.com/office/drawing/2014/main" val="20005"/>
                    </a:ext>
                  </a:extLst>
                </a:gridCol>
                <a:gridCol w="1514058">
                  <a:extLst>
                    <a:ext uri="{9D8B030D-6E8A-4147-A177-3AD203B41FA5}">
                      <a16:colId xmlns:a16="http://schemas.microsoft.com/office/drawing/2014/main" val="20006"/>
                    </a:ext>
                  </a:extLst>
                </a:gridCol>
                <a:gridCol w="1129297">
                  <a:extLst>
                    <a:ext uri="{9D8B030D-6E8A-4147-A177-3AD203B41FA5}">
                      <a16:colId xmlns:a16="http://schemas.microsoft.com/office/drawing/2014/main" val="20007"/>
                    </a:ext>
                  </a:extLst>
                </a:gridCol>
                <a:gridCol w="1473945">
                  <a:extLst>
                    <a:ext uri="{9D8B030D-6E8A-4147-A177-3AD203B41FA5}">
                      <a16:colId xmlns:a16="http://schemas.microsoft.com/office/drawing/2014/main" val="2146321172"/>
                    </a:ext>
                  </a:extLst>
                </a:gridCol>
              </a:tblGrid>
              <a:tr h="38294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Nüfus- </a:t>
                      </a:r>
                      <a:r>
                        <a:rPr lang="tr-TR" sz="1200" b="1" i="0" u="none" strike="noStrike" dirty="0" smtClean="0">
                          <a:solidFill>
                            <a:schemeClr val="bg1"/>
                          </a:solidFill>
                          <a:effectLst/>
                          <a:latin typeface="+mn-lt"/>
                        </a:rPr>
                        <a:t>2021</a:t>
                      </a:r>
                      <a:r>
                        <a:rPr lang="tr-TR" sz="1200" b="1" i="0" u="none" strike="noStrike" baseline="0" dirty="0" smtClean="0">
                          <a:solidFill>
                            <a:schemeClr val="bg1"/>
                          </a:solidFill>
                          <a:effectLst/>
                          <a:latin typeface="+mn-lt"/>
                        </a:rPr>
                        <a:t> </a:t>
                      </a:r>
                      <a:r>
                        <a:rPr lang="tr-TR" sz="1200" b="1" i="0" u="none" strike="noStrike" dirty="0" smtClean="0">
                          <a:solidFill>
                            <a:schemeClr val="bg1"/>
                          </a:solidFill>
                          <a:effectLst/>
                          <a:latin typeface="+mn-lt"/>
                        </a:rPr>
                        <a:t>(TÜİK</a:t>
                      </a:r>
                      <a:r>
                        <a:rPr lang="tr-TR" sz="1200" b="1" i="0" u="none" strike="noStrike" dirty="0">
                          <a:solidFill>
                            <a:schemeClr val="bg1"/>
                          </a:solidFill>
                          <a:effectLst/>
                          <a:latin typeface="+mn-lt"/>
                        </a:rPr>
                        <a:t>)</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smtClean="0">
                          <a:solidFill>
                            <a:schemeClr val="bg1"/>
                          </a:solidFill>
                          <a:effectLst/>
                          <a:latin typeface="+mn-lt"/>
                        </a:rPr>
                        <a:t>Yüzölçümü </a:t>
                      </a:r>
                      <a:r>
                        <a:rPr lang="tr-TR" sz="1200" b="1" i="0" u="none" strike="noStrike" dirty="0">
                          <a:solidFill>
                            <a:schemeClr val="bg1"/>
                          </a:solidFill>
                          <a:effectLst/>
                          <a:latin typeface="+mn-lt"/>
                        </a:rPr>
                        <a:t>(km2</a:t>
                      </a:r>
                      <a:r>
                        <a:rPr lang="tr-TR" sz="1200" b="1" i="0" u="none" strike="noStrike" dirty="0" smtClean="0">
                          <a:solidFill>
                            <a:schemeClr val="bg1"/>
                          </a:solidFill>
                          <a:effectLst/>
                          <a:latin typeface="+mn-lt"/>
                        </a:rPr>
                        <a:t>)</a:t>
                      </a:r>
                      <a:endParaRPr lang="tr-TR" sz="1200" b="1" i="0" u="none" strike="noStrike" dirty="0">
                        <a:solidFill>
                          <a:schemeClr val="bg1"/>
                        </a:solidFill>
                        <a:effectLst/>
                        <a:latin typeface="+mn-lt"/>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Nüfus Yoğunluğu</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smtClean="0">
                          <a:solidFill>
                            <a:schemeClr val="bg1"/>
                          </a:solidFill>
                          <a:effectLst/>
                          <a:latin typeface="+mn-lt"/>
                        </a:rPr>
                        <a:t>ORAN</a:t>
                      </a:r>
                      <a:r>
                        <a:rPr lang="tr-TR" sz="1200" b="1" i="0" u="none" strike="noStrike" baseline="0" smtClean="0">
                          <a:solidFill>
                            <a:schemeClr val="bg1"/>
                          </a:solidFill>
                          <a:effectLst/>
                          <a:latin typeface="+mn-lt"/>
                        </a:rPr>
                        <a:t> </a:t>
                      </a:r>
                      <a:endParaRPr lang="tr-TR" sz="1200" b="1" i="0" u="none" strike="noStrike" dirty="0">
                        <a:solidFill>
                          <a:schemeClr val="bg1"/>
                        </a:solidFill>
                        <a:effectLst/>
                        <a:latin typeface="+mn-lt"/>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198922">
                <a:tc>
                  <a:txBody>
                    <a:bodyPr/>
                    <a:lstStyle/>
                    <a:p>
                      <a:pPr algn="l" fontAlgn="ctr"/>
                      <a:r>
                        <a:rPr lang="tr-TR" sz="1200" b="1" i="0" u="none" strike="noStrike" dirty="0" smtClean="0">
                          <a:solidFill>
                            <a:srgbClr val="000000"/>
                          </a:solidFill>
                          <a:effectLst/>
                          <a:latin typeface="+mn-lt"/>
                        </a:rPr>
                        <a:t>İSTANBUL</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15.840.900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5.461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100" b="1" i="0" u="none" strike="noStrike" dirty="0" smtClean="0">
                          <a:solidFill>
                            <a:srgbClr val="FF0000"/>
                          </a:solidFill>
                          <a:effectLst/>
                          <a:latin typeface="Arial" panose="020B0604020202020204" pitchFamily="34" charset="0"/>
                          <a:cs typeface="Arial" panose="020B0604020202020204" pitchFamily="34" charset="0"/>
                        </a:rPr>
                        <a:t>3.049</a:t>
                      </a:r>
                      <a:endParaRPr lang="tr-TR" sz="11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3190912256"/>
                  </a:ext>
                </a:extLst>
              </a:tr>
              <a:tr h="198922">
                <a:tc>
                  <a:txBody>
                    <a:bodyPr/>
                    <a:lstStyle/>
                    <a:p>
                      <a:pPr algn="l" fontAlgn="ctr"/>
                      <a:r>
                        <a:rPr lang="tr-TR" sz="1100" b="0" i="0" u="none" strike="noStrike" dirty="0">
                          <a:solidFill>
                            <a:srgbClr val="000000"/>
                          </a:solidFill>
                          <a:effectLst/>
                          <a:latin typeface="+mn-lt"/>
                        </a:rPr>
                        <a:t>Adalar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16.372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1.488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8922">
                <a:tc>
                  <a:txBody>
                    <a:bodyPr/>
                    <a:lstStyle/>
                    <a:p>
                      <a:pPr algn="l" fontAlgn="ctr"/>
                      <a:r>
                        <a:rPr lang="tr-TR" sz="1100" b="0" i="0" u="none" strike="noStrike">
                          <a:solidFill>
                            <a:srgbClr val="000000"/>
                          </a:solidFill>
                          <a:effectLst/>
                          <a:latin typeface="+mn-lt"/>
                        </a:rPr>
                        <a:t>Arnavutköy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312.023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689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8922">
                <a:tc>
                  <a:txBody>
                    <a:bodyPr/>
                    <a:lstStyle/>
                    <a:p>
                      <a:pPr algn="l" fontAlgn="ctr"/>
                      <a:r>
                        <a:rPr lang="tr-TR" sz="1100" b="0" i="0" u="none" strike="noStrike">
                          <a:solidFill>
                            <a:srgbClr val="000000"/>
                          </a:solidFill>
                          <a:effectLst/>
                          <a:latin typeface="+mn-lt"/>
                        </a:rPr>
                        <a:t>Ataşehir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427.217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17.089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98922">
                <a:tc>
                  <a:txBody>
                    <a:bodyPr/>
                    <a:lstStyle/>
                    <a:p>
                      <a:pPr algn="l" fontAlgn="ctr"/>
                      <a:r>
                        <a:rPr lang="tr-TR" sz="1100" b="0" i="0" u="none" strike="noStrike" dirty="0">
                          <a:solidFill>
                            <a:srgbClr val="000000"/>
                          </a:solidFill>
                          <a:effectLst/>
                          <a:latin typeface="+mn-lt"/>
                        </a:rPr>
                        <a:t>Avcılar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457.981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9.160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98922">
                <a:tc>
                  <a:txBody>
                    <a:bodyPr/>
                    <a:lstStyle/>
                    <a:p>
                      <a:pPr algn="l" fontAlgn="ctr"/>
                      <a:r>
                        <a:rPr lang="tr-TR" sz="1100" b="0" i="0" u="none" strike="noStrike">
                          <a:solidFill>
                            <a:srgbClr val="000000"/>
                          </a:solidFill>
                          <a:effectLst/>
                          <a:latin typeface="+mn-lt"/>
                        </a:rPr>
                        <a:t>Bağcılar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744.351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32.363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98922">
                <a:tc>
                  <a:txBody>
                    <a:bodyPr/>
                    <a:lstStyle/>
                    <a:p>
                      <a:pPr algn="l" fontAlgn="ctr"/>
                      <a:r>
                        <a:rPr lang="tr-TR" sz="1100" b="0" i="0" u="none" strike="noStrike" dirty="0">
                          <a:solidFill>
                            <a:srgbClr val="000000"/>
                          </a:solidFill>
                          <a:effectLst/>
                          <a:latin typeface="+mn-lt"/>
                        </a:rPr>
                        <a:t>Bahçelievler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605.300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35.606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98922">
                <a:tc>
                  <a:txBody>
                    <a:bodyPr/>
                    <a:lstStyle/>
                    <a:p>
                      <a:pPr algn="l" fontAlgn="ctr"/>
                      <a:r>
                        <a:rPr lang="tr-TR" sz="1100" b="0" i="0" u="none" strike="noStrike">
                          <a:solidFill>
                            <a:srgbClr val="000000"/>
                          </a:solidFill>
                          <a:effectLst/>
                          <a:latin typeface="+mn-lt"/>
                        </a:rPr>
                        <a:t>Bakırköy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228.759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7.888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98922">
                <a:tc>
                  <a:txBody>
                    <a:bodyPr/>
                    <a:lstStyle/>
                    <a:p>
                      <a:pPr algn="l" fontAlgn="ctr"/>
                      <a:r>
                        <a:rPr lang="tr-TR" sz="1100" b="0" i="0" u="none" strike="noStrike">
                          <a:solidFill>
                            <a:srgbClr val="000000"/>
                          </a:solidFill>
                          <a:effectLst/>
                          <a:latin typeface="+mn-lt"/>
                        </a:rPr>
                        <a:t>Başakşehir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503.243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4.703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98922">
                <a:tc>
                  <a:txBody>
                    <a:bodyPr/>
                    <a:lstStyle/>
                    <a:p>
                      <a:pPr algn="l" fontAlgn="ctr"/>
                      <a:r>
                        <a:rPr lang="tr-TR" sz="1100" b="0" i="0" u="none" strike="noStrike" dirty="0">
                          <a:solidFill>
                            <a:srgbClr val="000000"/>
                          </a:solidFill>
                          <a:effectLst/>
                          <a:latin typeface="+mn-lt"/>
                        </a:rPr>
                        <a:t>Bayrampaşa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274.884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30.543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98922">
                <a:tc>
                  <a:txBody>
                    <a:bodyPr/>
                    <a:lstStyle/>
                    <a:p>
                      <a:pPr algn="l" fontAlgn="ctr"/>
                      <a:r>
                        <a:rPr lang="tr-TR" sz="1100" b="0" i="0" u="none" strike="noStrike">
                          <a:solidFill>
                            <a:srgbClr val="000000"/>
                          </a:solidFill>
                          <a:effectLst/>
                          <a:latin typeface="+mn-lt"/>
                        </a:rPr>
                        <a:t>Beşiktaş</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178.938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9.941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98922">
                <a:tc>
                  <a:txBody>
                    <a:bodyPr/>
                    <a:lstStyle/>
                    <a:p>
                      <a:pPr algn="l" fontAlgn="ctr"/>
                      <a:r>
                        <a:rPr lang="tr-TR" sz="1100" b="0" i="0" u="none" strike="noStrike">
                          <a:solidFill>
                            <a:srgbClr val="000000"/>
                          </a:solidFill>
                          <a:effectLst/>
                          <a:latin typeface="+mn-lt"/>
                        </a:rPr>
                        <a:t>Beykoz</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248.595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310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802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8922">
                <a:tc>
                  <a:txBody>
                    <a:bodyPr/>
                    <a:lstStyle/>
                    <a:p>
                      <a:pPr algn="l" fontAlgn="ctr"/>
                      <a:r>
                        <a:rPr lang="tr-TR" sz="1100" b="0" i="0" u="none" strike="noStrike" dirty="0">
                          <a:solidFill>
                            <a:srgbClr val="000000"/>
                          </a:solidFill>
                          <a:effectLst/>
                          <a:latin typeface="+mn-lt"/>
                        </a:rPr>
                        <a:t>Beylikdüzü</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398.122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10.208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98922">
                <a:tc>
                  <a:txBody>
                    <a:bodyPr/>
                    <a:lstStyle/>
                    <a:p>
                      <a:pPr algn="l" fontAlgn="ctr"/>
                      <a:r>
                        <a:rPr lang="tr-TR" sz="1100" b="0" i="0" u="none" strike="noStrike">
                          <a:solidFill>
                            <a:srgbClr val="000000"/>
                          </a:solidFill>
                          <a:effectLst/>
                          <a:latin typeface="+mn-lt"/>
                        </a:rPr>
                        <a:t>Beyoğlu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233.322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25.925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98922">
                <a:tc>
                  <a:txBody>
                    <a:bodyPr/>
                    <a:lstStyle/>
                    <a:p>
                      <a:pPr algn="l" fontAlgn="ctr"/>
                      <a:r>
                        <a:rPr lang="tr-TR" sz="1100" b="0" i="0" u="none" strike="noStrike">
                          <a:solidFill>
                            <a:srgbClr val="000000"/>
                          </a:solidFill>
                          <a:effectLst/>
                          <a:latin typeface="+mn-lt"/>
                        </a:rPr>
                        <a:t>Büyükçekmece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269.160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1.556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98922">
                <a:tc>
                  <a:txBody>
                    <a:bodyPr/>
                    <a:lstStyle/>
                    <a:p>
                      <a:pPr algn="l" fontAlgn="ctr"/>
                      <a:r>
                        <a:rPr lang="tr-TR" sz="1100" b="0" i="0" u="none" strike="noStrike">
                          <a:solidFill>
                            <a:srgbClr val="000000"/>
                          </a:solidFill>
                          <a:effectLst/>
                          <a:latin typeface="+mn-lt"/>
                        </a:rPr>
                        <a:t>Çatalca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76.131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1.142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98922">
                <a:tc>
                  <a:txBody>
                    <a:bodyPr/>
                    <a:lstStyle/>
                    <a:p>
                      <a:pPr algn="l" fontAlgn="ctr"/>
                      <a:r>
                        <a:rPr lang="tr-TR" sz="1100" b="0" i="0" u="none" strike="noStrike" dirty="0" err="1">
                          <a:solidFill>
                            <a:srgbClr val="000000"/>
                          </a:solidFill>
                          <a:effectLst/>
                          <a:latin typeface="+mn-lt"/>
                        </a:rPr>
                        <a:t>Çekmeköy</a:t>
                      </a:r>
                      <a:endParaRPr lang="tr-TR" sz="1100" b="0"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288.585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1.899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98922">
                <a:tc>
                  <a:txBody>
                    <a:bodyPr/>
                    <a:lstStyle/>
                    <a:p>
                      <a:pPr algn="l" fontAlgn="ctr"/>
                      <a:r>
                        <a:rPr lang="tr-TR" sz="1100" b="0" i="0" u="none" strike="noStrike" dirty="0">
                          <a:solidFill>
                            <a:srgbClr val="000000"/>
                          </a:solidFill>
                          <a:effectLst/>
                          <a:latin typeface="+mn-lt"/>
                        </a:rPr>
                        <a:t>Esenler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447.116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23.532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98922">
                <a:tc>
                  <a:txBody>
                    <a:bodyPr/>
                    <a:lstStyle/>
                    <a:p>
                      <a:pPr algn="l" fontAlgn="ctr"/>
                      <a:r>
                        <a:rPr lang="tr-TR" sz="1100" b="0" i="0" u="none" strike="noStrike">
                          <a:solidFill>
                            <a:srgbClr val="000000"/>
                          </a:solidFill>
                          <a:effectLst/>
                          <a:latin typeface="+mn-lt"/>
                        </a:rPr>
                        <a:t>Esenyurt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977.489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22.732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98922">
                <a:tc>
                  <a:txBody>
                    <a:bodyPr/>
                    <a:lstStyle/>
                    <a:p>
                      <a:pPr algn="l" fontAlgn="ctr"/>
                      <a:r>
                        <a:rPr lang="tr-TR" sz="1100" b="0" i="0" u="none" strike="noStrike">
                          <a:solidFill>
                            <a:srgbClr val="000000"/>
                          </a:solidFill>
                          <a:effectLst/>
                          <a:latin typeface="+mn-lt"/>
                        </a:rPr>
                        <a:t>Eyüpsultan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417.360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1.831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98922">
                <a:tc>
                  <a:txBody>
                    <a:bodyPr/>
                    <a:lstStyle/>
                    <a:p>
                      <a:pPr algn="l" fontAlgn="ctr"/>
                      <a:r>
                        <a:rPr lang="tr-TR" sz="1100" b="0" i="0" u="none" strike="noStrike" dirty="0">
                          <a:solidFill>
                            <a:srgbClr val="000000"/>
                          </a:solidFill>
                          <a:effectLst/>
                          <a:latin typeface="+mn-lt"/>
                        </a:rPr>
                        <a:t>Fatih</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382.990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25.533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98922">
                <a:tc>
                  <a:txBody>
                    <a:bodyPr/>
                    <a:lstStyle/>
                    <a:p>
                      <a:pPr algn="l" fontAlgn="ctr"/>
                      <a:r>
                        <a:rPr lang="tr-TR" sz="1100" b="0" i="0" u="none" strike="noStrike" dirty="0">
                          <a:solidFill>
                            <a:srgbClr val="000000"/>
                          </a:solidFill>
                          <a:effectLst/>
                          <a:latin typeface="+mn-lt"/>
                        </a:rPr>
                        <a:t>Gaziosmanpaşa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493.096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41.091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98922">
                <a:tc>
                  <a:txBody>
                    <a:bodyPr/>
                    <a:lstStyle/>
                    <a:p>
                      <a:pPr algn="l" fontAlgn="ctr"/>
                      <a:r>
                        <a:rPr lang="tr-TR" sz="1100" b="0" i="0" u="none" strike="noStrike">
                          <a:solidFill>
                            <a:srgbClr val="000000"/>
                          </a:solidFill>
                          <a:effectLst/>
                          <a:latin typeface="+mn-lt"/>
                        </a:rPr>
                        <a:t>Güngören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283.083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40.440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98922">
                <a:tc>
                  <a:txBody>
                    <a:bodyPr/>
                    <a:lstStyle/>
                    <a:p>
                      <a:pPr algn="l" fontAlgn="ctr"/>
                      <a:r>
                        <a:rPr lang="tr-TR" sz="1100" b="0" i="0" u="none" strike="noStrike">
                          <a:solidFill>
                            <a:srgbClr val="000000"/>
                          </a:solidFill>
                          <a:effectLst/>
                          <a:latin typeface="+mn-lt"/>
                        </a:rPr>
                        <a:t>Kadıköy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485.233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19.409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98922">
                <a:tc>
                  <a:txBody>
                    <a:bodyPr/>
                    <a:lstStyle/>
                    <a:p>
                      <a:pPr algn="l" fontAlgn="ctr"/>
                      <a:r>
                        <a:rPr lang="tr-TR" sz="1100" b="0" i="0" u="none" strike="noStrike">
                          <a:solidFill>
                            <a:srgbClr val="000000"/>
                          </a:solidFill>
                          <a:effectLst/>
                          <a:latin typeface="+mn-lt"/>
                        </a:rPr>
                        <a:t>Kağıthane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454.550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30.303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98922">
                <a:tc>
                  <a:txBody>
                    <a:bodyPr/>
                    <a:lstStyle/>
                    <a:p>
                      <a:pPr algn="l" fontAlgn="ctr"/>
                      <a:r>
                        <a:rPr lang="tr-TR" sz="1100" b="0" i="0" u="none" strike="noStrike" dirty="0">
                          <a:solidFill>
                            <a:srgbClr val="000000"/>
                          </a:solidFill>
                          <a:effectLst/>
                          <a:latin typeface="+mn-lt"/>
                        </a:rPr>
                        <a:t>Kartal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480.738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12.651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98922">
                <a:tc>
                  <a:txBody>
                    <a:bodyPr/>
                    <a:lstStyle/>
                    <a:p>
                      <a:pPr algn="l" fontAlgn="ctr"/>
                      <a:r>
                        <a:rPr lang="tr-TR" sz="1100" b="0" i="0" u="none" strike="noStrike" dirty="0">
                          <a:solidFill>
                            <a:srgbClr val="000000"/>
                          </a:solidFill>
                          <a:effectLst/>
                          <a:latin typeface="+mn-lt"/>
                        </a:rPr>
                        <a:t>Küçükçekmece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805.930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18.317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98922">
                <a:tc>
                  <a:txBody>
                    <a:bodyPr/>
                    <a:lstStyle/>
                    <a:p>
                      <a:pPr algn="l" fontAlgn="ctr"/>
                      <a:r>
                        <a:rPr lang="tr-TR" sz="1100" b="0" i="0" u="none" strike="noStrike" dirty="0">
                          <a:solidFill>
                            <a:srgbClr val="000000"/>
                          </a:solidFill>
                          <a:effectLst/>
                          <a:latin typeface="+mn-lt"/>
                        </a:rPr>
                        <a:t>Maltepe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525.566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9.916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98922">
                <a:tc>
                  <a:txBody>
                    <a:bodyPr/>
                    <a:lstStyle/>
                    <a:p>
                      <a:pPr algn="l" fontAlgn="ctr"/>
                      <a:r>
                        <a:rPr lang="tr-TR" sz="1100" b="0" i="0" u="none" strike="noStrike">
                          <a:solidFill>
                            <a:srgbClr val="000000"/>
                          </a:solidFill>
                          <a:effectLst/>
                          <a:latin typeface="+mn-lt"/>
                        </a:rPr>
                        <a:t>Pendik</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741.895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3.905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98922">
                <a:tc>
                  <a:txBody>
                    <a:bodyPr/>
                    <a:lstStyle/>
                    <a:p>
                      <a:pPr algn="l" fontAlgn="ctr"/>
                      <a:r>
                        <a:rPr lang="tr-TR" sz="1100" b="0" i="0" u="none" strike="noStrike">
                          <a:solidFill>
                            <a:srgbClr val="000000"/>
                          </a:solidFill>
                          <a:effectLst/>
                          <a:latin typeface="+mn-lt"/>
                        </a:rPr>
                        <a:t>Sancaktepe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474.668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7.534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98922">
                <a:tc>
                  <a:txBody>
                    <a:bodyPr/>
                    <a:lstStyle/>
                    <a:p>
                      <a:pPr algn="l" fontAlgn="ctr"/>
                      <a:r>
                        <a:rPr lang="tr-TR" sz="1100" b="0" i="0" u="none" strike="noStrike">
                          <a:solidFill>
                            <a:srgbClr val="000000"/>
                          </a:solidFill>
                          <a:effectLst/>
                          <a:latin typeface="+mn-lt"/>
                        </a:rPr>
                        <a:t>Sarıyer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349.968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1.977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98922">
                <a:tc>
                  <a:txBody>
                    <a:bodyPr/>
                    <a:lstStyle/>
                    <a:p>
                      <a:pPr algn="l" fontAlgn="ctr"/>
                      <a:r>
                        <a:rPr lang="tr-TR" sz="1100" b="0" i="0" u="none" strike="noStrike">
                          <a:solidFill>
                            <a:srgbClr val="000000"/>
                          </a:solidFill>
                          <a:effectLst/>
                          <a:latin typeface="+mn-lt"/>
                        </a:rPr>
                        <a:t>Silivri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209.014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858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244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98922">
                <a:tc>
                  <a:txBody>
                    <a:bodyPr/>
                    <a:lstStyle/>
                    <a:p>
                      <a:pPr algn="l" fontAlgn="ctr"/>
                      <a:r>
                        <a:rPr lang="tr-TR" sz="1100" b="0" i="0" u="none" strike="noStrike">
                          <a:solidFill>
                            <a:srgbClr val="000000"/>
                          </a:solidFill>
                          <a:effectLst/>
                          <a:latin typeface="+mn-lt"/>
                        </a:rPr>
                        <a:t>Sultanbeyli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349.485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12.051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98922">
                <a:tc>
                  <a:txBody>
                    <a:bodyPr/>
                    <a:lstStyle/>
                    <a:p>
                      <a:pPr algn="l" fontAlgn="ctr"/>
                      <a:r>
                        <a:rPr lang="tr-TR" sz="1100" b="0" i="0" u="none" strike="noStrike">
                          <a:solidFill>
                            <a:srgbClr val="000000"/>
                          </a:solidFill>
                          <a:effectLst/>
                          <a:latin typeface="+mn-lt"/>
                        </a:rPr>
                        <a:t>Sultangazi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543.380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14.686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198922">
                <a:tc>
                  <a:txBody>
                    <a:bodyPr/>
                    <a:lstStyle/>
                    <a:p>
                      <a:pPr algn="l" fontAlgn="ctr"/>
                      <a:r>
                        <a:rPr lang="tr-TR" sz="1100" b="0" i="0" u="none" strike="noStrike">
                          <a:solidFill>
                            <a:srgbClr val="000000"/>
                          </a:solidFill>
                          <a:effectLst/>
                          <a:latin typeface="+mn-lt"/>
                        </a:rPr>
                        <a:t>Şile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41.627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198922">
                <a:tc>
                  <a:txBody>
                    <a:bodyPr/>
                    <a:lstStyle/>
                    <a:p>
                      <a:pPr algn="l" fontAlgn="ctr"/>
                      <a:r>
                        <a:rPr lang="tr-TR" sz="1100" b="0" i="0" u="none" strike="noStrike" dirty="0">
                          <a:solidFill>
                            <a:srgbClr val="000000"/>
                          </a:solidFill>
                          <a:effectLst/>
                          <a:latin typeface="+mn-lt"/>
                        </a:rPr>
                        <a:t>Şişli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284.294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28.429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5"/>
                  </a:ext>
                </a:extLst>
              </a:tr>
              <a:tr h="198922">
                <a:tc>
                  <a:txBody>
                    <a:bodyPr/>
                    <a:lstStyle/>
                    <a:p>
                      <a:pPr algn="l" fontAlgn="ctr"/>
                      <a:r>
                        <a:rPr lang="tr-TR" sz="1100" b="0" i="0" u="none" strike="noStrike" dirty="0">
                          <a:solidFill>
                            <a:srgbClr val="000000"/>
                          </a:solidFill>
                          <a:effectLst/>
                          <a:latin typeface="+mn-lt"/>
                        </a:rPr>
                        <a:t>Tuzla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284.443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2.061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198922">
                <a:tc>
                  <a:txBody>
                    <a:bodyPr/>
                    <a:lstStyle/>
                    <a:p>
                      <a:pPr algn="l" fontAlgn="ctr"/>
                      <a:r>
                        <a:rPr lang="tr-TR" sz="1100" b="0" i="0" u="none" strike="noStrike" dirty="0">
                          <a:solidFill>
                            <a:srgbClr val="000000"/>
                          </a:solidFill>
                          <a:effectLst/>
                          <a:latin typeface="+mn-lt"/>
                        </a:rPr>
                        <a:t>Ümraniye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726.758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15.799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198922">
                <a:tc>
                  <a:txBody>
                    <a:bodyPr/>
                    <a:lstStyle/>
                    <a:p>
                      <a:pPr algn="l" fontAlgn="ctr"/>
                      <a:r>
                        <a:rPr lang="tr-TR" sz="1100" b="0" i="0" u="none" strike="noStrike" dirty="0">
                          <a:solidFill>
                            <a:srgbClr val="000000"/>
                          </a:solidFill>
                          <a:effectLst/>
                          <a:latin typeface="+mn-lt"/>
                        </a:rPr>
                        <a:t>Üsküdar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525.395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FF0000"/>
                          </a:solidFill>
                          <a:effectLst/>
                          <a:latin typeface="Arial" panose="020B0604020202020204" pitchFamily="34" charset="0"/>
                          <a:cs typeface="Arial" panose="020B0604020202020204" pitchFamily="34" charset="0"/>
                        </a:rPr>
                        <a:t>15.011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198922">
                <a:tc>
                  <a:txBody>
                    <a:bodyPr/>
                    <a:lstStyle/>
                    <a:p>
                      <a:pPr algn="l" fontAlgn="ctr"/>
                      <a:r>
                        <a:rPr lang="tr-TR" sz="1100" b="0" i="0" u="none" strike="noStrike" dirty="0">
                          <a:solidFill>
                            <a:srgbClr val="000000"/>
                          </a:solidFill>
                          <a:effectLst/>
                          <a:latin typeface="+mn-lt"/>
                        </a:rPr>
                        <a:t>Zeytinburnu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293.839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FF0000"/>
                          </a:solidFill>
                          <a:effectLst/>
                          <a:latin typeface="Arial" panose="020B0604020202020204" pitchFamily="34" charset="0"/>
                          <a:cs typeface="Arial" panose="020B0604020202020204" pitchFamily="34" charset="0"/>
                        </a:rPr>
                        <a:t>24.487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İLÇELERE GÖRE NÜFUS YOĞUNLUĞU</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4219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705796960"/>
              </p:ext>
            </p:extLst>
          </p:nvPr>
        </p:nvGraphicFramePr>
        <p:xfrm>
          <a:off x="48604" y="832545"/>
          <a:ext cx="6710004" cy="245399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08812">
                  <a:extLst>
                    <a:ext uri="{9D8B030D-6E8A-4147-A177-3AD203B41FA5}">
                      <a16:colId xmlns:a16="http://schemas.microsoft.com/office/drawing/2014/main" val="463268062"/>
                    </a:ext>
                  </a:extLst>
                </a:gridCol>
                <a:gridCol w="1867064">
                  <a:extLst>
                    <a:ext uri="{9D8B030D-6E8A-4147-A177-3AD203B41FA5}">
                      <a16:colId xmlns:a16="http://schemas.microsoft.com/office/drawing/2014/main" val="947962462"/>
                    </a:ext>
                  </a:extLst>
                </a:gridCol>
                <a:gridCol w="1867064">
                  <a:extLst>
                    <a:ext uri="{9D8B030D-6E8A-4147-A177-3AD203B41FA5}">
                      <a16:colId xmlns:a16="http://schemas.microsoft.com/office/drawing/2014/main" val="2846116298"/>
                    </a:ext>
                  </a:extLst>
                </a:gridCol>
                <a:gridCol w="1867064">
                  <a:extLst>
                    <a:ext uri="{9D8B030D-6E8A-4147-A177-3AD203B41FA5}">
                      <a16:colId xmlns:a16="http://schemas.microsoft.com/office/drawing/2014/main" val="2653242806"/>
                    </a:ext>
                  </a:extLst>
                </a:gridCol>
              </a:tblGrid>
              <a:tr h="476659">
                <a:tc gridSpan="4">
                  <a:txBody>
                    <a:bodyPr/>
                    <a:lstStyle/>
                    <a:p>
                      <a:pPr marL="0" algn="ctr" defTabSz="914400" rtl="0" eaLnBrk="1" fontAlgn="b" latinLnBrk="0" hangingPunct="1"/>
                      <a:r>
                        <a:rPr lang="tr-TR" sz="1600" b="1" cap="none" spc="0" dirty="0">
                          <a:ln w="0"/>
                          <a:solidFill>
                            <a:schemeClr val="bg1"/>
                          </a:solidFill>
                          <a:effectLst/>
                          <a:latin typeface="Calibri" panose="020F0502020204030204" pitchFamily="34" charset="0"/>
                        </a:rPr>
                        <a:t>TOPLAM HANEHALKI</a:t>
                      </a:r>
                      <a:r>
                        <a:rPr lang="tr-TR" sz="1600" b="1" cap="none" spc="0" baseline="0" dirty="0">
                          <a:ln w="0"/>
                          <a:solidFill>
                            <a:schemeClr val="bg1"/>
                          </a:solidFill>
                          <a:effectLst/>
                          <a:latin typeface="Calibri" panose="020F0502020204030204" pitchFamily="34" charset="0"/>
                        </a:rPr>
                        <a:t> SAYISI</a:t>
                      </a:r>
                      <a:endParaRPr lang="tr-TR" sz="1600" b="1" cap="none" spc="0" dirty="0">
                        <a:ln w="0"/>
                        <a:solidFill>
                          <a:schemeClr val="bg1"/>
                        </a:solidFill>
                        <a:effectLst/>
                        <a:latin typeface="Calibri" panose="020F0502020204030204" pitchFamily="34" charset="0"/>
                      </a:endParaRP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3910">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YIL </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TÜRKİYE</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İSTANBUL</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ORAN</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330685">
                <a:tc>
                  <a:txBody>
                    <a:bodyPr/>
                    <a:lstStyle/>
                    <a:p>
                      <a:pPr algn="ctr">
                        <a:lnSpc>
                          <a:spcPct val="107000"/>
                        </a:lnSpc>
                        <a:spcAft>
                          <a:spcPts val="0"/>
                        </a:spcAft>
                      </a:pPr>
                      <a:r>
                        <a:rPr lang="tr-TR" sz="12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2017</a:t>
                      </a:r>
                      <a:endParaRPr lang="tr-TR"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22.676.186</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4.232.904</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%18,67</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330685">
                <a:tc>
                  <a:txBody>
                    <a:bodyPr/>
                    <a:lstStyle/>
                    <a:p>
                      <a:pPr algn="ctr">
                        <a:lnSpc>
                          <a:spcPct val="107000"/>
                        </a:lnSpc>
                        <a:spcAft>
                          <a:spcPts val="0"/>
                        </a:spcAft>
                      </a:pPr>
                      <a:r>
                        <a:rPr lang="tr-TR" sz="12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2018</a:t>
                      </a:r>
                      <a:endParaRPr lang="tr-TR"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23.221.218</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4.306.967</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%18,54</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330685">
                <a:tc>
                  <a:txBody>
                    <a:bodyPr/>
                    <a:lstStyle/>
                    <a:p>
                      <a:pPr algn="ctr">
                        <a:lnSpc>
                          <a:spcPct val="107000"/>
                        </a:lnSpc>
                        <a:spcAft>
                          <a:spcPts val="0"/>
                        </a:spcAft>
                      </a:pPr>
                      <a:r>
                        <a:rPr lang="tr-TR" sz="12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2019</a:t>
                      </a:r>
                      <a:endParaRPr lang="tr-TR"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24.001.940</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4.521.402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%18,83</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549529930"/>
                  </a:ext>
                </a:extLst>
              </a:tr>
              <a:tr h="330685">
                <a:tc>
                  <a:txBody>
                    <a:bodyPr/>
                    <a:lstStyle/>
                    <a:p>
                      <a:pPr algn="ctr">
                        <a:lnSpc>
                          <a:spcPct val="107000"/>
                        </a:lnSpc>
                        <a:spcAft>
                          <a:spcPts val="0"/>
                        </a:spcAft>
                      </a:pPr>
                      <a:r>
                        <a:rPr lang="tr-TR" sz="1200" b="1" dirty="0" smtClean="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2020</a:t>
                      </a:r>
                      <a:endParaRPr lang="tr-TR"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742950" rtl="0" eaLnBrk="1" latinLnBrk="0" hangingPunct="1">
                        <a:lnSpc>
                          <a:spcPct val="107000"/>
                        </a:lnSpc>
                        <a:spcAft>
                          <a:spcPts val="0"/>
                        </a:spcAft>
                      </a:pPr>
                      <a:r>
                        <a:rPr lang="tr-TR" sz="1200" b="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24.604.086</a:t>
                      </a:r>
                      <a:endPar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4.596.419</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tr-TR" sz="1200" b="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18,68</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67194538"/>
                  </a:ext>
                </a:extLst>
              </a:tr>
              <a:tr h="330685">
                <a:tc>
                  <a:txBody>
                    <a:bodyPr/>
                    <a:lstStyle/>
                    <a:p>
                      <a:pPr marL="0" algn="ctr" defTabSz="685800" rtl="0" eaLnBrk="1" latinLnBrk="0" hangingPunct="1">
                        <a:lnSpc>
                          <a:spcPct val="107000"/>
                        </a:lnSpc>
                        <a:spcAft>
                          <a:spcPts val="0"/>
                        </a:spcAft>
                      </a:pPr>
                      <a:r>
                        <a:rPr lang="tr-TR" sz="1200" b="1" kern="1200" dirty="0" smtClean="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2021</a:t>
                      </a:r>
                      <a:endParaRPr lang="tr-TR" sz="1200" b="1" kern="1200"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742950" rtl="0" eaLnBrk="1" latinLnBrk="0" hangingPunct="1">
                        <a:lnSpc>
                          <a:spcPct val="107000"/>
                        </a:lnSpc>
                        <a:spcAft>
                          <a:spcPts val="0"/>
                        </a:spcAft>
                      </a:pPr>
                      <a:r>
                        <a:rPr lang="tr-TR" sz="1200" b="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25.329.833</a:t>
                      </a:r>
                      <a:endPar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smtClean="0">
                          <a:effectLst/>
                          <a:latin typeface="Calibri" panose="020F0502020204030204" pitchFamily="34" charset="0"/>
                          <a:ea typeface="Calibri" panose="020F0502020204030204" pitchFamily="34" charset="0"/>
                          <a:cs typeface="Times New Roman" panose="02020603050405020304" pitchFamily="18" charset="0"/>
                        </a:rPr>
                        <a:t>4.755.419</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smtClean="0">
                          <a:effectLst/>
                          <a:latin typeface="Calibri" panose="020F0502020204030204" pitchFamily="34" charset="0"/>
                          <a:ea typeface="Calibri" panose="020F0502020204030204" pitchFamily="34" charset="0"/>
                          <a:cs typeface="Times New Roman" panose="02020603050405020304" pitchFamily="18" charset="0"/>
                        </a:rPr>
                        <a:t>%18,77</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821988236"/>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548282589"/>
              </p:ext>
            </p:extLst>
          </p:nvPr>
        </p:nvGraphicFramePr>
        <p:xfrm>
          <a:off x="106017" y="3398657"/>
          <a:ext cx="6652593" cy="240579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336294">
                  <a:extLst>
                    <a:ext uri="{9D8B030D-6E8A-4147-A177-3AD203B41FA5}">
                      <a16:colId xmlns:a16="http://schemas.microsoft.com/office/drawing/2014/main" val="463268062"/>
                    </a:ext>
                  </a:extLst>
                </a:gridCol>
                <a:gridCol w="4316299">
                  <a:extLst>
                    <a:ext uri="{9D8B030D-6E8A-4147-A177-3AD203B41FA5}">
                      <a16:colId xmlns:a16="http://schemas.microsoft.com/office/drawing/2014/main" val="947962462"/>
                    </a:ext>
                  </a:extLst>
                </a:gridCol>
              </a:tblGrid>
              <a:tr h="353599">
                <a:tc gridSpan="2">
                  <a:txBody>
                    <a:bodyPr/>
                    <a:lstStyle/>
                    <a:p>
                      <a:pPr marL="0" algn="ctr" defTabSz="914400" rtl="0" eaLnBrk="1" fontAlgn="b" latinLnBrk="0" hangingPunct="1"/>
                      <a:r>
                        <a:rPr lang="tr-TR" sz="1600" b="1" cap="none" spc="0" dirty="0">
                          <a:ln w="0"/>
                          <a:solidFill>
                            <a:schemeClr val="bg1"/>
                          </a:solidFill>
                          <a:effectLst/>
                          <a:latin typeface="Calibri" panose="020F0502020204030204" pitchFamily="34" charset="0"/>
                        </a:rPr>
                        <a:t>YAŞLARA GÖRE 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45262">
                <a:tc>
                  <a:txBody>
                    <a:bodyPr/>
                    <a:lstStyle/>
                    <a:p>
                      <a:pPr marL="0" algn="ctr" defTabSz="914400" rtl="0" eaLnBrk="1" fontAlgn="b" latinLnBrk="0" hangingPunct="1"/>
                      <a:r>
                        <a:rPr lang="tr-TR" sz="1200" b="1" cap="none" spc="0" dirty="0">
                          <a:ln w="0"/>
                          <a:solidFill>
                            <a:srgbClr val="14213D"/>
                          </a:solidFill>
                          <a:effectLst/>
                          <a:latin typeface="+mn-lt"/>
                        </a:rPr>
                        <a:t> YAŞ ARALIĞI</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mn-lt"/>
                        </a:rPr>
                        <a:t>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6145">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0-4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1.036.970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6145">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5-19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3.370.133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6145">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20-24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1.249.289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6145">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25-64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9.001.178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6145">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65+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1.183.330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76208">
                <a:tc>
                  <a:txBody>
                    <a:bodyPr/>
                    <a:lstStyle/>
                    <a:p>
                      <a:pPr algn="ctr">
                        <a:lnSpc>
                          <a:spcPct val="107000"/>
                        </a:lnSpc>
                        <a:spcAft>
                          <a:spcPts val="0"/>
                        </a:spcAft>
                      </a:pPr>
                      <a:r>
                        <a:rPr lang="tr-TR" sz="1200" b="1" dirty="0">
                          <a:solidFill>
                            <a:srgbClr val="283845"/>
                          </a:solidFill>
                          <a:effectLst/>
                          <a:latin typeface="Calibri" panose="020F0502020204030204" pitchFamily="34" charset="0"/>
                          <a:ea typeface="Calibri" panose="020F0502020204030204" pitchFamily="34" charset="0"/>
                          <a:cs typeface="Arial" panose="020B0604020202020204" pitchFamily="34" charset="0"/>
                        </a:rPr>
                        <a:t>TOPLAM</a:t>
                      </a:r>
                      <a:endParaRPr lang="tr-TR" sz="1200" dirty="0">
                        <a:solidFill>
                          <a:srgbClr val="2838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smtClean="0">
                          <a:solidFill>
                            <a:srgbClr val="283845"/>
                          </a:solidFill>
                          <a:effectLst/>
                          <a:latin typeface="Calibri" panose="020F0502020204030204" pitchFamily="34" charset="0"/>
                          <a:ea typeface="Calibri" panose="020F0502020204030204" pitchFamily="34" charset="0"/>
                          <a:cs typeface="Arial" panose="020B0604020202020204" pitchFamily="34" charset="0"/>
                        </a:rPr>
                        <a:t>15.840.900</a:t>
                      </a:r>
                      <a:endParaRPr lang="tr-TR" sz="1200" dirty="0">
                        <a:solidFill>
                          <a:srgbClr val="2838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3195725181"/>
                  </a:ext>
                </a:extLst>
              </a:tr>
            </a:tbl>
          </a:graphicData>
        </a:graphic>
      </p:graphicFrame>
      <p:sp>
        <p:nvSpPr>
          <p:cNvPr id="7" name="Dikdörtgen 6"/>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Group 52"/>
          <p:cNvGraphicFramePr>
            <a:graphicFrameLocks noGrp="1"/>
          </p:cNvGraphicFramePr>
          <p:nvPr>
            <p:extLst>
              <p:ext uri="{D42A27DB-BD31-4B8C-83A1-F6EECF244321}">
                <p14:modId xmlns:p14="http://schemas.microsoft.com/office/powerpoint/2010/main" val="2953189667"/>
              </p:ext>
            </p:extLst>
          </p:nvPr>
        </p:nvGraphicFramePr>
        <p:xfrm>
          <a:off x="119270" y="5913780"/>
          <a:ext cx="6573079" cy="3482014"/>
        </p:xfrm>
        <a:graphic>
          <a:graphicData uri="http://schemas.openxmlformats.org/drawingml/2006/table">
            <a:tbl>
              <a:tblPr>
                <a:effectLst>
                  <a:outerShdw blurRad="50800" dist="38100" dir="5400000" algn="t" rotWithShape="0">
                    <a:prstClr val="black">
                      <a:alpha val="40000"/>
                    </a:prstClr>
                  </a:outerShdw>
                </a:effectLst>
              </a:tblPr>
              <a:tblGrid>
                <a:gridCol w="531193">
                  <a:extLst>
                    <a:ext uri="{9D8B030D-6E8A-4147-A177-3AD203B41FA5}">
                      <a16:colId xmlns:a16="http://schemas.microsoft.com/office/drawing/2014/main" val="20003"/>
                    </a:ext>
                  </a:extLst>
                </a:gridCol>
                <a:gridCol w="2496600">
                  <a:extLst>
                    <a:ext uri="{9D8B030D-6E8A-4147-A177-3AD203B41FA5}">
                      <a16:colId xmlns:a16="http://schemas.microsoft.com/office/drawing/2014/main" val="20000"/>
                    </a:ext>
                  </a:extLst>
                </a:gridCol>
                <a:gridCol w="1646694">
                  <a:extLst>
                    <a:ext uri="{9D8B030D-6E8A-4147-A177-3AD203B41FA5}">
                      <a16:colId xmlns:a16="http://schemas.microsoft.com/office/drawing/2014/main" val="20001"/>
                    </a:ext>
                  </a:extLst>
                </a:gridCol>
                <a:gridCol w="1898592">
                  <a:extLst>
                    <a:ext uri="{9D8B030D-6E8A-4147-A177-3AD203B41FA5}">
                      <a16:colId xmlns:a16="http://schemas.microsoft.com/office/drawing/2014/main" val="20002"/>
                    </a:ext>
                  </a:extLst>
                </a:gridCol>
              </a:tblGrid>
              <a:tr h="383803">
                <a:tc gridSpan="4">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anose="020F0502020204030204" pitchFamily="34" charset="0"/>
                        </a:rPr>
                        <a:t>2021 </a:t>
                      </a:r>
                      <a:r>
                        <a:rPr kumimoji="0" lang="tr-TR" sz="1400" b="1" i="0" u="none" strike="noStrike" cap="none" normalizeH="0" baseline="0" dirty="0">
                          <a:ln>
                            <a:noFill/>
                          </a:ln>
                          <a:solidFill>
                            <a:schemeClr val="bg1"/>
                          </a:solidFill>
                          <a:effectLst/>
                          <a:latin typeface="Calibri" panose="020F0502020204030204" pitchFamily="34" charset="0"/>
                        </a:rPr>
                        <a:t>YILINDA İSTANBUL’DA YAŞAYAN DİĞER İLLERE KAYITLI NÜFUS </a:t>
                      </a:r>
                    </a:p>
                  </a:txBody>
                  <a:tcPr marL="81591" marR="81591" marT="40793" marB="40793" anchor="ctr" anchorCtr="1"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chemeClr val="bg1"/>
                        </a:solidFill>
                        <a:effectLst/>
                        <a:latin typeface="Calibri" panose="020F0502020204030204" pitchFamily="34" charset="0"/>
                      </a:endParaRPr>
                    </a:p>
                  </a:txBody>
                  <a:tcPr marL="81591" marR="81591" marT="40793" marB="40793" anchor="ctr" anchorCtr="1"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anchor="ctr" anchorCtr="1"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44141">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rPr>
                        <a:t>NÜFUSA KAYITLI OLUNAN İL</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900" b="1" i="0" u="none" strike="noStrike" cap="none" normalizeH="0" baseline="0" dirty="0">
                        <a:ln>
                          <a:noFill/>
                        </a:ln>
                        <a:solidFill>
                          <a:srgbClr val="14213D"/>
                        </a:solidFill>
                        <a:effectLst/>
                        <a:latin typeface="Calibri" panose="020F0502020204030204" pitchFamily="34" charset="0"/>
                      </a:endParaRPr>
                    </a:p>
                  </a:txBody>
                  <a:tcPr marL="81591" marR="81591" marT="40793" marB="40793"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rPr>
                        <a:t>NÜFUS</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rPr>
                        <a:t>ORAN %</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SİVAS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767.428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5,1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KASTAMONU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559.003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ORDU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525.681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GİRESUN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a:ln>
                            <a:noFill/>
                          </a:ln>
                          <a:solidFill>
                            <a:schemeClr val="tx1"/>
                          </a:solidFill>
                          <a:effectLst/>
                          <a:latin typeface="Calibri" panose="020F0502020204030204" pitchFamily="34" charset="0"/>
                          <a:ea typeface="+mn-ea"/>
                          <a:cs typeface="+mn-cs"/>
                        </a:rPr>
                        <a:t>494.160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TOKAT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a:ln>
                            <a:noFill/>
                          </a:ln>
                          <a:solidFill>
                            <a:schemeClr val="tx1"/>
                          </a:solidFill>
                          <a:effectLst/>
                          <a:latin typeface="Calibri" panose="020F0502020204030204" pitchFamily="34" charset="0"/>
                          <a:ea typeface="+mn-ea"/>
                          <a:cs typeface="+mn-cs"/>
                        </a:rPr>
                        <a:t>484.463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ERZURUM</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a:ln>
                            <a:noFill/>
                          </a:ln>
                          <a:solidFill>
                            <a:schemeClr val="tx1"/>
                          </a:solidFill>
                          <a:effectLst/>
                          <a:latin typeface="Calibri" panose="020F0502020204030204" pitchFamily="34" charset="0"/>
                          <a:ea typeface="+mn-ea"/>
                          <a:cs typeface="+mn-cs"/>
                        </a:rPr>
                        <a:t>442.107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47846556"/>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SAMSUN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a:ln>
                            <a:noFill/>
                          </a:ln>
                          <a:solidFill>
                            <a:schemeClr val="tx1"/>
                          </a:solidFill>
                          <a:effectLst/>
                          <a:latin typeface="Calibri" panose="020F0502020204030204" pitchFamily="34" charset="0"/>
                          <a:ea typeface="+mn-ea"/>
                          <a:cs typeface="+mn-cs"/>
                        </a:rPr>
                        <a:t>426.500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50370">
                <a:tc>
                  <a:txBody>
                    <a:bodyPr/>
                    <a:lstStyle/>
                    <a:p>
                      <a:pPr algn="ctr" rtl="0" fontAlgn="b"/>
                      <a:r>
                        <a:rPr lang="tr-TR" sz="1200" b="1"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rtl="0" fontAlgn="b"/>
                      <a:r>
                        <a:rPr lang="tr-TR" sz="1200" b="1" i="0" u="none" strike="noStrike" dirty="0">
                          <a:solidFill>
                            <a:srgbClr val="000000"/>
                          </a:solidFill>
                          <a:effectLst/>
                          <a:latin typeface="Calibri" panose="020F0502020204030204" pitchFamily="34" charset="0"/>
                        </a:rPr>
                        <a:t>MALATYA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a:ln>
                            <a:noFill/>
                          </a:ln>
                          <a:solidFill>
                            <a:schemeClr val="tx1"/>
                          </a:solidFill>
                          <a:effectLst/>
                          <a:latin typeface="Calibri" panose="020F0502020204030204" pitchFamily="34" charset="0"/>
                          <a:ea typeface="+mn-ea"/>
                          <a:cs typeface="+mn-cs"/>
                        </a:rPr>
                        <a:t>418.888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7983117"/>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TRABZON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a:ln>
                            <a:noFill/>
                          </a:ln>
                          <a:solidFill>
                            <a:schemeClr val="tx1"/>
                          </a:solidFill>
                          <a:effectLst/>
                          <a:latin typeface="Calibri" panose="020F0502020204030204" pitchFamily="34" charset="0"/>
                          <a:ea typeface="+mn-ea"/>
                          <a:cs typeface="+mn-cs"/>
                        </a:rPr>
                        <a:t>415.031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5037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SİNOP</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374.903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50370">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2.164.766</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14,3</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475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tr-TR" sz="2400" b="1" i="0" u="none" strike="noStrike" kern="1200" cap="none" spc="0" normalizeH="0" baseline="0" noProof="0">
              <a:ln>
                <a:noFill/>
              </a:ln>
              <a:solidFill>
                <a:srgbClr val="283845"/>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2521784305"/>
              </p:ext>
            </p:extLst>
          </p:nvPr>
        </p:nvGraphicFramePr>
        <p:xfrm>
          <a:off x="96618" y="888566"/>
          <a:ext cx="6617691" cy="3791037"/>
        </p:xfrm>
        <a:graphic>
          <a:graphicData uri="http://schemas.openxmlformats.org/drawingml/2006/table">
            <a:tbl>
              <a:tblPr>
                <a:effectLst>
                  <a:outerShdw blurRad="50800" dist="38100" dir="5400000" algn="t" rotWithShape="0">
                    <a:prstClr val="black">
                      <a:alpha val="40000"/>
                    </a:prstClr>
                  </a:outerShdw>
                </a:effectLst>
              </a:tblPr>
              <a:tblGrid>
                <a:gridCol w="936573">
                  <a:extLst>
                    <a:ext uri="{9D8B030D-6E8A-4147-A177-3AD203B41FA5}">
                      <a16:colId xmlns:a16="http://schemas.microsoft.com/office/drawing/2014/main" val="37962773"/>
                    </a:ext>
                  </a:extLst>
                </a:gridCol>
                <a:gridCol w="1175122">
                  <a:extLst>
                    <a:ext uri="{9D8B030D-6E8A-4147-A177-3AD203B41FA5}">
                      <a16:colId xmlns:a16="http://schemas.microsoft.com/office/drawing/2014/main" val="1771217485"/>
                    </a:ext>
                  </a:extLst>
                </a:gridCol>
                <a:gridCol w="1066232">
                  <a:extLst>
                    <a:ext uri="{9D8B030D-6E8A-4147-A177-3AD203B41FA5}">
                      <a16:colId xmlns:a16="http://schemas.microsoft.com/office/drawing/2014/main" val="1326744596"/>
                    </a:ext>
                  </a:extLst>
                </a:gridCol>
                <a:gridCol w="1037280">
                  <a:extLst>
                    <a:ext uri="{9D8B030D-6E8A-4147-A177-3AD203B41FA5}">
                      <a16:colId xmlns:a16="http://schemas.microsoft.com/office/drawing/2014/main" val="1198144464"/>
                    </a:ext>
                  </a:extLst>
                </a:gridCol>
                <a:gridCol w="1175008">
                  <a:extLst>
                    <a:ext uri="{9D8B030D-6E8A-4147-A177-3AD203B41FA5}">
                      <a16:colId xmlns:a16="http://schemas.microsoft.com/office/drawing/2014/main" val="694860317"/>
                    </a:ext>
                  </a:extLst>
                </a:gridCol>
                <a:gridCol w="1227476">
                  <a:extLst>
                    <a:ext uri="{9D8B030D-6E8A-4147-A177-3AD203B41FA5}">
                      <a16:colId xmlns:a16="http://schemas.microsoft.com/office/drawing/2014/main" val="3377412540"/>
                    </a:ext>
                  </a:extLst>
                </a:gridCol>
              </a:tblGrid>
              <a:tr h="334657">
                <a:tc gridSpan="6">
                  <a:txBody>
                    <a:bodyPr/>
                    <a:lstStyle/>
                    <a:p>
                      <a:pPr algn="ctr">
                        <a:lnSpc>
                          <a:spcPct val="107000"/>
                        </a:lnSpc>
                        <a:spcAft>
                          <a:spcPts val="0"/>
                        </a:spcAft>
                      </a:pPr>
                      <a:r>
                        <a:rPr lang="tr-TR" sz="1400" b="1" dirty="0" smtClean="0">
                          <a:solidFill>
                            <a:schemeClr val="bg1"/>
                          </a:solidFill>
                          <a:effectLst/>
                          <a:latin typeface="+mn-lt"/>
                          <a:ea typeface="Calibri" panose="020F0502020204030204" pitchFamily="34" charset="0"/>
                          <a:cs typeface="Times New Roman" panose="02020603050405020304" pitchFamily="18" charset="0"/>
                        </a:rPr>
                        <a:t>2010 </a:t>
                      </a:r>
                      <a:r>
                        <a:rPr lang="tr-TR" sz="1400" b="1" dirty="0">
                          <a:solidFill>
                            <a:schemeClr val="bg1"/>
                          </a:solidFill>
                          <a:effectLst/>
                          <a:latin typeface="+mn-lt"/>
                          <a:ea typeface="Calibri" panose="020F0502020204030204" pitchFamily="34" charset="0"/>
                          <a:cs typeface="Times New Roman" panose="02020603050405020304" pitchFamily="18" charset="0"/>
                        </a:rPr>
                        <a:t>– </a:t>
                      </a:r>
                      <a:r>
                        <a:rPr lang="tr-TR" sz="1400" b="1" dirty="0" smtClean="0">
                          <a:solidFill>
                            <a:schemeClr val="bg1"/>
                          </a:solidFill>
                          <a:effectLst/>
                          <a:latin typeface="+mn-lt"/>
                          <a:ea typeface="Calibri" panose="020F0502020204030204" pitchFamily="34" charset="0"/>
                          <a:cs typeface="Times New Roman" panose="02020603050405020304" pitchFamily="18" charset="0"/>
                        </a:rPr>
                        <a:t>2021 </a:t>
                      </a:r>
                      <a:r>
                        <a:rPr lang="tr-TR" sz="1400" b="1" dirty="0">
                          <a:solidFill>
                            <a:schemeClr val="bg1"/>
                          </a:solidFill>
                          <a:effectLst/>
                          <a:latin typeface="+mn-lt"/>
                          <a:ea typeface="Calibri" panose="020F0502020204030204" pitchFamily="34" charset="0"/>
                          <a:cs typeface="Times New Roman" panose="02020603050405020304" pitchFamily="18" charset="0"/>
                        </a:rPr>
                        <a:t>YILLARI ARASINDA İSTANBUL İLİ GÖÇ İSTATİSTİKLERİ</a:t>
                      </a:r>
                      <a:endParaRPr lang="tr-TR" sz="14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4431191"/>
                  </a:ext>
                </a:extLst>
              </a:tr>
              <a:tr h="321886">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TOPLAM NÜFUS</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VERDİĞİ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 HIZI  ‰</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284954">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2010-2011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13.624.240</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450.445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328.663</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121.782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9</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r h="284954">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2011-2012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13.854.740</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384.535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354.074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30.461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2,2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511766098"/>
                  </a:ext>
                </a:extLst>
              </a:tr>
              <a:tr h="284954">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2012-2013</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14.160.467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437.922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371.601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66.321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238575029"/>
                  </a:ext>
                </a:extLst>
              </a:tr>
              <a:tr h="284954">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2013-2014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14.377.018</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438.998</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424.662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14.336</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926032322"/>
                  </a:ext>
                </a:extLst>
              </a:tr>
              <a:tr h="284954">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2014-2015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14.657.434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453.407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402.864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50.543</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293380534"/>
                  </a:ext>
                </a:extLst>
              </a:tr>
              <a:tr h="284954">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2015-2016</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14.804.116</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369.582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440.889</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-71.307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- 4,8 (negatif göç)</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033675632"/>
                  </a:ext>
                </a:extLst>
              </a:tr>
              <a:tr h="284954">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2016-2017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15.029.231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416.587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422.559</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-5.972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- 0,4 (negatif göç)</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56395842"/>
                  </a:ext>
                </a:extLst>
              </a:tr>
              <a:tr h="284954">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2017-2018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15.067.724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498.482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595.803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-210.321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-13,9 (negatif göç)</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11629693"/>
                  </a:ext>
                </a:extLst>
              </a:tr>
              <a:tr h="284954">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2018-2019</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15.519.267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498.676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378.305</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120.371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7,8 </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9125218"/>
                  </a:ext>
                </a:extLst>
              </a:tr>
              <a:tr h="284954">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2019-2020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15.452.462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328.632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381.654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-53.022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-3,42 (negatif göç)</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950430593"/>
                  </a:ext>
                </a:extLst>
              </a:tr>
              <a:tr h="284954">
                <a:tc>
                  <a:txBody>
                    <a:bodyPr/>
                    <a:lstStyle/>
                    <a:p>
                      <a:pPr algn="ctr">
                        <a:lnSpc>
                          <a:spcPct val="107000"/>
                        </a:lnSpc>
                        <a:spcAft>
                          <a:spcPts val="0"/>
                        </a:spcAft>
                      </a:pPr>
                      <a:r>
                        <a:rPr lang="tr-TR" sz="1200" b="1" kern="1200" dirty="0" smtClean="0">
                          <a:solidFill>
                            <a:srgbClr val="000000"/>
                          </a:solidFill>
                          <a:effectLst/>
                          <a:latin typeface="+mn-lt"/>
                          <a:ea typeface="Calibri" panose="020F0502020204030204" pitchFamily="34" charset="0"/>
                          <a:cs typeface="Times New Roman" panose="02020603050405020304" pitchFamily="18" charset="0"/>
                        </a:rPr>
                        <a:t>2020-2021</a:t>
                      </a:r>
                      <a:endParaRPr lang="tr-TR" sz="1200" b="1" kern="1200" dirty="0">
                        <a:solidFill>
                          <a:srgbClr val="00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15.840.900</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385.328</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408.165</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-22.837</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b="1" kern="1200" dirty="0" smtClean="0">
                          <a:solidFill>
                            <a:srgbClr val="FF0000"/>
                          </a:solidFill>
                          <a:effectLst/>
                          <a:latin typeface="+mn-lt"/>
                          <a:ea typeface="Calibri" panose="020F0502020204030204" pitchFamily="34" charset="0"/>
                          <a:cs typeface="Times New Roman" panose="02020603050405020304" pitchFamily="18" charset="0"/>
                        </a:rPr>
                        <a:t>-1,44 (negatif</a:t>
                      </a:r>
                      <a:r>
                        <a:rPr lang="tr-TR" sz="1200" b="1" kern="1200" baseline="0" dirty="0" smtClean="0">
                          <a:solidFill>
                            <a:srgbClr val="FF0000"/>
                          </a:solidFill>
                          <a:effectLst/>
                          <a:latin typeface="+mn-lt"/>
                          <a:ea typeface="Calibri" panose="020F0502020204030204" pitchFamily="34" charset="0"/>
                          <a:cs typeface="Times New Roman" panose="02020603050405020304" pitchFamily="18" charset="0"/>
                        </a:rPr>
                        <a:t> göç)</a:t>
                      </a:r>
                      <a:endParaRPr lang="tr-TR" sz="1200" b="1" kern="1200" dirty="0">
                        <a:solidFill>
                          <a:srgbClr val="FF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752018414"/>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a:t>
            </a: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İLİ </a:t>
            </a:r>
            <a:r>
              <a:rPr kumimoji="0" lang="tr-TR" sz="2800" b="1" i="1"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t>GÖÇ İSTATİSTİKLERİ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7" name="Tablo 6"/>
          <p:cNvGraphicFramePr>
            <a:graphicFrameLocks noGrp="1"/>
          </p:cNvGraphicFramePr>
          <p:nvPr>
            <p:extLst/>
          </p:nvPr>
        </p:nvGraphicFramePr>
        <p:xfrm>
          <a:off x="96618" y="4787064"/>
          <a:ext cx="3203108" cy="440918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18975">
                  <a:extLst>
                    <a:ext uri="{9D8B030D-6E8A-4147-A177-3AD203B41FA5}">
                      <a16:colId xmlns:a16="http://schemas.microsoft.com/office/drawing/2014/main" val="20000"/>
                    </a:ext>
                  </a:extLst>
                </a:gridCol>
                <a:gridCol w="1343889">
                  <a:extLst>
                    <a:ext uri="{9D8B030D-6E8A-4147-A177-3AD203B41FA5}">
                      <a16:colId xmlns:a16="http://schemas.microsoft.com/office/drawing/2014/main" val="463268062"/>
                    </a:ext>
                  </a:extLst>
                </a:gridCol>
                <a:gridCol w="1140244">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bg1"/>
                          </a:solidFill>
                          <a:effectLst/>
                          <a:latin typeface="+mn-lt"/>
                        </a:rPr>
                        <a:t>2021 </a:t>
                      </a:r>
                      <a:r>
                        <a:rPr kumimoji="0" lang="tr-TR" sz="1200" b="1" i="0" u="none" strike="noStrike" cap="none" normalizeH="0" baseline="0" dirty="0">
                          <a:ln>
                            <a:noFill/>
                          </a:ln>
                          <a:solidFill>
                            <a:schemeClr val="bg1"/>
                          </a:solidFill>
                          <a:effectLst/>
                          <a:latin typeface="+mn-lt"/>
                        </a:rPr>
                        <a:t>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VERDİĞİ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dirty="0">
                        <a:ln>
                          <a:noFill/>
                        </a:ln>
                        <a:solidFill>
                          <a:schemeClr val="bg1"/>
                        </a:solidFill>
                        <a:effectLst/>
                        <a:latin typeface="+mj-lt"/>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213D"/>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Calibri" panose="020F0502020204030204" pitchFamily="34" charset="0"/>
                        </a:rPr>
                        <a:t>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VERDİĞİ</a:t>
                      </a:r>
                      <a:r>
                        <a:rPr lang="tr-TR" sz="1200" b="1" baseline="0" dirty="0">
                          <a:solidFill>
                            <a:srgbClr val="14213D"/>
                          </a:solidFill>
                          <a:effectLst/>
                          <a:latin typeface="+mn-lt"/>
                          <a:ea typeface="Calibri" panose="020F0502020204030204" pitchFamily="34" charset="0"/>
                          <a:cs typeface="Times New Roman" panose="02020603050405020304" pitchFamily="18" charset="0"/>
                        </a:rPr>
                        <a: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KOCAELİ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26.906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TEKİRDAĞ</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24.626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ANKARA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20.251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İZMİR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17.919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BURSA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15.223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TOKAT</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14.377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SAKARYA</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13.251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MUĞLA</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11.580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BALIKESİR</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11.402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ANTALYA</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10.949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241.681</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mn-cs"/>
                        </a:rPr>
                        <a:t>TOPLAM VERİLEN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rtl="0" fontAlgn="b"/>
                      <a:r>
                        <a:rPr kumimoji="0" lang="tr-TR" sz="1200" b="1" i="0" u="none" strike="noStrike" kern="1200" cap="none" normalizeH="0" baseline="0" dirty="0" smtClean="0">
                          <a:ln>
                            <a:noFill/>
                          </a:ln>
                          <a:solidFill>
                            <a:srgbClr val="283845"/>
                          </a:solidFill>
                          <a:effectLst/>
                          <a:latin typeface="+mn-lt"/>
                          <a:ea typeface="+mn-ea"/>
                          <a:cs typeface="+mn-cs"/>
                        </a:rPr>
                        <a:t>408.165</a:t>
                      </a:r>
                      <a:endParaRPr kumimoji="0" lang="tr-TR" sz="1200" b="1" i="0" u="none" strike="noStrike" kern="1200" cap="none" normalizeH="0" baseline="0" dirty="0">
                        <a:ln>
                          <a:noFill/>
                        </a:ln>
                        <a:solidFill>
                          <a:srgbClr val="283845"/>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graphicFrame>
        <p:nvGraphicFramePr>
          <p:cNvPr id="8" name="Tablo 7"/>
          <p:cNvGraphicFramePr>
            <a:graphicFrameLocks noGrp="1"/>
          </p:cNvGraphicFramePr>
          <p:nvPr>
            <p:extLst/>
          </p:nvPr>
        </p:nvGraphicFramePr>
        <p:xfrm>
          <a:off x="3405463" y="4787064"/>
          <a:ext cx="3308847" cy="440918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42338">
                  <a:extLst>
                    <a:ext uri="{9D8B030D-6E8A-4147-A177-3AD203B41FA5}">
                      <a16:colId xmlns:a16="http://schemas.microsoft.com/office/drawing/2014/main" val="463268062"/>
                    </a:ext>
                  </a:extLst>
                </a:gridCol>
                <a:gridCol w="1588624">
                  <a:extLst>
                    <a:ext uri="{9D8B030D-6E8A-4147-A177-3AD203B41FA5}">
                      <a16:colId xmlns:a16="http://schemas.microsoft.com/office/drawing/2014/main" val="20001"/>
                    </a:ext>
                  </a:extLst>
                </a:gridCol>
                <a:gridCol w="1177885">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bg1"/>
                          </a:solidFill>
                          <a:effectLst/>
                          <a:latin typeface="+mn-lt"/>
                        </a:rPr>
                        <a:t>2021 </a:t>
                      </a:r>
                      <a:r>
                        <a:rPr kumimoji="0" lang="tr-TR" sz="1200" b="1" i="0" u="none" strike="noStrike" cap="none" normalizeH="0" baseline="0" dirty="0">
                          <a:ln>
                            <a:noFill/>
                          </a:ln>
                          <a:solidFill>
                            <a:schemeClr val="bg1"/>
                          </a:solidFill>
                          <a:effectLst/>
                          <a:latin typeface="+mn-lt"/>
                        </a:rPr>
                        <a:t>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ALDIĞI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Calibri" panose="020F0502020204030204" pitchFamily="34" charset="0"/>
                        </a:rPr>
                        <a:t>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a:t>
                      </a:r>
                      <a:r>
                        <a:rPr lang="tr-TR" sz="1200" b="1" baseline="0" dirty="0">
                          <a:solidFill>
                            <a:srgbClr val="14213D"/>
                          </a:solidFill>
                          <a:effectLst/>
                          <a:latin typeface="+mn-lt"/>
                          <a:ea typeface="Calibri" panose="020F0502020204030204" pitchFamily="34" charset="0"/>
                          <a:cs typeface="Times New Roman" panose="02020603050405020304" pitchFamily="18" charset="0"/>
                        </a:rPr>
                        <a: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ANKARA</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20.195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KOCAELİ</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17.630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İZMİR</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15.541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BURSA</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14.916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VAN</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11.982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TEKİRDAĞ</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11.289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ANTALYA</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10.808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mn-lt"/>
                          <a:ea typeface="+mn-ea"/>
                          <a:cs typeface="+mn-cs"/>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TOKAT</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10.398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SAKARYA</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8.809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SAMSUN</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8.679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255.081</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mn-cs"/>
                        </a:rPr>
                        <a:t>TOPLAM ALINAN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rtl="0" fontAlgn="b"/>
                      <a:r>
                        <a:rPr kumimoji="0" lang="tr-TR" sz="1200" b="1" i="0" u="none" strike="noStrike" kern="1200" cap="none" normalizeH="0" baseline="0" dirty="0" smtClean="0">
                          <a:ln>
                            <a:noFill/>
                          </a:ln>
                          <a:solidFill>
                            <a:srgbClr val="283845"/>
                          </a:solidFill>
                          <a:effectLst/>
                          <a:latin typeface="+mn-lt"/>
                          <a:ea typeface="+mn-ea"/>
                          <a:cs typeface="+mn-cs"/>
                        </a:rPr>
                        <a:t>385.328</a:t>
                      </a:r>
                      <a:endParaRPr kumimoji="0" lang="tr-TR" sz="1200" b="1" i="0" u="none" strike="noStrike" kern="1200" cap="none" normalizeH="0" baseline="0" dirty="0">
                        <a:ln>
                          <a:noFill/>
                        </a:ln>
                        <a:solidFill>
                          <a:srgbClr val="283845"/>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spTree>
    <p:extLst>
      <p:ext uri="{BB962C8B-B14F-4D97-AF65-F5344CB8AC3E}">
        <p14:creationId xmlns:p14="http://schemas.microsoft.com/office/powerpoint/2010/main" val="1036876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3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3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1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2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2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22631</TotalTime>
  <Words>9001</Words>
  <Application>Microsoft Office PowerPoint</Application>
  <PresentationFormat>A4 Kağıt (210x297 mm)</PresentationFormat>
  <Paragraphs>5493</Paragraphs>
  <Slides>56</Slides>
  <Notes>7</Notes>
  <HiddenSlides>0</HiddenSlides>
  <MMClips>0</MMClips>
  <ScaleCrop>false</ScaleCrop>
  <HeadingPairs>
    <vt:vector size="6" baseType="variant">
      <vt:variant>
        <vt:lpstr>Kullanılan Yazı Tipleri</vt:lpstr>
      </vt:variant>
      <vt:variant>
        <vt:i4>12</vt:i4>
      </vt:variant>
      <vt:variant>
        <vt:lpstr>Tema</vt:lpstr>
      </vt:variant>
      <vt:variant>
        <vt:i4>37</vt:i4>
      </vt:variant>
      <vt:variant>
        <vt:lpstr>Slayt Başlıkları</vt:lpstr>
      </vt:variant>
      <vt:variant>
        <vt:i4>56</vt:i4>
      </vt:variant>
    </vt:vector>
  </HeadingPairs>
  <TitlesOfParts>
    <vt:vector size="105" baseType="lpstr">
      <vt:lpstr>SimSun</vt:lpstr>
      <vt:lpstr>Arial</vt:lpstr>
      <vt:lpstr>Arial Tur</vt:lpstr>
      <vt:lpstr>Arial Tur</vt:lpstr>
      <vt:lpstr>Bookman Old Style</vt:lpstr>
      <vt:lpstr>Calibri</vt:lpstr>
      <vt:lpstr>Calibri Light</vt:lpstr>
      <vt:lpstr>Century Gothic</vt:lpstr>
      <vt:lpstr>Franklin Gothic Demi Cond</vt:lpstr>
      <vt:lpstr>Linux Libertine Display G</vt:lpstr>
      <vt:lpstr>Segoe UI Semibold</vt:lpstr>
      <vt:lpstr>Times New Roman</vt:lpstr>
      <vt:lpstr>Office Teması</vt:lpstr>
      <vt:lpstr>1_Özel Tasarım</vt:lpstr>
      <vt:lpstr>Özel Tasarım</vt:lpstr>
      <vt:lpstr>6_Office Teması</vt:lpstr>
      <vt:lpstr>3_Office Teması</vt:lpstr>
      <vt:lpstr>5_Office Teması</vt:lpstr>
      <vt:lpstr>7_Office Teması</vt:lpstr>
      <vt:lpstr>8_Office Teması</vt:lpstr>
      <vt:lpstr>12_Office Teması</vt:lpstr>
      <vt:lpstr>13_Office Teması</vt:lpstr>
      <vt:lpstr>14_Office Teması</vt:lpstr>
      <vt:lpstr>15_Office Teması</vt:lpstr>
      <vt:lpstr>17_Office Teması</vt:lpstr>
      <vt:lpstr>18_Office Teması</vt:lpstr>
      <vt:lpstr>19_Office Teması</vt:lpstr>
      <vt:lpstr>20_Office Teması</vt:lpstr>
      <vt:lpstr>21_Office Teması</vt:lpstr>
      <vt:lpstr>23_Office Teması</vt:lpstr>
      <vt:lpstr>24_Office Teması</vt:lpstr>
      <vt:lpstr>25_Office Teması</vt:lpstr>
      <vt:lpstr>26_Office Teması</vt:lpstr>
      <vt:lpstr>27_Office Teması</vt:lpstr>
      <vt:lpstr>29_Office Teması</vt:lpstr>
      <vt:lpstr>31_Office Teması</vt:lpstr>
      <vt:lpstr>32_Office Teması</vt:lpstr>
      <vt:lpstr>34_Office Teması</vt:lpstr>
      <vt:lpstr>35_Office Teması</vt:lpstr>
      <vt:lpstr>36_Office Teması</vt:lpstr>
      <vt:lpstr>1_Office Teması</vt:lpstr>
      <vt:lpstr>4_Office Teması</vt:lpstr>
      <vt:lpstr>9_Office Teması</vt:lpstr>
      <vt:lpstr>10_Office Teması</vt:lpstr>
      <vt:lpstr>2_Office Teması</vt:lpstr>
      <vt:lpstr>11_Office Teması</vt:lpstr>
      <vt:lpstr>16_Office Teması</vt:lpstr>
      <vt:lpstr>22_Office Teması</vt:lpstr>
      <vt:lpstr>28_Office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Barış AMAÇ</dc:creator>
  <cp:lastModifiedBy>Serpil BÜYÜKKARA</cp:lastModifiedBy>
  <cp:revision>2300</cp:revision>
  <cp:lastPrinted>2024-05-02T12:30:23Z</cp:lastPrinted>
  <dcterms:created xsi:type="dcterms:W3CDTF">2021-03-15T10:30:38Z</dcterms:created>
  <dcterms:modified xsi:type="dcterms:W3CDTF">2024-12-04T07:44:41Z</dcterms:modified>
</cp:coreProperties>
</file>